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61" r:id="rId3"/>
    <p:sldId id="262" r:id="rId4"/>
    <p:sldId id="263" r:id="rId5"/>
    <p:sldId id="264" r:id="rId6"/>
    <p:sldId id="270" r:id="rId7"/>
    <p:sldId id="265" r:id="rId8"/>
    <p:sldId id="266" r:id="rId9"/>
    <p:sldId id="268" r:id="rId10"/>
    <p:sldId id="267" r:id="rId11"/>
    <p:sldId id="269" r:id="rId12"/>
    <p:sldId id="258" r:id="rId13"/>
    <p:sldId id="260" r:id="rId14"/>
    <p:sldId id="259" r:id="rId15"/>
    <p:sldId id="257" r:id="rId16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5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0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864"/>
      </p:cViewPr>
      <p:guideLst>
        <p:guide pos="415"/>
        <p:guide pos="7256"/>
        <p:guide orient="horz" pos="640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3BE8A-B40F-4236-8BD7-62A3A38D01C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D1D8B77-E449-4668-81F5-5A1FBBE472AB}">
      <dgm:prSet phldrT="[文本]" custT="1"/>
      <dgm:spPr/>
      <dgm:t>
        <a:bodyPr/>
        <a:lstStyle/>
        <a:p>
          <a:r>
            <a:rPr lang="zh-CN" altLang="en-US" sz="2400" dirty="0">
              <a:solidFill>
                <a:schemeClr val="bg2">
                  <a:lumMod val="25000"/>
                </a:schemeClr>
              </a:solidFill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rPr>
            <a:t>提高精度</a:t>
          </a:r>
        </a:p>
      </dgm:t>
    </dgm:pt>
    <dgm:pt modelId="{CF311EF3-A6C5-43A6-AA22-6A742E91E269}" type="parTrans" cxnId="{8C020071-7553-4BBF-95FF-627CB495EB55}">
      <dgm:prSet/>
      <dgm:spPr/>
      <dgm:t>
        <a:bodyPr/>
        <a:lstStyle/>
        <a:p>
          <a:endParaRPr lang="zh-CN" altLang="en-US"/>
        </a:p>
      </dgm:t>
    </dgm:pt>
    <dgm:pt modelId="{47F7B479-4842-4779-AE7B-FB23FB69588E}" type="sibTrans" cxnId="{8C020071-7553-4BBF-95FF-627CB495EB55}">
      <dgm:prSet/>
      <dgm:spPr/>
      <dgm:t>
        <a:bodyPr/>
        <a:lstStyle/>
        <a:p>
          <a:endParaRPr lang="zh-CN" altLang="en-US"/>
        </a:p>
      </dgm:t>
    </dgm:pt>
    <dgm:pt modelId="{B6EAB8C4-7B25-4AEA-BB10-23F0093770AC}" type="asst">
      <dgm:prSet phldrT="[文本]" custT="1"/>
      <dgm:spPr/>
      <dgm:t>
        <a:bodyPr/>
        <a:lstStyle/>
        <a:p>
          <a:r>
            <a:rPr lang="zh-CN" altLang="en-US" sz="2400" dirty="0">
              <a:solidFill>
                <a:schemeClr val="bg2">
                  <a:lumMod val="25000"/>
                </a:schemeClr>
              </a:solidFill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rPr>
            <a:t>卡尔曼滤波</a:t>
          </a:r>
        </a:p>
      </dgm:t>
    </dgm:pt>
    <dgm:pt modelId="{0FCE67B5-9A8A-4506-92FA-F32F02876CB1}" type="parTrans" cxnId="{25634ADF-BEF7-4105-AB1D-1E679D5B3E48}">
      <dgm:prSet/>
      <dgm:spPr/>
      <dgm:t>
        <a:bodyPr/>
        <a:lstStyle/>
        <a:p>
          <a:endParaRPr lang="zh-CN" altLang="en-US"/>
        </a:p>
      </dgm:t>
    </dgm:pt>
    <dgm:pt modelId="{1A9CA284-305F-4A4F-8240-7399864B1BD3}" type="sibTrans" cxnId="{25634ADF-BEF7-4105-AB1D-1E679D5B3E48}">
      <dgm:prSet/>
      <dgm:spPr/>
      <dgm:t>
        <a:bodyPr/>
        <a:lstStyle/>
        <a:p>
          <a:endParaRPr lang="zh-CN" altLang="en-US"/>
        </a:p>
      </dgm:t>
    </dgm:pt>
    <dgm:pt modelId="{480146B8-71AA-48CB-8057-0D5C8A2107F7}">
      <dgm:prSet phldrT="[文本]" custT="1"/>
      <dgm:spPr/>
      <dgm:t>
        <a:bodyPr/>
        <a:lstStyle/>
        <a:p>
          <a:r>
            <a:rPr lang="zh-CN" altLang="en-US" sz="2400">
              <a:solidFill>
                <a:schemeClr val="bg2">
                  <a:lumMod val="25000"/>
                </a:schemeClr>
              </a:solidFill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rPr>
            <a:t>惯性测量单元</a:t>
          </a:r>
          <a:endParaRPr lang="zh-CN" altLang="en-US" sz="2400" dirty="0">
            <a:solidFill>
              <a:schemeClr val="bg2">
                <a:lumMod val="25000"/>
              </a:schemeClr>
            </a:solidFill>
            <a:latin typeface="Humanst521 BT" panose="020B0602020204020204" pitchFamily="34" charset="0"/>
            <a:ea typeface="汉仪中简黑简" panose="00020600040101010101" pitchFamily="18" charset="-122"/>
            <a:cs typeface="+mn-ea"/>
            <a:sym typeface="Humanst521 BT" panose="020B0602020204020204" pitchFamily="34" charset="0"/>
          </a:endParaRPr>
        </a:p>
      </dgm:t>
    </dgm:pt>
    <dgm:pt modelId="{6E97D50A-77B2-4D05-8A54-3BC2F9359EAB}" type="parTrans" cxnId="{DC5133AE-FD4D-4C79-99F2-4E86E1518BA9}">
      <dgm:prSet/>
      <dgm:spPr/>
      <dgm:t>
        <a:bodyPr/>
        <a:lstStyle/>
        <a:p>
          <a:endParaRPr lang="zh-CN" altLang="en-US"/>
        </a:p>
      </dgm:t>
    </dgm:pt>
    <dgm:pt modelId="{8F8CE5F3-63FC-4923-B83E-AF10192791E2}" type="sibTrans" cxnId="{DC5133AE-FD4D-4C79-99F2-4E86E1518BA9}">
      <dgm:prSet/>
      <dgm:spPr/>
      <dgm:t>
        <a:bodyPr/>
        <a:lstStyle/>
        <a:p>
          <a:endParaRPr lang="zh-CN" altLang="en-US"/>
        </a:p>
      </dgm:t>
    </dgm:pt>
    <dgm:pt modelId="{4AE0E8B4-4CD1-494B-AF8F-0CB9A9DA9AF1}">
      <dgm:prSet phldrT="[文本]" custT="1"/>
      <dgm:spPr/>
      <dgm:t>
        <a:bodyPr/>
        <a:lstStyle/>
        <a:p>
          <a:r>
            <a:rPr lang="zh-CN" altLang="en-US" sz="2400" dirty="0">
              <a:solidFill>
                <a:schemeClr val="bg2">
                  <a:lumMod val="25000"/>
                </a:schemeClr>
              </a:solidFill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rPr>
            <a:t>深度相机</a:t>
          </a:r>
        </a:p>
      </dgm:t>
    </dgm:pt>
    <dgm:pt modelId="{B174C96B-2A10-4A4B-93A9-765C7ACC539C}" type="parTrans" cxnId="{AF1F0830-DADB-4E73-B43F-5EDCD243A696}">
      <dgm:prSet/>
      <dgm:spPr/>
      <dgm:t>
        <a:bodyPr/>
        <a:lstStyle/>
        <a:p>
          <a:endParaRPr lang="zh-CN" altLang="en-US"/>
        </a:p>
      </dgm:t>
    </dgm:pt>
    <dgm:pt modelId="{CB27038A-0E2C-4048-90E0-6D16B18DF668}" type="sibTrans" cxnId="{AF1F0830-DADB-4E73-B43F-5EDCD243A696}">
      <dgm:prSet/>
      <dgm:spPr/>
      <dgm:t>
        <a:bodyPr/>
        <a:lstStyle/>
        <a:p>
          <a:endParaRPr lang="zh-CN" altLang="en-US"/>
        </a:p>
      </dgm:t>
    </dgm:pt>
    <dgm:pt modelId="{235B45DF-24F4-4A17-8EAF-C455BBAEAEB5}" type="pres">
      <dgm:prSet presAssocID="{4183BE8A-B40F-4236-8BD7-62A3A38D01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60FC046-0726-4AB5-AF9C-8B06EC79BAAA}" type="pres">
      <dgm:prSet presAssocID="{8D1D8B77-E449-4668-81F5-5A1FBBE472AB}" presName="hierRoot1" presStyleCnt="0">
        <dgm:presLayoutVars>
          <dgm:hierBranch val="init"/>
        </dgm:presLayoutVars>
      </dgm:prSet>
      <dgm:spPr/>
    </dgm:pt>
    <dgm:pt modelId="{395088F7-605F-41BE-99F2-4AEBCFEBFDD7}" type="pres">
      <dgm:prSet presAssocID="{8D1D8B77-E449-4668-81F5-5A1FBBE472AB}" presName="rootComposite1" presStyleCnt="0"/>
      <dgm:spPr/>
    </dgm:pt>
    <dgm:pt modelId="{98C9E820-E3BB-4552-A0EA-0193CD7F80AF}" type="pres">
      <dgm:prSet presAssocID="{8D1D8B77-E449-4668-81F5-5A1FBBE472AB}" presName="rootText1" presStyleLbl="node0" presStyleIdx="0" presStyleCnt="1" custScaleX="82639" custScaleY="72196">
        <dgm:presLayoutVars>
          <dgm:chPref val="3"/>
        </dgm:presLayoutVars>
      </dgm:prSet>
      <dgm:spPr/>
    </dgm:pt>
    <dgm:pt modelId="{A40B9F0C-7ADE-4D60-8033-B8A44A2050F9}" type="pres">
      <dgm:prSet presAssocID="{8D1D8B77-E449-4668-81F5-5A1FBBE472AB}" presName="rootConnector1" presStyleLbl="node1" presStyleIdx="0" presStyleCnt="0"/>
      <dgm:spPr/>
    </dgm:pt>
    <dgm:pt modelId="{51C5D81E-0B84-4C4F-BC91-DB9A2C3CB91B}" type="pres">
      <dgm:prSet presAssocID="{8D1D8B77-E449-4668-81F5-5A1FBBE472AB}" presName="hierChild2" presStyleCnt="0"/>
      <dgm:spPr/>
    </dgm:pt>
    <dgm:pt modelId="{1ADAE07F-12C8-49FF-B266-B5286DB771AD}" type="pres">
      <dgm:prSet presAssocID="{6E97D50A-77B2-4D05-8A54-3BC2F9359EAB}" presName="Name37" presStyleLbl="parChTrans1D2" presStyleIdx="0" presStyleCnt="3"/>
      <dgm:spPr/>
    </dgm:pt>
    <dgm:pt modelId="{FA971224-46AD-4D17-8747-A0858C50FA7B}" type="pres">
      <dgm:prSet presAssocID="{480146B8-71AA-48CB-8057-0D5C8A2107F7}" presName="hierRoot2" presStyleCnt="0">
        <dgm:presLayoutVars>
          <dgm:hierBranch val="init"/>
        </dgm:presLayoutVars>
      </dgm:prSet>
      <dgm:spPr/>
    </dgm:pt>
    <dgm:pt modelId="{CC78D51F-3D76-45CA-B74C-E2ED30F31EB9}" type="pres">
      <dgm:prSet presAssocID="{480146B8-71AA-48CB-8057-0D5C8A2107F7}" presName="rootComposite" presStyleCnt="0"/>
      <dgm:spPr/>
    </dgm:pt>
    <dgm:pt modelId="{45959D49-41D2-4E21-9AF1-38FC6E7116BD}" type="pres">
      <dgm:prSet presAssocID="{480146B8-71AA-48CB-8057-0D5C8A2107F7}" presName="rootText" presStyleLbl="node2" presStyleIdx="0" presStyleCnt="2" custScaleX="130981" custScaleY="68763">
        <dgm:presLayoutVars>
          <dgm:chPref val="3"/>
        </dgm:presLayoutVars>
      </dgm:prSet>
      <dgm:spPr/>
    </dgm:pt>
    <dgm:pt modelId="{95F07033-E7A8-46E1-B9F4-2CFF8E1501FB}" type="pres">
      <dgm:prSet presAssocID="{480146B8-71AA-48CB-8057-0D5C8A2107F7}" presName="rootConnector" presStyleLbl="node2" presStyleIdx="0" presStyleCnt="2"/>
      <dgm:spPr/>
    </dgm:pt>
    <dgm:pt modelId="{879B18FC-41CD-4716-B480-8C668F1953EB}" type="pres">
      <dgm:prSet presAssocID="{480146B8-71AA-48CB-8057-0D5C8A2107F7}" presName="hierChild4" presStyleCnt="0"/>
      <dgm:spPr/>
    </dgm:pt>
    <dgm:pt modelId="{9F62936F-4E8A-476F-891E-862C43F33D79}" type="pres">
      <dgm:prSet presAssocID="{480146B8-71AA-48CB-8057-0D5C8A2107F7}" presName="hierChild5" presStyleCnt="0"/>
      <dgm:spPr/>
    </dgm:pt>
    <dgm:pt modelId="{83C584A1-EB73-4737-8352-ACC0AAD399A5}" type="pres">
      <dgm:prSet presAssocID="{B174C96B-2A10-4A4B-93A9-765C7ACC539C}" presName="Name37" presStyleLbl="parChTrans1D2" presStyleIdx="1" presStyleCnt="3"/>
      <dgm:spPr/>
    </dgm:pt>
    <dgm:pt modelId="{853A172A-B6B3-47CD-89C1-4AA393F64325}" type="pres">
      <dgm:prSet presAssocID="{4AE0E8B4-4CD1-494B-AF8F-0CB9A9DA9AF1}" presName="hierRoot2" presStyleCnt="0">
        <dgm:presLayoutVars>
          <dgm:hierBranch val="init"/>
        </dgm:presLayoutVars>
      </dgm:prSet>
      <dgm:spPr/>
    </dgm:pt>
    <dgm:pt modelId="{46243641-5990-4BC1-AFBB-B42BCB02B2BB}" type="pres">
      <dgm:prSet presAssocID="{4AE0E8B4-4CD1-494B-AF8F-0CB9A9DA9AF1}" presName="rootComposite" presStyleCnt="0"/>
      <dgm:spPr/>
    </dgm:pt>
    <dgm:pt modelId="{1E7539A5-67E3-466E-8888-47A561B17878}" type="pres">
      <dgm:prSet presAssocID="{4AE0E8B4-4CD1-494B-AF8F-0CB9A9DA9AF1}" presName="rootText" presStyleLbl="node2" presStyleIdx="1" presStyleCnt="2" custScaleX="125276" custScaleY="63277">
        <dgm:presLayoutVars>
          <dgm:chPref val="3"/>
        </dgm:presLayoutVars>
      </dgm:prSet>
      <dgm:spPr/>
    </dgm:pt>
    <dgm:pt modelId="{34A01F22-CA3A-44FE-9032-C33EF8D4313D}" type="pres">
      <dgm:prSet presAssocID="{4AE0E8B4-4CD1-494B-AF8F-0CB9A9DA9AF1}" presName="rootConnector" presStyleLbl="node2" presStyleIdx="1" presStyleCnt="2"/>
      <dgm:spPr/>
    </dgm:pt>
    <dgm:pt modelId="{CB1C6FC0-26F3-42C0-9821-1A9E487AC184}" type="pres">
      <dgm:prSet presAssocID="{4AE0E8B4-4CD1-494B-AF8F-0CB9A9DA9AF1}" presName="hierChild4" presStyleCnt="0"/>
      <dgm:spPr/>
    </dgm:pt>
    <dgm:pt modelId="{94940405-2096-4B31-BF8C-170B39854108}" type="pres">
      <dgm:prSet presAssocID="{4AE0E8B4-4CD1-494B-AF8F-0CB9A9DA9AF1}" presName="hierChild5" presStyleCnt="0"/>
      <dgm:spPr/>
    </dgm:pt>
    <dgm:pt modelId="{A79E5CB5-8E58-40E1-B919-EDDEE8DDADC7}" type="pres">
      <dgm:prSet presAssocID="{8D1D8B77-E449-4668-81F5-5A1FBBE472AB}" presName="hierChild3" presStyleCnt="0"/>
      <dgm:spPr/>
    </dgm:pt>
    <dgm:pt modelId="{6B041117-0AF3-4B57-A0DA-782688300C3B}" type="pres">
      <dgm:prSet presAssocID="{0FCE67B5-9A8A-4506-92FA-F32F02876CB1}" presName="Name111" presStyleLbl="parChTrans1D2" presStyleIdx="2" presStyleCnt="3"/>
      <dgm:spPr/>
    </dgm:pt>
    <dgm:pt modelId="{3280C51E-6806-446C-BDAF-3F980AF36CF1}" type="pres">
      <dgm:prSet presAssocID="{B6EAB8C4-7B25-4AEA-BB10-23F0093770AC}" presName="hierRoot3" presStyleCnt="0">
        <dgm:presLayoutVars>
          <dgm:hierBranch val="init"/>
        </dgm:presLayoutVars>
      </dgm:prSet>
      <dgm:spPr/>
    </dgm:pt>
    <dgm:pt modelId="{8F892262-3D21-4B4A-AA00-0897421EDF54}" type="pres">
      <dgm:prSet presAssocID="{B6EAB8C4-7B25-4AEA-BB10-23F0093770AC}" presName="rootComposite3" presStyleCnt="0"/>
      <dgm:spPr/>
    </dgm:pt>
    <dgm:pt modelId="{7F7044CC-ED8F-4D43-9D04-463542D46A13}" type="pres">
      <dgm:prSet presAssocID="{B6EAB8C4-7B25-4AEA-BB10-23F0093770AC}" presName="rootText3" presStyleLbl="asst1" presStyleIdx="0" presStyleCnt="1" custScaleX="126089" custScaleY="57561" custLinFactNeighborX="-20781" custLinFactNeighborY="-1716">
        <dgm:presLayoutVars>
          <dgm:chPref val="3"/>
        </dgm:presLayoutVars>
      </dgm:prSet>
      <dgm:spPr/>
    </dgm:pt>
    <dgm:pt modelId="{1CAA91A3-7FAE-4163-B339-A6D5C6AB9033}" type="pres">
      <dgm:prSet presAssocID="{B6EAB8C4-7B25-4AEA-BB10-23F0093770AC}" presName="rootConnector3" presStyleLbl="asst1" presStyleIdx="0" presStyleCnt="1"/>
      <dgm:spPr/>
    </dgm:pt>
    <dgm:pt modelId="{0EF4A675-33C8-4560-86E8-73D4CA5BB5ED}" type="pres">
      <dgm:prSet presAssocID="{B6EAB8C4-7B25-4AEA-BB10-23F0093770AC}" presName="hierChild6" presStyleCnt="0"/>
      <dgm:spPr/>
    </dgm:pt>
    <dgm:pt modelId="{91D646AE-ECC2-48A1-8660-A04137A568B8}" type="pres">
      <dgm:prSet presAssocID="{B6EAB8C4-7B25-4AEA-BB10-23F0093770AC}" presName="hierChild7" presStyleCnt="0"/>
      <dgm:spPr/>
    </dgm:pt>
  </dgm:ptLst>
  <dgm:cxnLst>
    <dgm:cxn modelId="{91A32F14-F1F7-45B1-94F2-29E55F0E6E65}" type="presOf" srcId="{480146B8-71AA-48CB-8057-0D5C8A2107F7}" destId="{45959D49-41D2-4E21-9AF1-38FC6E7116BD}" srcOrd="0" destOrd="0" presId="urn:microsoft.com/office/officeart/2005/8/layout/orgChart1"/>
    <dgm:cxn modelId="{EA02A31D-B94F-4642-B10F-7B87532011EF}" type="presOf" srcId="{B6EAB8C4-7B25-4AEA-BB10-23F0093770AC}" destId="{1CAA91A3-7FAE-4163-B339-A6D5C6AB9033}" srcOrd="1" destOrd="0" presId="urn:microsoft.com/office/officeart/2005/8/layout/orgChart1"/>
    <dgm:cxn modelId="{F346EE29-E40F-4329-AA81-1C62F0C23EDB}" type="presOf" srcId="{8D1D8B77-E449-4668-81F5-5A1FBBE472AB}" destId="{A40B9F0C-7ADE-4D60-8033-B8A44A2050F9}" srcOrd="1" destOrd="0" presId="urn:microsoft.com/office/officeart/2005/8/layout/orgChart1"/>
    <dgm:cxn modelId="{8BE8A92A-14D1-4B0D-9E3A-7E4779836A43}" type="presOf" srcId="{B174C96B-2A10-4A4B-93A9-765C7ACC539C}" destId="{83C584A1-EB73-4737-8352-ACC0AAD399A5}" srcOrd="0" destOrd="0" presId="urn:microsoft.com/office/officeart/2005/8/layout/orgChart1"/>
    <dgm:cxn modelId="{AF1F0830-DADB-4E73-B43F-5EDCD243A696}" srcId="{8D1D8B77-E449-4668-81F5-5A1FBBE472AB}" destId="{4AE0E8B4-4CD1-494B-AF8F-0CB9A9DA9AF1}" srcOrd="2" destOrd="0" parTransId="{B174C96B-2A10-4A4B-93A9-765C7ACC539C}" sibTransId="{CB27038A-0E2C-4048-90E0-6D16B18DF668}"/>
    <dgm:cxn modelId="{E96E3B36-8492-44A4-862F-4428AC8F6C3B}" type="presOf" srcId="{4183BE8A-B40F-4236-8BD7-62A3A38D01CF}" destId="{235B45DF-24F4-4A17-8EAF-C455BBAEAEB5}" srcOrd="0" destOrd="0" presId="urn:microsoft.com/office/officeart/2005/8/layout/orgChart1"/>
    <dgm:cxn modelId="{E6447043-B217-40FC-8A79-EAACC4E5AB61}" type="presOf" srcId="{4AE0E8B4-4CD1-494B-AF8F-0CB9A9DA9AF1}" destId="{1E7539A5-67E3-466E-8888-47A561B17878}" srcOrd="0" destOrd="0" presId="urn:microsoft.com/office/officeart/2005/8/layout/orgChart1"/>
    <dgm:cxn modelId="{80571C6A-C7E4-4D53-8382-5582F4412D38}" type="presOf" srcId="{480146B8-71AA-48CB-8057-0D5C8A2107F7}" destId="{95F07033-E7A8-46E1-B9F4-2CFF8E1501FB}" srcOrd="1" destOrd="0" presId="urn:microsoft.com/office/officeart/2005/8/layout/orgChart1"/>
    <dgm:cxn modelId="{7760E66F-84CA-43FF-84CD-7F53BA8E7B86}" type="presOf" srcId="{B6EAB8C4-7B25-4AEA-BB10-23F0093770AC}" destId="{7F7044CC-ED8F-4D43-9D04-463542D46A13}" srcOrd="0" destOrd="0" presId="urn:microsoft.com/office/officeart/2005/8/layout/orgChart1"/>
    <dgm:cxn modelId="{8C020071-7553-4BBF-95FF-627CB495EB55}" srcId="{4183BE8A-B40F-4236-8BD7-62A3A38D01CF}" destId="{8D1D8B77-E449-4668-81F5-5A1FBBE472AB}" srcOrd="0" destOrd="0" parTransId="{CF311EF3-A6C5-43A6-AA22-6A742E91E269}" sibTransId="{47F7B479-4842-4779-AE7B-FB23FB69588E}"/>
    <dgm:cxn modelId="{22BBEE8B-6478-41C7-BECF-1E996EF66AE0}" type="presOf" srcId="{8D1D8B77-E449-4668-81F5-5A1FBBE472AB}" destId="{98C9E820-E3BB-4552-A0EA-0193CD7F80AF}" srcOrd="0" destOrd="0" presId="urn:microsoft.com/office/officeart/2005/8/layout/orgChart1"/>
    <dgm:cxn modelId="{DC5133AE-FD4D-4C79-99F2-4E86E1518BA9}" srcId="{8D1D8B77-E449-4668-81F5-5A1FBBE472AB}" destId="{480146B8-71AA-48CB-8057-0D5C8A2107F7}" srcOrd="1" destOrd="0" parTransId="{6E97D50A-77B2-4D05-8A54-3BC2F9359EAB}" sibTransId="{8F8CE5F3-63FC-4923-B83E-AF10192791E2}"/>
    <dgm:cxn modelId="{25634ADF-BEF7-4105-AB1D-1E679D5B3E48}" srcId="{8D1D8B77-E449-4668-81F5-5A1FBBE472AB}" destId="{B6EAB8C4-7B25-4AEA-BB10-23F0093770AC}" srcOrd="0" destOrd="0" parTransId="{0FCE67B5-9A8A-4506-92FA-F32F02876CB1}" sibTransId="{1A9CA284-305F-4A4F-8240-7399864B1BD3}"/>
    <dgm:cxn modelId="{D895B4E3-6D78-40A7-BBD6-E82205AB9BEA}" type="presOf" srcId="{6E97D50A-77B2-4D05-8A54-3BC2F9359EAB}" destId="{1ADAE07F-12C8-49FF-B266-B5286DB771AD}" srcOrd="0" destOrd="0" presId="urn:microsoft.com/office/officeart/2005/8/layout/orgChart1"/>
    <dgm:cxn modelId="{A1771AEF-2FD0-4AFC-8B7F-524372BF662E}" type="presOf" srcId="{0FCE67B5-9A8A-4506-92FA-F32F02876CB1}" destId="{6B041117-0AF3-4B57-A0DA-782688300C3B}" srcOrd="0" destOrd="0" presId="urn:microsoft.com/office/officeart/2005/8/layout/orgChart1"/>
    <dgm:cxn modelId="{C05AF8EF-17FD-4999-85B9-8FA14B95E273}" type="presOf" srcId="{4AE0E8B4-4CD1-494B-AF8F-0CB9A9DA9AF1}" destId="{34A01F22-CA3A-44FE-9032-C33EF8D4313D}" srcOrd="1" destOrd="0" presId="urn:microsoft.com/office/officeart/2005/8/layout/orgChart1"/>
    <dgm:cxn modelId="{2A8082D9-83C3-407D-9969-DC94430E455B}" type="presParOf" srcId="{235B45DF-24F4-4A17-8EAF-C455BBAEAEB5}" destId="{F60FC046-0726-4AB5-AF9C-8B06EC79BAAA}" srcOrd="0" destOrd="0" presId="urn:microsoft.com/office/officeart/2005/8/layout/orgChart1"/>
    <dgm:cxn modelId="{7DB12696-9000-4B66-A144-1F844E497E87}" type="presParOf" srcId="{F60FC046-0726-4AB5-AF9C-8B06EC79BAAA}" destId="{395088F7-605F-41BE-99F2-4AEBCFEBFDD7}" srcOrd="0" destOrd="0" presId="urn:microsoft.com/office/officeart/2005/8/layout/orgChart1"/>
    <dgm:cxn modelId="{7C9E1A3E-83EF-4B07-AF69-39ED47B63E3D}" type="presParOf" srcId="{395088F7-605F-41BE-99F2-4AEBCFEBFDD7}" destId="{98C9E820-E3BB-4552-A0EA-0193CD7F80AF}" srcOrd="0" destOrd="0" presId="urn:microsoft.com/office/officeart/2005/8/layout/orgChart1"/>
    <dgm:cxn modelId="{EB8120A3-9F06-466E-B965-B504A881FED5}" type="presParOf" srcId="{395088F7-605F-41BE-99F2-4AEBCFEBFDD7}" destId="{A40B9F0C-7ADE-4D60-8033-B8A44A2050F9}" srcOrd="1" destOrd="0" presId="urn:microsoft.com/office/officeart/2005/8/layout/orgChart1"/>
    <dgm:cxn modelId="{0B551F18-0F1E-49D6-8200-96E1A51EAE78}" type="presParOf" srcId="{F60FC046-0726-4AB5-AF9C-8B06EC79BAAA}" destId="{51C5D81E-0B84-4C4F-BC91-DB9A2C3CB91B}" srcOrd="1" destOrd="0" presId="urn:microsoft.com/office/officeart/2005/8/layout/orgChart1"/>
    <dgm:cxn modelId="{7167CDFF-B1F3-4B81-96AB-599EA0D3A98C}" type="presParOf" srcId="{51C5D81E-0B84-4C4F-BC91-DB9A2C3CB91B}" destId="{1ADAE07F-12C8-49FF-B266-B5286DB771AD}" srcOrd="0" destOrd="0" presId="urn:microsoft.com/office/officeart/2005/8/layout/orgChart1"/>
    <dgm:cxn modelId="{C790984B-5615-455B-B8C6-4BA9E656CA65}" type="presParOf" srcId="{51C5D81E-0B84-4C4F-BC91-DB9A2C3CB91B}" destId="{FA971224-46AD-4D17-8747-A0858C50FA7B}" srcOrd="1" destOrd="0" presId="urn:microsoft.com/office/officeart/2005/8/layout/orgChart1"/>
    <dgm:cxn modelId="{28D49A02-235E-41FD-B1B1-6CCEDBC9985A}" type="presParOf" srcId="{FA971224-46AD-4D17-8747-A0858C50FA7B}" destId="{CC78D51F-3D76-45CA-B74C-E2ED30F31EB9}" srcOrd="0" destOrd="0" presId="urn:microsoft.com/office/officeart/2005/8/layout/orgChart1"/>
    <dgm:cxn modelId="{F21513D0-0273-4774-BA1E-80403FEED912}" type="presParOf" srcId="{CC78D51F-3D76-45CA-B74C-E2ED30F31EB9}" destId="{45959D49-41D2-4E21-9AF1-38FC6E7116BD}" srcOrd="0" destOrd="0" presId="urn:microsoft.com/office/officeart/2005/8/layout/orgChart1"/>
    <dgm:cxn modelId="{3836F592-BE16-461D-B059-5F4441B25606}" type="presParOf" srcId="{CC78D51F-3D76-45CA-B74C-E2ED30F31EB9}" destId="{95F07033-E7A8-46E1-B9F4-2CFF8E1501FB}" srcOrd="1" destOrd="0" presId="urn:microsoft.com/office/officeart/2005/8/layout/orgChart1"/>
    <dgm:cxn modelId="{75833C3D-D9D3-4966-9DB0-A77F745FECAC}" type="presParOf" srcId="{FA971224-46AD-4D17-8747-A0858C50FA7B}" destId="{879B18FC-41CD-4716-B480-8C668F1953EB}" srcOrd="1" destOrd="0" presId="urn:microsoft.com/office/officeart/2005/8/layout/orgChart1"/>
    <dgm:cxn modelId="{A1AA5506-32F1-42B2-AA48-0683A40B480A}" type="presParOf" srcId="{FA971224-46AD-4D17-8747-A0858C50FA7B}" destId="{9F62936F-4E8A-476F-891E-862C43F33D79}" srcOrd="2" destOrd="0" presId="urn:microsoft.com/office/officeart/2005/8/layout/orgChart1"/>
    <dgm:cxn modelId="{6DDBCAF1-CD8C-4D93-86A6-548B82F724C9}" type="presParOf" srcId="{51C5D81E-0B84-4C4F-BC91-DB9A2C3CB91B}" destId="{83C584A1-EB73-4737-8352-ACC0AAD399A5}" srcOrd="2" destOrd="0" presId="urn:microsoft.com/office/officeart/2005/8/layout/orgChart1"/>
    <dgm:cxn modelId="{2130B875-E7FB-4713-9696-8C81075DD2A7}" type="presParOf" srcId="{51C5D81E-0B84-4C4F-BC91-DB9A2C3CB91B}" destId="{853A172A-B6B3-47CD-89C1-4AA393F64325}" srcOrd="3" destOrd="0" presId="urn:microsoft.com/office/officeart/2005/8/layout/orgChart1"/>
    <dgm:cxn modelId="{002BAF1E-FE71-4D58-8FD8-496B80B53844}" type="presParOf" srcId="{853A172A-B6B3-47CD-89C1-4AA393F64325}" destId="{46243641-5990-4BC1-AFBB-B42BCB02B2BB}" srcOrd="0" destOrd="0" presId="urn:microsoft.com/office/officeart/2005/8/layout/orgChart1"/>
    <dgm:cxn modelId="{9E8786AF-0246-40E7-9332-E42A406AA56D}" type="presParOf" srcId="{46243641-5990-4BC1-AFBB-B42BCB02B2BB}" destId="{1E7539A5-67E3-466E-8888-47A561B17878}" srcOrd="0" destOrd="0" presId="urn:microsoft.com/office/officeart/2005/8/layout/orgChart1"/>
    <dgm:cxn modelId="{94B21FEA-D766-4C55-A4F5-AAAFF58A3ACF}" type="presParOf" srcId="{46243641-5990-4BC1-AFBB-B42BCB02B2BB}" destId="{34A01F22-CA3A-44FE-9032-C33EF8D4313D}" srcOrd="1" destOrd="0" presId="urn:microsoft.com/office/officeart/2005/8/layout/orgChart1"/>
    <dgm:cxn modelId="{88230567-185B-4A75-BB06-90C32749BA4F}" type="presParOf" srcId="{853A172A-B6B3-47CD-89C1-4AA393F64325}" destId="{CB1C6FC0-26F3-42C0-9821-1A9E487AC184}" srcOrd="1" destOrd="0" presId="urn:microsoft.com/office/officeart/2005/8/layout/orgChart1"/>
    <dgm:cxn modelId="{E43B0813-2E3D-493B-B4EE-21BD89F4AE35}" type="presParOf" srcId="{853A172A-B6B3-47CD-89C1-4AA393F64325}" destId="{94940405-2096-4B31-BF8C-170B39854108}" srcOrd="2" destOrd="0" presId="urn:microsoft.com/office/officeart/2005/8/layout/orgChart1"/>
    <dgm:cxn modelId="{220C107A-07F5-43D0-8690-F5F1A9DCD223}" type="presParOf" srcId="{F60FC046-0726-4AB5-AF9C-8B06EC79BAAA}" destId="{A79E5CB5-8E58-40E1-B919-EDDEE8DDADC7}" srcOrd="2" destOrd="0" presId="urn:microsoft.com/office/officeart/2005/8/layout/orgChart1"/>
    <dgm:cxn modelId="{D86A6BDA-96F6-4702-86D2-C0FFDA236FFF}" type="presParOf" srcId="{A79E5CB5-8E58-40E1-B919-EDDEE8DDADC7}" destId="{6B041117-0AF3-4B57-A0DA-782688300C3B}" srcOrd="0" destOrd="0" presId="urn:microsoft.com/office/officeart/2005/8/layout/orgChart1"/>
    <dgm:cxn modelId="{B0D244AE-1B29-4B34-9A60-DFD5F128050D}" type="presParOf" srcId="{A79E5CB5-8E58-40E1-B919-EDDEE8DDADC7}" destId="{3280C51E-6806-446C-BDAF-3F980AF36CF1}" srcOrd="1" destOrd="0" presId="urn:microsoft.com/office/officeart/2005/8/layout/orgChart1"/>
    <dgm:cxn modelId="{A377DD4A-CA65-4B90-86B4-13B5045A71D2}" type="presParOf" srcId="{3280C51E-6806-446C-BDAF-3F980AF36CF1}" destId="{8F892262-3D21-4B4A-AA00-0897421EDF54}" srcOrd="0" destOrd="0" presId="urn:microsoft.com/office/officeart/2005/8/layout/orgChart1"/>
    <dgm:cxn modelId="{65563E45-0E73-4754-9A82-82B40E4B32EC}" type="presParOf" srcId="{8F892262-3D21-4B4A-AA00-0897421EDF54}" destId="{7F7044CC-ED8F-4D43-9D04-463542D46A13}" srcOrd="0" destOrd="0" presId="urn:microsoft.com/office/officeart/2005/8/layout/orgChart1"/>
    <dgm:cxn modelId="{8EC0A163-C834-4844-9706-903B8EC69564}" type="presParOf" srcId="{8F892262-3D21-4B4A-AA00-0897421EDF54}" destId="{1CAA91A3-7FAE-4163-B339-A6D5C6AB9033}" srcOrd="1" destOrd="0" presId="urn:microsoft.com/office/officeart/2005/8/layout/orgChart1"/>
    <dgm:cxn modelId="{0E23CBCF-530E-49A8-8A7D-2F413BA7A6E5}" type="presParOf" srcId="{3280C51E-6806-446C-BDAF-3F980AF36CF1}" destId="{0EF4A675-33C8-4560-86E8-73D4CA5BB5ED}" srcOrd="1" destOrd="0" presId="urn:microsoft.com/office/officeart/2005/8/layout/orgChart1"/>
    <dgm:cxn modelId="{8A656C5F-6A69-4EC8-A268-0955AAE2941F}" type="presParOf" srcId="{3280C51E-6806-446C-BDAF-3F980AF36CF1}" destId="{91D646AE-ECC2-48A1-8660-A04137A568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41117-0AF3-4B57-A0DA-782688300C3B}">
      <dsp:nvSpPr>
        <dsp:cNvPr id="0" name=""/>
        <dsp:cNvSpPr/>
      </dsp:nvSpPr>
      <dsp:spPr>
        <a:xfrm>
          <a:off x="2325056" y="1179274"/>
          <a:ext cx="235263" cy="832409"/>
        </a:xfrm>
        <a:custGeom>
          <a:avLst/>
          <a:gdLst/>
          <a:ahLst/>
          <a:cxnLst/>
          <a:rect l="0" t="0" r="0" b="0"/>
          <a:pathLst>
            <a:path>
              <a:moveTo>
                <a:pt x="235263" y="0"/>
              </a:moveTo>
              <a:lnTo>
                <a:pt x="235263" y="832409"/>
              </a:lnTo>
              <a:lnTo>
                <a:pt x="0" y="83240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C584A1-EB73-4737-8352-ACC0AAD399A5}">
      <dsp:nvSpPr>
        <dsp:cNvPr id="0" name=""/>
        <dsp:cNvSpPr/>
      </dsp:nvSpPr>
      <dsp:spPr>
        <a:xfrm>
          <a:off x="2560320" y="1179274"/>
          <a:ext cx="1401250" cy="1696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2844"/>
              </a:lnTo>
              <a:lnTo>
                <a:pt x="1401250" y="1502844"/>
              </a:lnTo>
              <a:lnTo>
                <a:pt x="1401250" y="16964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AE07F-12C8-49FF-B266-B5286DB771AD}">
      <dsp:nvSpPr>
        <dsp:cNvPr id="0" name=""/>
        <dsp:cNvSpPr/>
      </dsp:nvSpPr>
      <dsp:spPr>
        <a:xfrm>
          <a:off x="1211669" y="1179274"/>
          <a:ext cx="1348650" cy="1696462"/>
        </a:xfrm>
        <a:custGeom>
          <a:avLst/>
          <a:gdLst/>
          <a:ahLst/>
          <a:cxnLst/>
          <a:rect l="0" t="0" r="0" b="0"/>
          <a:pathLst>
            <a:path>
              <a:moveTo>
                <a:pt x="1348650" y="0"/>
              </a:moveTo>
              <a:lnTo>
                <a:pt x="1348650" y="1502844"/>
              </a:lnTo>
              <a:lnTo>
                <a:pt x="0" y="1502844"/>
              </a:lnTo>
              <a:lnTo>
                <a:pt x="0" y="16964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9E820-E3BB-4552-A0EA-0193CD7F80AF}">
      <dsp:nvSpPr>
        <dsp:cNvPr id="0" name=""/>
        <dsp:cNvSpPr/>
      </dsp:nvSpPr>
      <dsp:spPr>
        <a:xfrm>
          <a:off x="1798396" y="513634"/>
          <a:ext cx="1523847" cy="665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bg2">
                  <a:lumMod val="25000"/>
                </a:schemeClr>
              </a:solidFill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rPr>
            <a:t>提高精度</a:t>
          </a:r>
        </a:p>
      </dsp:txBody>
      <dsp:txXfrm>
        <a:off x="1798396" y="513634"/>
        <a:ext cx="1523847" cy="665640"/>
      </dsp:txXfrm>
    </dsp:sp>
    <dsp:sp modelId="{45959D49-41D2-4E21-9AF1-38FC6E7116BD}">
      <dsp:nvSpPr>
        <dsp:cNvPr id="0" name=""/>
        <dsp:cNvSpPr/>
      </dsp:nvSpPr>
      <dsp:spPr>
        <a:xfrm>
          <a:off x="4037" y="2875737"/>
          <a:ext cx="2415264" cy="633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>
              <a:solidFill>
                <a:schemeClr val="bg2">
                  <a:lumMod val="25000"/>
                </a:schemeClr>
              </a:solidFill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rPr>
            <a:t>惯性测量单元</a:t>
          </a:r>
          <a:endParaRPr lang="zh-CN" altLang="en-US" sz="2400" kern="1200" dirty="0">
            <a:solidFill>
              <a:schemeClr val="bg2">
                <a:lumMod val="25000"/>
              </a:schemeClr>
            </a:solidFill>
            <a:latin typeface="Humanst521 BT" panose="020B0602020204020204" pitchFamily="34" charset="0"/>
            <a:ea typeface="汉仪中简黑简" panose="00020600040101010101" pitchFamily="18" charset="-122"/>
            <a:cs typeface="+mn-ea"/>
            <a:sym typeface="Humanst521 BT" panose="020B0602020204020204" pitchFamily="34" charset="0"/>
          </a:endParaRPr>
        </a:p>
      </dsp:txBody>
      <dsp:txXfrm>
        <a:off x="4037" y="2875737"/>
        <a:ext cx="2415264" cy="633988"/>
      </dsp:txXfrm>
    </dsp:sp>
    <dsp:sp modelId="{1E7539A5-67E3-466E-8888-47A561B17878}">
      <dsp:nvSpPr>
        <dsp:cNvPr id="0" name=""/>
        <dsp:cNvSpPr/>
      </dsp:nvSpPr>
      <dsp:spPr>
        <a:xfrm>
          <a:off x="2806538" y="2875737"/>
          <a:ext cx="2310065" cy="583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bg2">
                  <a:lumMod val="25000"/>
                </a:schemeClr>
              </a:solidFill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rPr>
            <a:t>深度相机</a:t>
          </a:r>
        </a:p>
      </dsp:txBody>
      <dsp:txXfrm>
        <a:off x="2806538" y="2875737"/>
        <a:ext cx="2310065" cy="583407"/>
      </dsp:txXfrm>
    </dsp:sp>
    <dsp:sp modelId="{7F7044CC-ED8F-4D43-9D04-463542D46A13}">
      <dsp:nvSpPr>
        <dsp:cNvPr id="0" name=""/>
        <dsp:cNvSpPr/>
      </dsp:nvSpPr>
      <dsp:spPr>
        <a:xfrm>
          <a:off x="0" y="1746331"/>
          <a:ext cx="2325056" cy="530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bg2">
                  <a:lumMod val="25000"/>
                </a:schemeClr>
              </a:solidFill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rPr>
            <a:t>卡尔曼滤波</a:t>
          </a:r>
        </a:p>
      </dsp:txBody>
      <dsp:txXfrm>
        <a:off x="0" y="1746331"/>
        <a:ext cx="2325056" cy="530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87B8-614F-4708-96B4-84A7EFF5A845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80EE-9204-41A1-8284-9B0ED13E66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727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87B8-614F-4708-96B4-84A7EFF5A845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80EE-9204-41A1-8284-9B0ED13E6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85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87B8-614F-4708-96B4-84A7EFF5A845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80EE-9204-41A1-8284-9B0ED13E6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82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87B8-614F-4708-96B4-84A7EFF5A845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80EE-9204-41A1-8284-9B0ED13E6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694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87B8-614F-4708-96B4-84A7EFF5A845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80EE-9204-41A1-8284-9B0ED13E66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05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87B8-614F-4708-96B4-84A7EFF5A845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80EE-9204-41A1-8284-9B0ED13E6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781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87B8-614F-4708-96B4-84A7EFF5A845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80EE-9204-41A1-8284-9B0ED13E6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678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87B8-614F-4708-96B4-84A7EFF5A845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80EE-9204-41A1-8284-9B0ED13E6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19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87B8-614F-4708-96B4-84A7EFF5A845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80EE-9204-41A1-8284-9B0ED13E6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841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2087B8-614F-4708-96B4-84A7EFF5A845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9F80EE-9204-41A1-8284-9B0ED13E6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564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87B8-614F-4708-96B4-84A7EFF5A845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80EE-9204-41A1-8284-9B0ED13E6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177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2087B8-614F-4708-96B4-84A7EFF5A845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9F80EE-9204-41A1-8284-9B0ED13E66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72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17AF7-7099-4359-AD6C-433479CE7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77144"/>
            <a:ext cx="10668000" cy="1989221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《</a:t>
            </a:r>
            <a:r>
              <a:rPr lang="zh-CN" altLang="en-US" sz="60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基于视觉</a:t>
            </a:r>
            <a:r>
              <a:rPr lang="en-US" altLang="zh-CN" sz="60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SLAM</a:t>
            </a:r>
            <a:r>
              <a:rPr lang="zh-CN" altLang="en-US" sz="60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的测绘机器人</a:t>
            </a:r>
            <a:r>
              <a:rPr lang="en-US" altLang="zh-CN" sz="60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》</a:t>
            </a:r>
            <a:endParaRPr lang="zh-CN" altLang="en-US" sz="6000" dirty="0"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29DF5-4831-44E3-82A1-22242C6CC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1826" y="3064999"/>
            <a:ext cx="8595296" cy="2340914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项目负责人</a:t>
            </a:r>
            <a:r>
              <a:rPr lang="en-US" altLang="zh-CN" sz="20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	</a:t>
            </a:r>
            <a:r>
              <a:rPr lang="zh-CN" altLang="en-US" sz="20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李文昊   周柏年</a:t>
            </a:r>
            <a:endParaRPr lang="en-US" altLang="zh-CN" sz="2000" dirty="0"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  <a:p>
            <a:pPr algn="l"/>
            <a:r>
              <a:rPr lang="zh-CN" altLang="en-US" sz="20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项目成员</a:t>
            </a:r>
            <a:r>
              <a:rPr lang="en-US" altLang="zh-CN" sz="20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	</a:t>
            </a:r>
            <a:r>
              <a:rPr lang="zh-CN" altLang="en-US" sz="20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王家润   翁伦   南逸然</a:t>
            </a:r>
            <a:endParaRPr lang="en-US" altLang="zh-CN" sz="2000" dirty="0"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  <a:p>
            <a:pPr algn="l"/>
            <a:r>
              <a:rPr lang="zh-CN" altLang="en-US" sz="20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指导老师</a:t>
            </a:r>
            <a:r>
              <a:rPr lang="en-US" altLang="zh-CN" sz="20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	</a:t>
            </a:r>
            <a:r>
              <a:rPr lang="zh-CN" altLang="en-US" sz="20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李东洁</a:t>
            </a:r>
            <a:endParaRPr lang="en-US" altLang="zh-CN" sz="2000" dirty="0"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  <a:p>
            <a:pPr algn="l"/>
            <a:r>
              <a:rPr lang="en-US" altLang="zh-CN" sz="20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2021</a:t>
            </a:r>
            <a:r>
              <a:rPr lang="zh-CN" altLang="en-US" sz="20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年</a:t>
            </a:r>
            <a:r>
              <a:rPr lang="en-US" altLang="zh-CN" sz="20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5</a:t>
            </a:r>
            <a:r>
              <a:rPr lang="zh-CN" altLang="en-US" sz="20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月</a:t>
            </a:r>
            <a:r>
              <a:rPr lang="en-US" altLang="zh-CN" sz="20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14</a:t>
            </a:r>
            <a:r>
              <a:rPr lang="zh-CN" altLang="en-US" sz="20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日</a:t>
            </a:r>
            <a:r>
              <a:rPr lang="en-US" altLang="zh-CN" sz="20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	</a:t>
            </a:r>
            <a:r>
              <a:rPr lang="zh-CN" altLang="en-US" sz="20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自动化学院</a:t>
            </a:r>
          </a:p>
        </p:txBody>
      </p:sp>
    </p:spTree>
    <p:extLst>
      <p:ext uri="{BB962C8B-B14F-4D97-AF65-F5344CB8AC3E}">
        <p14:creationId xmlns:p14="http://schemas.microsoft.com/office/powerpoint/2010/main" val="861114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标题 4">
            <a:extLst>
              <a:ext uri="{FF2B5EF4-FFF2-40B4-BE49-F238E27FC236}">
                <a16:creationId xmlns:a16="http://schemas.microsoft.com/office/drawing/2014/main" id="{90C640FE-5DD4-46BF-8261-CCA880862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12010" y="414777"/>
            <a:ext cx="1076325" cy="5757421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>
                <a:solidFill>
                  <a:schemeClr val="accent2"/>
                </a:solidFill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测绘机器人大体框架</a:t>
            </a:r>
          </a:p>
        </p:txBody>
      </p:sp>
      <p:sp>
        <p:nvSpPr>
          <p:cNvPr id="6" name="竖排文字占位符 5">
            <a:extLst>
              <a:ext uri="{FF2B5EF4-FFF2-40B4-BE49-F238E27FC236}">
                <a16:creationId xmlns:a16="http://schemas.microsoft.com/office/drawing/2014/main" id="{D954174D-C5CC-400A-8EAB-B09E5F2FB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98FD88-B2F7-4022-A5FC-38823AF82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57" t="22222" r="26328" b="23194"/>
          <a:stretch/>
        </p:blipFill>
        <p:spPr>
          <a:xfrm>
            <a:off x="1279446" y="1057274"/>
            <a:ext cx="6457950" cy="402907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CB6A73D-809A-4F87-BE0B-81792D197114}"/>
              </a:ext>
            </a:extLst>
          </p:cNvPr>
          <p:cNvCxnSpPr>
            <a:cxnSpLocks/>
          </p:cNvCxnSpPr>
          <p:nvPr/>
        </p:nvCxnSpPr>
        <p:spPr>
          <a:xfrm flipV="1">
            <a:off x="4943475" y="1514475"/>
            <a:ext cx="685800" cy="23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BF68408-70ED-40A4-B405-184C0C8AE3CC}"/>
              </a:ext>
            </a:extLst>
          </p:cNvPr>
          <p:cNvSpPr txBox="1"/>
          <p:nvPr/>
        </p:nvSpPr>
        <p:spPr>
          <a:xfrm>
            <a:off x="5619318" y="13298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摄像头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026089F-3092-40D1-8181-36C89CFF9396}"/>
              </a:ext>
            </a:extLst>
          </p:cNvPr>
          <p:cNvCxnSpPr>
            <a:cxnSpLocks/>
          </p:cNvCxnSpPr>
          <p:nvPr/>
        </p:nvCxnSpPr>
        <p:spPr>
          <a:xfrm flipV="1">
            <a:off x="4419600" y="2419350"/>
            <a:ext cx="142875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C1B3CFA-CF5E-480A-91E2-419FE56D9C52}"/>
              </a:ext>
            </a:extLst>
          </p:cNvPr>
          <p:cNvCxnSpPr>
            <a:cxnSpLocks/>
          </p:cNvCxnSpPr>
          <p:nvPr/>
        </p:nvCxnSpPr>
        <p:spPr>
          <a:xfrm>
            <a:off x="4943475" y="2138362"/>
            <a:ext cx="904875" cy="20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B3B4828-F7B6-4FFA-B808-3819B25D6601}"/>
              </a:ext>
            </a:extLst>
          </p:cNvPr>
          <p:cNvSpPr txBox="1"/>
          <p:nvPr/>
        </p:nvSpPr>
        <p:spPr>
          <a:xfrm>
            <a:off x="5775365" y="21812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双轴云台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B32F516-7726-42F0-8895-5B1D17E0D6CC}"/>
              </a:ext>
            </a:extLst>
          </p:cNvPr>
          <p:cNvCxnSpPr>
            <a:cxnSpLocks/>
          </p:cNvCxnSpPr>
          <p:nvPr/>
        </p:nvCxnSpPr>
        <p:spPr>
          <a:xfrm flipH="1" flipV="1">
            <a:off x="2923743" y="2326720"/>
            <a:ext cx="514783" cy="62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04E179E-32E5-4574-89A3-420CBB9A0827}"/>
              </a:ext>
            </a:extLst>
          </p:cNvPr>
          <p:cNvSpPr txBox="1"/>
          <p:nvPr/>
        </p:nvSpPr>
        <p:spPr>
          <a:xfrm>
            <a:off x="1606699" y="1973818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Intel mini PC</a:t>
            </a:r>
            <a:endParaRPr lang="zh-CN" altLang="en-US" dirty="0"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8DB9971-BF6A-406A-A2D0-4FAE83189E08}"/>
              </a:ext>
            </a:extLst>
          </p:cNvPr>
          <p:cNvCxnSpPr>
            <a:cxnSpLocks/>
          </p:cNvCxnSpPr>
          <p:nvPr/>
        </p:nvCxnSpPr>
        <p:spPr>
          <a:xfrm flipH="1">
            <a:off x="2903967" y="3238500"/>
            <a:ext cx="458358" cy="120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32FC340-4DAC-47BF-8B63-02D62DF9F363}"/>
              </a:ext>
            </a:extLst>
          </p:cNvPr>
          <p:cNvSpPr txBox="1"/>
          <p:nvPr/>
        </p:nvSpPr>
        <p:spPr>
          <a:xfrm>
            <a:off x="2485162" y="44386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气弹簧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AAB5C1-B380-420C-B0E8-4E0336A193E4}"/>
              </a:ext>
            </a:extLst>
          </p:cNvPr>
          <p:cNvCxnSpPr/>
          <p:nvPr/>
        </p:nvCxnSpPr>
        <p:spPr>
          <a:xfrm>
            <a:off x="4352925" y="33528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BC8CCB5F-0838-4CAD-A69C-BDDDEA1F7FEE}"/>
              </a:ext>
            </a:extLst>
          </p:cNvPr>
          <p:cNvSpPr txBox="1"/>
          <p:nvPr/>
        </p:nvSpPr>
        <p:spPr>
          <a:xfrm>
            <a:off x="5276850" y="42767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惯性测量单元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790EFB1-3117-43E2-85E7-ABC7B6F77AED}"/>
              </a:ext>
            </a:extLst>
          </p:cNvPr>
          <p:cNvCxnSpPr>
            <a:cxnSpLocks/>
          </p:cNvCxnSpPr>
          <p:nvPr/>
        </p:nvCxnSpPr>
        <p:spPr>
          <a:xfrm flipV="1">
            <a:off x="6105525" y="3238500"/>
            <a:ext cx="740985" cy="53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ACB0539-128F-4599-9AE9-3233ADA74BC6}"/>
              </a:ext>
            </a:extLst>
          </p:cNvPr>
          <p:cNvSpPr txBox="1"/>
          <p:nvPr/>
        </p:nvSpPr>
        <p:spPr>
          <a:xfrm>
            <a:off x="6705600" y="29407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驱动电机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2D82B89-D49C-4A9D-8D83-2C49EF4A6FF0}"/>
              </a:ext>
            </a:extLst>
          </p:cNvPr>
          <p:cNvCxnSpPr>
            <a:cxnSpLocks/>
          </p:cNvCxnSpPr>
          <p:nvPr/>
        </p:nvCxnSpPr>
        <p:spPr>
          <a:xfrm flipV="1">
            <a:off x="5819775" y="2821781"/>
            <a:ext cx="519112" cy="52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09D08CC8-A7E5-4051-BBB4-44C3E6AFBC5D}"/>
              </a:ext>
            </a:extLst>
          </p:cNvPr>
          <p:cNvSpPr txBox="1"/>
          <p:nvPr/>
        </p:nvSpPr>
        <p:spPr>
          <a:xfrm>
            <a:off x="6275427" y="25860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电机电调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A16A63B-EF04-4033-A71F-EC09B9667318}"/>
              </a:ext>
            </a:extLst>
          </p:cNvPr>
          <p:cNvSpPr txBox="1"/>
          <p:nvPr/>
        </p:nvSpPr>
        <p:spPr>
          <a:xfrm>
            <a:off x="1606699" y="24778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避震簧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24FCDA6-8EA3-4BF3-9F9A-8154A67774BF}"/>
              </a:ext>
            </a:extLst>
          </p:cNvPr>
          <p:cNvCxnSpPr>
            <a:cxnSpLocks/>
          </p:cNvCxnSpPr>
          <p:nvPr/>
        </p:nvCxnSpPr>
        <p:spPr>
          <a:xfrm flipH="1" flipV="1">
            <a:off x="2390775" y="2797175"/>
            <a:ext cx="673100" cy="51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300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3E8DE45-4BD4-484A-9BB7-FEDF255F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2"/>
            <a:ext cx="10058400" cy="1450757"/>
          </a:xfrm>
        </p:spPr>
        <p:txBody>
          <a:bodyPr/>
          <a:lstStyle/>
          <a:p>
            <a:r>
              <a:rPr lang="zh-CN" altLang="en-US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项目技术路线及安排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0E90312-59F1-45E4-9CB1-40D8636AB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806" y="1737359"/>
            <a:ext cx="5150387" cy="4477712"/>
          </a:xfr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A824D6D6-4575-46DF-8A77-EB82B27884F4}"/>
              </a:ext>
            </a:extLst>
          </p:cNvPr>
          <p:cNvSpPr txBox="1">
            <a:spLocks/>
          </p:cNvSpPr>
          <p:nvPr/>
        </p:nvSpPr>
        <p:spPr>
          <a:xfrm>
            <a:off x="1097280" y="290621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项目预期进度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A161AF1-FE9C-4AF5-B8AA-FF7BD240653C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6823038" cy="4178548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r>
              <a:rPr lang="en-US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2021</a:t>
            </a:r>
            <a:r>
              <a:rPr lang="zh-CN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年</a:t>
            </a:r>
            <a:r>
              <a:rPr lang="en-US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6</a:t>
            </a:r>
            <a:r>
              <a:rPr lang="zh-CN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月——</a:t>
            </a:r>
            <a:r>
              <a:rPr lang="en-US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2021</a:t>
            </a:r>
            <a:r>
              <a:rPr lang="zh-CN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年</a:t>
            </a:r>
            <a:r>
              <a:rPr lang="en-US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8</a:t>
            </a:r>
            <a:r>
              <a:rPr lang="zh-CN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月</a:t>
            </a:r>
            <a:r>
              <a:rPr lang="zh-CN" altLang="en-US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：</a:t>
            </a:r>
            <a:r>
              <a:rPr lang="zh-CN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机械成员建模及仿真，完成车体设计与力学仿真模型的搭建。仿真模型制作完成后交付给算法成员进行基于仿真的</a:t>
            </a:r>
            <a:r>
              <a:rPr lang="en-US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SLAM</a:t>
            </a:r>
            <a:r>
              <a:rPr lang="zh-CN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研究。</a:t>
            </a:r>
            <a:endParaRPr lang="zh-CN" altLang="zh-CN" sz="1600" kern="100" dirty="0"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r>
              <a:rPr lang="en-US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2021</a:t>
            </a:r>
            <a:r>
              <a:rPr lang="zh-CN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年</a:t>
            </a:r>
            <a:r>
              <a:rPr lang="en-US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8</a:t>
            </a:r>
            <a:r>
              <a:rPr lang="zh-CN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月——</a:t>
            </a:r>
            <a:r>
              <a:rPr lang="en-US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2021</a:t>
            </a:r>
            <a:r>
              <a:rPr lang="zh-CN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年</a:t>
            </a:r>
            <a:r>
              <a:rPr lang="en-US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10</a:t>
            </a:r>
            <a:r>
              <a:rPr lang="zh-CN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月</a:t>
            </a:r>
            <a:r>
              <a:rPr lang="zh-CN" altLang="en-US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：</a:t>
            </a:r>
            <a:r>
              <a:rPr lang="zh-CN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机械成员完成加工以及装配，装配完成后将实物交付给电控成员进行基于实物的</a:t>
            </a:r>
            <a:r>
              <a:rPr lang="en-US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SLAM</a:t>
            </a:r>
            <a:r>
              <a:rPr lang="zh-CN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研究。同时算法成员完成基础仿真平台的搭建与</a:t>
            </a:r>
            <a:r>
              <a:rPr lang="en-US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orb-slam3</a:t>
            </a:r>
            <a:r>
              <a:rPr lang="zh-CN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库的学习</a:t>
            </a:r>
            <a:endParaRPr lang="zh-CN" altLang="zh-CN" sz="1600" kern="100" dirty="0"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r>
              <a:rPr lang="en-US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2021</a:t>
            </a:r>
            <a:r>
              <a:rPr lang="zh-CN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年</a:t>
            </a:r>
            <a:r>
              <a:rPr lang="en-US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10</a:t>
            </a:r>
            <a:r>
              <a:rPr lang="zh-CN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月——</a:t>
            </a:r>
            <a:r>
              <a:rPr lang="en-US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2021</a:t>
            </a:r>
            <a:r>
              <a:rPr lang="zh-CN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年</a:t>
            </a:r>
            <a:r>
              <a:rPr lang="en-US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12</a:t>
            </a:r>
            <a:r>
              <a:rPr lang="zh-CN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月</a:t>
            </a:r>
            <a:r>
              <a:rPr lang="zh-CN" altLang="en-US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：</a:t>
            </a:r>
            <a:r>
              <a:rPr lang="zh-CN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电控成员完成整车基本功能调试，调试完成后将实物交给算法成员进行基于实物的</a:t>
            </a:r>
            <a:r>
              <a:rPr lang="en-US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SLAM</a:t>
            </a:r>
            <a:r>
              <a:rPr lang="zh-CN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研究。同时算法成员完成基于仿真实现</a:t>
            </a:r>
            <a:r>
              <a:rPr lang="en-US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SLAM</a:t>
            </a:r>
            <a:r>
              <a:rPr lang="zh-CN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的基本功能。</a:t>
            </a:r>
            <a:endParaRPr lang="zh-CN" altLang="zh-CN" sz="1600" kern="100" dirty="0"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r>
              <a:rPr lang="en-US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2021</a:t>
            </a:r>
            <a:r>
              <a:rPr lang="zh-CN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年</a:t>
            </a:r>
            <a:r>
              <a:rPr lang="en-US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12</a:t>
            </a:r>
            <a:r>
              <a:rPr lang="zh-CN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月——</a:t>
            </a:r>
            <a:r>
              <a:rPr lang="en-US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2022</a:t>
            </a:r>
            <a:r>
              <a:rPr lang="zh-CN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年</a:t>
            </a:r>
            <a:r>
              <a:rPr lang="en-US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5</a:t>
            </a:r>
            <a:r>
              <a:rPr lang="zh-CN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月</a:t>
            </a:r>
            <a:r>
              <a:rPr lang="zh-CN" altLang="en-US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：</a:t>
            </a:r>
            <a:r>
              <a:rPr lang="zh-CN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算法成员使用实物进行</a:t>
            </a:r>
            <a:r>
              <a:rPr lang="en-US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SLAM</a:t>
            </a:r>
            <a:r>
              <a:rPr lang="zh-CN" altLang="zh-CN" kern="1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研究与测试。这一阶段的主要任务是部署已经在仿真平台上测试好的代码，在实际测试场地中测试实物，发现存在的问题并不断修改、迭代算法。</a:t>
            </a:r>
            <a:endParaRPr lang="zh-CN" altLang="zh-CN" sz="1600" kern="100" dirty="0"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  <a:p>
            <a:endParaRPr lang="zh-CN" altLang="en-US" dirty="0"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56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100" fill="hold"/>
                                        <p:tgtEl>
                                          <p:spTgt spid="7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32331 -0.0481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9" y="-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F3360-4046-4CFF-AAA2-47639214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项目预期进度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197B4-59EC-4F9E-B204-C276EC6BF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lnSpc>
                <a:spcPct val="160000"/>
              </a:lnSpc>
              <a:buNone/>
            </a:pPr>
            <a:r>
              <a:rPr lang="en-US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2021</a:t>
            </a:r>
            <a:r>
              <a:rPr lang="zh-CN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年</a:t>
            </a:r>
            <a:r>
              <a:rPr lang="en-US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6</a:t>
            </a:r>
            <a:r>
              <a:rPr lang="zh-CN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月——</a:t>
            </a:r>
            <a:r>
              <a:rPr lang="en-US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2021</a:t>
            </a:r>
            <a:r>
              <a:rPr lang="zh-CN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年</a:t>
            </a:r>
            <a:r>
              <a:rPr lang="en-US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8</a:t>
            </a:r>
            <a:r>
              <a:rPr lang="zh-CN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月</a:t>
            </a:r>
            <a:r>
              <a:rPr lang="zh-CN" altLang="en-US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：</a:t>
            </a:r>
            <a:r>
              <a:rPr lang="zh-CN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机械成员建模及仿真，完成车体设计与力学仿真模型的搭建。仿真模型制作完成后交付给算法成员进行基于仿真的</a:t>
            </a:r>
            <a:r>
              <a:rPr lang="en-US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SLAM</a:t>
            </a:r>
            <a:r>
              <a:rPr lang="zh-CN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研究。</a:t>
            </a:r>
            <a:endParaRPr lang="zh-CN" altLang="zh-CN" sz="1600" kern="100" dirty="0">
              <a:effectLst/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2021</a:t>
            </a:r>
            <a:r>
              <a:rPr lang="zh-CN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年</a:t>
            </a:r>
            <a:r>
              <a:rPr lang="en-US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8</a:t>
            </a:r>
            <a:r>
              <a:rPr lang="zh-CN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月——</a:t>
            </a:r>
            <a:r>
              <a:rPr lang="en-US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2021</a:t>
            </a:r>
            <a:r>
              <a:rPr lang="zh-CN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年</a:t>
            </a:r>
            <a:r>
              <a:rPr lang="en-US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10</a:t>
            </a:r>
            <a:r>
              <a:rPr lang="zh-CN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月</a:t>
            </a:r>
            <a:r>
              <a:rPr lang="zh-CN" altLang="en-US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：</a:t>
            </a:r>
            <a:r>
              <a:rPr lang="zh-CN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机械成员完成加工以及装配，装配完成后将实物交付给电控成员进行基于实物的</a:t>
            </a:r>
            <a:r>
              <a:rPr lang="en-US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SLAM</a:t>
            </a:r>
            <a:r>
              <a:rPr lang="zh-CN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研究。同时算法成员完成基础仿真平台的搭建与</a:t>
            </a:r>
            <a:r>
              <a:rPr lang="en-US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orb-slam3</a:t>
            </a:r>
            <a:r>
              <a:rPr lang="zh-CN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库的学习</a:t>
            </a:r>
            <a:endParaRPr lang="zh-CN" altLang="zh-CN" sz="1600" kern="100" dirty="0">
              <a:effectLst/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  <a:p>
            <a:pPr marL="0" lvl="0" indent="0" algn="l">
              <a:lnSpc>
                <a:spcPct val="160000"/>
              </a:lnSpc>
              <a:buNone/>
            </a:pPr>
            <a:r>
              <a:rPr lang="en-US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2021</a:t>
            </a:r>
            <a:r>
              <a:rPr lang="zh-CN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年</a:t>
            </a:r>
            <a:r>
              <a:rPr lang="en-US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10</a:t>
            </a:r>
            <a:r>
              <a:rPr lang="zh-CN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月——</a:t>
            </a:r>
            <a:r>
              <a:rPr lang="en-US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2021</a:t>
            </a:r>
            <a:r>
              <a:rPr lang="zh-CN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年</a:t>
            </a:r>
            <a:r>
              <a:rPr lang="en-US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12</a:t>
            </a:r>
            <a:r>
              <a:rPr lang="zh-CN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月</a:t>
            </a:r>
            <a:r>
              <a:rPr lang="zh-CN" altLang="en-US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：</a:t>
            </a:r>
            <a:r>
              <a:rPr lang="zh-CN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电控成员完成整车基本功能调试，调试完成后将实物交给算法成员进行基于实物的</a:t>
            </a:r>
            <a:r>
              <a:rPr lang="en-US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SLAM</a:t>
            </a:r>
            <a:r>
              <a:rPr lang="zh-CN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研究。同时算法成员完成基于仿真实现</a:t>
            </a:r>
            <a:r>
              <a:rPr lang="en-US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SLAM</a:t>
            </a:r>
            <a:r>
              <a:rPr lang="zh-CN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的基本功能。</a:t>
            </a:r>
            <a:endParaRPr lang="zh-CN" altLang="zh-CN" sz="1600" kern="100" dirty="0">
              <a:effectLst/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  <a:p>
            <a:pPr marL="0" lvl="0" indent="0" algn="l">
              <a:lnSpc>
                <a:spcPct val="160000"/>
              </a:lnSpc>
              <a:buNone/>
            </a:pPr>
            <a:r>
              <a:rPr lang="en-US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2021</a:t>
            </a:r>
            <a:r>
              <a:rPr lang="zh-CN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年</a:t>
            </a:r>
            <a:r>
              <a:rPr lang="en-US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12</a:t>
            </a:r>
            <a:r>
              <a:rPr lang="zh-CN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月——</a:t>
            </a:r>
            <a:r>
              <a:rPr lang="en-US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2022</a:t>
            </a:r>
            <a:r>
              <a:rPr lang="zh-CN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年</a:t>
            </a:r>
            <a:r>
              <a:rPr lang="en-US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5</a:t>
            </a:r>
            <a:r>
              <a:rPr lang="zh-CN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月</a:t>
            </a:r>
            <a:r>
              <a:rPr lang="zh-CN" altLang="en-US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：</a:t>
            </a:r>
            <a:r>
              <a:rPr lang="zh-CN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算法成员使用实物进行</a:t>
            </a:r>
            <a:r>
              <a:rPr lang="en-US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SLAM</a:t>
            </a:r>
            <a:r>
              <a:rPr lang="zh-CN" altLang="zh-CN" sz="20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研究与测试。这一阶段的主要任务是部署已经在仿真平台上测试好的代码，在实际测试场地中测试实物，发现存在的问题并不断修改、迭代算法。</a:t>
            </a:r>
            <a:endParaRPr lang="zh-CN" altLang="zh-CN" sz="1600" kern="100" dirty="0">
              <a:effectLst/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  <a:p>
            <a:endParaRPr lang="zh-CN" altLang="en-US" dirty="0"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816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553DE-12B6-486C-AADB-AF33F64A8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CN" altLang="en-US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项目预期成果及说明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00DEF-CFC2-44DD-9ED9-88CFC0D24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实物样机</a:t>
            </a:r>
            <a:r>
              <a:rPr lang="en-US" altLang="zh-CN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	</a:t>
            </a:r>
            <a:r>
              <a:rPr lang="zh-CN" altLang="en-US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一台</a:t>
            </a:r>
            <a:endParaRPr lang="en-US" altLang="zh-CN" dirty="0"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论文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	</a:t>
            </a:r>
            <a:r>
              <a:rPr lang="en-US" altLang="zh-CN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	</a:t>
            </a:r>
            <a:r>
              <a:rPr lang="zh-CN" altLang="en-US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两篇</a:t>
            </a:r>
            <a:endParaRPr lang="en-US" altLang="zh-CN" dirty="0"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专利</a:t>
            </a:r>
            <a:r>
              <a:rPr lang="en-US" altLang="zh-CN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		</a:t>
            </a:r>
            <a:r>
              <a:rPr lang="zh-CN" altLang="en-US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两项</a:t>
            </a:r>
            <a:endParaRPr lang="en-US" altLang="zh-CN" dirty="0"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18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将样机</a:t>
            </a:r>
            <a:r>
              <a:rPr lang="zh-CN" altLang="en-US" sz="18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设计一种可适应多地形的，并能通过视觉</a:t>
            </a:r>
            <a:r>
              <a:rPr lang="en-US" altLang="zh-CN" sz="18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SLAM</a:t>
            </a:r>
            <a:r>
              <a:rPr lang="zh-CN" altLang="en-US" sz="18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技术完成测绘任务的机器人</a:t>
            </a:r>
            <a:endParaRPr lang="en-US" altLang="zh-CN" sz="1800" dirty="0"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18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制作出来之后，进行实地勘测试验，测试机器人在多种复杂地形下各种算法的表现，对比分析后发表相应学术论文。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1800" kern="100" dirty="0">
                <a:effectLst/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与相关测绘公司进行交流讨论，对本项目样机进行改进。</a:t>
            </a:r>
            <a:endParaRPr lang="en-US" altLang="zh-CN" sz="1800" kern="100" dirty="0">
              <a:effectLst/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"/>
            </a:pPr>
            <a:endParaRPr lang="zh-CN" altLang="zh-CN" sz="1800" kern="100" dirty="0">
              <a:effectLst/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  <a:p>
            <a:pPr marL="0" indent="0" algn="ctr">
              <a:buNone/>
            </a:pPr>
            <a:endParaRPr lang="zh-CN" altLang="en-US" dirty="0"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07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>
            <a:extLst>
              <a:ext uri="{FF2B5EF4-FFF2-40B4-BE49-F238E27FC236}">
                <a16:creationId xmlns:a16="http://schemas.microsoft.com/office/drawing/2014/main" id="{7EF52B43-9C93-4571-A82C-ABC3020B3EE4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项目经费规划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8A20AE5-0BD0-4263-8AD5-87EA04031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497496"/>
              </p:ext>
            </p:extLst>
          </p:nvPr>
        </p:nvGraphicFramePr>
        <p:xfrm>
          <a:off x="1424354" y="817685"/>
          <a:ext cx="6515099" cy="4906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3079">
                  <a:extLst>
                    <a:ext uri="{9D8B030D-6E8A-4147-A177-3AD203B41FA5}">
                      <a16:colId xmlns:a16="http://schemas.microsoft.com/office/drawing/2014/main" val="3261000709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249076301"/>
                    </a:ext>
                  </a:extLst>
                </a:gridCol>
                <a:gridCol w="3531870">
                  <a:extLst>
                    <a:ext uri="{9D8B030D-6E8A-4147-A177-3AD203B41FA5}">
                      <a16:colId xmlns:a16="http://schemas.microsoft.com/office/drawing/2014/main" val="325369479"/>
                    </a:ext>
                  </a:extLst>
                </a:gridCol>
              </a:tblGrid>
              <a:tr h="4906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支出科目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Humanst521 BT" panose="020B0602020204020204" pitchFamily="34" charset="0"/>
                        <a:ea typeface="汉仪中简黑简" panose="00020600040101010101" pitchFamily="18" charset="-122"/>
                        <a:cs typeface="+mn-ea"/>
                        <a:sym typeface="Humanst521 BT" panose="020B06020202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金额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Humanst521 BT" panose="020B0602020204020204" pitchFamily="34" charset="0"/>
                        <a:ea typeface="汉仪中简黑简" panose="00020600040101010101" pitchFamily="18" charset="-122"/>
                        <a:cs typeface="+mn-ea"/>
                        <a:sym typeface="Humanst521 BT" panose="020B06020202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备注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umanst521 BT" panose="020B0602020204020204" pitchFamily="34" charset="0"/>
                        <a:ea typeface="汉仪中简黑简" panose="00020600040101010101" pitchFamily="18" charset="-122"/>
                        <a:cs typeface="+mn-ea"/>
                        <a:sym typeface="Humanst521 BT" panose="020B06020202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5225418"/>
                  </a:ext>
                </a:extLst>
              </a:tr>
              <a:tr h="4906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RGB-D</a:t>
                      </a:r>
                      <a:r>
                        <a:rPr lang="zh-CN" altLang="en-US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摄像头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Humanst521 BT" panose="020B0602020204020204" pitchFamily="34" charset="0"/>
                        <a:ea typeface="汉仪中简黑简" panose="00020600040101010101" pitchFamily="18" charset="-122"/>
                        <a:cs typeface="+mn-ea"/>
                        <a:sym typeface="Humanst521 BT" panose="020B06020202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2000</a:t>
                      </a:r>
                      <a:r>
                        <a:rPr lang="zh-CN" altLang="en-US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元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Humanst521 BT" panose="020B0602020204020204" pitchFamily="34" charset="0"/>
                        <a:ea typeface="汉仪中简黑简" panose="00020600040101010101" pitchFamily="18" charset="-122"/>
                        <a:cs typeface="+mn-ea"/>
                        <a:sym typeface="Humanst521 BT" panose="020B06020202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XBOX Kinect V2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umanst521 BT" panose="020B0602020204020204" pitchFamily="34" charset="0"/>
                        <a:ea typeface="汉仪中简黑简" panose="00020600040101010101" pitchFamily="18" charset="-122"/>
                        <a:cs typeface="+mn-ea"/>
                        <a:sym typeface="Humanst521 BT" panose="020B06020202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3900282"/>
                  </a:ext>
                </a:extLst>
              </a:tr>
              <a:tr h="49061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无刷直流减速电机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Humanst521 BT" panose="020B0602020204020204" pitchFamily="34" charset="0"/>
                        <a:ea typeface="汉仪中简黑简" panose="00020600040101010101" pitchFamily="18" charset="-122"/>
                        <a:cs typeface="+mn-ea"/>
                        <a:sym typeface="Humanst521 BT" panose="020B06020202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1000</a:t>
                      </a:r>
                      <a:r>
                        <a:rPr lang="zh-CN" altLang="en-US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元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Humanst521 BT" panose="020B0602020204020204" pitchFamily="34" charset="0"/>
                        <a:ea typeface="汉仪中简黑简" panose="00020600040101010101" pitchFamily="18" charset="-122"/>
                        <a:cs typeface="+mn-ea"/>
                        <a:sym typeface="Humanst521 BT" panose="020B06020202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DJI M3508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umanst521 BT" panose="020B0602020204020204" pitchFamily="34" charset="0"/>
                        <a:ea typeface="汉仪中简黑简" panose="00020600040101010101" pitchFamily="18" charset="-122"/>
                        <a:cs typeface="+mn-ea"/>
                        <a:sym typeface="Humanst521 BT" panose="020B06020202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8482657"/>
                  </a:ext>
                </a:extLst>
              </a:tr>
              <a:tr h="49061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云台电机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Humanst521 BT" panose="020B0602020204020204" pitchFamily="34" charset="0"/>
                        <a:ea typeface="汉仪中简黑简" panose="00020600040101010101" pitchFamily="18" charset="-122"/>
                        <a:cs typeface="+mn-ea"/>
                        <a:sym typeface="Humanst521 BT" panose="020B06020202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1700</a:t>
                      </a:r>
                      <a:r>
                        <a:rPr lang="zh-CN" altLang="en-US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元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Humanst521 BT" panose="020B0602020204020204" pitchFamily="34" charset="0"/>
                        <a:ea typeface="汉仪中简黑简" panose="00020600040101010101" pitchFamily="18" charset="-122"/>
                        <a:cs typeface="+mn-ea"/>
                        <a:sym typeface="Humanst521 BT" panose="020B06020202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DJI GM6020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umanst521 BT" panose="020B0602020204020204" pitchFamily="34" charset="0"/>
                        <a:ea typeface="汉仪中简黑简" panose="00020600040101010101" pitchFamily="18" charset="-122"/>
                        <a:cs typeface="+mn-ea"/>
                        <a:sym typeface="Humanst521 BT" panose="020B06020202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1178964"/>
                  </a:ext>
                </a:extLst>
              </a:tr>
              <a:tr h="49061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材料及代加工费用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Humanst521 BT" panose="020B0602020204020204" pitchFamily="34" charset="0"/>
                        <a:ea typeface="汉仪中简黑简" panose="00020600040101010101" pitchFamily="18" charset="-122"/>
                        <a:cs typeface="+mn-ea"/>
                        <a:sym typeface="Humanst521 BT" panose="020B06020202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1500</a:t>
                      </a:r>
                      <a:r>
                        <a:rPr lang="zh-CN" altLang="en-US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元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Humanst521 BT" panose="020B0602020204020204" pitchFamily="34" charset="0"/>
                        <a:ea typeface="汉仪中简黑简" panose="00020600040101010101" pitchFamily="18" charset="-122"/>
                        <a:cs typeface="+mn-ea"/>
                        <a:sym typeface="Humanst521 BT" panose="020B06020202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玻纤板、铝方管代加工，底盘搭建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Humanst521 BT" panose="020B0602020204020204" pitchFamily="34" charset="0"/>
                        <a:ea typeface="汉仪中简黑简" panose="00020600040101010101" pitchFamily="18" charset="-122"/>
                        <a:cs typeface="+mn-ea"/>
                        <a:sym typeface="Humanst521 BT" panose="020B06020202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3545031"/>
                  </a:ext>
                </a:extLst>
              </a:tr>
              <a:tr h="4906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Intel miniPC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umanst521 BT" panose="020B0602020204020204" pitchFamily="34" charset="0"/>
                        <a:ea typeface="汉仪中简黑简" panose="00020600040101010101" pitchFamily="18" charset="-122"/>
                        <a:cs typeface="+mn-ea"/>
                        <a:sym typeface="Humanst521 BT" panose="020B06020202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1500</a:t>
                      </a:r>
                      <a:r>
                        <a:rPr lang="zh-CN" altLang="en-US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元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Humanst521 BT" panose="020B0602020204020204" pitchFamily="34" charset="0"/>
                        <a:ea typeface="汉仪中简黑简" panose="00020600040101010101" pitchFamily="18" charset="-122"/>
                        <a:cs typeface="+mn-ea"/>
                        <a:sym typeface="Humanst521 BT" panose="020B06020202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用于视觉识别与算法开发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Humanst521 BT" panose="020B0602020204020204" pitchFamily="34" charset="0"/>
                        <a:ea typeface="汉仪中简黑简" panose="00020600040101010101" pitchFamily="18" charset="-122"/>
                        <a:cs typeface="+mn-ea"/>
                        <a:sym typeface="Humanst521 BT" panose="020B06020202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9402931"/>
                  </a:ext>
                </a:extLst>
              </a:tr>
              <a:tr h="49061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论文版面费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Humanst521 BT" panose="020B0602020204020204" pitchFamily="34" charset="0"/>
                        <a:ea typeface="汉仪中简黑简" panose="00020600040101010101" pitchFamily="18" charset="-122"/>
                        <a:cs typeface="+mn-ea"/>
                        <a:sym typeface="Humanst521 BT" panose="020B06020202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5000</a:t>
                      </a:r>
                      <a:r>
                        <a:rPr lang="zh-CN" altLang="en-US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元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Humanst521 BT" panose="020B0602020204020204" pitchFamily="34" charset="0"/>
                        <a:ea typeface="汉仪中简黑简" panose="00020600040101010101" pitchFamily="18" charset="-122"/>
                        <a:cs typeface="+mn-ea"/>
                        <a:sym typeface="Humanst521 BT" panose="020B06020202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发表论文所需的版面费两篇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Humanst521 BT" panose="020B0602020204020204" pitchFamily="34" charset="0"/>
                        <a:ea typeface="汉仪中简黑简" panose="00020600040101010101" pitchFamily="18" charset="-122"/>
                        <a:cs typeface="+mn-ea"/>
                        <a:sym typeface="Humanst521 BT" panose="020B06020202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3286520"/>
                  </a:ext>
                </a:extLst>
              </a:tr>
              <a:tr h="49061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专利申请费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Humanst521 BT" panose="020B0602020204020204" pitchFamily="34" charset="0"/>
                        <a:ea typeface="汉仪中简黑简" panose="00020600040101010101" pitchFamily="18" charset="-122"/>
                        <a:cs typeface="+mn-ea"/>
                        <a:sym typeface="Humanst521 BT" panose="020B06020202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4000</a:t>
                      </a:r>
                      <a:r>
                        <a:rPr lang="zh-CN" altLang="en-US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元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Humanst521 BT" panose="020B0602020204020204" pitchFamily="34" charset="0"/>
                        <a:ea typeface="汉仪中简黑简" panose="00020600040101010101" pitchFamily="18" charset="-122"/>
                        <a:cs typeface="+mn-ea"/>
                        <a:sym typeface="Humanst521 BT" panose="020B06020202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申请专利所需费用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Humanst521 BT" panose="020B0602020204020204" pitchFamily="34" charset="0"/>
                        <a:ea typeface="汉仪中简黑简" panose="00020600040101010101" pitchFamily="18" charset="-122"/>
                        <a:cs typeface="+mn-ea"/>
                        <a:sym typeface="Humanst521 BT" panose="020B06020202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7855035"/>
                  </a:ext>
                </a:extLst>
              </a:tr>
              <a:tr h="49061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电子模块及传感器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Humanst521 BT" panose="020B0602020204020204" pitchFamily="34" charset="0"/>
                        <a:ea typeface="汉仪中简黑简" panose="00020600040101010101" pitchFamily="18" charset="-122"/>
                        <a:cs typeface="+mn-ea"/>
                        <a:sym typeface="Humanst521 BT" panose="020B06020202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2300</a:t>
                      </a:r>
                      <a:r>
                        <a:rPr lang="zh-CN" altLang="en-US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元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Humanst521 BT" panose="020B0602020204020204" pitchFamily="34" charset="0"/>
                        <a:ea typeface="汉仪中简黑简" panose="00020600040101010101" pitchFamily="18" charset="-122"/>
                        <a:cs typeface="+mn-ea"/>
                        <a:sym typeface="Humanst521 BT" panose="020B06020202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IMU，stm32</a:t>
                      </a:r>
                      <a:r>
                        <a:rPr lang="zh-CN" altLang="en-US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控制器等其他电子元器件耗材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Humanst521 BT" panose="020B0602020204020204" pitchFamily="34" charset="0"/>
                        <a:ea typeface="汉仪中简黑简" panose="00020600040101010101" pitchFamily="18" charset="-122"/>
                        <a:cs typeface="+mn-ea"/>
                        <a:sym typeface="Humanst521 BT" panose="020B06020202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371651"/>
                  </a:ext>
                </a:extLst>
              </a:tr>
              <a:tr h="49061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合计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Humanst521 BT" panose="020B0602020204020204" pitchFamily="34" charset="0"/>
                        <a:ea typeface="汉仪中简黑简" panose="00020600040101010101" pitchFamily="18" charset="-122"/>
                        <a:cs typeface="+mn-ea"/>
                        <a:sym typeface="Humanst521 BT" panose="020B06020202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19000</a:t>
                      </a:r>
                      <a:r>
                        <a:rPr lang="zh-CN" altLang="en-US" sz="1400" u="none" strike="noStrike" dirty="0">
                          <a:effectLst/>
                          <a:latin typeface="Humanst521 BT" panose="020B0602020204020204" pitchFamily="34" charset="0"/>
                          <a:ea typeface="汉仪中简黑简" panose="00020600040101010101" pitchFamily="18" charset="-122"/>
                          <a:cs typeface="+mn-ea"/>
                          <a:sym typeface="Humanst521 BT" panose="020B0602020204020204" pitchFamily="34" charset="0"/>
                        </a:rPr>
                        <a:t>元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umanst521 BT" panose="020B0602020204020204" pitchFamily="34" charset="0"/>
                        <a:ea typeface="汉仪中简黑简" panose="00020600040101010101" pitchFamily="18" charset="-122"/>
                        <a:cs typeface="+mn-ea"/>
                        <a:sym typeface="Humanst521 BT" panose="020B06020202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umanst521 BT" panose="020B0602020204020204" pitchFamily="34" charset="0"/>
                        <a:ea typeface="汉仪中简黑简" panose="00020600040101010101" pitchFamily="18" charset="-122"/>
                        <a:cs typeface="+mn-ea"/>
                        <a:sym typeface="Humanst521 BT" panose="020B06020202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6371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830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D76B9CB-549D-427E-A158-714328C5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93" y="2153652"/>
            <a:ext cx="10808813" cy="2550695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请老师批评指导！</a:t>
            </a:r>
            <a:br>
              <a:rPr lang="en-US" altLang="zh-CN" sz="60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</a:br>
            <a:r>
              <a:rPr lang="en-US" altLang="zh-CN" dirty="0">
                <a:solidFill>
                  <a:srgbClr val="FF0000"/>
                </a:solidFill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THANKS WATCHING</a:t>
            </a:r>
            <a:endParaRPr lang="zh-CN" altLang="en-US" sz="6000" dirty="0">
              <a:solidFill>
                <a:srgbClr val="FF0000"/>
              </a:solidFill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29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2DE87-3077-449E-99FA-70B2E08E0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52796"/>
            <a:ext cx="3200400" cy="1670684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项目研究背景及意义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301498A-7C89-49B3-8CB0-1B209DCAD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2" t="28786" r="11089" b="31345"/>
          <a:stretch/>
        </p:blipFill>
        <p:spPr>
          <a:xfrm>
            <a:off x="4102806" y="1472392"/>
            <a:ext cx="8003469" cy="3143250"/>
          </a:xfr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0323DCE-0726-4152-8138-0C342585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火星、月球探索</a:t>
            </a:r>
            <a:endParaRPr lang="en-US" altLang="zh-CN" sz="2400" dirty="0"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地质勘探</a:t>
            </a:r>
            <a:endParaRPr lang="en-US" altLang="zh-CN" sz="2400" dirty="0"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未知地带地图构建</a:t>
            </a:r>
            <a:endParaRPr lang="en-US" altLang="zh-CN" sz="2400" dirty="0"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军事</a:t>
            </a:r>
            <a:endParaRPr lang="en-US" altLang="zh-CN" sz="2400" dirty="0"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  <a:p>
            <a:endParaRPr lang="zh-CN" altLang="en-US" dirty="0"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32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39C2577-DA45-4ACC-9A32-2F0BE56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项目内容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F992DD8-1917-43EB-9312-9604882862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5426" t="20170" r="25780" b="15713"/>
          <a:stretch/>
        </p:blipFill>
        <p:spPr>
          <a:xfrm>
            <a:off x="433921" y="1908601"/>
            <a:ext cx="5540160" cy="4094903"/>
          </a:xfrm>
        </p:spPr>
      </p:pic>
      <p:sp>
        <p:nvSpPr>
          <p:cNvPr id="9" name="内容占位符 8">
            <a:extLst>
              <a:ext uri="{FF2B5EF4-FFF2-40B4-BE49-F238E27FC236}">
                <a16:creationId xmlns:a16="http://schemas.microsoft.com/office/drawing/2014/main" id="{0ADCC516-CA60-4223-B600-B040AAC373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2">
                    <a:lumMod val="75000"/>
                  </a:schemeClr>
                </a:solidFill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本项目研究的核心</a:t>
            </a:r>
            <a:r>
              <a:rPr lang="zh-CN" altLang="en-US" sz="36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：设计出可以通过</a:t>
            </a:r>
            <a:r>
              <a:rPr lang="zh-CN" altLang="en-US" sz="3600" dirty="0">
                <a:solidFill>
                  <a:srgbClr val="FF0000"/>
                </a:solidFill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视觉</a:t>
            </a:r>
            <a:r>
              <a:rPr lang="en-US" altLang="zh-CN" sz="3600" dirty="0">
                <a:solidFill>
                  <a:srgbClr val="FF0000"/>
                </a:solidFill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SLAM</a:t>
            </a:r>
            <a:r>
              <a:rPr lang="zh-CN" altLang="en-US" sz="36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技术里进行测绘工作的，并能</a:t>
            </a:r>
            <a:r>
              <a:rPr lang="zh-CN" altLang="en-US" sz="3600" dirty="0">
                <a:solidFill>
                  <a:srgbClr val="FF0000"/>
                </a:solidFill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适应多地形</a:t>
            </a:r>
            <a:r>
              <a:rPr lang="zh-CN" altLang="en-US" sz="36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条件的测绘机器人</a:t>
            </a:r>
          </a:p>
        </p:txBody>
      </p:sp>
    </p:spTree>
    <p:extLst>
      <p:ext uri="{BB962C8B-B14F-4D97-AF65-F5344CB8AC3E}">
        <p14:creationId xmlns:p14="http://schemas.microsoft.com/office/powerpoint/2010/main" val="891926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ABDBE98-1D36-44AF-AB68-53D2EAC7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项目技术内容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1615D83-E2D5-4B03-928F-362E2FB74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982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D9FF641-B2DA-4800-8CBC-AE23499B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04" y="885825"/>
            <a:ext cx="9996966" cy="714377"/>
          </a:xfrm>
        </p:spPr>
        <p:txBody>
          <a:bodyPr>
            <a:normAutofit fontScale="90000"/>
          </a:bodyPr>
          <a:lstStyle/>
          <a:p>
            <a:r>
              <a:rPr lang="zh-CN" altLang="en-US" sz="24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一、底盘结构</a:t>
            </a:r>
            <a:br>
              <a:rPr lang="en-US" altLang="zh-CN" sz="24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</a:br>
            <a:br>
              <a:rPr lang="en-US" altLang="zh-CN" sz="24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</a:br>
            <a:r>
              <a:rPr lang="zh-CN" altLang="en-US" sz="3600" b="1" dirty="0">
                <a:solidFill>
                  <a:schemeClr val="accent2"/>
                </a:solidFill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轮式底盘 </a:t>
            </a:r>
            <a:r>
              <a:rPr lang="en-US" altLang="zh-CN" sz="3600" b="1" dirty="0">
                <a:solidFill>
                  <a:schemeClr val="accent2"/>
                </a:solidFill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+ </a:t>
            </a:r>
            <a:r>
              <a:rPr lang="zh-CN" altLang="en-US" sz="3600" b="1" dirty="0">
                <a:solidFill>
                  <a:schemeClr val="accent2"/>
                </a:solidFill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非独立式悬挂（三维图纸，实际效果）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7E21309-7BB1-41F6-B43F-8BF7E7C1E0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8" y="2247901"/>
            <a:ext cx="5872958" cy="2761166"/>
          </a:xfr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B54AD6D-D6EE-4324-A193-1CCF9398B0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0413" t="44274" r="58111" b="20229"/>
          <a:stretch/>
        </p:blipFill>
        <p:spPr>
          <a:xfrm>
            <a:off x="6629399" y="2390775"/>
            <a:ext cx="4714875" cy="2990849"/>
          </a:xfrm>
        </p:spPr>
      </p:pic>
    </p:spTree>
    <p:extLst>
      <p:ext uri="{BB962C8B-B14F-4D97-AF65-F5344CB8AC3E}">
        <p14:creationId xmlns:p14="http://schemas.microsoft.com/office/powerpoint/2010/main" val="1278445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108113-0C1A-4F42-8FAE-CE40E2AB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一、底盘结构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68987C-4613-4FD6-A331-BEBD74C61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相比于独立悬挂，增加了一个自由度，可以很好的适应路面的起伏；</a:t>
            </a:r>
            <a:endParaRPr lang="en-US" altLang="zh-CN" dirty="0"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当路面有凸起时，其中一个轮组抬起，势必会导致其余三个轮组对地面的压力不相同，气弹簧的使用，可以快速响应这种不均匀变化，下压相应的轮组模块，达到适应路面的的目的。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DDFBD0-776F-4799-A70B-AE06A5303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72" t="43611" r="22344" b="32361"/>
          <a:stretch/>
        </p:blipFill>
        <p:spPr>
          <a:xfrm>
            <a:off x="3371850" y="3943350"/>
            <a:ext cx="4143376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18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62860-53CB-426A-AF18-36F68F0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94397"/>
            <a:ext cx="10058400" cy="145075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二、</a:t>
            </a:r>
            <a:r>
              <a:rPr lang="en-US" altLang="zh-CN" sz="24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SLAM</a:t>
            </a:r>
            <a:r>
              <a:rPr lang="zh-CN" altLang="en-US" sz="24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技术，视觉</a:t>
            </a:r>
            <a:r>
              <a:rPr lang="en-US" altLang="zh-CN" sz="24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SLAM</a:t>
            </a:r>
            <a:endParaRPr lang="zh-CN" altLang="en-US" sz="2400" dirty="0"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962356C-AD60-429A-9D12-9992917AE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192" t="27506" r="19788" b="22770"/>
          <a:stretch/>
        </p:blipFill>
        <p:spPr>
          <a:xfrm>
            <a:off x="432435" y="1757272"/>
            <a:ext cx="5663565" cy="3682194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57E982-0764-4E74-BE59-E2D7440BB3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06" t="19777" r="27580" b="41806"/>
          <a:stretch/>
        </p:blipFill>
        <p:spPr>
          <a:xfrm>
            <a:off x="6381750" y="2111692"/>
            <a:ext cx="4695826" cy="26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78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F2CBA10-F813-4C31-B980-7D4A571D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003" y="790575"/>
            <a:ext cx="8027670" cy="66103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三、基于视觉</a:t>
            </a:r>
            <a:r>
              <a:rPr lang="en-US" altLang="zh-CN" sz="28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SLAM</a:t>
            </a:r>
            <a:r>
              <a:rPr lang="zh-CN" altLang="en-US" sz="28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的改进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12570B-662C-4618-978E-B75D92CDC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zh-CN" altLang="en-US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        </a:t>
            </a:r>
            <a:r>
              <a:rPr lang="zh-CN" altLang="en-US" sz="24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本项目采用深度相机与惯性测量单元融合的方式，以提高基于图像的</a:t>
            </a:r>
            <a:r>
              <a:rPr lang="en-US" altLang="zh-CN" sz="24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SLAM</a:t>
            </a:r>
            <a:r>
              <a:rPr lang="zh-CN" altLang="en-US" sz="24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技术的精度。</a:t>
            </a:r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883C4BD2-B238-4AC1-9898-80E80A673F5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81980082"/>
              </p:ext>
            </p:extLst>
          </p:nvPr>
        </p:nvGraphicFramePr>
        <p:xfrm>
          <a:off x="1183003" y="1845735"/>
          <a:ext cx="512064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0747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C02F6-D70E-4847-A0B1-15CE3C7E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四、底盘运动的控制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88A26D0-3737-402F-A18B-0D901998F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采用</a:t>
            </a:r>
            <a:r>
              <a:rPr lang="en-US" altLang="zh-CN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DJI</a:t>
            </a:r>
            <a:r>
              <a:rPr lang="en-US" altLang="zh-CN" sz="1800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M3508</a:t>
            </a:r>
            <a:r>
              <a:rPr lang="zh-CN" altLang="en-US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无刷直流减速电机</a:t>
            </a:r>
            <a:r>
              <a:rPr lang="en-US" altLang="zh-CN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——</a:t>
            </a:r>
            <a:r>
              <a:rPr lang="zh-CN" altLang="en-US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实现机器人的实时高精度控制；</a:t>
            </a:r>
            <a:endParaRPr lang="en-US" altLang="zh-CN" dirty="0"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使用</a:t>
            </a:r>
            <a:r>
              <a:rPr lang="en-US" altLang="zh-CN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CAN</a:t>
            </a:r>
            <a:r>
              <a:rPr lang="zh-CN" altLang="en-US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总线，控制频率为</a:t>
            </a:r>
            <a:r>
              <a:rPr lang="en-US" altLang="zh-CN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1Khz——</a:t>
            </a:r>
            <a:r>
              <a:rPr lang="zh-CN" altLang="en-US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确保对电机的实时控制</a:t>
            </a:r>
            <a:endParaRPr lang="en-US" altLang="zh-CN" dirty="0">
              <a:latin typeface="Humanst521 BT" panose="020B0602020204020204" pitchFamily="34" charset="0"/>
              <a:ea typeface="汉仪中简黑简" panose="00020600040101010101" pitchFamily="18" charset="-122"/>
              <a:cs typeface="+mn-ea"/>
              <a:sym typeface="Humanst521 BT" panose="020B0602020204020204" pitchFamily="34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使用电机差速转向</a:t>
            </a:r>
            <a:r>
              <a:rPr lang="en-US" altLang="zh-CN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——</a:t>
            </a:r>
            <a:r>
              <a:rPr lang="zh-CN" altLang="en-US" dirty="0">
                <a:latin typeface="Humanst521 BT" panose="020B0602020204020204" pitchFamily="34" charset="0"/>
                <a:ea typeface="汉仪中简黑简" panose="00020600040101010101" pitchFamily="18" charset="-122"/>
                <a:cs typeface="+mn-ea"/>
                <a:sym typeface="Humanst521 BT" panose="020B0602020204020204" pitchFamily="34" charset="0"/>
              </a:rPr>
              <a:t>控制简单，复杂地形适应性强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C68DE1-9843-49F0-8EE9-CE80A884E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3124200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10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y3a5qxev">
      <a:majorFont>
        <a:latin typeface="Bodoni Bd BT" panose="020F0302020204030204"/>
        <a:ea typeface="汉仪中简黑简"/>
        <a:cs typeface=""/>
      </a:majorFont>
      <a:minorFont>
        <a:latin typeface="Bodoni Bd BT" panose="020F0502020204030204"/>
        <a:ea typeface="汉仪中简黑简"/>
        <a:cs typeface="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593</TotalTime>
  <Words>886</Words>
  <Application>Microsoft Office PowerPoint</Application>
  <PresentationFormat>宽屏</PresentationFormat>
  <Paragraphs>86</Paragraphs>
  <Slides>15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微软雅黑</vt:lpstr>
      <vt:lpstr>Arial</vt:lpstr>
      <vt:lpstr>Bodoni Bd BT</vt:lpstr>
      <vt:lpstr>Calibri</vt:lpstr>
      <vt:lpstr>Humanst521 BT</vt:lpstr>
      <vt:lpstr>Wingdings</vt:lpstr>
      <vt:lpstr>回顾</vt:lpstr>
      <vt:lpstr>《基于视觉SLAM的测绘机器人》</vt:lpstr>
      <vt:lpstr>项目研究背景及意义</vt:lpstr>
      <vt:lpstr>项目内容</vt:lpstr>
      <vt:lpstr>项目技术内容</vt:lpstr>
      <vt:lpstr>一、底盘结构  轮式底盘 + 非独立式悬挂（三维图纸，实际效果）</vt:lpstr>
      <vt:lpstr>一、底盘结构</vt:lpstr>
      <vt:lpstr>二、SLAM技术，视觉SLAM</vt:lpstr>
      <vt:lpstr>三、基于视觉SLAM的改进</vt:lpstr>
      <vt:lpstr>四、底盘运动的控制</vt:lpstr>
      <vt:lpstr>测绘机器人大体框架</vt:lpstr>
      <vt:lpstr>项目技术路线及安排</vt:lpstr>
      <vt:lpstr>项目预期进度</vt:lpstr>
      <vt:lpstr>项目预期成果及说明</vt:lpstr>
      <vt:lpstr>项目经费规划</vt:lpstr>
      <vt:lpstr>请老师批评指导！ THANKS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《基于视觉SLAM的测绘机器人》</dc:title>
  <dc:creator>2465955337@qq.com</dc:creator>
  <cp:lastModifiedBy>weng vincent</cp:lastModifiedBy>
  <cp:revision>41</cp:revision>
  <dcterms:created xsi:type="dcterms:W3CDTF">2021-05-13T17:05:30Z</dcterms:created>
  <dcterms:modified xsi:type="dcterms:W3CDTF">2021-05-14T14:49:12Z</dcterms:modified>
</cp:coreProperties>
</file>