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Open Sans Light" panose="020B0604020202020204" charset="0"/>
      <p:regular r:id="rId39"/>
    </p:embeddedFont>
    <p:embeddedFont>
      <p:font typeface="腾祥嘉丽线黑简" panose="02010600030101010101" charset="-122"/>
      <p:regular r:id="rId4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9413E27-480E-44F8-ADC2-8EFA8040CBBF}">
          <p14:sldIdLst>
            <p14:sldId id="256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>
      <p:cViewPr varScale="1">
        <p:scale>
          <a:sx n="112" d="100"/>
          <a:sy n="112" d="100"/>
        </p:scale>
        <p:origin x="75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70-9ABB-48BD-AFA1-521354C93EB2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187A-BB23-4800-A30B-D28C6B20B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2018/3/30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9.emf"/><Relationship Id="rId4" Type="http://schemas.openxmlformats.org/officeDocument/2006/relationships/image" Target="../media/image2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0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kNN</a:t>
            </a:r>
            <a:r>
              <a:rPr lang="en-US" altLang="zh-CN" dirty="0"/>
              <a:t>, Naive Bayes, Decision Tree and Random Forest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2018</a:t>
            </a:r>
            <a:r>
              <a:rPr lang="zh-CN" altLang="en-US" dirty="0" smtClean="0">
                <a:solidFill>
                  <a:schemeClr val="tx1"/>
                </a:solidFill>
              </a:rPr>
              <a:t>年春节学期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2018-3-29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逻辑回归通过拟合曲线（或者学习超平面）实现</a:t>
            </a:r>
            <a:r>
              <a:rPr lang="zh-CN" altLang="en-US" dirty="0" smtClean="0"/>
              <a:t>分类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朴素贝叶斯独辟蹊径，通过考虑特征概率来预测分类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Bayes theorem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假设有两个事件，事件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和</a:t>
            </a:r>
            <a:r>
              <a:rPr lang="zh-CN" altLang="en-US" dirty="0">
                <a:latin typeface="Times New Roman" panose="02020603050405020304" pitchFamily="18" charset="0"/>
              </a:rPr>
              <a:t>事件</a:t>
            </a:r>
            <a:r>
              <a:rPr lang="en-US" altLang="zh-CN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</a:rPr>
              <a:t>已知事件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发生</a:t>
            </a:r>
            <a:r>
              <a:rPr lang="zh-CN" altLang="en-US" dirty="0">
                <a:latin typeface="Times New Roman" panose="02020603050405020304" pitchFamily="18" charset="0"/>
              </a:rPr>
              <a:t>的概率</a:t>
            </a:r>
            <a:r>
              <a:rPr lang="zh-CN" altLang="en-US" dirty="0" smtClean="0">
                <a:latin typeface="Times New Roman" panose="02020603050405020304" pitchFamily="18" charset="0"/>
              </a:rPr>
              <a:t>为</a:t>
            </a:r>
            <a:r>
              <a:rPr lang="en-US" altLang="zh-CN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</a:rPr>
              <a:t>事件</a:t>
            </a:r>
            <a:r>
              <a:rPr lang="en-US" altLang="zh-CN" dirty="0" smtClean="0">
                <a:latin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</a:rPr>
              <a:t>发生</a:t>
            </a:r>
            <a:r>
              <a:rPr lang="zh-CN" altLang="en-US" dirty="0">
                <a:latin typeface="Times New Roman" panose="02020603050405020304" pitchFamily="18" charset="0"/>
              </a:rPr>
              <a:t>的概率</a:t>
            </a:r>
            <a:r>
              <a:rPr lang="zh-CN" altLang="en-US" dirty="0" smtClean="0">
                <a:latin typeface="Times New Roman" panose="02020603050405020304" pitchFamily="18" charset="0"/>
              </a:rPr>
              <a:t>为</a:t>
            </a:r>
            <a:r>
              <a:rPr lang="en-US" altLang="zh-CN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</a:rPr>
              <a:t>事件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发生</a:t>
            </a:r>
            <a:r>
              <a:rPr lang="zh-CN" altLang="en-US" dirty="0">
                <a:latin typeface="Times New Roman" panose="02020603050405020304" pitchFamily="18" charset="0"/>
              </a:rPr>
              <a:t>的前提下，事件</a:t>
            </a:r>
            <a:r>
              <a:rPr lang="en-US" altLang="zh-CN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</a:rPr>
              <a:t>发生</a:t>
            </a:r>
            <a:r>
              <a:rPr lang="zh-CN" altLang="en-US" dirty="0">
                <a:latin typeface="Times New Roman" panose="02020603050405020304" pitchFamily="18" charset="0"/>
              </a:rPr>
              <a:t>的概率为</a:t>
            </a:r>
            <a:r>
              <a:rPr lang="en-US" altLang="zh-CN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</a:rPr>
              <a:t>|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</a:rPr>
              <a:t>事件</a:t>
            </a:r>
            <a:r>
              <a:rPr lang="en-US" altLang="zh-CN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</a:rPr>
              <a:t>发生</a:t>
            </a:r>
            <a:r>
              <a:rPr lang="zh-CN" altLang="en-US" dirty="0">
                <a:latin typeface="Times New Roman" panose="02020603050405020304" pitchFamily="18" charset="0"/>
              </a:rPr>
              <a:t>的前提下，事件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发生</a:t>
            </a:r>
            <a:r>
              <a:rPr lang="zh-CN" altLang="en-US" dirty="0">
                <a:latin typeface="Times New Roman" panose="02020603050405020304" pitchFamily="18" charset="0"/>
              </a:rPr>
              <a:t>的概率为</a:t>
            </a:r>
            <a:r>
              <a:rPr lang="en-US" altLang="zh-CN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</a:rPr>
              <a:t>|</a:t>
            </a:r>
            <a:r>
              <a:rPr lang="en-US" altLang="zh-CN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</a:rPr>
              <a:t>事件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和</a:t>
            </a:r>
            <a:r>
              <a:rPr lang="zh-CN" altLang="en-US" dirty="0">
                <a:latin typeface="Times New Roman" panose="02020603050405020304" pitchFamily="18" charset="0"/>
              </a:rPr>
              <a:t>事件</a:t>
            </a:r>
            <a:r>
              <a:rPr lang="en-US" altLang="zh-CN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</a:rPr>
              <a:t>同时</a:t>
            </a:r>
            <a:r>
              <a:rPr lang="zh-CN" altLang="en-US" dirty="0">
                <a:latin typeface="Times New Roman" panose="02020603050405020304" pitchFamily="18" charset="0"/>
              </a:rPr>
              <a:t>发生的概率</a:t>
            </a:r>
            <a:r>
              <a:rPr lang="zh-CN" altLang="en-US" dirty="0" smtClean="0">
                <a:latin typeface="Times New Roman" panose="02020603050405020304" pitchFamily="18" charset="0"/>
              </a:rPr>
              <a:t>是</a:t>
            </a:r>
            <a:r>
              <a:rPr lang="en-US" altLang="zh-CN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zh-CN" altLang="en-US" dirty="0" smtClean="0">
                <a:latin typeface="Times New Roman" panose="02020603050405020304" pitchFamily="18" charset="0"/>
              </a:rPr>
              <a:t>有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</a:rPr>
              <a:t>推出</a:t>
            </a:r>
            <a:r>
              <a:rPr lang="en-US" altLang="zh-CN" dirty="0" smtClean="0">
                <a:latin typeface="Times New Roman" panose="02020603050405020304" pitchFamily="18" charset="0"/>
              </a:rPr>
              <a:t>Bayes</a:t>
            </a:r>
            <a:r>
              <a:rPr lang="zh-CN" altLang="en-US" dirty="0" smtClean="0">
                <a:latin typeface="Times New Roman" panose="02020603050405020304" pitchFamily="18" charset="0"/>
              </a:rPr>
              <a:t>定理为：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Naive Bayes 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782574"/>
              </p:ext>
            </p:extLst>
          </p:nvPr>
        </p:nvGraphicFramePr>
        <p:xfrm>
          <a:off x="2195736" y="4509120"/>
          <a:ext cx="4680520" cy="400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3" imgW="2374560" imgH="203040" progId="Equation.DSMT4">
                  <p:embed/>
                </p:oleObj>
              </mc:Choice>
              <mc:Fallback>
                <p:oleObj name="Equation" r:id="rId3" imgW="2374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736" y="4509120"/>
                        <a:ext cx="4680520" cy="400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064591"/>
              </p:ext>
            </p:extLst>
          </p:nvPr>
        </p:nvGraphicFramePr>
        <p:xfrm>
          <a:off x="3001211" y="5445224"/>
          <a:ext cx="2853545" cy="78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5" imgW="1523880" imgH="419040" progId="Equation.DSMT4">
                  <p:embed/>
                </p:oleObj>
              </mc:Choice>
              <mc:Fallback>
                <p:oleObj name="Equation" r:id="rId5" imgW="1523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1211" y="5445224"/>
                        <a:ext cx="2853545" cy="78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157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给定一个全集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,…,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</a:rPr>
              <a:t>}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r>
              <a:rPr lang="en-US" altLang="zh-CN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</a:rPr>
              <a:t>与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j</a:t>
            </a:r>
            <a:r>
              <a:rPr lang="zh-CN" altLang="en-US" dirty="0" smtClean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</a:rPr>
              <a:t>不相交的，即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∩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 smtClean="0">
                <a:latin typeface="Times New Roman" panose="02020603050405020304" pitchFamily="18" charset="0"/>
              </a:rPr>
              <a:t>∅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</a:rPr>
              <a:t>则根据全概率公式，对于一个事件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</a:rPr>
              <a:t>会</a:t>
            </a:r>
            <a:r>
              <a:rPr lang="zh-CN" altLang="en-US" dirty="0" smtClean="0">
                <a:latin typeface="Times New Roman" panose="02020603050405020304" pitchFamily="18" charset="0"/>
              </a:rPr>
              <a:t>有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则广义的贝叶斯定理有 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Naive Bayes 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844066"/>
              </p:ext>
            </p:extLst>
          </p:nvPr>
        </p:nvGraphicFramePr>
        <p:xfrm>
          <a:off x="3275856" y="2348880"/>
          <a:ext cx="288879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3" imgW="1574640" imgH="431640" progId="Equation.DSMT4">
                  <p:embed/>
                </p:oleObj>
              </mc:Choice>
              <mc:Fallback>
                <p:oleObj name="Equation" r:id="rId3" imgW="1574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5856" y="2348880"/>
                        <a:ext cx="2888792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25732"/>
              </p:ext>
            </p:extLst>
          </p:nvPr>
        </p:nvGraphicFramePr>
        <p:xfrm>
          <a:off x="2915816" y="4005064"/>
          <a:ext cx="3736876" cy="934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5" imgW="1930320" imgH="482400" progId="Equation.DSMT4">
                  <p:embed/>
                </p:oleObj>
              </mc:Choice>
              <mc:Fallback>
                <p:oleObj name="Equation" r:id="rId5" imgW="19303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5816" y="4005064"/>
                        <a:ext cx="3736876" cy="934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05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给定一组训练数据集</a:t>
            </a:r>
            <a:r>
              <a:rPr lang="en-US" altLang="zh-CN" dirty="0">
                <a:latin typeface="Times New Roman" panose="02020603050405020304" pitchFamily="18" charset="0"/>
              </a:rPr>
              <a:t>{(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),(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),(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),…,(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</a:rPr>
              <a:t>)} 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</a:rPr>
              <a:t>其中，</a:t>
            </a:r>
            <a:r>
              <a:rPr lang="en-US" altLang="zh-CN" i="1" dirty="0" smtClean="0">
                <a:latin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</a:rPr>
              <a:t>样本的个数，每个数据集包含着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</a:rPr>
              <a:t>个</a:t>
            </a:r>
            <a:r>
              <a:rPr lang="zh-CN" altLang="en-US" dirty="0">
                <a:latin typeface="Times New Roman" panose="02020603050405020304" pitchFamily="18" charset="0"/>
              </a:rPr>
              <a:t>特征，即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,…,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r>
              <a:rPr lang="zh-CN" altLang="en-US" dirty="0">
                <a:latin typeface="Times New Roman" panose="02020603050405020304" pitchFamily="18" charset="0"/>
              </a:rPr>
              <a:t>类标记集合为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,…,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</a:rPr>
              <a:t>} 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</a:rPr>
              <a:t>表示</a:t>
            </a:r>
            <a:r>
              <a:rPr lang="zh-CN" altLang="en-US" dirty="0">
                <a:latin typeface="Times New Roman" panose="02020603050405020304" pitchFamily="18" charset="0"/>
              </a:rPr>
              <a:t>输入的</a:t>
            </a:r>
            <a:r>
              <a:rPr lang="en-US" altLang="zh-CN" i="1" dirty="0" smtClean="0">
                <a:latin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</a:rPr>
              <a:t>样本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b="1" dirty="0" smtClean="0">
                <a:latin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</a:rPr>
              <a:t>时</a:t>
            </a:r>
            <a:r>
              <a:rPr lang="zh-CN" altLang="en-US" dirty="0">
                <a:latin typeface="Times New Roman" panose="02020603050405020304" pitchFamily="18" charset="0"/>
              </a:rPr>
              <a:t>，输出的</a:t>
            </a:r>
            <a:r>
              <a:rPr lang="en-US" altLang="zh-CN" dirty="0" smtClean="0">
                <a:latin typeface="Times New Roman" panose="02020603050405020304" pitchFamily="18" charset="0"/>
              </a:rPr>
              <a:t>y</a:t>
            </a:r>
            <a:r>
              <a:rPr lang="zh-CN" altLang="en-US" dirty="0" smtClean="0">
                <a:latin typeface="Times New Roman" panose="02020603050405020304" pitchFamily="18" charset="0"/>
              </a:rPr>
              <a:t>为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</a:rPr>
              <a:t>概率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假设现在给定一个新的样本</a:t>
            </a:r>
            <a:r>
              <a:rPr lang="en-US" altLang="zh-CN" dirty="0">
                <a:latin typeface="Times New Roman" panose="02020603050405020304" pitchFamily="18" charset="0"/>
              </a:rPr>
              <a:t>xx</a:t>
            </a:r>
            <a:r>
              <a:rPr lang="zh-CN" altLang="en-US" dirty="0">
                <a:latin typeface="Times New Roman" panose="02020603050405020304" pitchFamily="18" charset="0"/>
              </a:rPr>
              <a:t>，要判断其属于哪一类，可分别求解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="1" dirty="0">
                <a:latin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="1" dirty="0">
                <a:latin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dirty="0" smtClean="0">
                <a:latin typeface="Times New Roman" panose="02020603050405020304" pitchFamily="18" charset="0"/>
              </a:rPr>
              <a:t>=</a:t>
            </a:r>
            <a:r>
              <a:rPr lang="en-US" altLang="zh-CN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</a:rPr>
              <a:t>|</a:t>
            </a:r>
            <a:r>
              <a:rPr lang="en-US" altLang="zh-CN" b="1" dirty="0" smtClean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dirty="0" smtClean="0">
                <a:latin typeface="Times New Roman" panose="02020603050405020304" pitchFamily="18" charset="0"/>
              </a:rPr>
              <a:t>=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|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</a:rPr>
              <a:t>值，哪一个值最大，就属于那一类。即，求解最大的后验概率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argmax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|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/>
              <a:t>根据贝叶斯定理，有 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Naive Bayes 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754856"/>
              </p:ext>
            </p:extLst>
          </p:nvPr>
        </p:nvGraphicFramePr>
        <p:xfrm>
          <a:off x="2699792" y="4869160"/>
          <a:ext cx="3999717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3" imgW="1790640" imgH="419040" progId="Equation.DSMT4">
                  <p:embed/>
                </p:oleObj>
              </mc:Choice>
              <mc:Fallback>
                <p:oleObj name="Equation" r:id="rId3" imgW="17906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9792" y="4869160"/>
                        <a:ext cx="3999717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173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一般地，朴素贝叶斯方法假设各个特征之间是相互</a:t>
            </a:r>
            <a:r>
              <a:rPr lang="zh-CN" altLang="en-US" dirty="0" smtClean="0"/>
              <a:t>独立的，则上式可以改写为：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由于分母中每一个类别求解都是一样的，因此，实际操作中可以省略掉。最终，</a:t>
            </a:r>
            <a:r>
              <a:rPr lang="en-US" altLang="zh-CN" dirty="0" smtClean="0"/>
              <a:t>Naïve Bayes</a:t>
            </a:r>
            <a:r>
              <a:rPr lang="zh-CN" altLang="en-US" dirty="0" smtClean="0"/>
              <a:t>分类器的判别公式为：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Naive Bayes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472741"/>
              </p:ext>
            </p:extLst>
          </p:nvPr>
        </p:nvGraphicFramePr>
        <p:xfrm>
          <a:off x="1717357" y="2116262"/>
          <a:ext cx="5421254" cy="1581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3" imgW="3047760" imgH="888840" progId="Equation.DSMT4">
                  <p:embed/>
                </p:oleObj>
              </mc:Choice>
              <mc:Fallback>
                <p:oleObj name="Equation" r:id="rId3" imgW="30477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7357" y="2116262"/>
                        <a:ext cx="5421254" cy="1581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266089"/>
              </p:ext>
            </p:extLst>
          </p:nvPr>
        </p:nvGraphicFramePr>
        <p:xfrm>
          <a:off x="1317706" y="4653136"/>
          <a:ext cx="7392821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5" imgW="3352680" imgH="457200" progId="Equation.DSMT4">
                  <p:embed/>
                </p:oleObj>
              </mc:Choice>
              <mc:Fallback>
                <p:oleObj name="Equation" r:id="rId5" imgW="3352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7706" y="4653136"/>
                        <a:ext cx="7392821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851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在朴素贝叶斯法中，学习就是意味着估计先验概率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 smtClean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和 条件概率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 smtClean="0">
                <a:latin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</a:rPr>
              <a:t>然后根据先验概率和条件概率，去计算新的样本的后验概率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/>
              <a:t>其中，估计先验概率和条件概率的方法有很多，比如极大似然估计，多项式，高斯，伯努利等。 </a:t>
            </a:r>
            <a:endParaRPr lang="en-US" altLang="zh-CN" dirty="0" smtClean="0"/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在极大似然估计中，先验概率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 smtClean="0">
                <a:latin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</a:rPr>
              <a:t>极大似然估计如下</a:t>
            </a:r>
            <a:r>
              <a:rPr lang="zh-CN" altLang="en-US" dirty="0" smtClean="0">
                <a:latin typeface="Times New Roman" panose="02020603050405020304" pitchFamily="18" charset="0"/>
              </a:rPr>
              <a:t>：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Naive Bayes 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073499"/>
              </p:ext>
            </p:extLst>
          </p:nvPr>
        </p:nvGraphicFramePr>
        <p:xfrm>
          <a:off x="2123728" y="4005064"/>
          <a:ext cx="4464497" cy="88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3" imgW="2108160" imgH="419040" progId="Equation.DSMT4">
                  <p:embed/>
                </p:oleObj>
              </mc:Choice>
              <mc:Fallback>
                <p:oleObj name="Equation" r:id="rId3" imgW="2108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4005064"/>
                        <a:ext cx="4464497" cy="88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862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假设输入样本的第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的特征中所有可能取值的集合是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jsj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则条件概率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极大似然估计如下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Naive Bayes 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305949"/>
              </p:ext>
            </p:extLst>
          </p:nvPr>
        </p:nvGraphicFramePr>
        <p:xfrm>
          <a:off x="403841" y="2492896"/>
          <a:ext cx="8711024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3" imgW="4736880" imgH="469800" progId="Equation.DSMT4">
                  <p:embed/>
                </p:oleObj>
              </mc:Choice>
              <mc:Fallback>
                <p:oleObj name="Equation" r:id="rId3" imgW="47368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41" y="2492896"/>
                        <a:ext cx="8711024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338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个例子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表中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为特征，取值的集合分别是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={1,2,3}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为类标记，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=1,−1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。试求，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=(2,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的类标记。数据如下所示，其中，特征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的取值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分别表示成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{0,1,2}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Naive Bayes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95778"/>
              </p:ext>
            </p:extLst>
          </p:nvPr>
        </p:nvGraphicFramePr>
        <p:xfrm>
          <a:off x="857248" y="3501008"/>
          <a:ext cx="7429504" cy="1706880"/>
        </p:xfrm>
        <a:graphic>
          <a:graphicData uri="http://schemas.openxmlformats.org/drawingml/2006/table">
            <a:tbl>
              <a:tblPr/>
              <a:tblGrid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7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9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10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11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12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13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14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15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b="1" baseline="-250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b="1" baseline="-250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dirty="0">
                          <a:solidFill>
                            <a:srgbClr val="4F4F4F"/>
                          </a:solidFill>
                          <a:effectLst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dirty="0">
                          <a:solidFill>
                            <a:srgbClr val="4F4F4F"/>
                          </a:solidFill>
                          <a:effectLst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789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Step1</a:t>
            </a:r>
            <a:r>
              <a:rPr lang="zh-CN" altLang="en-US" dirty="0" smtClean="0"/>
              <a:t>：</a:t>
            </a:r>
            <a:r>
              <a:rPr lang="zh-CN" altLang="en-US" dirty="0"/>
              <a:t>求解</a:t>
            </a:r>
            <a:r>
              <a:rPr lang="zh-CN" altLang="en-US" dirty="0" smtClean="0"/>
              <a:t>先验概率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Step2: </a:t>
            </a:r>
            <a:r>
              <a:rPr lang="zh-CN" altLang="en-US" dirty="0" smtClean="0"/>
              <a:t>求解条件概率：特征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Naive Bayes 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538111"/>
              </p:ext>
            </p:extLst>
          </p:nvPr>
        </p:nvGraphicFramePr>
        <p:xfrm>
          <a:off x="457200" y="1268760"/>
          <a:ext cx="7429504" cy="1706880"/>
        </p:xfrm>
        <a:graphic>
          <a:graphicData uri="http://schemas.openxmlformats.org/drawingml/2006/table">
            <a:tbl>
              <a:tblPr/>
              <a:tblGrid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7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9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10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11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12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13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14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15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b="1" baseline="-250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i="1" dirty="0" smtClean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b="1" baseline="-25000" dirty="0" smtClean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baseline="-2500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dirty="0">
                          <a:solidFill>
                            <a:srgbClr val="4F4F4F"/>
                          </a:solidFill>
                          <a:effectLst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dirty="0">
                          <a:solidFill>
                            <a:srgbClr val="4F4F4F"/>
                          </a:solidFill>
                          <a:effectLst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dirty="0">
                          <a:solidFill>
                            <a:srgbClr val="4F4F4F"/>
                          </a:solidFill>
                          <a:effectLst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12866"/>
              </p:ext>
            </p:extLst>
          </p:nvPr>
        </p:nvGraphicFramePr>
        <p:xfrm>
          <a:off x="755576" y="3573016"/>
          <a:ext cx="3168352" cy="65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3" imgW="1892160" imgH="393480" progId="Equation.DSMT4">
                  <p:embed/>
                </p:oleObj>
              </mc:Choice>
              <mc:Fallback>
                <p:oleObj name="Equation" r:id="rId3" imgW="1892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3573016"/>
                        <a:ext cx="3168352" cy="65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91771"/>
              </p:ext>
            </p:extLst>
          </p:nvPr>
        </p:nvGraphicFramePr>
        <p:xfrm>
          <a:off x="539552" y="4748248"/>
          <a:ext cx="8280920" cy="1417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5" imgW="4749480" imgH="812520" progId="Equation.DSMT4">
                  <p:embed/>
                </p:oleObj>
              </mc:Choice>
              <mc:Fallback>
                <p:oleObj name="Equation" r:id="rId5" imgW="474948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552" y="4748248"/>
                        <a:ext cx="8280920" cy="1417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18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特征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Naive Bayes 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960091"/>
              </p:ext>
            </p:extLst>
          </p:nvPr>
        </p:nvGraphicFramePr>
        <p:xfrm>
          <a:off x="457200" y="1268760"/>
          <a:ext cx="7429504" cy="1706880"/>
        </p:xfrm>
        <a:graphic>
          <a:graphicData uri="http://schemas.openxmlformats.org/drawingml/2006/table">
            <a:tbl>
              <a:tblPr/>
              <a:tblGrid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7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9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10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11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12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13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14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15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b="1" baseline="-250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i="1" dirty="0" smtClean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b="1" baseline="-25000" dirty="0" smtClean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baseline="-2500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dirty="0">
                          <a:solidFill>
                            <a:srgbClr val="4F4F4F"/>
                          </a:solidFill>
                          <a:effectLst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dirty="0">
                          <a:solidFill>
                            <a:srgbClr val="4F4F4F"/>
                          </a:solidFill>
                          <a:effectLst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dirty="0">
                          <a:solidFill>
                            <a:srgbClr val="4F4F4F"/>
                          </a:solidFill>
                          <a:effectLst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343967"/>
              </p:ext>
            </p:extLst>
          </p:nvPr>
        </p:nvGraphicFramePr>
        <p:xfrm>
          <a:off x="296317" y="3501008"/>
          <a:ext cx="8263334" cy="1399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3" imgW="4800600" imgH="812520" progId="Equation.DSMT4">
                  <p:embed/>
                </p:oleObj>
              </mc:Choice>
              <mc:Fallback>
                <p:oleObj name="Equation" r:id="rId3" imgW="480060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317" y="3501008"/>
                        <a:ext cx="8263334" cy="1399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2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Step3: </a:t>
            </a:r>
            <a:r>
              <a:rPr lang="zh-CN" altLang="en-US" dirty="0" smtClean="0"/>
              <a:t>求解后验概率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Naive Bayes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850807"/>
              </p:ext>
            </p:extLst>
          </p:nvPr>
        </p:nvGraphicFramePr>
        <p:xfrm>
          <a:off x="457200" y="1268760"/>
          <a:ext cx="7429504" cy="1706880"/>
        </p:xfrm>
        <a:graphic>
          <a:graphicData uri="http://schemas.openxmlformats.org/drawingml/2006/table">
            <a:tbl>
              <a:tblPr/>
              <a:tblGrid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  <a:gridCol w="464344"/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7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9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10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11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12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13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14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1" dirty="0">
                          <a:solidFill>
                            <a:srgbClr val="4F4F4F"/>
                          </a:solidFill>
                          <a:effectLst/>
                        </a:rPr>
                        <a:t>15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b="1" baseline="-250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i="1" dirty="0" smtClean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b="1" baseline="-25000" dirty="0" smtClean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baseline="-2500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dirty="0">
                          <a:solidFill>
                            <a:srgbClr val="4F4F4F"/>
                          </a:solidFill>
                          <a:effectLst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dirty="0">
                          <a:solidFill>
                            <a:srgbClr val="4F4F4F"/>
                          </a:solidFill>
                          <a:effectLst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dirty="0">
                          <a:solidFill>
                            <a:srgbClr val="4F4F4F"/>
                          </a:solidFill>
                          <a:effectLst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907688"/>
              </p:ext>
            </p:extLst>
          </p:nvPr>
        </p:nvGraphicFramePr>
        <p:xfrm>
          <a:off x="966788" y="3500438"/>
          <a:ext cx="7208837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3" imgW="3746160" imgH="634680" progId="Equation.DSMT4">
                  <p:embed/>
                </p:oleObj>
              </mc:Choice>
              <mc:Fallback>
                <p:oleObj name="Equation" r:id="rId3" imgW="37461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6788" y="3500438"/>
                        <a:ext cx="7208837" cy="1220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446767"/>
              </p:ext>
            </p:extLst>
          </p:nvPr>
        </p:nvGraphicFramePr>
        <p:xfrm>
          <a:off x="955675" y="4844910"/>
          <a:ext cx="6914083" cy="1314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5" imgW="3340080" imgH="634680" progId="Equation.DSMT4">
                  <p:embed/>
                </p:oleObj>
              </mc:Choice>
              <mc:Fallback>
                <p:oleObj name="Equation" r:id="rId5" imgW="334008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5675" y="4844910"/>
                        <a:ext cx="6914083" cy="1314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1"/>
          <p:cNvSpPr txBox="1">
            <a:spLocks/>
          </p:cNvSpPr>
          <p:nvPr/>
        </p:nvSpPr>
        <p:spPr>
          <a:xfrm>
            <a:off x="5724129" y="5467356"/>
            <a:ext cx="3419871" cy="720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显而易见该</a:t>
            </a:r>
            <a:r>
              <a:rPr lang="zh-CN" altLang="en-US" dirty="0"/>
              <a:t>样本的类标记为 −</a:t>
            </a:r>
            <a:r>
              <a:rPr lang="en-US" altLang="zh-CN" dirty="0" smtClean="0"/>
              <a:t>1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871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CN" dirty="0" err="1" smtClean="0"/>
              <a:t>kNN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Naïve Bayes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Decision Tree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Random </a:t>
            </a:r>
            <a:r>
              <a:rPr lang="en-US" altLang="zh-CN" dirty="0" smtClean="0"/>
              <a:t>Forest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874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from </a:t>
            </a:r>
            <a:r>
              <a:rPr lang="en-US" altLang="zh-CN" dirty="0" err="1"/>
              <a:t>sklearn</a:t>
            </a:r>
            <a:r>
              <a:rPr lang="en-US" altLang="zh-CN" dirty="0"/>
              <a:t> import datasets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iris </a:t>
            </a:r>
            <a:r>
              <a:rPr lang="en-US" altLang="zh-CN" dirty="0"/>
              <a:t>= </a:t>
            </a:r>
            <a:r>
              <a:rPr lang="en-US" altLang="zh-CN" dirty="0" err="1"/>
              <a:t>datasets.load_iris</a:t>
            </a:r>
            <a:r>
              <a:rPr lang="en-US" altLang="zh-CN" dirty="0"/>
              <a:t>()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from </a:t>
            </a:r>
            <a:r>
              <a:rPr lang="en-US" altLang="zh-CN" dirty="0" err="1"/>
              <a:t>sklearn.naive_bayes</a:t>
            </a:r>
            <a:r>
              <a:rPr lang="en-US" altLang="zh-CN" dirty="0"/>
              <a:t> import </a:t>
            </a:r>
            <a:r>
              <a:rPr lang="en-US" altLang="zh-CN" dirty="0" err="1" smtClean="0"/>
              <a:t>GaussianNB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# </a:t>
            </a:r>
            <a:r>
              <a:rPr lang="en-US" altLang="zh-CN" dirty="0" err="1" smtClean="0"/>
              <a:t>MultinomialNB</a:t>
            </a:r>
            <a:r>
              <a:rPr lang="en-US" altLang="zh-CN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BernoulliNB</a:t>
            </a:r>
            <a:r>
              <a:rPr lang="en-US" altLang="zh-CN" dirty="0" smtClean="0"/>
              <a:t> </a:t>
            </a:r>
            <a:r>
              <a:rPr lang="en-US" altLang="zh-CN" dirty="0" smtClean="0"/>
              <a:t>can also be import to use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gnb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GaussianNB</a:t>
            </a:r>
            <a:r>
              <a:rPr lang="en-US" altLang="zh-CN" dirty="0"/>
              <a:t>()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y_pred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gnb.fit</a:t>
            </a:r>
            <a:r>
              <a:rPr lang="en-US" altLang="zh-CN" dirty="0"/>
              <a:t>(</a:t>
            </a:r>
            <a:r>
              <a:rPr lang="en-US" altLang="zh-CN" dirty="0" err="1"/>
              <a:t>iris.data</a:t>
            </a:r>
            <a:r>
              <a:rPr lang="en-US" altLang="zh-CN" dirty="0"/>
              <a:t>, </a:t>
            </a:r>
            <a:r>
              <a:rPr lang="en-US" altLang="zh-CN" dirty="0" err="1"/>
              <a:t>iris.target</a:t>
            </a:r>
            <a:r>
              <a:rPr lang="en-US" altLang="zh-CN" dirty="0"/>
              <a:t>).predict(</a:t>
            </a:r>
            <a:r>
              <a:rPr lang="en-US" altLang="zh-CN" dirty="0" err="1"/>
              <a:t>iris.data</a:t>
            </a:r>
            <a:r>
              <a:rPr lang="en-US" altLang="zh-CN" dirty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print</a:t>
            </a:r>
            <a:r>
              <a:rPr lang="en-US" altLang="zh-CN" dirty="0"/>
              <a:t>("Number of mislabeled points out of a total %d points : %</a:t>
            </a:r>
            <a:r>
              <a:rPr lang="en-US" altLang="zh-CN" dirty="0" smtClean="0"/>
              <a:t>d“ %  (</a:t>
            </a:r>
            <a:r>
              <a:rPr lang="en-US" altLang="zh-CN" dirty="0" err="1"/>
              <a:t>iris.data.shape</a:t>
            </a:r>
            <a:r>
              <a:rPr lang="en-US" altLang="zh-CN" dirty="0"/>
              <a:t>[0],(</a:t>
            </a:r>
            <a:r>
              <a:rPr lang="en-US" altLang="zh-CN" dirty="0" err="1"/>
              <a:t>iris.target</a:t>
            </a:r>
            <a:r>
              <a:rPr lang="en-US" altLang="zh-CN" dirty="0"/>
              <a:t> != </a:t>
            </a:r>
            <a:r>
              <a:rPr lang="en-US" altLang="zh-CN" dirty="0" err="1"/>
              <a:t>y_pred</a:t>
            </a:r>
            <a:r>
              <a:rPr lang="en-US" altLang="zh-CN" dirty="0"/>
              <a:t>).sum()))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Naive Bayes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251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决策树</a:t>
            </a:r>
            <a:r>
              <a:rPr lang="en-US" altLang="zh-CN" dirty="0" smtClean="0"/>
              <a:t>(decision tree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决策树是基于树结构来进行决策的，这恰是人类在面临决策问题时一种很自然的处理机制。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例如，我们挑选西瓜，我们要对“这是好瓜吗？”这样的问题进行决策时，通常会进行一系列的判断或“子决策”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显然，最终结果判别“是”或“不是”好瓜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但实际上我们经历了一系列“测试”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“色泽</a:t>
            </a:r>
            <a:r>
              <a:rPr lang="en-US" altLang="zh-CN" dirty="0" smtClean="0"/>
              <a:t>=</a:t>
            </a:r>
            <a:r>
              <a:rPr lang="zh-CN" altLang="en-US" dirty="0" smtClean="0"/>
              <a:t>？”“根蒂</a:t>
            </a:r>
            <a:r>
              <a:rPr lang="en-US" altLang="zh-CN" dirty="0" smtClean="0"/>
              <a:t>=</a:t>
            </a:r>
            <a:r>
              <a:rPr lang="zh-CN" altLang="en-US" dirty="0" smtClean="0"/>
              <a:t>？”等等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Decision Tree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3458031"/>
            <a:ext cx="3024336" cy="302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09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决策树的关键在于如何构建树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也就是如何选择最优划分属性进行划分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这里为了划分我们引入信息熵</a:t>
            </a:r>
            <a:r>
              <a:rPr lang="en-US" altLang="zh-CN" dirty="0" smtClean="0"/>
              <a:t>(entropy)</a:t>
            </a:r>
            <a:r>
              <a:rPr lang="zh-CN" altLang="en-US" dirty="0" smtClean="0"/>
              <a:t>，即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</a:rPr>
              <a:t>Ent(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</a:rPr>
              <a:t>的值越小，则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</a:rPr>
              <a:t>的纯度越高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Tree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130335"/>
              </p:ext>
            </p:extLst>
          </p:nvPr>
        </p:nvGraphicFramePr>
        <p:xfrm>
          <a:off x="2627784" y="2708920"/>
          <a:ext cx="2376264" cy="70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3" imgW="1536480" imgH="457200" progId="Equation.DSMT4">
                  <p:embed/>
                </p:oleObj>
              </mc:Choice>
              <mc:Fallback>
                <p:oleObj name="Equation" r:id="rId3" imgW="15364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784" y="2708920"/>
                        <a:ext cx="2376264" cy="70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9346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</a:rPr>
              <a:t>假设某一个属性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有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</a:rPr>
              <a:t>个可能的取值</a:t>
            </a:r>
            <a:r>
              <a:rPr lang="en-US" altLang="zh-CN" dirty="0" smtClean="0">
                <a:latin typeface="Times New Roman" panose="02020603050405020304" pitchFamily="18" charset="0"/>
              </a:rPr>
              <a:t>{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,…,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</a:rPr>
              <a:t>}</a:t>
            </a:r>
            <a:r>
              <a:rPr lang="zh-CN" altLang="en-US" dirty="0" smtClean="0">
                <a:latin typeface="Times New Roman" panose="02020603050405020304" pitchFamily="18" charset="0"/>
              </a:rPr>
              <a:t>，若使用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来对样本集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</a:rPr>
              <a:t>进行划分，则会产生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</a:rPr>
              <a:t>个分支结点，其中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</a:rPr>
              <a:t>个分支结点包含了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</a:rPr>
              <a:t>中所有在属性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上取值为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 smtClean="0">
                <a:latin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</a:rPr>
              <a:t>的样本，记为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D</a:t>
            </a:r>
            <a:r>
              <a:rPr lang="en-US" altLang="zh-CN" i="1" baseline="30000" dirty="0" err="1" smtClean="0">
                <a:latin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</a:rPr>
              <a:t>通过之前的定义计算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D</a:t>
            </a:r>
            <a:r>
              <a:rPr lang="en-US" altLang="zh-CN" i="1" baseline="30000" dirty="0" err="1" smtClean="0">
                <a:latin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</a:rPr>
              <a:t>的信息熵，再考虑到不同的分支结点所包含的样本数不同，给分支结点赋予权重</a:t>
            </a:r>
            <a:r>
              <a:rPr lang="en-US" altLang="zh-CN" dirty="0" smtClean="0">
                <a:latin typeface="Times New Roman" panose="02020603050405020304" pitchFamily="18" charset="0"/>
              </a:rPr>
              <a:t>|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D</a:t>
            </a:r>
            <a:r>
              <a:rPr lang="en-US" altLang="zh-CN" i="1" baseline="300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</a:rPr>
              <a:t>|/|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</a:rPr>
              <a:t>|</a:t>
            </a:r>
            <a:r>
              <a:rPr lang="zh-CN" altLang="en-US" dirty="0" smtClean="0">
                <a:latin typeface="Times New Roman" panose="02020603050405020304" pitchFamily="18" charset="0"/>
              </a:rPr>
              <a:t>，即样本数越多的分支结点的影响越大，于是可以计算出用属性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对样本集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</a:rPr>
              <a:t>进行划分所获得的“信息增益”</a:t>
            </a:r>
            <a:r>
              <a:rPr lang="en-US" altLang="zh-CN" dirty="0" smtClean="0">
                <a:latin typeface="Times New Roman" panose="02020603050405020304" pitchFamily="18" charset="0"/>
              </a:rPr>
              <a:t>(gain)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</a:rPr>
              <a:t>我们可以用信息增益来进行决策树的划分属性选择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Tree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77213"/>
              </p:ext>
            </p:extLst>
          </p:nvPr>
        </p:nvGraphicFramePr>
        <p:xfrm>
          <a:off x="2411760" y="4581128"/>
          <a:ext cx="4032448" cy="78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3" imgW="2425680" imgH="469800" progId="Equation.DSMT4">
                  <p:embed/>
                </p:oleObj>
              </mc:Choice>
              <mc:Fallback>
                <p:oleObj name="Equation" r:id="rId3" imgW="24256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1760" y="4581128"/>
                        <a:ext cx="4032448" cy="781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3766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5469654"/>
              </p:ext>
            </p:extLst>
          </p:nvPr>
        </p:nvGraphicFramePr>
        <p:xfrm>
          <a:off x="457200" y="1268413"/>
          <a:ext cx="73152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编号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色泽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根蒂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敲声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纹理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脐部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触感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好瓜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青绿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蜷缩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浊响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清晰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凹陷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硬滑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是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乌黑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蜷缩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 smtClean="0">
                          <a:latin typeface="Times New Roman" panose="02020603050405020304" pitchFamily="18" charset="0"/>
                        </a:rPr>
                        <a:t>沉闷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清晰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凹陷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硬滑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是</a:t>
                      </a:r>
                    </a:p>
                  </a:txBody>
                  <a:tcPr/>
                </a:tc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乌黑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蜷缩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浊响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清晰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凹陷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硬滑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是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青绿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蜷缩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 smtClean="0">
                          <a:latin typeface="Times New Roman" panose="02020603050405020304" pitchFamily="18" charset="0"/>
                        </a:rPr>
                        <a:t>沉闷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清晰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凹陷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硬滑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是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 smtClean="0">
                          <a:latin typeface="Times New Roman" panose="02020603050405020304" pitchFamily="18" charset="0"/>
                        </a:rPr>
                        <a:t>5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浅白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蜷缩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浊响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清晰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凹陷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硬滑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是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 smtClean="0">
                          <a:latin typeface="Times New Roman" panose="02020603050405020304" pitchFamily="18" charset="0"/>
                        </a:rPr>
                        <a:t>6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青绿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稍蜷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浊响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清晰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稍凹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软粘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是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 smtClean="0">
                          <a:latin typeface="Times New Roman" panose="02020603050405020304" pitchFamily="18" charset="0"/>
                        </a:rPr>
                        <a:t>7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乌黑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稍蜷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浊响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稍糊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稍凹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软粘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是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 smtClean="0">
                          <a:latin typeface="Times New Roman" panose="02020603050405020304" pitchFamily="18" charset="0"/>
                        </a:rPr>
                        <a:t>8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乌黑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稍蜷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浊响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清晰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稍凹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硬滑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是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 smtClean="0">
                          <a:latin typeface="Times New Roman" panose="02020603050405020304" pitchFamily="18" charset="0"/>
                        </a:rPr>
                        <a:t>9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乌黑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稍蜷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 smtClean="0">
                          <a:latin typeface="Times New Roman" panose="02020603050405020304" pitchFamily="18" charset="0"/>
                        </a:rPr>
                        <a:t>沉闷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稍糊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稍凹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硬滑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否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 smtClean="0">
                          <a:latin typeface="Times New Roman" panose="02020603050405020304" pitchFamily="18" charset="0"/>
                        </a:rPr>
                        <a:t>10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青绿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硬挺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清脆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清晰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平坦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软粘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否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 smtClean="0">
                          <a:latin typeface="Times New Roman" panose="02020603050405020304" pitchFamily="18" charset="0"/>
                        </a:rPr>
                        <a:t>11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浅白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硬挺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清脆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模糊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平坦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硬滑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否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 smtClean="0">
                          <a:latin typeface="Times New Roman" panose="02020603050405020304" pitchFamily="18" charset="0"/>
                        </a:rPr>
                        <a:t>12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浅白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蜷缩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浊响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模糊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平坦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软粘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否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baseline="0" dirty="0" smtClean="0">
                          <a:latin typeface="Times New Roman" panose="02020603050405020304" pitchFamily="18" charset="0"/>
                        </a:rPr>
                        <a:t>13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 smtClean="0">
                          <a:latin typeface="Times New Roman" panose="02020603050405020304" pitchFamily="18" charset="0"/>
                        </a:rPr>
                        <a:t>青绿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稍蜷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浊响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稍糊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凹陷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硬滑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否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baseline="0" dirty="0" smtClean="0">
                          <a:latin typeface="Times New Roman" panose="02020603050405020304" pitchFamily="18" charset="0"/>
                        </a:rPr>
                        <a:t>14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 smtClean="0">
                          <a:latin typeface="Times New Roman" panose="02020603050405020304" pitchFamily="18" charset="0"/>
                        </a:rPr>
                        <a:t>浅白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稍蜷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 smtClean="0">
                          <a:latin typeface="Times New Roman" panose="02020603050405020304" pitchFamily="18" charset="0"/>
                        </a:rPr>
                        <a:t>沉闷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稍糊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凹陷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硬滑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否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baseline="0" dirty="0" smtClean="0">
                          <a:latin typeface="Times New Roman" panose="02020603050405020304" pitchFamily="18" charset="0"/>
                        </a:rPr>
                        <a:t>15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 smtClean="0">
                          <a:latin typeface="Times New Roman" panose="02020603050405020304" pitchFamily="18" charset="0"/>
                        </a:rPr>
                        <a:t>乌黑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稍蜷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浊响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清晰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稍凹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软粘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否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baseline="0" dirty="0" smtClean="0">
                          <a:latin typeface="Times New Roman" panose="02020603050405020304" pitchFamily="18" charset="0"/>
                        </a:rPr>
                        <a:t>16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 smtClean="0">
                          <a:latin typeface="Times New Roman" panose="02020603050405020304" pitchFamily="18" charset="0"/>
                        </a:rPr>
                        <a:t>浅白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蜷缩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浊响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模糊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平坦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硬滑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否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baseline="0" dirty="0" smtClean="0">
                          <a:latin typeface="Times New Roman" panose="02020603050405020304" pitchFamily="18" charset="0"/>
                        </a:rPr>
                        <a:t>17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 smtClean="0">
                          <a:latin typeface="Times New Roman" panose="02020603050405020304" pitchFamily="18" charset="0"/>
                        </a:rPr>
                        <a:t>青绿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蜷缩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 smtClean="0">
                          <a:latin typeface="Times New Roman" panose="02020603050405020304" pitchFamily="18" charset="0"/>
                        </a:rPr>
                        <a:t>沉闷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稍糊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稍凹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硬滑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 smtClean="0">
                          <a:latin typeface="Times New Roman" panose="02020603050405020304" pitchFamily="18" charset="0"/>
                        </a:rPr>
                        <a:t>否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25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以</a:t>
            </a:r>
            <a:r>
              <a:rPr lang="zh-CN" altLang="en-US" dirty="0" smtClean="0">
                <a:latin typeface="Times New Roman" panose="02020603050405020304" pitchFamily="18" charset="0"/>
              </a:rPr>
              <a:t>计算“色泽”为例，它共有</a:t>
            </a:r>
            <a:r>
              <a:rPr lang="en-US" altLang="zh-CN" dirty="0" smtClean="0">
                <a:latin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</a:rPr>
              <a:t>中可能取值</a:t>
            </a:r>
            <a:r>
              <a:rPr lang="en-US" altLang="zh-CN" dirty="0" smtClean="0">
                <a:latin typeface="Times New Roman" panose="02020603050405020304" pitchFamily="18" charset="0"/>
              </a:rPr>
              <a:t>{</a:t>
            </a:r>
            <a:r>
              <a:rPr lang="zh-CN" altLang="en-US" dirty="0" smtClean="0">
                <a:latin typeface="Times New Roman" panose="02020603050405020304" pitchFamily="18" charset="0"/>
              </a:rPr>
              <a:t>青绿，乌黑，浅白</a:t>
            </a:r>
            <a:r>
              <a:rPr lang="en-US" altLang="zh-CN" dirty="0" smtClean="0">
                <a:latin typeface="Times New Roman" panose="02020603050405020304" pitchFamily="18" charset="0"/>
              </a:rPr>
              <a:t>}</a:t>
            </a:r>
            <a:r>
              <a:rPr lang="zh-CN" altLang="en-US" dirty="0" smtClean="0">
                <a:latin typeface="Times New Roman" panose="02020603050405020304" pitchFamily="18" charset="0"/>
              </a:rPr>
              <a:t>。以此作为划分，就可以划分出</a:t>
            </a:r>
            <a:r>
              <a:rPr lang="en-US" altLang="zh-CN" dirty="0" smtClean="0">
                <a:latin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</a:rPr>
              <a:t>个子集。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</a:rPr>
              <a:t>子集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baseline="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</a:rPr>
              <a:t>色泽</a:t>
            </a:r>
            <a:r>
              <a:rPr lang="en-US" altLang="zh-CN" dirty="0" smtClean="0">
                <a:latin typeface="Times New Roman" panose="02020603050405020304" pitchFamily="18" charset="0"/>
              </a:rPr>
              <a:t>=</a:t>
            </a:r>
            <a:r>
              <a:rPr lang="zh-CN" altLang="en-US" dirty="0" smtClean="0">
                <a:latin typeface="Times New Roman" panose="02020603050405020304" pitchFamily="18" charset="0"/>
              </a:rPr>
              <a:t>青绿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</a:rPr>
              <a:t>包含编号为</a:t>
            </a:r>
            <a:r>
              <a:rPr lang="en-US" altLang="zh-CN" dirty="0" smtClean="0">
                <a:latin typeface="Times New Roman" panose="02020603050405020304" pitchFamily="18" charset="0"/>
              </a:rPr>
              <a:t>{1,4,6,10,13,17}</a:t>
            </a:r>
            <a:r>
              <a:rPr lang="zh-CN" altLang="en-US" dirty="0" smtClean="0">
                <a:latin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</a:rPr>
              <a:t>6</a:t>
            </a:r>
            <a:r>
              <a:rPr lang="zh-CN" altLang="en-US" dirty="0" smtClean="0">
                <a:latin typeface="Times New Roman" panose="02020603050405020304" pitchFamily="18" charset="0"/>
              </a:rPr>
              <a:t>个样例，其中正例占</a:t>
            </a:r>
            <a:r>
              <a:rPr lang="en-US" altLang="zh-CN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=3/6</a:t>
            </a:r>
            <a:r>
              <a:rPr lang="zh-CN" altLang="en-US" dirty="0" smtClean="0">
                <a:latin typeface="Times New Roman" panose="02020603050405020304" pitchFamily="18" charset="0"/>
              </a:rPr>
              <a:t>，同样反例占</a:t>
            </a:r>
            <a:r>
              <a:rPr lang="en-US" altLang="zh-CN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=3/6</a:t>
            </a:r>
            <a:r>
              <a:rPr lang="zh-CN" altLang="en-US" dirty="0" smtClean="0">
                <a:latin typeface="Times New Roman" panose="02020603050405020304" pitchFamily="18" charset="0"/>
              </a:rPr>
              <a:t>，那么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子集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色泽</a:t>
            </a:r>
            <a:r>
              <a:rPr lang="en-US" altLang="zh-CN" dirty="0" smtClean="0">
                <a:latin typeface="Times New Roman" panose="02020603050405020304" pitchFamily="18" charset="0"/>
              </a:rPr>
              <a:t>=</a:t>
            </a:r>
            <a:r>
              <a:rPr lang="zh-CN" altLang="en-US" dirty="0" smtClean="0">
                <a:latin typeface="Times New Roman" panose="02020603050405020304" pitchFamily="18" charset="0"/>
              </a:rPr>
              <a:t>乌黑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包含编号为</a:t>
            </a:r>
            <a:r>
              <a:rPr lang="en-US" altLang="zh-CN" dirty="0" smtClean="0">
                <a:latin typeface="Times New Roman" panose="02020603050405020304" pitchFamily="18" charset="0"/>
              </a:rPr>
              <a:t>{2,3,7,8,9,15}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个样例，其中正例占</a:t>
            </a:r>
            <a:r>
              <a:rPr lang="en-US" altLang="zh-CN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=4/6</a:t>
            </a:r>
            <a:r>
              <a:rPr lang="zh-CN" altLang="en-US" dirty="0">
                <a:latin typeface="Times New Roman" panose="02020603050405020304" pitchFamily="18" charset="0"/>
              </a:rPr>
              <a:t>，同样反例占</a:t>
            </a:r>
            <a:r>
              <a:rPr lang="en-US" altLang="zh-CN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=2/6</a:t>
            </a:r>
            <a:r>
              <a:rPr lang="zh-CN" altLang="en-US" dirty="0">
                <a:latin typeface="Times New Roman" panose="02020603050405020304" pitchFamily="18" charset="0"/>
              </a:rPr>
              <a:t>，那么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Tree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071679"/>
              </p:ext>
            </p:extLst>
          </p:nvPr>
        </p:nvGraphicFramePr>
        <p:xfrm>
          <a:off x="2340694" y="3022246"/>
          <a:ext cx="4097487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3" imgW="2489040" imgH="393480" progId="Equation.DSMT4">
                  <p:embed/>
                </p:oleObj>
              </mc:Choice>
              <mc:Fallback>
                <p:oleObj name="Equation" r:id="rId3" imgW="2489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0694" y="3022246"/>
                        <a:ext cx="4097487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810366"/>
              </p:ext>
            </p:extLst>
          </p:nvPr>
        </p:nvGraphicFramePr>
        <p:xfrm>
          <a:off x="2340694" y="4725144"/>
          <a:ext cx="41592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5" imgW="2527200" imgH="393480" progId="Equation.DSMT4">
                  <p:embed/>
                </p:oleObj>
              </mc:Choice>
              <mc:Fallback>
                <p:oleObj name="Equation" r:id="rId5" imgW="2527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0694" y="4725144"/>
                        <a:ext cx="4159250" cy="649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9869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子集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baseline="30000" dirty="0" smtClean="0">
                <a:latin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色泽</a:t>
            </a:r>
            <a:r>
              <a:rPr lang="en-US" altLang="zh-CN" dirty="0" smtClean="0">
                <a:latin typeface="Times New Roman" panose="02020603050405020304" pitchFamily="18" charset="0"/>
              </a:rPr>
              <a:t>=</a:t>
            </a:r>
            <a:r>
              <a:rPr lang="zh-CN" altLang="en-US" dirty="0" smtClean="0">
                <a:latin typeface="Times New Roman" panose="02020603050405020304" pitchFamily="18" charset="0"/>
              </a:rPr>
              <a:t>浅白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包含编号为</a:t>
            </a:r>
            <a:r>
              <a:rPr lang="en-US" altLang="zh-CN" dirty="0" smtClean="0">
                <a:latin typeface="Times New Roman" panose="02020603050405020304" pitchFamily="18" charset="0"/>
              </a:rPr>
              <a:t>{5,11,12,14,16}</a:t>
            </a:r>
            <a:r>
              <a:rPr lang="zh-CN" altLang="en-US" dirty="0" smtClean="0">
                <a:latin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</a:rPr>
              <a:t>个</a:t>
            </a:r>
            <a:r>
              <a:rPr lang="zh-CN" altLang="en-US" dirty="0">
                <a:latin typeface="Times New Roman" panose="02020603050405020304" pitchFamily="18" charset="0"/>
              </a:rPr>
              <a:t>样例，其中正例占</a:t>
            </a:r>
            <a:r>
              <a:rPr lang="en-US" altLang="zh-CN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=1/5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</a:rPr>
              <a:t>同样反例占</a:t>
            </a:r>
            <a:r>
              <a:rPr lang="en-US" altLang="zh-CN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=4/5</a:t>
            </a:r>
            <a:r>
              <a:rPr lang="zh-CN" altLang="en-US" dirty="0" smtClean="0">
                <a:latin typeface="Times New Roman" panose="02020603050405020304" pitchFamily="18" charset="0"/>
              </a:rPr>
              <a:t>，那么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</a:rPr>
              <a:t>那么按“色泽”进行划分的信息增益为：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Tree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419486"/>
              </p:ext>
            </p:extLst>
          </p:nvPr>
        </p:nvGraphicFramePr>
        <p:xfrm>
          <a:off x="2359025" y="2205038"/>
          <a:ext cx="41370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3" imgW="2514600" imgH="393480" progId="Equation.DSMT4">
                  <p:embed/>
                </p:oleObj>
              </mc:Choice>
              <mc:Fallback>
                <p:oleObj name="Equation" r:id="rId3" imgW="2514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9025" y="2205038"/>
                        <a:ext cx="4137025" cy="649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385828"/>
              </p:ext>
            </p:extLst>
          </p:nvPr>
        </p:nvGraphicFramePr>
        <p:xfrm>
          <a:off x="1781496" y="3645024"/>
          <a:ext cx="5958856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5" imgW="3759120" imgH="1180800" progId="Equation.DSMT4">
                  <p:embed/>
                </p:oleObj>
              </mc:Choice>
              <mc:Fallback>
                <p:oleObj name="Equation" r:id="rId5" imgW="3759120" imgH="1180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1496" y="3645024"/>
                        <a:ext cx="5958856" cy="1872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7205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同样计算其他属性的信息增益：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显然，属性“纹理”信息增益最大，所以选为划分属性。则构造第一层决策树为：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然后，学习算法以所有叶子节点进一步进行划分。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Tree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365222"/>
              </p:ext>
            </p:extLst>
          </p:nvPr>
        </p:nvGraphicFramePr>
        <p:xfrm>
          <a:off x="2267744" y="1844823"/>
          <a:ext cx="4248472" cy="1029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3" imgW="2882880" imgH="698400" progId="Equation.DSMT4">
                  <p:embed/>
                </p:oleObj>
              </mc:Choice>
              <mc:Fallback>
                <p:oleObj name="Equation" r:id="rId3" imgW="288288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744" y="1844823"/>
                        <a:ext cx="4248472" cy="1029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3861048"/>
            <a:ext cx="588992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93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连续值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</a:rPr>
              <a:t>处理连续值最简单的方法是使用二分法</a:t>
            </a:r>
            <a:r>
              <a:rPr lang="en-US" altLang="zh-CN" dirty="0" smtClean="0">
                <a:latin typeface="Times New Roman" panose="02020603050405020304" pitchFamily="18" charset="0"/>
              </a:rPr>
              <a:t>(bi-partition)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</a:rPr>
              <a:t>给定样本集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</a:rPr>
              <a:t>和连续属性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，假定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在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</a:rPr>
              <a:t>上共有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</a:rPr>
              <a:t>个不同取值，将这些值从小到大进行排序，得到</a:t>
            </a:r>
            <a:r>
              <a:rPr lang="en-US" altLang="zh-CN" dirty="0" smtClean="0">
                <a:latin typeface="Times New Roman" panose="02020603050405020304" pitchFamily="18" charset="0"/>
              </a:rPr>
              <a:t>{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,…,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</a:rPr>
              <a:t>}</a:t>
            </a:r>
            <a:r>
              <a:rPr lang="zh-CN" altLang="en-US" dirty="0" smtClean="0">
                <a:latin typeface="Times New Roman" panose="02020603050405020304" pitchFamily="18" charset="0"/>
              </a:rPr>
              <a:t>。显然，对于相邻取值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smtClean="0">
                <a:latin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</a:rPr>
              <a:t>和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smtClean="0">
                <a:latin typeface="Times New Roman" panose="02020603050405020304" pitchFamily="18" charset="0"/>
              </a:rPr>
              <a:t>i</a:t>
            </a:r>
            <a:r>
              <a:rPr lang="en-US" altLang="zh-CN" baseline="30000" dirty="0" smtClean="0">
                <a:latin typeface="Times New Roman" panose="02020603050405020304" pitchFamily="18" charset="0"/>
              </a:rPr>
              <a:t>+1</a:t>
            </a:r>
            <a:r>
              <a:rPr lang="zh-CN" altLang="en-US" dirty="0" smtClean="0">
                <a:latin typeface="Times New Roman" panose="02020603050405020304" pitchFamily="18" charset="0"/>
              </a:rPr>
              <a:t>来说，可以选择划分点为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</a:rPr>
              <a:t>同样计算信息增益，并取获得最大增益的点为划分点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Tree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389909"/>
              </p:ext>
            </p:extLst>
          </p:nvPr>
        </p:nvGraphicFramePr>
        <p:xfrm>
          <a:off x="2915816" y="3356992"/>
          <a:ext cx="3024336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Equation" r:id="rId3" imgW="1688760" imgH="482400" progId="Equation.DSMT4">
                  <p:embed/>
                </p:oleObj>
              </mc:Choice>
              <mc:Fallback>
                <p:oleObj name="Equation" r:id="rId3" imgW="1688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5816" y="3356992"/>
                        <a:ext cx="3024336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582512"/>
              </p:ext>
            </p:extLst>
          </p:nvPr>
        </p:nvGraphicFramePr>
        <p:xfrm>
          <a:off x="2555776" y="4825216"/>
          <a:ext cx="448945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5" imgW="2831760" imgH="812520" progId="Equation.DSMT4">
                  <p:embed/>
                </p:oleObj>
              </mc:Choice>
              <mc:Fallback>
                <p:oleObj name="Equation" r:id="rId5" imgW="283176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776" y="4825216"/>
                        <a:ext cx="4489450" cy="128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9386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Code example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from </a:t>
            </a:r>
            <a:r>
              <a:rPr lang="en-US" altLang="zh-CN" dirty="0" err="1"/>
              <a:t>sklearn.datasets</a:t>
            </a:r>
            <a:r>
              <a:rPr lang="en-US" altLang="zh-CN" dirty="0"/>
              <a:t> import </a:t>
            </a:r>
            <a:r>
              <a:rPr lang="en-US" altLang="zh-CN" dirty="0" err="1"/>
              <a:t>load_iris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from </a:t>
            </a:r>
            <a:r>
              <a:rPr lang="en-US" altLang="zh-CN" dirty="0" err="1"/>
              <a:t>sklearn.model_selection</a:t>
            </a:r>
            <a:r>
              <a:rPr lang="en-US" altLang="zh-CN" dirty="0"/>
              <a:t> import </a:t>
            </a:r>
            <a:r>
              <a:rPr lang="en-US" altLang="zh-CN" dirty="0" err="1"/>
              <a:t>cross_val_score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from </a:t>
            </a:r>
            <a:r>
              <a:rPr lang="en-US" altLang="zh-CN" dirty="0" err="1"/>
              <a:t>sklearn.tree</a:t>
            </a:r>
            <a:r>
              <a:rPr lang="en-US" altLang="zh-CN" dirty="0"/>
              <a:t> import </a:t>
            </a:r>
            <a:r>
              <a:rPr lang="en-US" altLang="zh-CN" dirty="0" err="1"/>
              <a:t>DecisionTreeClassifier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clf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DecisionTreeClassifier</a:t>
            </a:r>
            <a:r>
              <a:rPr lang="en-US" altLang="zh-CN" dirty="0"/>
              <a:t>(</a:t>
            </a:r>
            <a:r>
              <a:rPr lang="en-US" altLang="zh-CN" dirty="0" err="1"/>
              <a:t>random_state</a:t>
            </a:r>
            <a:r>
              <a:rPr lang="en-US" altLang="zh-CN" dirty="0"/>
              <a:t>=0)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iris </a:t>
            </a:r>
            <a:r>
              <a:rPr lang="en-US" altLang="zh-CN" dirty="0"/>
              <a:t>= </a:t>
            </a:r>
            <a:r>
              <a:rPr lang="en-US" altLang="zh-CN" dirty="0" err="1"/>
              <a:t>load_iris</a:t>
            </a:r>
            <a:r>
              <a:rPr lang="en-US" altLang="zh-CN" dirty="0" smtClean="0"/>
              <a:t>()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clf.fit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iris.data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iris.target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y_pred</a:t>
            </a:r>
            <a:r>
              <a:rPr lang="en-US" altLang="zh-CN" dirty="0"/>
              <a:t>=</a:t>
            </a:r>
            <a:r>
              <a:rPr lang="en-US" altLang="zh-CN" dirty="0" err="1"/>
              <a:t>clf.predict</a:t>
            </a:r>
            <a:r>
              <a:rPr lang="en-US" altLang="zh-CN" dirty="0"/>
              <a:t>(</a:t>
            </a:r>
            <a:r>
              <a:rPr lang="en-US" altLang="zh-CN" dirty="0" err="1"/>
              <a:t>iris.data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cross_val_score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clf</a:t>
            </a:r>
            <a:r>
              <a:rPr lang="en-US" altLang="zh-CN" dirty="0"/>
              <a:t>, </a:t>
            </a:r>
            <a:r>
              <a:rPr lang="en-US" altLang="zh-CN" dirty="0" err="1"/>
              <a:t>iris.data</a:t>
            </a:r>
            <a:r>
              <a:rPr lang="en-US" altLang="zh-CN" dirty="0"/>
              <a:t>, </a:t>
            </a:r>
            <a:r>
              <a:rPr lang="en-US" altLang="zh-CN" dirty="0" err="1"/>
              <a:t>iris.target</a:t>
            </a:r>
            <a:r>
              <a:rPr lang="en-US" altLang="zh-CN" dirty="0"/>
              <a:t>, cv=10)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91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Example 1: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猜猜看：最后一行未知电影属于什么类型的电影？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k-Nearest Neighbor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063342"/>
              </p:ext>
            </p:extLst>
          </p:nvPr>
        </p:nvGraphicFramePr>
        <p:xfrm>
          <a:off x="857250" y="2276872"/>
          <a:ext cx="7429500" cy="3688080"/>
        </p:xfrm>
        <a:graphic>
          <a:graphicData uri="http://schemas.openxmlformats.org/drawingml/2006/table">
            <a:tbl>
              <a:tblPr/>
              <a:tblGrid>
                <a:gridCol w="1857375"/>
                <a:gridCol w="1857375"/>
                <a:gridCol w="1857375"/>
                <a:gridCol w="185737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solidFill>
                            <a:srgbClr val="4F4F4F"/>
                          </a:solidFill>
                          <a:effectLst/>
                        </a:rPr>
                        <a:t>Movie</a:t>
                      </a:r>
                      <a:r>
                        <a:rPr lang="en-US" altLang="zh-CN" b="0" baseline="0" dirty="0" smtClean="0">
                          <a:solidFill>
                            <a:srgbClr val="4F4F4F"/>
                          </a:solidFill>
                          <a:effectLst/>
                        </a:rPr>
                        <a:t> name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solidFill>
                            <a:srgbClr val="4F4F4F"/>
                          </a:solidFill>
                          <a:effectLst/>
                        </a:rPr>
                        <a:t>Fighting</a:t>
                      </a:r>
                      <a:r>
                        <a:rPr lang="en-US" altLang="zh-CN" b="0" baseline="0" dirty="0" smtClean="0">
                          <a:solidFill>
                            <a:srgbClr val="4F4F4F"/>
                          </a:solidFill>
                          <a:effectLst/>
                        </a:rPr>
                        <a:t> num.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solidFill>
                            <a:srgbClr val="4F4F4F"/>
                          </a:solidFill>
                          <a:effectLst/>
                        </a:rPr>
                        <a:t>Kissing num.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solidFill>
                            <a:srgbClr val="4F4F4F"/>
                          </a:solidFill>
                          <a:effectLst/>
                        </a:rPr>
                        <a:t>Movie</a:t>
                      </a:r>
                      <a:r>
                        <a:rPr lang="en-US" altLang="zh-CN" b="0" baseline="0" dirty="0" smtClean="0">
                          <a:solidFill>
                            <a:srgbClr val="4F4F4F"/>
                          </a:solidFill>
                          <a:effectLst/>
                        </a:rPr>
                        <a:t> type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Califomia Man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104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Romance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He's Not Really into Dudes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Romance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Beautiful Woman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81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Romance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Kevin Longblade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Action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Robo Slayer 3000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99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Action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Amped II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98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Action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FF0000"/>
                          </a:solidFill>
                          <a:effectLst/>
                        </a:rPr>
                        <a:t>Unkown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90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0000"/>
                          </a:solidFill>
                          <a:effectLst/>
                        </a:rPr>
                        <a:t>Unkown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459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</a:rPr>
              <a:t>随机森林是集成学习中</a:t>
            </a:r>
            <a:r>
              <a:rPr lang="en-US" altLang="zh-CN" dirty="0" smtClean="0">
                <a:latin typeface="Times New Roman" panose="02020603050405020304" pitchFamily="18" charset="0"/>
              </a:rPr>
              <a:t>Bagging</a:t>
            </a:r>
            <a:r>
              <a:rPr lang="zh-CN" altLang="en-US" dirty="0" smtClean="0">
                <a:latin typeface="Times New Roman" panose="02020603050405020304" pitchFamily="18" charset="0"/>
              </a:rPr>
              <a:t>算法在决策树上的一种扩展，顾名思义是很多的决策树在一起组成森林。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</a:rPr>
              <a:t>考虑一个包含</a:t>
            </a:r>
            <a:r>
              <a:rPr lang="en-US" altLang="zh-CN" i="1" dirty="0" smtClean="0">
                <a:latin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</a:rPr>
              <a:t>个样本的数据集，我们每次随机取出一个样本，记录信息后放回数据集。如此一共进行</a:t>
            </a:r>
            <a:r>
              <a:rPr lang="en-US" altLang="zh-CN" i="1" dirty="0" smtClean="0">
                <a:latin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</a:rPr>
              <a:t>次采样后，我们记录的样本信息组成一个</a:t>
            </a:r>
            <a:r>
              <a:rPr lang="en-US" altLang="zh-CN" i="1" dirty="0" smtClean="0">
                <a:latin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</a:rPr>
              <a:t>个样本的数据集。则某个样本在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</a:rPr>
              <a:t>次采样不能被选取的概率是</a:t>
            </a:r>
            <a:r>
              <a:rPr lang="en-US" altLang="zh-CN" dirty="0" smtClean="0">
                <a:latin typeface="Times New Roman" panose="02020603050405020304" pitchFamily="18" charset="0"/>
              </a:rPr>
              <a:t>(1-1/</a:t>
            </a:r>
            <a:r>
              <a:rPr lang="en-US" altLang="zh-CN" i="1" dirty="0" smtClean="0">
                <a:latin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 smtClean="0">
                <a:latin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</a:rPr>
              <a:t>，取极限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i="1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i="1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</a:rPr>
              <a:t>也就是说，会有</a:t>
            </a:r>
            <a:r>
              <a:rPr lang="en-US" altLang="zh-CN" dirty="0" smtClean="0">
                <a:latin typeface="Times New Roman" panose="02020603050405020304" pitchFamily="18" charset="0"/>
              </a:rPr>
              <a:t>63.2%</a:t>
            </a:r>
            <a:r>
              <a:rPr lang="zh-CN" altLang="en-US" dirty="0" smtClean="0">
                <a:latin typeface="Times New Roman" panose="02020603050405020304" pitchFamily="18" charset="0"/>
              </a:rPr>
              <a:t>的样本出现在采样的新数据集中。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Random Forest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303727"/>
              </p:ext>
            </p:extLst>
          </p:nvPr>
        </p:nvGraphicFramePr>
        <p:xfrm>
          <a:off x="3203848" y="3645024"/>
          <a:ext cx="2664296" cy="794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3" imgW="1574640" imgH="469800" progId="Equation.DSMT4">
                  <p:embed/>
                </p:oleObj>
              </mc:Choice>
              <mc:Fallback>
                <p:oleObj name="Equation" r:id="rId3" imgW="15746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848" y="3645024"/>
                        <a:ext cx="2664296" cy="7949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9877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</a:rPr>
              <a:t>基于此，我们每进行一次采样，使用</a:t>
            </a:r>
            <a:r>
              <a:rPr lang="en-US" altLang="zh-CN" dirty="0" smtClean="0">
                <a:latin typeface="Times New Roman" panose="02020603050405020304" pitchFamily="18" charset="0"/>
              </a:rPr>
              <a:t>63.2%</a:t>
            </a:r>
            <a:r>
              <a:rPr lang="zh-CN" altLang="en-US" dirty="0" smtClean="0">
                <a:latin typeface="Times New Roman" panose="02020603050405020304" pitchFamily="18" charset="0"/>
              </a:rPr>
              <a:t>的样本训练一棵决策树。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</a:rPr>
              <a:t>如此，一共进行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</a:rPr>
              <a:t>次这样的采样训练，我们可以得到一共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</a:rPr>
              <a:t>棵不同的决策树。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</a:rPr>
              <a:t>最终，利用投票机制，如果多数决策树赞同是正类，那最终随机森林的分类结果即为正类；反之，则为负类。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Forest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589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Code example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from </a:t>
            </a:r>
            <a:r>
              <a:rPr lang="en-US" altLang="zh-CN" dirty="0" err="1"/>
              <a:t>sklearn.ensemble</a:t>
            </a:r>
            <a:r>
              <a:rPr lang="en-US" altLang="zh-CN" dirty="0"/>
              <a:t> import </a:t>
            </a:r>
            <a:r>
              <a:rPr lang="en-US" altLang="zh-CN" dirty="0" err="1"/>
              <a:t>RandomForestClassifier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from </a:t>
            </a:r>
            <a:r>
              <a:rPr lang="en-US" altLang="zh-CN" dirty="0" err="1"/>
              <a:t>sklearn.datasets</a:t>
            </a:r>
            <a:r>
              <a:rPr lang="en-US" altLang="zh-CN" dirty="0"/>
              <a:t> import </a:t>
            </a:r>
            <a:r>
              <a:rPr lang="en-US" altLang="zh-CN" dirty="0" err="1" smtClean="0"/>
              <a:t>load_iris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from </a:t>
            </a:r>
            <a:r>
              <a:rPr lang="en-US" altLang="zh-CN" dirty="0" err="1"/>
              <a:t>sklearn.model_selection</a:t>
            </a:r>
            <a:r>
              <a:rPr lang="en-US" altLang="zh-CN" dirty="0"/>
              <a:t> import </a:t>
            </a:r>
            <a:r>
              <a:rPr lang="en-US" altLang="zh-CN" dirty="0" err="1" smtClean="0"/>
              <a:t>cross_val_score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iris = </a:t>
            </a:r>
            <a:r>
              <a:rPr lang="en-US" altLang="zh-CN" dirty="0" err="1"/>
              <a:t>load_iris</a:t>
            </a:r>
            <a:r>
              <a:rPr lang="en-US" altLang="zh-CN" dirty="0" smtClean="0"/>
              <a:t>()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clf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/>
              <a:t>RandomForestClassifier</a:t>
            </a:r>
            <a:r>
              <a:rPr lang="en-US" altLang="zh-CN" dirty="0" smtClean="0"/>
              <a:t>(</a:t>
            </a:r>
            <a:r>
              <a:rPr lang="en-US" altLang="zh-CN" dirty="0" err="1"/>
              <a:t>n_estimators</a:t>
            </a:r>
            <a:r>
              <a:rPr lang="en-US" altLang="zh-CN" dirty="0" smtClean="0"/>
              <a:t>=100)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clf.fit</a:t>
            </a:r>
            <a:r>
              <a:rPr lang="en-US" altLang="zh-CN" dirty="0"/>
              <a:t>(</a:t>
            </a:r>
            <a:r>
              <a:rPr lang="en-US" altLang="zh-CN" dirty="0" err="1"/>
              <a:t>iris.data</a:t>
            </a:r>
            <a:r>
              <a:rPr lang="en-US" altLang="zh-CN" dirty="0"/>
              <a:t>, </a:t>
            </a:r>
            <a:r>
              <a:rPr lang="en-US" altLang="zh-CN" dirty="0" err="1"/>
              <a:t>iris.target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y_pred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clf.predict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iris.data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cross_val_score</a:t>
            </a:r>
            <a:r>
              <a:rPr lang="en-US" altLang="zh-CN" dirty="0"/>
              <a:t>(</a:t>
            </a:r>
            <a:r>
              <a:rPr lang="en-US" altLang="zh-CN" dirty="0" err="1"/>
              <a:t>clf</a:t>
            </a:r>
            <a:r>
              <a:rPr lang="en-US" altLang="zh-CN" dirty="0"/>
              <a:t>, </a:t>
            </a:r>
            <a:r>
              <a:rPr lang="en-US" altLang="zh-CN" dirty="0" err="1"/>
              <a:t>iris.data</a:t>
            </a:r>
            <a:r>
              <a:rPr lang="en-US" altLang="zh-CN" dirty="0"/>
              <a:t>, </a:t>
            </a:r>
            <a:r>
              <a:rPr lang="en-US" altLang="zh-CN" dirty="0" err="1"/>
              <a:t>iris.target</a:t>
            </a:r>
            <a:r>
              <a:rPr lang="en-US" altLang="zh-CN" dirty="0"/>
              <a:t>, cv=10)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Forest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283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Example 1: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如果我们把每部电影当作是平面上的一个点，打斗次数表示</a:t>
            </a:r>
            <a:r>
              <a:rPr lang="en-US" altLang="zh-CN" dirty="0"/>
              <a:t>X</a:t>
            </a:r>
            <a:r>
              <a:rPr lang="zh-CN" altLang="en-US" dirty="0"/>
              <a:t>坐标，接吻次数表示</a:t>
            </a:r>
            <a:r>
              <a:rPr lang="en-US" altLang="zh-CN" dirty="0"/>
              <a:t>Y</a:t>
            </a:r>
            <a:r>
              <a:rPr lang="zh-CN" altLang="en-US" dirty="0"/>
              <a:t>坐标，那么可以得到下面的点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k-Nearest Neighbor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715457"/>
              </p:ext>
            </p:extLst>
          </p:nvPr>
        </p:nvGraphicFramePr>
        <p:xfrm>
          <a:off x="755576" y="2564904"/>
          <a:ext cx="7429500" cy="3413760"/>
        </p:xfrm>
        <a:graphic>
          <a:graphicData uri="http://schemas.openxmlformats.org/drawingml/2006/table">
            <a:tbl>
              <a:tblPr/>
              <a:tblGrid>
                <a:gridCol w="1857375"/>
                <a:gridCol w="1857375"/>
                <a:gridCol w="1857375"/>
                <a:gridCol w="185737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点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X</a:t>
                      </a:r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坐标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Y</a:t>
                      </a:r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坐标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点类型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A</a:t>
                      </a:r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点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104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Romance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B</a:t>
                      </a:r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点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Romance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C</a:t>
                      </a:r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点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81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Romance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D</a:t>
                      </a:r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点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Action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E</a:t>
                      </a:r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点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99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Action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F</a:t>
                      </a:r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点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98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Action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FF0000"/>
                          </a:solidFill>
                          <a:effectLst/>
                        </a:rPr>
                        <a:t>G</a:t>
                      </a:r>
                      <a:r>
                        <a:rPr lang="zh-CN" altLang="en-US" b="0">
                          <a:solidFill>
                            <a:srgbClr val="FF0000"/>
                          </a:solidFill>
                          <a:effectLst/>
                        </a:rPr>
                        <a:t>点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90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0000"/>
                          </a:solidFill>
                          <a:effectLst/>
                        </a:rPr>
                        <a:t>Unkown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46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67544" y="1268760"/>
            <a:ext cx="8229600" cy="485740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Example 2: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下面图片中只有三种豆，有三个豆是未知的种类，如何判定他们的种类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提供</a:t>
            </a:r>
            <a:r>
              <a:rPr lang="zh-CN" altLang="en-US" dirty="0"/>
              <a:t>一种思路，即：未知的豆离哪种豆最近就认为未知豆和该豆是同一种类。由此，我们引出最近邻算法的定义：为了判定未知样本的类别，以全部训练样本</a:t>
            </a:r>
            <a:r>
              <a:rPr lang="zh-CN" altLang="en-US" dirty="0" smtClean="0"/>
              <a:t>作为</a:t>
            </a:r>
            <a:r>
              <a:rPr lang="zh-CN" altLang="en-US" dirty="0"/>
              <a:t>参考</a:t>
            </a:r>
            <a:r>
              <a:rPr lang="zh-CN" altLang="en-US" dirty="0" smtClean="0"/>
              <a:t>，</a:t>
            </a:r>
            <a:r>
              <a:rPr lang="zh-CN" altLang="en-US" dirty="0"/>
              <a:t>计算未知样本与所有训练样本的距离，并以最近邻者的类别作为决策未知样本类别的唯一依据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k-Nearest Neighbor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296" y="2492896"/>
            <a:ext cx="4638095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4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KNN</a:t>
            </a:r>
            <a:r>
              <a:rPr lang="zh-CN" altLang="en-US" dirty="0"/>
              <a:t>算法的实现步骤</a:t>
            </a:r>
            <a:endParaRPr lang="zh-CN" altLang="en-US" b="1" dirty="0"/>
          </a:p>
          <a:p>
            <a:r>
              <a:rPr lang="en-US" altLang="zh-CN" dirty="0"/>
              <a:t>step.1 -- </a:t>
            </a:r>
            <a:r>
              <a:rPr lang="zh-CN" altLang="en-US" dirty="0"/>
              <a:t>初始化距离为最大值；</a:t>
            </a:r>
          </a:p>
          <a:p>
            <a:r>
              <a:rPr lang="en-US" altLang="zh-CN" dirty="0"/>
              <a:t>step.2 -- </a:t>
            </a:r>
            <a:r>
              <a:rPr lang="zh-CN" altLang="en-US" dirty="0"/>
              <a:t>计算未知样本和每个训练样本的距离</a:t>
            </a:r>
            <a:r>
              <a:rPr lang="en-US" altLang="zh-CN" dirty="0" err="1"/>
              <a:t>dist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step.3 -- </a:t>
            </a:r>
            <a:r>
              <a:rPr lang="zh-CN" altLang="en-US" dirty="0"/>
              <a:t>得到</a:t>
            </a:r>
            <a:r>
              <a:rPr lang="zh-CN" altLang="en-US" dirty="0" smtClean="0"/>
              <a:t>目前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r>
              <a:rPr lang="zh-CN" altLang="en-US" dirty="0"/>
              <a:t>最临近样本中的最大距离</a:t>
            </a:r>
            <a:r>
              <a:rPr lang="en-US" altLang="zh-CN" dirty="0" err="1"/>
              <a:t>maxdist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step.4 -- </a:t>
            </a:r>
            <a:r>
              <a:rPr lang="zh-CN" altLang="en-US" dirty="0"/>
              <a:t>如果</a:t>
            </a:r>
            <a:r>
              <a:rPr lang="en-US" altLang="zh-CN" dirty="0" err="1"/>
              <a:t>dist</a:t>
            </a:r>
            <a:r>
              <a:rPr lang="zh-CN" altLang="en-US" dirty="0"/>
              <a:t>小于</a:t>
            </a:r>
            <a:r>
              <a:rPr lang="en-US" altLang="zh-CN" dirty="0" err="1"/>
              <a:t>maxdist</a:t>
            </a:r>
            <a:r>
              <a:rPr lang="zh-CN" altLang="en-US" dirty="0"/>
              <a:t>，则将该训练样本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k-</a:t>
            </a:r>
            <a:r>
              <a:rPr lang="zh-CN" altLang="en-US" dirty="0"/>
              <a:t>最近邻样本；</a:t>
            </a:r>
          </a:p>
          <a:p>
            <a:r>
              <a:rPr lang="en-US" altLang="zh-CN" dirty="0"/>
              <a:t>step.5 -- </a:t>
            </a:r>
            <a:r>
              <a:rPr lang="zh-CN" altLang="en-US" dirty="0"/>
              <a:t>重复步骤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，直到未知样本和所有训练样本的距离都算完；</a:t>
            </a:r>
          </a:p>
          <a:p>
            <a:r>
              <a:rPr lang="en-US" altLang="zh-CN" dirty="0"/>
              <a:t>step.6 -- </a:t>
            </a:r>
            <a:r>
              <a:rPr lang="zh-CN" altLang="en-US" dirty="0" smtClean="0"/>
              <a:t>统计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r>
              <a:rPr lang="zh-CN" altLang="en-US" dirty="0"/>
              <a:t>最近邻样本中每个类别出现的次数；</a:t>
            </a:r>
          </a:p>
          <a:p>
            <a:r>
              <a:rPr lang="en-US" altLang="zh-CN" dirty="0"/>
              <a:t>step.7 -- </a:t>
            </a:r>
            <a:r>
              <a:rPr lang="zh-CN" altLang="en-US" dirty="0"/>
              <a:t>选择出现频率最大的类别作为未知样本的类别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k-Nearest Neighbor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8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观察下面的例子，我们看到，对于位置样本</a:t>
            </a:r>
            <a:r>
              <a:rPr lang="en-US" altLang="zh-CN" dirty="0"/>
              <a:t>X</a:t>
            </a:r>
            <a:r>
              <a:rPr lang="zh-CN" altLang="en-US" dirty="0"/>
              <a:t>，通过</a:t>
            </a:r>
            <a:r>
              <a:rPr lang="en-US" altLang="zh-CN" dirty="0"/>
              <a:t>KNN</a:t>
            </a:r>
            <a:r>
              <a:rPr lang="zh-CN" altLang="en-US" dirty="0"/>
              <a:t>算法，我们显然可以得到</a:t>
            </a:r>
            <a:r>
              <a:rPr lang="en-US" altLang="zh-CN" dirty="0"/>
              <a:t>X</a:t>
            </a:r>
            <a:r>
              <a:rPr lang="zh-CN" altLang="en-US" dirty="0"/>
              <a:t>应属于红</a:t>
            </a:r>
            <a:r>
              <a:rPr lang="zh-CN" altLang="en-US" dirty="0" smtClean="0"/>
              <a:t>点。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但对于位置样本</a:t>
            </a:r>
            <a:r>
              <a:rPr lang="en-US" altLang="zh-CN" dirty="0"/>
              <a:t>Y</a:t>
            </a:r>
            <a:r>
              <a:rPr lang="zh-CN" altLang="en-US" dirty="0"/>
              <a:t>，通过</a:t>
            </a:r>
            <a:r>
              <a:rPr lang="en-US" altLang="zh-CN" dirty="0"/>
              <a:t>KNN</a:t>
            </a:r>
            <a:r>
              <a:rPr lang="zh-CN" altLang="en-US" dirty="0"/>
              <a:t>算法我们似乎得到了</a:t>
            </a:r>
            <a:r>
              <a:rPr lang="en-US" altLang="zh-CN" dirty="0"/>
              <a:t>Y</a:t>
            </a:r>
            <a:r>
              <a:rPr lang="zh-CN" altLang="en-US" dirty="0"/>
              <a:t>应属于蓝点的结论，而这个结论直观来看并没有说服力。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k-Nearest Neighbor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913187"/>
            <a:ext cx="3615647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8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X </a:t>
            </a:r>
            <a:r>
              <a:rPr lang="en-US" altLang="zh-CN" dirty="0"/>
              <a:t>= [[0], [1], [2], [3]]</a:t>
            </a:r>
          </a:p>
          <a:p>
            <a:r>
              <a:rPr lang="en-US" altLang="zh-CN" dirty="0" smtClean="0"/>
              <a:t>y </a:t>
            </a:r>
            <a:r>
              <a:rPr lang="en-US" altLang="zh-CN" dirty="0"/>
              <a:t>= [0, 0, 1, 1]</a:t>
            </a:r>
          </a:p>
          <a:p>
            <a:r>
              <a:rPr lang="en-US" altLang="zh-CN" dirty="0" smtClean="0"/>
              <a:t>from </a:t>
            </a:r>
            <a:r>
              <a:rPr lang="en-US" altLang="zh-CN" dirty="0" err="1"/>
              <a:t>sklearn.neighbors</a:t>
            </a:r>
            <a:r>
              <a:rPr lang="en-US" altLang="zh-CN" dirty="0"/>
              <a:t> import </a:t>
            </a:r>
            <a:r>
              <a:rPr lang="en-US" altLang="zh-CN" dirty="0" err="1"/>
              <a:t>KNeighborsClassifier</a:t>
            </a:r>
            <a:endParaRPr lang="en-US" altLang="zh-CN" dirty="0"/>
          </a:p>
          <a:p>
            <a:r>
              <a:rPr lang="en-US" altLang="zh-CN" dirty="0" smtClean="0"/>
              <a:t>neigh </a:t>
            </a:r>
            <a:r>
              <a:rPr lang="en-US" altLang="zh-CN" dirty="0"/>
              <a:t>= </a:t>
            </a:r>
            <a:r>
              <a:rPr lang="en-US" altLang="zh-CN" dirty="0" err="1"/>
              <a:t>KNeighborsClassifier</a:t>
            </a:r>
            <a:r>
              <a:rPr lang="en-US" altLang="zh-CN" dirty="0"/>
              <a:t>(</a:t>
            </a:r>
            <a:r>
              <a:rPr lang="en-US" altLang="zh-CN" dirty="0" err="1"/>
              <a:t>n_neighbors</a:t>
            </a:r>
            <a:r>
              <a:rPr lang="en-US" altLang="zh-CN" dirty="0"/>
              <a:t>=3)</a:t>
            </a:r>
          </a:p>
          <a:p>
            <a:r>
              <a:rPr lang="en-US" altLang="zh-CN" dirty="0" err="1" smtClean="0"/>
              <a:t>neigh.fit</a:t>
            </a:r>
            <a:r>
              <a:rPr lang="en-US" altLang="zh-CN" dirty="0" smtClean="0"/>
              <a:t>(X</a:t>
            </a:r>
            <a:r>
              <a:rPr lang="en-US" altLang="zh-CN" dirty="0"/>
              <a:t>, y) 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neigh.predict</a:t>
            </a:r>
            <a:r>
              <a:rPr lang="en-US" altLang="zh-CN" dirty="0"/>
              <a:t>([[1.1]]))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neigh.predict_proba</a:t>
            </a:r>
            <a:r>
              <a:rPr lang="en-US" altLang="zh-CN" dirty="0"/>
              <a:t>([[0.9</a:t>
            </a:r>
            <a:r>
              <a:rPr lang="en-US" altLang="zh-CN" dirty="0" smtClean="0"/>
              <a:t>]]))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k-Nearest Neighbor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33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kNN</a:t>
            </a:r>
            <a:r>
              <a:rPr lang="zh-CN" altLang="en-US" dirty="0"/>
              <a:t>算法的优点：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、思想简单，理论成熟，既可以用来做分类也可以用来做回归； 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、可用于非线性分类； 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、训练时间复杂度为</a:t>
            </a:r>
            <a:r>
              <a:rPr lang="en-US" altLang="zh-CN" dirty="0"/>
              <a:t>O(n)</a:t>
            </a:r>
            <a:r>
              <a:rPr lang="zh-CN" altLang="en-US" dirty="0"/>
              <a:t>； </a:t>
            </a:r>
            <a:br>
              <a:rPr lang="zh-CN" altLang="en-US" dirty="0"/>
            </a:br>
            <a:r>
              <a:rPr lang="en-US" altLang="zh-CN" dirty="0"/>
              <a:t>4</a:t>
            </a:r>
            <a:r>
              <a:rPr lang="zh-CN" altLang="en-US" dirty="0"/>
              <a:t>、准确度高，对数据没有假设，对</a:t>
            </a:r>
            <a:r>
              <a:rPr lang="en-US" altLang="zh-CN" dirty="0"/>
              <a:t>outlier</a:t>
            </a:r>
            <a:r>
              <a:rPr lang="zh-CN" altLang="en-US" dirty="0"/>
              <a:t>不敏感；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缺点</a:t>
            </a:r>
            <a:r>
              <a:rPr lang="zh-CN" altLang="en-US" dirty="0"/>
              <a:t>： 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、计算量大； 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、样本不平衡问题（即有些类别的样本数量很多，而其它样本的数量很少）； 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、需要大量的内存；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k-Nearest Neighbor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37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2521</TotalTime>
  <Words>2397</Words>
  <Application>Microsoft Office PowerPoint</Application>
  <PresentationFormat>全屏显示(4:3)</PresentationFormat>
  <Paragraphs>666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思源黑体 CN Light</vt:lpstr>
      <vt:lpstr>Calibri</vt:lpstr>
      <vt:lpstr>Wingdings</vt:lpstr>
      <vt:lpstr>Times New Roman</vt:lpstr>
      <vt:lpstr>Arial</vt:lpstr>
      <vt:lpstr>Open Sans Light</vt:lpstr>
      <vt:lpstr>宋体</vt:lpstr>
      <vt:lpstr>Source Han Sans Light</vt:lpstr>
      <vt:lpstr>腾祥嘉丽线黑简</vt:lpstr>
      <vt:lpstr>Office 主题​​</vt:lpstr>
      <vt:lpstr>Equation</vt:lpstr>
      <vt:lpstr>MathType 6.0 Equation</vt:lpstr>
      <vt:lpstr>kNN, Naive Bayes, Decision Tree and Random Forest</vt:lpstr>
      <vt:lpstr>Outline</vt:lpstr>
      <vt:lpstr>k-Nearest Neighbor</vt:lpstr>
      <vt:lpstr>k-Nearest Neighbor</vt:lpstr>
      <vt:lpstr>k-Nearest Neighbor</vt:lpstr>
      <vt:lpstr>k-Nearest Neighbor</vt:lpstr>
      <vt:lpstr>k-Nearest Neighbor</vt:lpstr>
      <vt:lpstr>k-Nearest Neighbor</vt:lpstr>
      <vt:lpstr>k-Nearest Neighbor</vt:lpstr>
      <vt:lpstr>Naive Bayes </vt:lpstr>
      <vt:lpstr>Naive Bayes </vt:lpstr>
      <vt:lpstr>Naive Bayes </vt:lpstr>
      <vt:lpstr>Naive Bayes </vt:lpstr>
      <vt:lpstr>Naive Bayes </vt:lpstr>
      <vt:lpstr>Naive Bayes </vt:lpstr>
      <vt:lpstr>Naive Bayes </vt:lpstr>
      <vt:lpstr>Naive Bayes </vt:lpstr>
      <vt:lpstr>Naive Bayes </vt:lpstr>
      <vt:lpstr>Naive Bayes </vt:lpstr>
      <vt:lpstr>Naive Bayes 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Random Forest</vt:lpstr>
      <vt:lpstr>Random Forest</vt:lpstr>
      <vt:lpstr>Random Forest</vt:lpstr>
    </vt:vector>
  </TitlesOfParts>
  <Company>YNU VMC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Amanda</cp:lastModifiedBy>
  <cp:revision>130</cp:revision>
  <dcterms:created xsi:type="dcterms:W3CDTF">2016-11-29T04:36:55Z</dcterms:created>
  <dcterms:modified xsi:type="dcterms:W3CDTF">2018-03-30T15:29:27Z</dcterms:modified>
</cp:coreProperties>
</file>