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7" r:id="rId9"/>
    <p:sldId id="268" r:id="rId10"/>
    <p:sldId id="269" r:id="rId11"/>
    <p:sldId id="260" r:id="rId12"/>
    <p:sldId id="262" r:id="rId13"/>
    <p:sldId id="266" r:id="rId14"/>
    <p:sldId id="261" r:id="rId15"/>
    <p:sldId id="270" r:id="rId16"/>
    <p:sldId id="271" r:id="rId17"/>
    <p:sldId id="272" r:id="rId18"/>
    <p:sldId id="306" r:id="rId19"/>
    <p:sldId id="307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1" r:id="rId30"/>
    <p:sldId id="282" r:id="rId31"/>
    <p:sldId id="284" r:id="rId32"/>
    <p:sldId id="285" r:id="rId33"/>
    <p:sldId id="286" r:id="rId34"/>
    <p:sldId id="292" r:id="rId35"/>
    <p:sldId id="287" r:id="rId36"/>
    <p:sldId id="288" r:id="rId37"/>
    <p:sldId id="289" r:id="rId38"/>
    <p:sldId id="290" r:id="rId39"/>
    <p:sldId id="291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9144000" cy="6858000" type="screen4x3"/>
  <p:notesSz cx="6858000" cy="9144000"/>
  <p:embeddedFontLst>
    <p:embeddedFont>
      <p:font typeface="腾祥嘉丽线黑简" panose="02010600030101010101" charset="-122"/>
      <p:regular r:id="rId55"/>
    </p:embeddedFont>
    <p:embeddedFont>
      <p:font typeface="Open Sans Light" panose="020B0604020202020204" charset="0"/>
      <p:regular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46" autoAdjust="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2018/6/27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Visio___2.vsdx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kaggle.com/c/word2vec-nlp-tutorial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Recurrent Neural Networks and Long Short-term Memory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2018-6-28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In a large corpus,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According to the law of large number (</a:t>
            </a:r>
            <a:r>
              <a:rPr lang="zh-CN" altLang="en-US" dirty="0" smtClean="0"/>
              <a:t>大数定理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Then, above equation can be transform to,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 Language Model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385785"/>
              </p:ext>
            </p:extLst>
          </p:nvPr>
        </p:nvGraphicFramePr>
        <p:xfrm>
          <a:off x="2792993" y="1772816"/>
          <a:ext cx="252028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3" imgW="1511280" imgH="431640" progId="Equation.DSMT4">
                  <p:embed/>
                </p:oleObj>
              </mc:Choice>
              <mc:Fallback>
                <p:oleObj name="Equation" r:id="rId3" imgW="1511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2993" y="1772816"/>
                        <a:ext cx="2520280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5660"/>
              </p:ext>
            </p:extLst>
          </p:nvPr>
        </p:nvGraphicFramePr>
        <p:xfrm>
          <a:off x="2267744" y="3068960"/>
          <a:ext cx="408819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5" imgW="2234880" imgH="393480" progId="Equation.DSMT4">
                  <p:embed/>
                </p:oleObj>
              </mc:Choice>
              <mc:Fallback>
                <p:oleObj name="Equation" r:id="rId5" imgW="2234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744" y="3068960"/>
                        <a:ext cx="4088196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455442"/>
              </p:ext>
            </p:extLst>
          </p:nvPr>
        </p:nvGraphicFramePr>
        <p:xfrm>
          <a:off x="2802129" y="3876514"/>
          <a:ext cx="30194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7" imgW="1650960" imgH="393480" progId="Equation.DSMT4">
                  <p:embed/>
                </p:oleObj>
              </mc:Choice>
              <mc:Fallback>
                <p:oleObj name="Equation" r:id="rId7" imgW="1650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2129" y="3876514"/>
                        <a:ext cx="30194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003185"/>
              </p:ext>
            </p:extLst>
          </p:nvPr>
        </p:nvGraphicFramePr>
        <p:xfrm>
          <a:off x="2987824" y="5416324"/>
          <a:ext cx="2448272" cy="710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9" imgW="1485720" imgH="431640" progId="Equation.DSMT4">
                  <p:embed/>
                </p:oleObj>
              </mc:Choice>
              <mc:Fallback>
                <p:oleObj name="Equation" r:id="rId9" imgW="1485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824" y="5416324"/>
                        <a:ext cx="2448272" cy="710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2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 idea pipeline of NLP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 Classification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73" y="2204864"/>
            <a:ext cx="668748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Seq2Seq Learning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Classification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988840"/>
            <a:ext cx="6543675" cy="281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32856"/>
            <a:ext cx="65436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Features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Bag-of-Words (BoW)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Word2vec and </a:t>
            </a:r>
            <a:r>
              <a:rPr lang="en-US" altLang="zh-CN" dirty="0" smtClean="0"/>
              <a:t>GloVe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Conventional Models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Random Forest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SVM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Deep Neural Networks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Convolutional Neural Networks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Recurrent Neural Networks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Long Short-Term Memory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7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Bag of words (BoW)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58" y="2010061"/>
            <a:ext cx="5726251" cy="33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450482"/>
            <a:ext cx="8229600" cy="44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8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80059" y="1124744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How </a:t>
            </a:r>
            <a:r>
              <a:rPr lang="en-US" altLang="zh-CN" dirty="0"/>
              <a:t>to use neural network for the NLP tasks?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</a:t>
            </a:r>
            <a:r>
              <a:rPr lang="en-US" altLang="zh-CN" dirty="0" smtClean="0"/>
              <a:t>Vectors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39785" y="1916832"/>
            <a:ext cx="391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Distributed Representation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4" y="2592723"/>
            <a:ext cx="7543800" cy="19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4258816" cy="485740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CN" dirty="0"/>
              <a:t>Represent the words/features with dense vectors (embeddings) by lookup </a:t>
            </a:r>
            <a:r>
              <a:rPr lang="en-US" altLang="zh-CN" dirty="0" smtClean="0"/>
              <a:t>table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dirty="0"/>
              <a:t>Concatenate the vectors;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altLang="zh-CN" dirty="0"/>
              <a:t>Multi-layer neural network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/>
              <a:t>Classification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/>
              <a:t>Regression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/>
              <a:t>Matching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US" altLang="zh-CN" dirty="0"/>
              <a:t>Ranking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</a:t>
            </a:r>
            <a:r>
              <a:rPr lang="en-US" altLang="zh-CN" dirty="0" smtClean="0"/>
              <a:t>Vectors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052736"/>
            <a:ext cx="3059011" cy="43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turn unsupervised learning into supervised learning;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avoid the data sparsity of n-gram model;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project each word into a low dimensional space.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Neural Probabilistic Language Model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63" y="2708920"/>
            <a:ext cx="3643442" cy="32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3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77180" y="1124744"/>
            <a:ext cx="8589640" cy="4857403"/>
          </a:xfrm>
        </p:spPr>
        <p:txBody>
          <a:bodyPr/>
          <a:lstStyle/>
          <a:p>
            <a:r>
              <a:rPr lang="en-US" altLang="zh-CN" dirty="0"/>
              <a:t>Softmax output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Unfortunately both evaluating       and computing the corresponding likelihood gradient requires normalizing over the entire vocabulary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Hierarchical Softmax: a tree-structured vocabulary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Negative Sampling: noise-contrastive estimation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Problem of Very Large Vocabulary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559226"/>
              </p:ext>
            </p:extLst>
          </p:nvPr>
        </p:nvGraphicFramePr>
        <p:xfrm>
          <a:off x="3606800" y="1772816"/>
          <a:ext cx="193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1930320" imgH="863280" progId="Equation.DSMT4">
                  <p:embed/>
                </p:oleObj>
              </mc:Choice>
              <mc:Fallback>
                <p:oleObj name="Equation" r:id="rId3" imgW="19303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6800" y="1772816"/>
                        <a:ext cx="19304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985269"/>
              </p:ext>
            </p:extLst>
          </p:nvPr>
        </p:nvGraphicFramePr>
        <p:xfrm>
          <a:off x="4211960" y="2924944"/>
          <a:ext cx="30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304560" imgH="355320" progId="Equation.DSMT4">
                  <p:embed/>
                </p:oleObj>
              </mc:Choice>
              <mc:Fallback>
                <p:oleObj name="Equation" r:id="rId5" imgW="3045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1960" y="2924944"/>
                        <a:ext cx="304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7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Statistic Natural Language Processing and Language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Text Classification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Features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Bag-of-Words (BoW)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Word2vec and GloVe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Convolutional Neural Networks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Recurrent Neural Networks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Long Short-Term Memory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Programming tasks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RNN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CNN and LSTM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Word2vec</a:t>
            </a:r>
            <a:endParaRPr lang="zh-CN" altLang="en-US" dirty="0"/>
          </a:p>
        </p:txBody>
      </p:sp>
      <p:pic>
        <p:nvPicPr>
          <p:cNvPr id="4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202" y="1268413"/>
            <a:ext cx="8187596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43528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Given a pair of words (</a:t>
            </a:r>
            <a:r>
              <a:rPr lang="en-US" altLang="zh-CN" i="1" dirty="0"/>
              <a:t>w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), the probability that the word </a:t>
            </a:r>
            <a:r>
              <a:rPr lang="en-US" altLang="zh-CN" i="1" dirty="0"/>
              <a:t>w</a:t>
            </a:r>
            <a:r>
              <a:rPr lang="en-US" altLang="zh-CN" dirty="0"/>
              <a:t> is observed in context of the target word </a:t>
            </a:r>
            <a:r>
              <a:rPr lang="en-US" altLang="zh-CN" i="1" dirty="0"/>
              <a:t>w</a:t>
            </a:r>
            <a:r>
              <a:rPr lang="en-US" altLang="zh-CN" dirty="0"/>
              <a:t> is given </a:t>
            </a:r>
            <a:r>
              <a:rPr lang="en-US" altLang="zh-CN" dirty="0" smtClean="0"/>
              <a:t>by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Where </a:t>
            </a:r>
            <a:r>
              <a:rPr lang="en-US" altLang="zh-CN" i="1" dirty="0"/>
              <a:t>w</a:t>
            </a:r>
            <a:r>
              <a:rPr lang="en-US" altLang="zh-CN" dirty="0"/>
              <a:t> and </a:t>
            </a:r>
            <a:r>
              <a:rPr lang="en-US" altLang="zh-CN" i="1" dirty="0"/>
              <a:t>c</a:t>
            </a:r>
            <a:r>
              <a:rPr lang="en-US" altLang="zh-CN" dirty="0"/>
              <a:t> are embeddings vectors of </a:t>
            </a:r>
            <a:r>
              <a:rPr lang="en-US" altLang="zh-CN" i="1" dirty="0"/>
              <a:t>w</a:t>
            </a:r>
            <a:r>
              <a:rPr lang="en-US" altLang="zh-CN" dirty="0"/>
              <a:t> and </a:t>
            </a:r>
            <a:r>
              <a:rPr lang="en-US" altLang="zh-CN" i="1" dirty="0"/>
              <a:t>c</a:t>
            </a:r>
            <a:r>
              <a:rPr lang="en-US" altLang="zh-CN" dirty="0"/>
              <a:t> respectively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 probability of not observing word </a:t>
            </a:r>
            <a:r>
              <a:rPr lang="en-US" altLang="zh-CN" i="1" dirty="0"/>
              <a:t>w</a:t>
            </a:r>
            <a:r>
              <a:rPr lang="en-US" altLang="zh-CN" dirty="0"/>
              <a:t> in context of word </a:t>
            </a:r>
            <a:r>
              <a:rPr lang="en-US" altLang="zh-CN" i="1" dirty="0"/>
              <a:t>w</a:t>
            </a:r>
            <a:r>
              <a:rPr lang="en-US" altLang="zh-CN" dirty="0"/>
              <a:t> is given </a:t>
            </a:r>
            <a:r>
              <a:rPr lang="en-US" altLang="zh-CN" dirty="0" smtClean="0"/>
              <a:t>by,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Word2vec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85531"/>
              </p:ext>
            </p:extLst>
          </p:nvPr>
        </p:nvGraphicFramePr>
        <p:xfrm>
          <a:off x="2984500" y="2204864"/>
          <a:ext cx="3175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3174840" imgH="660240" progId="Equation.DSMT4">
                  <p:embed/>
                </p:oleObj>
              </mc:Choice>
              <mc:Fallback>
                <p:oleObj name="Equation" r:id="rId3" imgW="31748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4500" y="2204864"/>
                        <a:ext cx="31750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709760"/>
              </p:ext>
            </p:extLst>
          </p:nvPr>
        </p:nvGraphicFramePr>
        <p:xfrm>
          <a:off x="2984500" y="4365104"/>
          <a:ext cx="3416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5" imgW="3416040" imgH="660240" progId="Equation.DSMT4">
                  <p:embed/>
                </p:oleObj>
              </mc:Choice>
              <mc:Fallback>
                <p:oleObj name="Equation" r:id="rId5" imgW="34160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0" y="4365104"/>
                        <a:ext cx="34163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1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Given a training set </a:t>
            </a:r>
            <a:r>
              <a:rPr lang="en-US" altLang="zh-CN" i="1" dirty="0"/>
              <a:t>D</a:t>
            </a:r>
            <a:r>
              <a:rPr lang="en-US" altLang="zh-CN" dirty="0"/>
              <a:t>, the word embeddings are learned by maximizing the following objective function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Where the set </a:t>
            </a:r>
            <a:r>
              <a:rPr lang="en-US" altLang="zh-CN" i="1" dirty="0"/>
              <a:t>D’ </a:t>
            </a:r>
            <a:r>
              <a:rPr lang="en-US" altLang="zh-CN" dirty="0"/>
              <a:t> is randomly sampled negative examples, assuming they are all incorrect.</a:t>
            </a:r>
            <a:endParaRPr lang="en-US" altLang="zh-CN" i="1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953128"/>
              </p:ext>
            </p:extLst>
          </p:nvPr>
        </p:nvGraphicFramePr>
        <p:xfrm>
          <a:off x="2133600" y="2204864"/>
          <a:ext cx="4876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" imgW="4876560" imgH="698400" progId="Equation.DSMT4">
                  <p:embed/>
                </p:oleObj>
              </mc:Choice>
              <mc:Fallback>
                <p:oleObj name="Equation" r:id="rId3" imgW="487656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204864"/>
                        <a:ext cx="48768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6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Word2vec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029143"/>
            <a:ext cx="8229600" cy="33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Input: A sentence of length n,</a:t>
            </a:r>
          </a:p>
          <a:p>
            <a:r>
              <a:rPr lang="en-US" altLang="zh-CN" dirty="0"/>
              <a:t>After lookup layer, </a:t>
            </a:r>
            <a:r>
              <a:rPr lang="en-US" altLang="zh-CN" i="1" dirty="0"/>
              <a:t>X</a:t>
            </a:r>
            <a:r>
              <a:rPr lang="en-US" altLang="zh-CN" dirty="0"/>
              <a:t> = [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]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Convolutional Neural Network (CNN)</a:t>
            </a:r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288206"/>
              </p:ext>
            </p:extLst>
          </p:nvPr>
        </p:nvGraphicFramePr>
        <p:xfrm>
          <a:off x="1043608" y="2237696"/>
          <a:ext cx="7174496" cy="388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Visio" r:id="rId3" imgW="7982055" imgH="4314806" progId="Visio.Drawing.15">
                  <p:embed/>
                </p:oleObj>
              </mc:Choice>
              <mc:Fallback>
                <p:oleObj name="Visio" r:id="rId3" imgW="7982055" imgH="431480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37696"/>
                        <a:ext cx="7174496" cy="38884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Convolutional Neural Network (CNN)</a:t>
            </a:r>
            <a:endParaRPr lang="zh-CN" altLang="en-US" sz="2800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7584" y="1556792"/>
            <a:ext cx="7200800" cy="40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283968" y="1268759"/>
            <a:ext cx="4705465" cy="4857403"/>
          </a:xfrm>
        </p:spPr>
        <p:txBody>
          <a:bodyPr/>
          <a:lstStyle/>
          <a:p>
            <a:r>
              <a:rPr lang="en-US" altLang="zh-CN" dirty="0"/>
              <a:t>The RNN has recurrent hidden states whose output at each time is dependent on that of the previous time. More formally, given a sequence </a:t>
            </a:r>
            <a:r>
              <a:rPr lang="en-US" altLang="zh-CN" i="1" dirty="0"/>
              <a:t>x</a:t>
            </a:r>
            <a:r>
              <a:rPr lang="en-US" altLang="zh-CN" baseline="30000" dirty="0"/>
              <a:t>(1: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) </a:t>
            </a:r>
            <a:r>
              <a:rPr lang="en-US" altLang="zh-CN" dirty="0"/>
              <a:t>= (</a:t>
            </a:r>
            <a:r>
              <a:rPr lang="en-US" altLang="zh-CN" i="1" dirty="0"/>
              <a:t>x</a:t>
            </a:r>
            <a:r>
              <a:rPr lang="en-US" altLang="zh-CN" baseline="30000" dirty="0"/>
              <a:t>(1)</a:t>
            </a:r>
            <a:r>
              <a:rPr lang="en-US" altLang="zh-CN" dirty="0"/>
              <a:t>, …, </a:t>
            </a:r>
            <a:r>
              <a:rPr lang="en-US" altLang="zh-CN" i="1" dirty="0"/>
              <a:t>x</a:t>
            </a:r>
            <a:r>
              <a:rPr lang="en-US" altLang="zh-CN" baseline="30000" dirty="0"/>
              <a:t>(t)</a:t>
            </a:r>
            <a:r>
              <a:rPr lang="en-US" altLang="zh-CN" dirty="0"/>
              <a:t>, …, </a:t>
            </a:r>
            <a:r>
              <a:rPr lang="en-US" altLang="zh-CN" i="1" dirty="0"/>
              <a:t>x</a:t>
            </a:r>
            <a:r>
              <a:rPr lang="en-US" altLang="zh-CN" baseline="30000" dirty="0"/>
              <a:t>(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)</a:t>
            </a:r>
            <a:r>
              <a:rPr lang="en-US" altLang="zh-CN" dirty="0"/>
              <a:t>), the RNN updates its recurrent hidden state </a:t>
            </a:r>
            <a:r>
              <a:rPr lang="en-US" altLang="zh-CN" i="1" dirty="0"/>
              <a:t>h</a:t>
            </a:r>
            <a:r>
              <a:rPr lang="en-US" altLang="zh-CN" baseline="30000" dirty="0"/>
              <a:t>(</a:t>
            </a:r>
            <a:r>
              <a:rPr lang="en-US" altLang="zh-CN" i="1" baseline="30000" dirty="0"/>
              <a:t>t</a:t>
            </a:r>
            <a:r>
              <a:rPr lang="en-US" altLang="zh-CN" baseline="30000" dirty="0"/>
              <a:t>) </a:t>
            </a:r>
            <a:r>
              <a:rPr lang="en-US" altLang="zh-CN" dirty="0"/>
              <a:t>by</a:t>
            </a:r>
            <a:endParaRPr lang="zh-CN" altLang="en-US" baseline="30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Recurrent Neural Network (RNN)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25643"/>
            <a:ext cx="3791479" cy="2943636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715927"/>
              </p:ext>
            </p:extLst>
          </p:nvPr>
        </p:nvGraphicFramePr>
        <p:xfrm>
          <a:off x="5130047" y="4293096"/>
          <a:ext cx="2819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4" imgW="2819160" imgH="736560" progId="Equation.DSMT4">
                  <p:embed/>
                </p:oleObj>
              </mc:Choice>
              <mc:Fallback>
                <p:oleObj name="Equation" r:id="rId4" imgW="28191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0047" y="4293096"/>
                        <a:ext cx="28194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1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Recurrent Neural Network (RNN)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533711"/>
              </p:ext>
            </p:extLst>
          </p:nvPr>
        </p:nvGraphicFramePr>
        <p:xfrm>
          <a:off x="6300192" y="2996952"/>
          <a:ext cx="1930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3" imgW="1930320" imgH="330120" progId="Equation.DSMT4">
                  <p:embed/>
                </p:oleObj>
              </mc:Choice>
              <mc:Fallback>
                <p:oleObj name="Equation" r:id="rId3" imgW="1930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2996952"/>
                        <a:ext cx="1930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78583" y="3501008"/>
            <a:ext cx="3065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f</a:t>
            </a:r>
            <a:r>
              <a:rPr lang="en-US" altLang="zh-CN" sz="2400" dirty="0" smtClean="0"/>
              <a:t>(.) is a non-linear activation function</a:t>
            </a:r>
            <a:endParaRPr lang="zh-CN" altLang="en-US" sz="2400" dirty="0"/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9145794"/>
              </p:ext>
            </p:extLst>
          </p:nvPr>
        </p:nvGraphicFramePr>
        <p:xfrm>
          <a:off x="827584" y="1420564"/>
          <a:ext cx="500062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Visio" r:id="rId5" imgW="5000741" imgH="3152881" progId="Visio.Drawing.15">
                  <p:embed/>
                </p:oleObj>
              </mc:Choice>
              <mc:Fallback>
                <p:oleObj name="Visio" r:id="rId5" imgW="5000741" imgH="3152881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20564"/>
                        <a:ext cx="5000625" cy="3152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Recurrent Neural Network (RNN)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439967"/>
              </p:ext>
            </p:extLst>
          </p:nvPr>
        </p:nvGraphicFramePr>
        <p:xfrm>
          <a:off x="250108" y="1340768"/>
          <a:ext cx="8355752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Visio" r:id="rId3" imgW="6232322" imgH="2561807" progId="Visio.Drawing.15">
                  <p:embed/>
                </p:oleObj>
              </mc:Choice>
              <mc:Fallback>
                <p:oleObj name="Visio" r:id="rId3" imgW="6232322" imgH="256180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08" y="1340768"/>
                        <a:ext cx="8355752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6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The core of the LSTM model is a memory cell c encoding memory at every time step of what inputs have been observed up to this step.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/>
              <a:t>The behavior of the cell is controlled by three “gates”: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Long-Short Term Memory (LSTM)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366491"/>
              </p:ext>
            </p:extLst>
          </p:nvPr>
        </p:nvGraphicFramePr>
        <p:xfrm>
          <a:off x="251520" y="3140968"/>
          <a:ext cx="3952875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Visio" r:id="rId3" imgW="4848172" imgH="3267219" progId="Visio.Drawing.15">
                  <p:embed/>
                </p:oleObj>
              </mc:Choice>
              <mc:Fallback>
                <p:oleObj name="Visio" r:id="rId3" imgW="4848172" imgH="326721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40968"/>
                        <a:ext cx="3952875" cy="267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308091"/>
              </p:ext>
            </p:extLst>
          </p:nvPr>
        </p:nvGraphicFramePr>
        <p:xfrm>
          <a:off x="5148064" y="3081895"/>
          <a:ext cx="3435350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5" imgW="3429000" imgH="2717640" progId="Equation.DSMT4">
                  <p:embed/>
                </p:oleObj>
              </mc:Choice>
              <mc:Fallback>
                <p:oleObj name="Equation" r:id="rId5" imgW="3429000" imgH="271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081895"/>
                        <a:ext cx="3435350" cy="272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2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How to understand natural language by a computer?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Grammar Rules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Part of Speech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Morphologic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E.g. “</a:t>
            </a:r>
            <a:r>
              <a:rPr lang="zh-CN" altLang="en-US" dirty="0" smtClean="0"/>
              <a:t>徐志摩喜欢林徽因。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Statistic Natural Language Processing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351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Long-Short Term Memory (LSTM)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03554"/>
              </p:ext>
            </p:extLst>
          </p:nvPr>
        </p:nvGraphicFramePr>
        <p:xfrm>
          <a:off x="323528" y="1916832"/>
          <a:ext cx="8165848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Visio" r:id="rId3" imgW="6232322" imgH="2561807" progId="Visio.Drawing.15">
                  <p:embed/>
                </p:oleObj>
              </mc:Choice>
              <mc:Fallback>
                <p:oleObj name="Visio" r:id="rId3" imgW="6232322" imgH="25618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6832"/>
                        <a:ext cx="8165848" cy="3096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8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IMDB sentiment analysis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https://www.kaggle.com/c/word2vec-nlp-tutorial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Give a movie review, classified it into either </a:t>
            </a:r>
            <a:r>
              <a:rPr lang="en-US" altLang="zh-CN" b="1" dirty="0" smtClean="0"/>
              <a:t>Positive</a:t>
            </a:r>
            <a:r>
              <a:rPr lang="en-US" altLang="zh-CN" dirty="0" smtClean="0"/>
              <a:t> or </a:t>
            </a:r>
            <a:r>
              <a:rPr lang="en-US" altLang="zh-CN" b="1" dirty="0" smtClean="0"/>
              <a:t>Negative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Programming Task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92" y="2476367"/>
            <a:ext cx="405821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 data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Pre-process data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4096" y="1882412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train = pd.read_csv(os.path.join("data", "labeledTrainData.tsv"), header=0,</a:t>
            </a:r>
          </a:p>
          <a:p>
            <a:r>
              <a:rPr lang="zh-CN" altLang="en-US" dirty="0"/>
              <a:t>        delimiter="\t", quoting=3)</a:t>
            </a:r>
          </a:p>
          <a:p>
            <a:r>
              <a:rPr lang="zh-CN" altLang="en-US" dirty="0" smtClean="0"/>
              <a:t>test </a:t>
            </a:r>
            <a:r>
              <a:rPr lang="zh-CN" altLang="en-US" dirty="0"/>
              <a:t>= pd.read_csv(os.path.join("data", "testData.tsv"), header=0,</a:t>
            </a:r>
          </a:p>
          <a:p>
            <a:r>
              <a:rPr lang="zh-CN" altLang="en-US" dirty="0"/>
              <a:t>        delimiter="\t", quoting=3)</a:t>
            </a:r>
          </a:p>
          <a:p>
            <a:r>
              <a:rPr lang="zh-CN" altLang="en-US" dirty="0" smtClean="0"/>
              <a:t>unlabeled</a:t>
            </a:r>
            <a:r>
              <a:rPr lang="zh-CN" altLang="en-US" dirty="0"/>
              <a:t>_train = pd.read_csv(os.path.join("data", "unlabeledTrainData.tsv"),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header</a:t>
            </a:r>
            <a:r>
              <a:rPr lang="zh-CN" altLang="en-US" dirty="0"/>
              <a:t>=0</a:t>
            </a:r>
            <a:r>
              <a:rPr lang="zh-CN" altLang="en-US" dirty="0" smtClean="0"/>
              <a:t>,delimiter</a:t>
            </a:r>
            <a:r>
              <a:rPr lang="zh-CN" altLang="en-US" dirty="0"/>
              <a:t>="\t", quoting=3)</a:t>
            </a:r>
          </a:p>
        </p:txBody>
      </p:sp>
    </p:spTree>
    <p:extLst>
      <p:ext uri="{BB962C8B-B14F-4D97-AF65-F5344CB8AC3E}">
        <p14:creationId xmlns:p14="http://schemas.microsoft.com/office/powerpoint/2010/main" val="42545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13184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Data clean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Pre-process data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064" y="1556792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review_to_wordlist(review, remove_stopwords=False):</a:t>
            </a:r>
          </a:p>
          <a:p>
            <a:r>
              <a:rPr lang="zh-CN" altLang="en-US" dirty="0" smtClean="0"/>
              <a:t>    # </a:t>
            </a:r>
            <a:r>
              <a:rPr lang="zh-CN" altLang="en-US" dirty="0"/>
              <a:t>1. Remove HTML</a:t>
            </a:r>
          </a:p>
          <a:p>
            <a:r>
              <a:rPr lang="zh-CN" altLang="en-US" dirty="0"/>
              <a:t>    review_text = BeautifulSoup(review, "lxml").get_text()</a:t>
            </a:r>
          </a:p>
          <a:p>
            <a:r>
              <a:rPr lang="zh-CN" altLang="en-US" dirty="0"/>
              <a:t>    #  </a:t>
            </a:r>
          </a:p>
          <a:p>
            <a:r>
              <a:rPr lang="zh-CN" altLang="en-US" dirty="0"/>
              <a:t>    # 2. Remove non-letters</a:t>
            </a:r>
          </a:p>
          <a:p>
            <a:r>
              <a:rPr lang="zh-CN" altLang="en-US" dirty="0"/>
              <a:t>    review_text = re.sub("[^a-zA-Z]"," ", review_text)</a:t>
            </a:r>
          </a:p>
          <a:p>
            <a:r>
              <a:rPr lang="zh-CN" altLang="en-US" dirty="0"/>
              <a:t>    #</a:t>
            </a:r>
          </a:p>
          <a:p>
            <a:r>
              <a:rPr lang="zh-CN" altLang="en-US" dirty="0"/>
              <a:t>    # 3. Convert words to lower case and split them</a:t>
            </a:r>
          </a:p>
          <a:p>
            <a:r>
              <a:rPr lang="zh-CN" altLang="en-US" dirty="0"/>
              <a:t>    words = review_text.lower().split()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# 4. Optionally remove stop words (false by default)</a:t>
            </a:r>
          </a:p>
          <a:p>
            <a:r>
              <a:rPr lang="zh-CN" altLang="en-US" dirty="0"/>
              <a:t>    if remove_stopwords:</a:t>
            </a:r>
          </a:p>
          <a:p>
            <a:r>
              <a:rPr lang="zh-CN" altLang="en-US" dirty="0"/>
              <a:t>        stops = set(stopwords.words("english"))</a:t>
            </a:r>
          </a:p>
          <a:p>
            <a:r>
              <a:rPr lang="zh-CN" altLang="en-US" dirty="0"/>
              <a:t>        words = [w for w in words if not w in stops]</a:t>
            </a:r>
          </a:p>
          <a:p>
            <a:r>
              <a:rPr lang="zh-CN" altLang="en-US" dirty="0"/>
              <a:t>    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# </a:t>
            </a:r>
            <a:r>
              <a:rPr lang="zh-CN" altLang="en-US" dirty="0"/>
              <a:t>5. Return a list of words</a:t>
            </a:r>
          </a:p>
          <a:p>
            <a:r>
              <a:rPr lang="zh-CN" altLang="en-US" dirty="0"/>
              <a:t>    return ' '.join(words)</a:t>
            </a:r>
          </a:p>
        </p:txBody>
      </p:sp>
    </p:spTree>
    <p:extLst>
      <p:ext uri="{BB962C8B-B14F-4D97-AF65-F5344CB8AC3E}">
        <p14:creationId xmlns:p14="http://schemas.microsoft.com/office/powerpoint/2010/main" val="2447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Down load </a:t>
            </a:r>
            <a:r>
              <a:rPr lang="en-US" altLang="zh-CN" dirty="0" err="1" smtClean="0"/>
              <a:t>stopwords</a:t>
            </a:r>
            <a:r>
              <a:rPr lang="en-US" altLang="zh-CN" dirty="0" smtClean="0"/>
              <a:t> list in </a:t>
            </a:r>
            <a:r>
              <a:rPr lang="en-US" altLang="zh-CN" dirty="0" err="1" smtClean="0"/>
              <a:t>nltk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Open a console for python and type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nltk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nltk.download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Pre-process data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270" y="2290915"/>
            <a:ext cx="5353202" cy="42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clean_train_reviews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    for review in train["review"]: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clean_train_reviews.append</a:t>
            </a:r>
            <a:r>
              <a:rPr lang="en-US" altLang="zh-CN" dirty="0"/>
              <a:t>(</a:t>
            </a:r>
            <a:r>
              <a:rPr lang="en-US" altLang="zh-CN" dirty="0" err="1"/>
              <a:t>review_to_wordlist</a:t>
            </a:r>
            <a:r>
              <a:rPr lang="en-US" altLang="zh-CN" dirty="0"/>
              <a:t>(review, \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remove_stopwords</a:t>
            </a:r>
            <a:r>
              <a:rPr lang="en-US" altLang="zh-CN" dirty="0"/>
              <a:t>=True))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clean_test_reviews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    for review in test["review"]: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clean_test_reviews.append</a:t>
            </a:r>
            <a:r>
              <a:rPr lang="en-US" altLang="zh-CN" dirty="0"/>
              <a:t>(</a:t>
            </a:r>
            <a:r>
              <a:rPr lang="en-US" altLang="zh-CN" dirty="0" err="1"/>
              <a:t>review_to_wordlist</a:t>
            </a:r>
            <a:r>
              <a:rPr lang="en-US" altLang="zh-CN" dirty="0"/>
              <a:t>(review, \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remove_stopwords</a:t>
            </a:r>
            <a:r>
              <a:rPr lang="en-US" altLang="zh-CN" dirty="0"/>
              <a:t>=True))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clean_unlabeled_reviews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    for view in </a:t>
            </a:r>
            <a:r>
              <a:rPr lang="en-US" altLang="zh-CN" dirty="0" err="1"/>
              <a:t>unlabeled_train</a:t>
            </a:r>
            <a:r>
              <a:rPr lang="en-US" altLang="zh-CN" dirty="0"/>
              <a:t>["review"]: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clean_unlabeled_reviews.append</a:t>
            </a:r>
            <a:r>
              <a:rPr lang="en-US" altLang="zh-CN" dirty="0"/>
              <a:t>(</a:t>
            </a:r>
            <a:r>
              <a:rPr lang="en-US" altLang="zh-CN" dirty="0" err="1"/>
              <a:t>review_to_wordlist</a:t>
            </a:r>
            <a:r>
              <a:rPr lang="en-US" altLang="zh-CN" dirty="0"/>
              <a:t>(review, \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remove_stopwords</a:t>
            </a:r>
            <a:r>
              <a:rPr lang="en-US" altLang="zh-CN" dirty="0"/>
              <a:t>=True))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y_train</a:t>
            </a:r>
            <a:r>
              <a:rPr lang="en-US" altLang="zh-CN" dirty="0"/>
              <a:t> = train['sentiment']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Pre-process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Bag-of-Words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Conventional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844824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vectorizer = CountVectorizer(analyzer = "word",   \</a:t>
            </a:r>
          </a:p>
          <a:p>
            <a:r>
              <a:rPr lang="zh-CN" altLang="en-US" dirty="0"/>
              <a:t>                             tokenizer = None,    \</a:t>
            </a:r>
          </a:p>
          <a:p>
            <a:r>
              <a:rPr lang="zh-CN" altLang="en-US" dirty="0"/>
              <a:t>                             preprocessor = None, \</a:t>
            </a:r>
          </a:p>
          <a:p>
            <a:r>
              <a:rPr lang="zh-CN" altLang="en-US" dirty="0"/>
              <a:t>                             stop_words = None,   \</a:t>
            </a:r>
          </a:p>
          <a:p>
            <a:r>
              <a:rPr lang="zh-CN" altLang="en-US" dirty="0"/>
              <a:t>                             max_features = 5000) </a:t>
            </a:r>
          </a:p>
          <a:p>
            <a:endParaRPr lang="zh-CN" altLang="en-US" dirty="0"/>
          </a:p>
          <a:p>
            <a:r>
              <a:rPr lang="zh-CN" altLang="en-US" dirty="0" smtClean="0"/>
              <a:t>train</a:t>
            </a:r>
            <a:r>
              <a:rPr lang="zh-CN" altLang="en-US" dirty="0"/>
              <a:t>_data_features = vectorizer.fit_transform(clean_train_reviews)</a:t>
            </a:r>
          </a:p>
          <a:p>
            <a:r>
              <a:rPr lang="zh-CN" altLang="en-US" dirty="0"/>
              <a:t>x_train = train_data_features.toarray()</a:t>
            </a:r>
          </a:p>
        </p:txBody>
      </p:sp>
    </p:spTree>
    <p:extLst>
      <p:ext uri="{BB962C8B-B14F-4D97-AF65-F5344CB8AC3E}">
        <p14:creationId xmlns:p14="http://schemas.microsoft.com/office/powerpoint/2010/main" val="12716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Test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Conventional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772816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test_data_features = vectorizer.transform(clean_test_reviews)</a:t>
            </a:r>
          </a:p>
          <a:p>
            <a:r>
              <a:rPr lang="zh-CN" altLang="en-US" dirty="0"/>
              <a:t>x_test = test_data_features.toarray()</a:t>
            </a:r>
          </a:p>
          <a:p>
            <a:r>
              <a:rPr lang="zh-CN" altLang="en-US" dirty="0"/>
              <a:t>print(x_test.shape)</a:t>
            </a:r>
          </a:p>
        </p:txBody>
      </p:sp>
      <p:sp>
        <p:nvSpPr>
          <p:cNvPr id="5" name="矩形 4"/>
          <p:cNvSpPr/>
          <p:nvPr/>
        </p:nvSpPr>
        <p:spPr>
          <a:xfrm>
            <a:off x="761312" y="3540840"/>
            <a:ext cx="79312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# svm</a:t>
            </a:r>
          </a:p>
          <a:p>
            <a:r>
              <a:rPr lang="zh-CN" altLang="en-US" dirty="0"/>
              <a:t>from sklearn.svm import SVC</a:t>
            </a:r>
          </a:p>
          <a:p>
            <a:r>
              <a:rPr lang="zh-CN" altLang="en-US" dirty="0"/>
              <a:t>clf = SVC()</a:t>
            </a:r>
          </a:p>
          <a:p>
            <a:r>
              <a:rPr lang="zh-CN" altLang="en-US" dirty="0"/>
              <a:t>save_file = os.path.join('result', 'svm.csv')</a:t>
            </a:r>
          </a:p>
          <a:p>
            <a:endParaRPr lang="zh-CN" altLang="en-US" dirty="0"/>
          </a:p>
          <a:p>
            <a:r>
              <a:rPr lang="zh-CN" altLang="en-US" dirty="0"/>
              <a:t># random forest</a:t>
            </a:r>
          </a:p>
          <a:p>
            <a:r>
              <a:rPr lang="zh-CN" altLang="en-US" dirty="0"/>
              <a:t># from sklearn.ensemble import RandomForestClassifier</a:t>
            </a:r>
          </a:p>
          <a:p>
            <a:r>
              <a:rPr lang="zh-CN" altLang="en-US" dirty="0"/>
              <a:t># clf = RandomForestClassifier(n_estimators=100)</a:t>
            </a:r>
          </a:p>
          <a:p>
            <a:r>
              <a:rPr lang="zh-CN" altLang="en-US" dirty="0"/>
              <a:t># save_file = os.path.join('result', 'random_forest.csv')</a:t>
            </a:r>
          </a:p>
        </p:txBody>
      </p:sp>
    </p:spTree>
    <p:extLst>
      <p:ext uri="{BB962C8B-B14F-4D97-AF65-F5344CB8AC3E}">
        <p14:creationId xmlns:p14="http://schemas.microsoft.com/office/powerpoint/2010/main" val="36863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Save results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Conventional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clf.fit(x_train, y_train)</a:t>
            </a:r>
          </a:p>
          <a:p>
            <a:r>
              <a:rPr lang="zh-CN" altLang="en-US" dirty="0"/>
              <a:t>y</a:t>
            </a:r>
            <a:r>
              <a:rPr lang="zh-CN" altLang="en-US" dirty="0" smtClean="0"/>
              <a:t>_pred </a:t>
            </a:r>
            <a:r>
              <a:rPr lang="zh-CN" altLang="en-US" dirty="0"/>
              <a:t>= clf.predict(x</a:t>
            </a:r>
            <a:r>
              <a:rPr lang="zh-CN" altLang="en-US" dirty="0" smtClean="0"/>
              <a:t>_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en-US" altLang="zh-CN" dirty="0" err="1"/>
              <a:t>save_result</a:t>
            </a:r>
            <a:r>
              <a:rPr lang="en-US" altLang="zh-CN" dirty="0"/>
              <a:t>(</a:t>
            </a:r>
            <a:r>
              <a:rPr lang="en-US" altLang="zh-CN" dirty="0" err="1"/>
              <a:t>y_pred</a:t>
            </a:r>
            <a:r>
              <a:rPr lang="en-US" altLang="zh-CN" dirty="0"/>
              <a:t>, </a:t>
            </a:r>
            <a:r>
              <a:rPr lang="en-US" altLang="zh-CN" dirty="0" err="1"/>
              <a:t>save_file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3896" y="342900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def save_result(y_pred, file_name):</a:t>
            </a:r>
          </a:p>
          <a:p>
            <a:r>
              <a:rPr lang="zh-CN" altLang="en-US" dirty="0"/>
              <a:t>    test = pd.read_csv(os.path.join("data", "testData.tsv"), header=0,</a:t>
            </a:r>
          </a:p>
          <a:p>
            <a:r>
              <a:rPr lang="zh-CN" altLang="en-US" dirty="0"/>
              <a:t>                delimiter="\t", quoting=3)</a:t>
            </a:r>
          </a:p>
          <a:p>
            <a:endParaRPr lang="zh-CN" altLang="en-US" dirty="0"/>
          </a:p>
          <a:p>
            <a:r>
              <a:rPr lang="zh-CN" altLang="en-US" dirty="0"/>
              <a:t>    result_df = pd.DataFrame({'id': test["id"], 'Label': y_pred})</a:t>
            </a:r>
          </a:p>
          <a:p>
            <a:r>
              <a:rPr lang="zh-CN" altLang="en-US" dirty="0"/>
              <a:t>    result_df.to_csv(file_name, index=False)</a:t>
            </a:r>
          </a:p>
        </p:txBody>
      </p:sp>
    </p:spTree>
    <p:extLst>
      <p:ext uri="{BB962C8B-B14F-4D97-AF65-F5344CB8AC3E}">
        <p14:creationId xmlns:p14="http://schemas.microsoft.com/office/powerpoint/2010/main" val="6106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13184" y="980728"/>
            <a:ext cx="8229600" cy="4857403"/>
          </a:xfrm>
        </p:spPr>
        <p:txBody>
          <a:bodyPr/>
          <a:lstStyle/>
          <a:p>
            <a:r>
              <a:rPr lang="en-US" altLang="zh-CN" dirty="0" smtClean="0"/>
              <a:t>Turn corpus into sentence lists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 word2vec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2892" y="1412776"/>
            <a:ext cx="85301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import nltk</a:t>
            </a:r>
          </a:p>
          <a:p>
            <a:r>
              <a:rPr lang="zh-CN" altLang="en-US" dirty="0"/>
              <a:t>tokenizer = nltk.data.load('tokenizers/punkt/english.pickle</a:t>
            </a:r>
            <a:r>
              <a:rPr lang="zh-CN" altLang="en-US" dirty="0" smtClean="0"/>
              <a:t>')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review_to_sentences</a:t>
            </a:r>
            <a:r>
              <a:rPr lang="en-US" altLang="zh-CN" dirty="0"/>
              <a:t>(review, tokenizer, </a:t>
            </a:r>
            <a:r>
              <a:rPr lang="en-US" altLang="zh-CN" dirty="0" err="1"/>
              <a:t>remove_stopwords</a:t>
            </a:r>
            <a:r>
              <a:rPr lang="en-US" altLang="zh-CN" dirty="0"/>
              <a:t>=False):</a:t>
            </a:r>
          </a:p>
          <a:p>
            <a:r>
              <a:rPr lang="en-US" altLang="zh-CN" dirty="0" smtClean="0"/>
              <a:t>    # </a:t>
            </a:r>
            <a:r>
              <a:rPr lang="en-US" altLang="zh-CN" dirty="0"/>
              <a:t>1. Use the NLTK tokenizer to split the paragraph into sentences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raw_sentences</a:t>
            </a:r>
            <a:r>
              <a:rPr lang="en-US" altLang="zh-CN" dirty="0"/>
              <a:t> = </a:t>
            </a:r>
            <a:r>
              <a:rPr lang="en-US" altLang="zh-CN" dirty="0" err="1"/>
              <a:t>tokenizer.tokenize</a:t>
            </a:r>
            <a:r>
              <a:rPr lang="en-US" altLang="zh-CN" dirty="0"/>
              <a:t>(</a:t>
            </a:r>
            <a:r>
              <a:rPr lang="en-US" altLang="zh-CN" dirty="0" err="1"/>
              <a:t>review.strip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    #</a:t>
            </a:r>
          </a:p>
          <a:p>
            <a:r>
              <a:rPr lang="en-US" altLang="zh-CN" dirty="0"/>
              <a:t>    # 2. Loop over each sentence</a:t>
            </a:r>
          </a:p>
          <a:p>
            <a:r>
              <a:rPr lang="en-US" altLang="zh-CN" dirty="0"/>
              <a:t>    sentences = []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raw_sentence</a:t>
            </a:r>
            <a:r>
              <a:rPr lang="en-US" altLang="zh-CN" dirty="0"/>
              <a:t> in </a:t>
            </a:r>
            <a:r>
              <a:rPr lang="en-US" altLang="zh-CN" dirty="0" err="1"/>
              <a:t>raw_sentences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# If a sentence is empty, skip it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raw_sentence</a:t>
            </a:r>
            <a:r>
              <a:rPr lang="en-US" altLang="zh-CN" dirty="0"/>
              <a:t>) &gt; 0:</a:t>
            </a:r>
          </a:p>
          <a:p>
            <a:r>
              <a:rPr lang="en-US" altLang="zh-CN" dirty="0"/>
              <a:t>            # Otherwise, call </a:t>
            </a:r>
            <a:r>
              <a:rPr lang="en-US" altLang="zh-CN" dirty="0" err="1"/>
              <a:t>review_to_wordlist</a:t>
            </a:r>
            <a:r>
              <a:rPr lang="en-US" altLang="zh-CN" dirty="0"/>
              <a:t> to get a list of words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raw_sentence</a:t>
            </a:r>
            <a:r>
              <a:rPr lang="en-US" altLang="zh-CN" dirty="0"/>
              <a:t> = </a:t>
            </a:r>
            <a:r>
              <a:rPr lang="en-US" altLang="zh-CN" dirty="0" err="1" smtClean="0"/>
              <a:t>review_to_wordlist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raw_sentence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remove_stopwords</a:t>
            </a:r>
            <a:r>
              <a:rPr lang="en-US" altLang="zh-CN" dirty="0" smtClean="0"/>
              <a:t>=True)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sentences.append</a:t>
            </a:r>
            <a:r>
              <a:rPr lang="en-US" altLang="zh-CN" dirty="0"/>
              <a:t>(</a:t>
            </a:r>
            <a:r>
              <a:rPr lang="en-US" altLang="zh-CN" dirty="0" err="1"/>
              <a:t>raw_sentence.split</a:t>
            </a:r>
            <a:r>
              <a:rPr lang="en-US" altLang="zh-CN" dirty="0"/>
              <a:t>())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return </a:t>
            </a:r>
            <a:r>
              <a:rPr lang="en-US" altLang="zh-CN" dirty="0"/>
              <a:t>sentences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5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 Language Model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07504" y="1340768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Re-write Rules: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句子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主语 谓语 句号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主语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名词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谓语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动词 名词短语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名词短语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名词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名词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徐志摩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动词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喜欢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名词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林徽因</a:t>
            </a:r>
            <a:endParaRPr lang="en-US" altLang="zh-C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句号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340768"/>
            <a:ext cx="553896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13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 word2vec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582341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sentences = []  # Initialize an empty list of sentences</a:t>
            </a:r>
          </a:p>
          <a:p>
            <a:r>
              <a:rPr lang="zh-CN" altLang="en-US" dirty="0"/>
              <a:t>for review in train["review"]:</a:t>
            </a:r>
          </a:p>
          <a:p>
            <a:r>
              <a:rPr lang="zh-CN" altLang="en-US" dirty="0"/>
              <a:t>    sentences += review_to_sentences(review, tokenizer)</a:t>
            </a:r>
          </a:p>
          <a:p>
            <a:endParaRPr lang="zh-CN" altLang="en-US" dirty="0"/>
          </a:p>
          <a:p>
            <a:r>
              <a:rPr lang="zh-CN" altLang="en-US" dirty="0"/>
              <a:t>for review in unlabeled_train["review"]:</a:t>
            </a:r>
          </a:p>
          <a:p>
            <a:r>
              <a:rPr lang="zh-CN" altLang="en-US" dirty="0"/>
              <a:t>    sentences += review_to_sentences(review, tokenizer)</a:t>
            </a:r>
          </a:p>
          <a:p>
            <a:endParaRPr lang="zh-CN" altLang="en-US" dirty="0"/>
          </a:p>
          <a:p>
            <a:r>
              <a:rPr lang="zh-CN" altLang="en-US" dirty="0"/>
              <a:t>for review in test["review"]:</a:t>
            </a:r>
          </a:p>
          <a:p>
            <a:r>
              <a:rPr lang="zh-CN" altLang="en-US" dirty="0"/>
              <a:t>    sentences += review_to_sentences(review, tokenizer)</a:t>
            </a:r>
          </a:p>
        </p:txBody>
      </p:sp>
    </p:spTree>
    <p:extLst>
      <p:ext uri="{BB962C8B-B14F-4D97-AF65-F5344CB8AC3E}">
        <p14:creationId xmlns:p14="http://schemas.microsoft.com/office/powerpoint/2010/main" val="4190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 word2vec models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412776"/>
            <a:ext cx="85072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num</a:t>
            </a:r>
            <a:r>
              <a:rPr lang="zh-CN" altLang="en-US" sz="1600" dirty="0"/>
              <a:t>_features = 300    # Word vector dimensionality                      </a:t>
            </a:r>
          </a:p>
          <a:p>
            <a:r>
              <a:rPr lang="zh-CN" altLang="en-US" sz="1600" dirty="0"/>
              <a:t>min_word_count = 40   # Minimum word count                        </a:t>
            </a:r>
          </a:p>
          <a:p>
            <a:r>
              <a:rPr lang="zh-CN" altLang="en-US" sz="1600" dirty="0"/>
              <a:t>num_workers = 4       # Number of threads to run in parallel</a:t>
            </a:r>
          </a:p>
          <a:p>
            <a:r>
              <a:rPr lang="zh-CN" altLang="en-US" sz="1600" dirty="0"/>
              <a:t>context = 10          # Context window size                                                                                    </a:t>
            </a:r>
          </a:p>
          <a:p>
            <a:r>
              <a:rPr lang="zh-CN" altLang="en-US" sz="1600" dirty="0"/>
              <a:t>downsampling = 1e-3   # Downsample setting for frequent words</a:t>
            </a:r>
          </a:p>
          <a:p>
            <a:endParaRPr lang="zh-CN" altLang="en-US" sz="1600" dirty="0"/>
          </a:p>
          <a:p>
            <a:r>
              <a:rPr lang="zh-CN" altLang="en-US" sz="1600" dirty="0" smtClean="0"/>
              <a:t>from </a:t>
            </a:r>
            <a:r>
              <a:rPr lang="zh-CN" altLang="en-US" sz="1600" dirty="0"/>
              <a:t>gensim.models import word2vec</a:t>
            </a:r>
          </a:p>
          <a:p>
            <a:r>
              <a:rPr lang="zh-CN" altLang="en-US" sz="1600" dirty="0"/>
              <a:t>print("Training model...")</a:t>
            </a:r>
          </a:p>
          <a:p>
            <a:r>
              <a:rPr lang="zh-CN" altLang="en-US" sz="1600" dirty="0"/>
              <a:t>model = word2vec.Word2Vec(sentences, workers=num_workers, \</a:t>
            </a:r>
          </a:p>
          <a:p>
            <a:r>
              <a:rPr lang="zh-CN" altLang="en-US" sz="1600" dirty="0"/>
              <a:t>            size=num_features, min_count = min_word_count, \</a:t>
            </a:r>
          </a:p>
          <a:p>
            <a:r>
              <a:rPr lang="zh-CN" altLang="en-US" sz="1600" dirty="0"/>
              <a:t>            window = context, sample = downsampling)</a:t>
            </a:r>
          </a:p>
          <a:p>
            <a:endParaRPr lang="zh-CN" altLang="en-US" sz="1600" dirty="0"/>
          </a:p>
          <a:p>
            <a:r>
              <a:rPr lang="zh-CN" altLang="en-US" sz="1600" dirty="0" smtClean="0"/>
              <a:t>model</a:t>
            </a:r>
            <a:r>
              <a:rPr lang="zh-CN" altLang="en-US" sz="1600" dirty="0"/>
              <a:t>.init_sims(replace=True)</a:t>
            </a:r>
          </a:p>
          <a:p>
            <a:endParaRPr lang="zh-CN" altLang="en-US" sz="1600" dirty="0"/>
          </a:p>
          <a:p>
            <a:r>
              <a:rPr lang="zh-CN" altLang="en-US" sz="1600" dirty="0" smtClean="0"/>
              <a:t>model</a:t>
            </a:r>
            <a:r>
              <a:rPr lang="zh-CN" altLang="en-US" sz="1600" dirty="0"/>
              <a:t>_name = os.path.join('vector', "300features_40minwords_10context")</a:t>
            </a:r>
          </a:p>
          <a:p>
            <a:r>
              <a:rPr lang="zh-CN" altLang="en-US" sz="1600" dirty="0"/>
              <a:t>model.save(model_name)</a:t>
            </a:r>
          </a:p>
        </p:txBody>
      </p:sp>
    </p:spTree>
    <p:extLst>
      <p:ext uri="{BB962C8B-B14F-4D97-AF65-F5344CB8AC3E}">
        <p14:creationId xmlns:p14="http://schemas.microsoft.com/office/powerpoint/2010/main" val="14418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Transform data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Neural Networks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5556" y="1484784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build_data_train_test(data_train, data_test, train_ratio=0.8):</a:t>
            </a:r>
          </a:p>
          <a:p>
            <a:r>
              <a:rPr lang="zh-CN" altLang="en-US" dirty="0" smtClean="0"/>
              <a:t>    revs </a:t>
            </a:r>
            <a:r>
              <a:rPr lang="zh-CN" altLang="en-US" dirty="0"/>
              <a:t>= []</a:t>
            </a:r>
          </a:p>
          <a:p>
            <a:r>
              <a:rPr lang="zh-CN" altLang="en-US" dirty="0"/>
              <a:t>    vocab = defaultdict(float)</a:t>
            </a:r>
          </a:p>
          <a:p>
            <a:endParaRPr lang="zh-CN" altLang="en-US" dirty="0"/>
          </a:p>
          <a:p>
            <a:r>
              <a:rPr lang="zh-CN" altLang="en-US" dirty="0"/>
              <a:t>    # Pre-process train data set</a:t>
            </a:r>
          </a:p>
          <a:p>
            <a:r>
              <a:rPr lang="zh-CN" altLang="en-US" dirty="0"/>
              <a:t>    for i in range(len(data_train)):</a:t>
            </a:r>
          </a:p>
          <a:p>
            <a:r>
              <a:rPr lang="zh-CN" altLang="en-US" dirty="0"/>
              <a:t>        rev = data_train[i]</a:t>
            </a:r>
          </a:p>
          <a:p>
            <a:r>
              <a:rPr lang="zh-CN" altLang="en-US" dirty="0"/>
              <a:t>        y = train['sentiment'][i]</a:t>
            </a:r>
          </a:p>
          <a:p>
            <a:r>
              <a:rPr lang="zh-CN" altLang="en-US" dirty="0"/>
              <a:t>        orig_rev = ' '.join(rev).lower()</a:t>
            </a:r>
          </a:p>
          <a:p>
            <a:r>
              <a:rPr lang="zh-CN" altLang="en-US" dirty="0"/>
              <a:t>        words = set(orig_rev.split())</a:t>
            </a:r>
          </a:p>
          <a:p>
            <a:r>
              <a:rPr lang="zh-CN" altLang="en-US" dirty="0"/>
              <a:t>        for word in words:</a:t>
            </a:r>
          </a:p>
          <a:p>
            <a:r>
              <a:rPr lang="zh-CN" altLang="en-US" dirty="0"/>
              <a:t>            vocab[word] += 1</a:t>
            </a:r>
          </a:p>
          <a:p>
            <a:r>
              <a:rPr lang="zh-CN" altLang="en-US" dirty="0"/>
              <a:t>        datum = {'y': y,</a:t>
            </a:r>
          </a:p>
          <a:p>
            <a:r>
              <a:rPr lang="zh-CN" altLang="en-US" dirty="0"/>
              <a:t>                 'text': orig_rev, </a:t>
            </a:r>
          </a:p>
          <a:p>
            <a:r>
              <a:rPr lang="zh-CN" altLang="en-US" dirty="0"/>
              <a:t>                 'num_words': len(orig_rev.split()),</a:t>
            </a:r>
          </a:p>
          <a:p>
            <a:r>
              <a:rPr lang="zh-CN" altLang="en-US" dirty="0"/>
              <a:t>                 'split': int(np.random.rand() &lt; train_ratio)}</a:t>
            </a:r>
          </a:p>
          <a:p>
            <a:r>
              <a:rPr lang="zh-CN" altLang="en-US" dirty="0"/>
              <a:t>        revs.append(datum</a:t>
            </a:r>
            <a:r>
              <a:rPr lang="zh-CN" altLang="en-US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6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Neural Networks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26876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    </a:t>
            </a:r>
            <a:r>
              <a:rPr lang="zh-CN" altLang="en-US" dirty="0"/>
              <a:t>for i in range(len(data_test)):</a:t>
            </a:r>
          </a:p>
          <a:p>
            <a:r>
              <a:rPr lang="zh-CN" altLang="en-US" dirty="0"/>
              <a:t>        rev = data_test[i]</a:t>
            </a:r>
          </a:p>
          <a:p>
            <a:r>
              <a:rPr lang="zh-CN" altLang="en-US" dirty="0"/>
              <a:t>        orig_rev = ' '.join(rev).lower()</a:t>
            </a:r>
          </a:p>
          <a:p>
            <a:r>
              <a:rPr lang="zh-CN" altLang="en-US" dirty="0"/>
              <a:t>        words = set(orig_rev.split())</a:t>
            </a:r>
          </a:p>
          <a:p>
            <a:r>
              <a:rPr lang="zh-CN" altLang="en-US" dirty="0"/>
              <a:t>        for word in words:</a:t>
            </a:r>
          </a:p>
          <a:p>
            <a:r>
              <a:rPr lang="zh-CN" altLang="en-US" dirty="0"/>
              <a:t>            vocab[word] += 1</a:t>
            </a:r>
          </a:p>
          <a:p>
            <a:r>
              <a:rPr lang="zh-CN" altLang="en-US" dirty="0"/>
              <a:t>        datum = {'y': -1,</a:t>
            </a:r>
          </a:p>
          <a:p>
            <a:r>
              <a:rPr lang="zh-CN" altLang="en-US" dirty="0"/>
              <a:t>                 'text': orig_rev, </a:t>
            </a:r>
          </a:p>
          <a:p>
            <a:r>
              <a:rPr lang="zh-CN" altLang="en-US" dirty="0"/>
              <a:t>                 'num_words': len(orig_rev.split()),</a:t>
            </a:r>
          </a:p>
          <a:p>
            <a:r>
              <a:rPr lang="zh-CN" altLang="en-US" dirty="0"/>
              <a:t>                 'split': -1}</a:t>
            </a:r>
          </a:p>
          <a:p>
            <a:r>
              <a:rPr lang="zh-CN" altLang="en-US" dirty="0"/>
              <a:t>        revs.append(datum)</a:t>
            </a:r>
          </a:p>
          <a:p>
            <a:endParaRPr lang="zh-CN" altLang="en-US" dirty="0"/>
          </a:p>
          <a:p>
            <a:r>
              <a:rPr lang="zh-CN" altLang="en-US" dirty="0"/>
              <a:t>    return revs, vocab</a:t>
            </a:r>
          </a:p>
        </p:txBody>
      </p:sp>
    </p:spTree>
    <p:extLst>
      <p:ext uri="{BB962C8B-B14F-4D97-AF65-F5344CB8AC3E}">
        <p14:creationId xmlns:p14="http://schemas.microsoft.com/office/powerpoint/2010/main" val="3995689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 Word2vec 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Neural Networks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236" y="1412776"/>
            <a:ext cx="80775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revs</a:t>
            </a:r>
            <a:r>
              <a:rPr lang="zh-CN" altLang="en-US" dirty="0"/>
              <a:t>, vocab = build_data_train_test(clean_train_reviews, </a:t>
            </a:r>
            <a:r>
              <a:rPr lang="zh-CN" altLang="en-US" dirty="0" smtClean="0"/>
              <a:t>clean</a:t>
            </a:r>
            <a:r>
              <a:rPr lang="zh-CN" altLang="en-US" dirty="0"/>
              <a:t>_test_reviews)</a:t>
            </a:r>
          </a:p>
          <a:p>
            <a:r>
              <a:rPr lang="zh-CN" altLang="en-US" dirty="0"/>
              <a:t>    max_l = np.max(pd.DataFrame(revs)['num_words'])</a:t>
            </a:r>
          </a:p>
          <a:p>
            <a:r>
              <a:rPr lang="zh-CN" altLang="en-US" dirty="0"/>
              <a:t>    logging.info('data loaded!')</a:t>
            </a:r>
          </a:p>
          <a:p>
            <a:r>
              <a:rPr lang="zh-CN" altLang="en-US" dirty="0"/>
              <a:t>    logging.info('number of sentences: ' + str(len(revs)))</a:t>
            </a:r>
          </a:p>
          <a:p>
            <a:r>
              <a:rPr lang="zh-CN" altLang="en-US" dirty="0"/>
              <a:t>    logging.info('vocab size: ' + str(len(vocab)))</a:t>
            </a:r>
          </a:p>
          <a:p>
            <a:r>
              <a:rPr lang="zh-CN" altLang="en-US" dirty="0"/>
              <a:t>    logging.info('max sentence length: ' + str(max_l))</a:t>
            </a:r>
          </a:p>
        </p:txBody>
      </p:sp>
      <p:sp>
        <p:nvSpPr>
          <p:cNvPr id="5" name="矩形 4"/>
          <p:cNvSpPr/>
          <p:nvPr/>
        </p:nvSpPr>
        <p:spPr>
          <a:xfrm>
            <a:off x="84584" y="414908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# </a:t>
            </a:r>
            <a:r>
              <a:rPr lang="zh-CN" altLang="en-US" dirty="0"/>
              <a:t>model_file = os.path.join('vector', 'GoogleNews-vectors-negative300.bin')</a:t>
            </a:r>
          </a:p>
          <a:p>
            <a:r>
              <a:rPr lang="zh-CN" altLang="en-US" dirty="0"/>
              <a:t>    # model = gensim.models.KeyedVectors.load_word2vec_format(model_file, binary=True)</a:t>
            </a:r>
          </a:p>
        </p:txBody>
      </p:sp>
    </p:spTree>
    <p:extLst>
      <p:ext uri="{BB962C8B-B14F-4D97-AF65-F5344CB8AC3E}">
        <p14:creationId xmlns:p14="http://schemas.microsoft.com/office/powerpoint/2010/main" val="3851134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13184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Extract word vectors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Neural Networks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1540" y="1556792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load_bin_vec(model, vocab):</a:t>
            </a:r>
          </a:p>
          <a:p>
            <a:r>
              <a:rPr lang="zh-CN" altLang="en-US" dirty="0"/>
              <a:t>    word_vecs = {}</a:t>
            </a:r>
          </a:p>
          <a:p>
            <a:r>
              <a:rPr lang="zh-CN" altLang="en-US" dirty="0"/>
              <a:t>    unk_words = 0</a:t>
            </a:r>
          </a:p>
          <a:p>
            <a:endParaRPr lang="zh-CN" altLang="en-US" dirty="0"/>
          </a:p>
          <a:p>
            <a:r>
              <a:rPr lang="zh-CN" altLang="en-US" dirty="0"/>
              <a:t>    for word in vocab.keys():</a:t>
            </a:r>
          </a:p>
          <a:p>
            <a:r>
              <a:rPr lang="zh-CN" altLang="en-US" dirty="0"/>
              <a:t>        try:</a:t>
            </a:r>
          </a:p>
          <a:p>
            <a:r>
              <a:rPr lang="zh-CN" altLang="en-US" dirty="0"/>
              <a:t>            word_vec = model[word]</a:t>
            </a:r>
          </a:p>
          <a:p>
            <a:r>
              <a:rPr lang="zh-CN" altLang="en-US" dirty="0"/>
              <a:t>            word_vecs[word] = word_vec</a:t>
            </a:r>
          </a:p>
          <a:p>
            <a:r>
              <a:rPr lang="zh-CN" altLang="en-US" dirty="0"/>
              <a:t>        except:</a:t>
            </a:r>
          </a:p>
          <a:p>
            <a:r>
              <a:rPr lang="zh-CN" altLang="en-US" dirty="0"/>
              <a:t>            unk_words = unk_words + 1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logging.info('unk words: %d' % (unk_words))</a:t>
            </a:r>
          </a:p>
          <a:p>
            <a:r>
              <a:rPr lang="zh-CN" altLang="en-US" dirty="0"/>
              <a:t>    return word_</a:t>
            </a:r>
            <a:r>
              <a:rPr lang="zh-CN" altLang="en-US" dirty="0" smtClean="0"/>
              <a:t>vecs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w2v = </a:t>
            </a:r>
            <a:r>
              <a:rPr lang="en-US" altLang="zh-CN" dirty="0" err="1"/>
              <a:t>load_bin_vec</a:t>
            </a:r>
            <a:r>
              <a:rPr lang="en-US" altLang="zh-CN" dirty="0"/>
              <a:t>(model, vocab)</a:t>
            </a:r>
          </a:p>
          <a:p>
            <a:r>
              <a:rPr lang="en-US" altLang="zh-CN" dirty="0" smtClean="0"/>
              <a:t>logging.info</a:t>
            </a:r>
            <a:r>
              <a:rPr lang="en-US" altLang="zh-CN" dirty="0"/>
              <a:t>('word embeddings loaded!')</a:t>
            </a:r>
          </a:p>
          <a:p>
            <a:r>
              <a:rPr lang="en-US" altLang="zh-CN" dirty="0" smtClean="0"/>
              <a:t>logging.info</a:t>
            </a:r>
            <a:r>
              <a:rPr lang="en-US" altLang="zh-CN" dirty="0"/>
              <a:t>('</a:t>
            </a:r>
            <a:r>
              <a:rPr lang="en-US" altLang="zh-CN" dirty="0" err="1"/>
              <a:t>num</a:t>
            </a:r>
            <a:r>
              <a:rPr lang="en-US" altLang="zh-CN" dirty="0"/>
              <a:t> words in embeddings: ' + 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len</a:t>
            </a:r>
            <a:r>
              <a:rPr lang="en-US" altLang="zh-CN" dirty="0"/>
              <a:t>(w2v)))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057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4936" y="1124744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Construct word embeddings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Neural Networks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1304" y="1556792"/>
            <a:ext cx="80032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get_W(word_vecs, k=300):</a:t>
            </a:r>
          </a:p>
          <a:p>
            <a:r>
              <a:rPr lang="zh-CN" altLang="en-US" dirty="0"/>
              <a:t>    vocab_size = len(word_vecs)</a:t>
            </a:r>
          </a:p>
          <a:p>
            <a:r>
              <a:rPr lang="zh-CN" altLang="en-US" dirty="0"/>
              <a:t>    word_idx_map = dict()</a:t>
            </a:r>
          </a:p>
          <a:p>
            <a:endParaRPr lang="zh-CN" altLang="en-US" dirty="0"/>
          </a:p>
          <a:p>
            <a:r>
              <a:rPr lang="zh-CN" altLang="en-US" dirty="0"/>
              <a:t>    W = np.zeros(shape=(vocab_size+2, k), dtype=np.float32)</a:t>
            </a:r>
          </a:p>
          <a:p>
            <a:r>
              <a:rPr lang="zh-CN" altLang="en-US" dirty="0"/>
              <a:t>    W[0] = np.zeros((k, ))</a:t>
            </a:r>
          </a:p>
          <a:p>
            <a:r>
              <a:rPr lang="zh-CN" altLang="en-US" dirty="0"/>
              <a:t>    W[1] = np.random.uniform(-0.25, 0.25, k)</a:t>
            </a:r>
          </a:p>
          <a:p>
            <a:endParaRPr lang="zh-CN" altLang="en-US" dirty="0"/>
          </a:p>
          <a:p>
            <a:r>
              <a:rPr lang="zh-CN" altLang="en-US" dirty="0"/>
              <a:t>    i = 2</a:t>
            </a:r>
          </a:p>
          <a:p>
            <a:r>
              <a:rPr lang="zh-CN" altLang="en-US" dirty="0"/>
              <a:t>    for word in word_vecs:</a:t>
            </a:r>
          </a:p>
          <a:p>
            <a:r>
              <a:rPr lang="zh-CN" altLang="en-US" dirty="0"/>
              <a:t>        W[i] = word_vecs[word]</a:t>
            </a:r>
          </a:p>
          <a:p>
            <a:r>
              <a:rPr lang="zh-CN" altLang="en-US" dirty="0"/>
              <a:t>        word_idx_map[word] = i</a:t>
            </a:r>
          </a:p>
          <a:p>
            <a:r>
              <a:rPr lang="zh-CN" altLang="en-US" dirty="0"/>
              <a:t>        i = i + 1</a:t>
            </a:r>
          </a:p>
          <a:p>
            <a:r>
              <a:rPr lang="zh-CN" altLang="en-US" dirty="0"/>
              <a:t>    return W, word_idx_</a:t>
            </a:r>
            <a:r>
              <a:rPr lang="zh-CN" altLang="en-US" dirty="0" smtClean="0"/>
              <a:t>map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</a:t>
            </a:r>
            <a:r>
              <a:rPr lang="en-US" altLang="zh-CN" dirty="0"/>
              <a:t>, </a:t>
            </a:r>
            <a:r>
              <a:rPr lang="en-US" altLang="zh-CN" dirty="0" err="1"/>
              <a:t>word_idx_map</a:t>
            </a:r>
            <a:r>
              <a:rPr lang="en-US" altLang="zh-CN" dirty="0"/>
              <a:t> = </a:t>
            </a:r>
            <a:r>
              <a:rPr lang="en-US" altLang="zh-CN" dirty="0" err="1"/>
              <a:t>get_W</a:t>
            </a:r>
            <a:r>
              <a:rPr lang="en-US" altLang="zh-CN" dirty="0"/>
              <a:t>(w2v, k=</a:t>
            </a:r>
            <a:r>
              <a:rPr lang="en-US" altLang="zh-CN" dirty="0" err="1"/>
              <a:t>model.vector_size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logging.info</a:t>
            </a:r>
            <a:r>
              <a:rPr lang="en-US" altLang="zh-CN" dirty="0"/>
              <a:t>('extracted index from embeddings! 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50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Save the immediate data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Neural Networks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400" y="1844824"/>
            <a:ext cx="77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pickle_file = os.path.join('pickle', 'imdb_train_val_test.pickle3')</a:t>
            </a:r>
          </a:p>
          <a:p>
            <a:r>
              <a:rPr lang="zh-CN" altLang="en-US" dirty="0" smtClean="0"/>
              <a:t>pickle</a:t>
            </a:r>
            <a:r>
              <a:rPr lang="zh-CN" altLang="en-US" dirty="0"/>
              <a:t>.dump([revs, W, word_idx_map, vocab, max_l], open(pickle_file, 'wb'))</a:t>
            </a:r>
          </a:p>
          <a:p>
            <a:r>
              <a:rPr lang="zh-CN" altLang="en-US" dirty="0" smtClean="0"/>
              <a:t>logging</a:t>
            </a:r>
            <a:r>
              <a:rPr lang="zh-CN" altLang="en-US" dirty="0"/>
              <a:t>.info('dataset created!')</a:t>
            </a:r>
          </a:p>
        </p:txBody>
      </p:sp>
    </p:spTree>
    <p:extLst>
      <p:ext uri="{BB962C8B-B14F-4D97-AF65-F5344CB8AC3E}">
        <p14:creationId xmlns:p14="http://schemas.microsoft.com/office/powerpoint/2010/main" val="4118376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02376" y="1196752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 immediate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Transforms sentence into a list of indices. Pad with zeroes.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5040" y="1700808"/>
            <a:ext cx="7859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pickle</a:t>
            </a:r>
            <a:r>
              <a:rPr lang="zh-CN" altLang="en-US" dirty="0"/>
              <a:t>_file = os.path.join('pickle', 'imdb_train_val_test.pickle3')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revs</a:t>
            </a:r>
            <a:r>
              <a:rPr lang="zh-CN" altLang="en-US" dirty="0"/>
              <a:t>, W, word_idx_map, vocab, maxlen = pickle.load(open(pickle_file, 'rb'))</a:t>
            </a:r>
          </a:p>
          <a:p>
            <a:r>
              <a:rPr lang="zh-CN" altLang="en-US" dirty="0" smtClean="0"/>
              <a:t>logging</a:t>
            </a:r>
            <a:r>
              <a:rPr lang="zh-CN" altLang="en-US" dirty="0"/>
              <a:t>.info('data loaded!')</a:t>
            </a:r>
          </a:p>
        </p:txBody>
      </p:sp>
      <p:sp>
        <p:nvSpPr>
          <p:cNvPr id="5" name="矩形 4"/>
          <p:cNvSpPr/>
          <p:nvPr/>
        </p:nvSpPr>
        <p:spPr>
          <a:xfrm>
            <a:off x="701892" y="3405193"/>
            <a:ext cx="7931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get_idx_from_sent(sent, word_idx_map):</a:t>
            </a:r>
          </a:p>
          <a:p>
            <a:r>
              <a:rPr lang="zh-CN" altLang="en-US" dirty="0" smtClean="0"/>
              <a:t>    x </a:t>
            </a:r>
            <a:r>
              <a:rPr lang="zh-CN" altLang="en-US" dirty="0"/>
              <a:t>= []</a:t>
            </a:r>
          </a:p>
          <a:p>
            <a:r>
              <a:rPr lang="zh-CN" altLang="en-US" dirty="0"/>
              <a:t>    words = sent.split()</a:t>
            </a:r>
          </a:p>
          <a:p>
            <a:r>
              <a:rPr lang="zh-CN" altLang="en-US" dirty="0"/>
              <a:t>    for word in words:</a:t>
            </a:r>
          </a:p>
          <a:p>
            <a:r>
              <a:rPr lang="zh-CN" altLang="en-US" dirty="0"/>
              <a:t>        if word in word_idx_map:</a:t>
            </a:r>
          </a:p>
          <a:p>
            <a:r>
              <a:rPr lang="zh-CN" altLang="en-US" dirty="0"/>
              <a:t>            x.append(word_idx_map[word])</a:t>
            </a:r>
          </a:p>
          <a:p>
            <a:r>
              <a:rPr lang="zh-CN" altLang="en-US" dirty="0"/>
              <a:t>        else:</a:t>
            </a:r>
          </a:p>
          <a:p>
            <a:r>
              <a:rPr lang="zh-CN" altLang="en-US" dirty="0"/>
              <a:t>            x.append(1)</a:t>
            </a:r>
          </a:p>
          <a:p>
            <a:endParaRPr lang="zh-CN" altLang="en-US" dirty="0"/>
          </a:p>
          <a:p>
            <a:r>
              <a:rPr lang="zh-CN" altLang="en-US" dirty="0"/>
              <a:t>    return x</a:t>
            </a:r>
          </a:p>
        </p:txBody>
      </p:sp>
    </p:spTree>
    <p:extLst>
      <p:ext uri="{BB962C8B-B14F-4D97-AF65-F5344CB8AC3E}">
        <p14:creationId xmlns:p14="http://schemas.microsoft.com/office/powerpoint/2010/main" val="3525271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07504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Transforms sentences into a 2-d matrix.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8352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def make_idx_data(revs, word_idx_map, maxlen=60):</a:t>
            </a:r>
          </a:p>
          <a:p>
            <a:r>
              <a:rPr lang="zh-CN" altLang="en-US" sz="1200" dirty="0" smtClean="0"/>
              <a:t>    X</a:t>
            </a:r>
            <a:r>
              <a:rPr lang="zh-CN" altLang="en-US" sz="1200" dirty="0"/>
              <a:t>_train, X_test, X_dev, y_train, y_dev = [], [], [], [], []</a:t>
            </a:r>
          </a:p>
          <a:p>
            <a:r>
              <a:rPr lang="zh-CN" altLang="en-US" sz="1200" dirty="0"/>
              <a:t>    for rev in revs:</a:t>
            </a:r>
          </a:p>
          <a:p>
            <a:r>
              <a:rPr lang="zh-CN" altLang="en-US" sz="1200" dirty="0"/>
              <a:t>        sent = get_idx_from_sent(rev['text'], word_idx_map)</a:t>
            </a:r>
          </a:p>
          <a:p>
            <a:r>
              <a:rPr lang="zh-CN" altLang="en-US" sz="1200" dirty="0"/>
              <a:t>        y = rev['y']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    if rev['split'] == 1:</a:t>
            </a:r>
          </a:p>
          <a:p>
            <a:r>
              <a:rPr lang="zh-CN" altLang="en-US" sz="1200" dirty="0"/>
              <a:t>            X_train.append(sent)</a:t>
            </a:r>
          </a:p>
          <a:p>
            <a:r>
              <a:rPr lang="zh-CN" altLang="en-US" sz="1200" dirty="0"/>
              <a:t>            y_train.append(y)</a:t>
            </a:r>
          </a:p>
          <a:p>
            <a:r>
              <a:rPr lang="zh-CN" altLang="en-US" sz="1200" dirty="0"/>
              <a:t>        elif rev['split'] == 0:</a:t>
            </a:r>
          </a:p>
          <a:p>
            <a:r>
              <a:rPr lang="zh-CN" altLang="en-US" sz="1200" dirty="0"/>
              <a:t>            X_dev.append(sent)</a:t>
            </a:r>
          </a:p>
          <a:p>
            <a:r>
              <a:rPr lang="zh-CN" altLang="en-US" sz="1200" dirty="0"/>
              <a:t>            y_dev.append(y)</a:t>
            </a:r>
          </a:p>
          <a:p>
            <a:r>
              <a:rPr lang="zh-CN" altLang="en-US" sz="1200" dirty="0"/>
              <a:t>        elif rev['split'] == -1:</a:t>
            </a:r>
          </a:p>
          <a:p>
            <a:r>
              <a:rPr lang="zh-CN" altLang="en-US" sz="1200" dirty="0"/>
              <a:t>            X_test.append(sent)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X_train = sequence.pad_sequences(np.array(X_train), maxlen=maxlen)</a:t>
            </a:r>
          </a:p>
          <a:p>
            <a:r>
              <a:rPr lang="zh-CN" altLang="en-US" sz="1200" dirty="0"/>
              <a:t>    X_dev = sequence.pad_sequences(np.array(X_dev), maxlen=maxlen)</a:t>
            </a:r>
          </a:p>
          <a:p>
            <a:r>
              <a:rPr lang="zh-CN" altLang="en-US" sz="1200" dirty="0"/>
              <a:t>    X_test = sequence.pad_sequences(np.array(X_test), maxlen=maxlen)</a:t>
            </a:r>
          </a:p>
          <a:p>
            <a:r>
              <a:rPr lang="zh-CN" altLang="en-US" sz="1200" dirty="0" smtClean="0"/>
              <a:t>    y</a:t>
            </a:r>
            <a:r>
              <a:rPr lang="zh-CN" altLang="en-US" sz="1200" dirty="0"/>
              <a:t>_train = np_utils.to_categorical(np.array(y_train))</a:t>
            </a:r>
          </a:p>
          <a:p>
            <a:r>
              <a:rPr lang="zh-CN" altLang="en-US" sz="1200" dirty="0"/>
              <a:t>    y_dev = np_utils.to_categorical(np.array(y_dev))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return [X_train, X_test, X_dev, y_train, y_dev</a:t>
            </a:r>
            <a:r>
              <a:rPr lang="zh-CN" altLang="en-US" sz="1200" dirty="0" smtClean="0"/>
              <a:t>]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/>
              <a:t>X_train, X_test, X_dev, y_train, y_dev = make_idx_data(revs, word_idx_map, maxlen=maxlen</a:t>
            </a:r>
            <a:r>
              <a:rPr lang="zh-CN" altLang="en-US" sz="1200" dirty="0" smtClean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839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 rule-based model is complex and hard to use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E.g.</a:t>
            </a:r>
          </a:p>
          <a:p>
            <a:r>
              <a:rPr lang="zh-CN" altLang="en-US" dirty="0" smtClean="0"/>
              <a:t>美联储主席本</a:t>
            </a:r>
            <a:r>
              <a:rPr lang="en-US" altLang="zh-CN" dirty="0" smtClean="0"/>
              <a:t>.</a:t>
            </a:r>
            <a:r>
              <a:rPr lang="zh-CN" altLang="en-US" dirty="0" smtClean="0"/>
              <a:t>伯南克昨天告诉媒体</a:t>
            </a:r>
            <a:r>
              <a:rPr lang="en-US" altLang="zh-CN" dirty="0" smtClean="0"/>
              <a:t>7000</a:t>
            </a:r>
            <a:r>
              <a:rPr lang="zh-CN" altLang="en-US" dirty="0" smtClean="0"/>
              <a:t>亿美元的救助资金将借给上百家银行、保险公司和汽车公司。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Rule</a:t>
            </a:r>
          </a:p>
          <a:p>
            <a:r>
              <a:rPr lang="zh-CN" altLang="en-US" dirty="0" smtClean="0"/>
              <a:t>主语</a:t>
            </a:r>
            <a:r>
              <a:rPr lang="en-US" altLang="zh-CN" dirty="0" smtClean="0"/>
              <a:t>[</a:t>
            </a:r>
            <a:r>
              <a:rPr lang="zh-CN" altLang="en-US" dirty="0"/>
              <a:t>美联储主席本</a:t>
            </a:r>
            <a:r>
              <a:rPr lang="en-US" altLang="zh-CN" dirty="0"/>
              <a:t>.</a:t>
            </a:r>
            <a:r>
              <a:rPr lang="zh-CN" altLang="en-US" dirty="0"/>
              <a:t>伯南克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动词短语</a:t>
            </a:r>
            <a:r>
              <a:rPr lang="en-US" altLang="zh-CN" dirty="0" smtClean="0"/>
              <a:t>[</a:t>
            </a:r>
            <a:r>
              <a:rPr lang="zh-CN" altLang="en-US" dirty="0"/>
              <a:t>昨天告诉媒体</a:t>
            </a:r>
            <a:r>
              <a:rPr lang="en-US" altLang="zh-CN" dirty="0"/>
              <a:t>7000</a:t>
            </a:r>
            <a:r>
              <a:rPr lang="zh-CN" altLang="en-US" dirty="0"/>
              <a:t>亿美元的救助资金将借给上百家银行、保险公司和汽车公司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句号</a:t>
            </a:r>
            <a:r>
              <a:rPr lang="en-US" altLang="zh-CN" dirty="0" smtClean="0"/>
              <a:t>[</a:t>
            </a:r>
            <a:r>
              <a:rPr lang="zh-CN" altLang="en-US" dirty="0" smtClean="0"/>
              <a:t>。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 Language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178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3848" y="1196752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3848" y="1700808"/>
            <a:ext cx="88204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    sequence </a:t>
            </a:r>
            <a:r>
              <a:rPr lang="zh-CN" altLang="en-US" sz="1400" dirty="0"/>
              <a:t>= Input(shape=(maxlen, ), dtype='int32')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embedded = Embedding(input_dim=max_features, output_dim=num_features, input_length=maxlen, weights=[W], trainable=False) (sequence)</a:t>
            </a:r>
          </a:p>
          <a:p>
            <a:r>
              <a:rPr lang="zh-CN" altLang="en-US" sz="1400" dirty="0"/>
              <a:t>    embedded = Dropout(0.25) (embedded)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# convolutional layer</a:t>
            </a:r>
          </a:p>
          <a:p>
            <a:r>
              <a:rPr lang="zh-CN" altLang="en-US" sz="1400" dirty="0"/>
              <a:t>    convolution = Convolution1D(filters=nb_filter</a:t>
            </a:r>
            <a:r>
              <a:rPr lang="zh-CN" altLang="en-US" sz="1400" dirty="0" smtClean="0"/>
              <a:t>, kernel</a:t>
            </a:r>
            <a:r>
              <a:rPr lang="zh-CN" altLang="en-US" sz="1400" dirty="0"/>
              <a:t>_size=kernel_size</a:t>
            </a:r>
            <a:r>
              <a:rPr lang="zh-CN" altLang="en-US" sz="1400" dirty="0" smtClean="0"/>
              <a:t>, padding</a:t>
            </a:r>
            <a:r>
              <a:rPr lang="zh-CN" altLang="en-US" sz="1400" dirty="0"/>
              <a:t>='valid</a:t>
            </a:r>
            <a:r>
              <a:rPr lang="zh-CN" altLang="en-US" sz="1400" dirty="0" smtClean="0"/>
              <a:t>', activation</a:t>
            </a:r>
            <a:r>
              <a:rPr lang="zh-CN" altLang="en-US" sz="1400" dirty="0"/>
              <a:t>='relu</a:t>
            </a:r>
            <a:r>
              <a:rPr lang="zh-CN" altLang="en-US" sz="1400" dirty="0" smtClean="0"/>
              <a:t>', strides</a:t>
            </a:r>
            <a:r>
              <a:rPr lang="zh-CN" altLang="en-US" sz="1400" dirty="0"/>
              <a:t>=</a:t>
            </a:r>
            <a:r>
              <a:rPr lang="zh-CN" altLang="en-US" sz="1400" dirty="0" smtClean="0"/>
              <a:t>1)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</a:t>
            </a:r>
            <a:r>
              <a:rPr lang="zh-CN" altLang="en-US" sz="1400" dirty="0" smtClean="0"/>
              <a:t>(</a:t>
            </a:r>
            <a:r>
              <a:rPr lang="zh-CN" altLang="en-US" sz="1400" dirty="0"/>
              <a:t>embedded)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maxpooling = MaxPooling1D(pool_size=2) (convolution)</a:t>
            </a:r>
          </a:p>
          <a:p>
            <a:r>
              <a:rPr lang="zh-CN" altLang="en-US" sz="1400" dirty="0"/>
              <a:t>    maxpooling = Flatten() (maxpooling)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# We add a vanilla hidden layer:</a:t>
            </a:r>
          </a:p>
          <a:p>
            <a:r>
              <a:rPr lang="zh-CN" altLang="en-US" sz="1400" dirty="0"/>
              <a:t>    dense = Dense(70) (maxpooling)    # best: 120</a:t>
            </a:r>
          </a:p>
          <a:p>
            <a:r>
              <a:rPr lang="zh-CN" altLang="en-US" sz="1400" dirty="0"/>
              <a:t>    dense = Dropout(0.25) (dense)    # best: 0.25</a:t>
            </a:r>
          </a:p>
          <a:p>
            <a:r>
              <a:rPr lang="zh-CN" altLang="en-US" sz="1400" dirty="0"/>
              <a:t>    dense = Activation('relu') (dense)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output = Dense(2, activation='softmax') (dense)</a:t>
            </a:r>
          </a:p>
          <a:p>
            <a:r>
              <a:rPr lang="zh-CN" altLang="en-US" sz="1400" dirty="0"/>
              <a:t>    model = Model(inputs=sequence, outputs=output)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model.compile(loss='categorical_crossentropy', optimizer='adam', metrics=['acc</a:t>
            </a:r>
            <a:r>
              <a:rPr lang="zh-CN" altLang="en-US" sz="1400" dirty="0" smtClean="0"/>
              <a:t>'])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4931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Training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Predict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7524" y="184482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model.fit(X_train, y_train, validation_data=[X_dev, y_dev], batch_size=batch_size, epochs=nb_epoch, verbose=2)</a:t>
            </a:r>
          </a:p>
        </p:txBody>
      </p:sp>
      <p:sp>
        <p:nvSpPr>
          <p:cNvPr id="5" name="矩形 4"/>
          <p:cNvSpPr/>
          <p:nvPr/>
        </p:nvSpPr>
        <p:spPr>
          <a:xfrm>
            <a:off x="287524" y="3067219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y</a:t>
            </a:r>
            <a:r>
              <a:rPr lang="zh-CN" altLang="en-US" dirty="0"/>
              <a:t>_pred = model.predict(X_test, batch_size=batch_</a:t>
            </a:r>
            <a:r>
              <a:rPr lang="zh-CN" altLang="en-US" dirty="0" smtClean="0"/>
              <a:t>size)</a:t>
            </a:r>
          </a:p>
          <a:p>
            <a:r>
              <a:rPr lang="zh-CN" altLang="en-US" dirty="0" smtClean="0"/>
              <a:t>y_pred = np.argmax(y_pred, axis=1)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97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0364" y="1124744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 and LSTM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628800"/>
            <a:ext cx="83632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sequence </a:t>
            </a:r>
            <a:r>
              <a:rPr lang="zh-CN" altLang="en-US" dirty="0"/>
              <a:t>= Input(shape=(maxlen, ), dtype='int32')</a:t>
            </a:r>
          </a:p>
          <a:p>
            <a:endParaRPr lang="zh-CN" altLang="en-US" dirty="0"/>
          </a:p>
          <a:p>
            <a:r>
              <a:rPr lang="zh-CN" altLang="en-US" dirty="0"/>
              <a:t>    embedded = Embedding(input_dim=max_features, output_dim=num_features, input_length=maxlen, mask_zero=True, weights=[W], trainable=False) (sequence)</a:t>
            </a:r>
          </a:p>
          <a:p>
            <a:r>
              <a:rPr lang="zh-CN" altLang="en-US" dirty="0" smtClean="0"/>
              <a:t>    embedded </a:t>
            </a:r>
            <a:r>
              <a:rPr lang="zh-CN" altLang="en-US" dirty="0"/>
              <a:t>= Dropout(0.25) (embedded)</a:t>
            </a:r>
          </a:p>
          <a:p>
            <a:endParaRPr lang="zh-CN" altLang="en-US" dirty="0"/>
          </a:p>
          <a:p>
            <a:r>
              <a:rPr lang="zh-CN" altLang="en-US" dirty="0"/>
              <a:t>    # LSTM</a:t>
            </a:r>
          </a:p>
          <a:p>
            <a:r>
              <a:rPr lang="zh-CN" altLang="en-US" dirty="0"/>
              <a:t>    hidden = LSTM(hidden_dim, recurrent_dropout=0.25) (embedded)</a:t>
            </a:r>
          </a:p>
          <a:p>
            <a:endParaRPr lang="zh-CN" altLang="en-US" dirty="0"/>
          </a:p>
          <a:p>
            <a:r>
              <a:rPr lang="zh-CN" altLang="en-US" dirty="0"/>
              <a:t>    # </a:t>
            </a:r>
            <a:r>
              <a:rPr lang="en-US" altLang="zh-CN" dirty="0" err="1" smtClean="0"/>
              <a:t>SimpleRNN</a:t>
            </a:r>
            <a:endParaRPr lang="zh-CN" altLang="en-US" dirty="0"/>
          </a:p>
          <a:p>
            <a:r>
              <a:rPr lang="zh-CN" altLang="en-US" dirty="0"/>
              <a:t>    # hidden = </a:t>
            </a:r>
            <a:r>
              <a:rPr lang="en-US" altLang="zh-CN" dirty="0" err="1" smtClean="0"/>
              <a:t>SimpleRNN</a:t>
            </a:r>
            <a:r>
              <a:rPr lang="zh-CN" altLang="en-US" dirty="0" smtClean="0"/>
              <a:t>(</a:t>
            </a:r>
            <a:r>
              <a:rPr lang="zh-CN" altLang="en-US" dirty="0"/>
              <a:t>hidden_dim, recurrent_dropout=0.25) (embedded)</a:t>
            </a:r>
          </a:p>
          <a:p>
            <a:endParaRPr lang="zh-CN" altLang="en-US" dirty="0"/>
          </a:p>
          <a:p>
            <a:r>
              <a:rPr lang="zh-CN" altLang="en-US" dirty="0"/>
              <a:t>    output = Dense(2, activation='softmax') (hidden)</a:t>
            </a:r>
          </a:p>
          <a:p>
            <a:r>
              <a:rPr lang="zh-CN" altLang="en-US" dirty="0"/>
              <a:t>    model = Model(inputs=sequence, outputs=output)</a:t>
            </a:r>
          </a:p>
          <a:p>
            <a:endParaRPr lang="zh-CN" altLang="en-US" dirty="0"/>
          </a:p>
          <a:p>
            <a:r>
              <a:rPr lang="zh-CN" altLang="en-US" dirty="0"/>
              <a:t>    model.compile(loss='categorical_crossentropy', optimizer='adam', metrics=['acc'])</a:t>
            </a:r>
          </a:p>
        </p:txBody>
      </p:sp>
    </p:spTree>
    <p:extLst>
      <p:ext uri="{BB962C8B-B14F-4D97-AF65-F5344CB8AC3E}">
        <p14:creationId xmlns:p14="http://schemas.microsoft.com/office/powerpoint/2010/main" val="69341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For a doctor who study English over ten years would still hard to cover the whole English grammar.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To create complex rules system for natural language processing is a stupid way.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Context dependent Grammar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Context independent Grammar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 Language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19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Context Dependent Grammar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E.g.</a:t>
            </a:r>
          </a:p>
          <a:p>
            <a:r>
              <a:rPr lang="zh-CN" altLang="en-US" dirty="0"/>
              <a:t>美联储主席本</a:t>
            </a:r>
            <a:r>
              <a:rPr lang="en-US" altLang="zh-CN" dirty="0"/>
              <a:t>.</a:t>
            </a:r>
            <a:r>
              <a:rPr lang="zh-CN" altLang="en-US" dirty="0"/>
              <a:t>伯南克昨天告诉媒体</a:t>
            </a:r>
            <a:r>
              <a:rPr lang="en-US" altLang="zh-CN" dirty="0"/>
              <a:t>7000</a:t>
            </a:r>
            <a:r>
              <a:rPr lang="zh-CN" altLang="en-US" dirty="0"/>
              <a:t>亿美元的救助资金将借给上百家银行、保险公司和汽车公司。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dirty="0" smtClean="0"/>
              <a:t>Re-order</a:t>
            </a:r>
          </a:p>
          <a:p>
            <a:r>
              <a:rPr lang="zh-CN" altLang="en-US" dirty="0"/>
              <a:t>本</a:t>
            </a:r>
            <a:r>
              <a:rPr lang="en-US" altLang="zh-CN" dirty="0"/>
              <a:t>.</a:t>
            </a:r>
            <a:r>
              <a:rPr lang="zh-CN" altLang="en-US" dirty="0" smtClean="0"/>
              <a:t>伯南克</a:t>
            </a:r>
            <a:r>
              <a:rPr lang="zh-CN" altLang="en-US" dirty="0"/>
              <a:t>美联储</a:t>
            </a:r>
            <a:r>
              <a:rPr lang="zh-CN" altLang="en-US" dirty="0" smtClean="0"/>
              <a:t>主席昨天</a:t>
            </a:r>
            <a:r>
              <a:rPr lang="en-US" altLang="zh-CN" dirty="0"/>
              <a:t>7000</a:t>
            </a:r>
            <a:r>
              <a:rPr lang="zh-CN" altLang="en-US" dirty="0"/>
              <a:t>亿美元的救助</a:t>
            </a:r>
            <a:r>
              <a:rPr lang="zh-CN" altLang="en-US" dirty="0" smtClean="0"/>
              <a:t>资金</a:t>
            </a:r>
            <a:r>
              <a:rPr lang="zh-CN" altLang="en-US" dirty="0"/>
              <a:t>告诉</a:t>
            </a:r>
            <a:r>
              <a:rPr lang="zh-CN" altLang="en-US" dirty="0" smtClean="0"/>
              <a:t>媒体</a:t>
            </a:r>
            <a:r>
              <a:rPr lang="zh-CN" altLang="en-US" dirty="0"/>
              <a:t>将</a:t>
            </a:r>
            <a:r>
              <a:rPr lang="zh-CN" altLang="en-US" dirty="0" smtClean="0"/>
              <a:t>借给</a:t>
            </a:r>
            <a:r>
              <a:rPr lang="zh-CN" altLang="en-US" dirty="0"/>
              <a:t>银行、保险公司和汽车</a:t>
            </a:r>
            <a:r>
              <a:rPr lang="zh-CN" altLang="en-US" dirty="0" smtClean="0"/>
              <a:t>公司</a:t>
            </a:r>
            <a:r>
              <a:rPr lang="zh-CN" altLang="en-US" dirty="0"/>
              <a:t>上百</a:t>
            </a:r>
            <a:r>
              <a:rPr lang="zh-CN" altLang="en-US" dirty="0" smtClean="0"/>
              <a:t>家。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Confusion</a:t>
            </a:r>
          </a:p>
          <a:p>
            <a:r>
              <a:rPr lang="zh-CN" altLang="en-US" dirty="0" smtClean="0"/>
              <a:t>联主美储席</a:t>
            </a:r>
            <a:r>
              <a:rPr lang="zh-CN" altLang="en-US" dirty="0"/>
              <a:t>本</a:t>
            </a:r>
            <a:r>
              <a:rPr lang="en-US" altLang="zh-CN" dirty="0"/>
              <a:t>.</a:t>
            </a:r>
            <a:r>
              <a:rPr lang="zh-CN" altLang="en-US" dirty="0" smtClean="0"/>
              <a:t>伯诉体南将借天的救克告媒昨助资金</a:t>
            </a:r>
            <a:r>
              <a:rPr lang="en-US" altLang="zh-CN" dirty="0" smtClean="0"/>
              <a:t>70</a:t>
            </a:r>
            <a:r>
              <a:rPr lang="zh-CN" altLang="en-US" dirty="0" smtClean="0"/>
              <a:t>元亿</a:t>
            </a:r>
            <a:r>
              <a:rPr lang="en-US" altLang="zh-CN" dirty="0" smtClean="0"/>
              <a:t>00</a:t>
            </a:r>
            <a:r>
              <a:rPr lang="zh-CN" altLang="en-US" dirty="0" smtClean="0"/>
              <a:t>美给上百百百家银保行、汽车险公司公司和。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 Language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49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 probability of sentence 1: 10</a:t>
            </a:r>
            <a:r>
              <a:rPr lang="en-US" altLang="zh-CN" baseline="30000" dirty="0" smtClean="0"/>
              <a:t>-20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 probability of sentence </a:t>
            </a:r>
            <a:r>
              <a:rPr lang="en-US" altLang="zh-CN" dirty="0" smtClean="0"/>
              <a:t>2:  10</a:t>
            </a:r>
            <a:r>
              <a:rPr lang="en-US" altLang="zh-CN" baseline="30000" dirty="0" smtClean="0"/>
              <a:t>-25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The probability of sentence </a:t>
            </a:r>
            <a:r>
              <a:rPr lang="en-US" altLang="zh-CN" dirty="0" smtClean="0"/>
              <a:t>3:  10</a:t>
            </a:r>
            <a:r>
              <a:rPr lang="en-US" altLang="zh-CN" baseline="30000" dirty="0" smtClean="0"/>
              <a:t>-70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aseline="30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Given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/>
              <a:t> as a meaningful sentence, the words in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/>
              <a:t> can be defined as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 grammar in English will be turned to a statistic problem to calculate the probability of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/>
              <a:t>, defined as,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 Language Model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153859"/>
              </p:ext>
            </p:extLst>
          </p:nvPr>
        </p:nvGraphicFramePr>
        <p:xfrm>
          <a:off x="1148776" y="4725144"/>
          <a:ext cx="68627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3632040" imgH="457200" progId="Equation.DSMT4">
                  <p:embed/>
                </p:oleObj>
              </mc:Choice>
              <mc:Fallback>
                <p:oleObj name="Equation" r:id="rId3" imgW="3632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8776" y="4725144"/>
                        <a:ext cx="686276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59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According to </a:t>
            </a:r>
            <a:r>
              <a:rPr lang="en-US" altLang="zh-CN" dirty="0"/>
              <a:t>Markov </a:t>
            </a:r>
            <a:r>
              <a:rPr lang="en-US" altLang="zh-CN" dirty="0" smtClean="0"/>
              <a:t>process, the word </a:t>
            </a:r>
            <a:r>
              <a:rPr lang="en-US" altLang="zh-CN" i="1" dirty="0" smtClean="0"/>
              <a:t>w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are only related to the word </a:t>
            </a:r>
            <a:r>
              <a:rPr lang="en-US" altLang="zh-CN" i="1" dirty="0" smtClean="0"/>
              <a:t>w</a:t>
            </a:r>
            <a:r>
              <a:rPr lang="en-US" altLang="zh-CN" i="1" baseline="-25000" dirty="0" smtClean="0"/>
              <a:t>i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. This statistic language model was called as Bigram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Unigram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Trigram model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N-gram model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 Language Model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249501"/>
              </p:ext>
            </p:extLst>
          </p:nvPr>
        </p:nvGraphicFramePr>
        <p:xfrm>
          <a:off x="1908175" y="2780928"/>
          <a:ext cx="5327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3" imgW="2819160" imgH="228600" progId="Equation.DSMT4">
                  <p:embed/>
                </p:oleObj>
              </mc:Choice>
              <mc:Fallback>
                <p:oleObj name="Equation" r:id="rId3" imgW="281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2780928"/>
                        <a:ext cx="532765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398690"/>
              </p:ext>
            </p:extLst>
          </p:nvPr>
        </p:nvGraphicFramePr>
        <p:xfrm>
          <a:off x="3149600" y="5157192"/>
          <a:ext cx="2844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5" imgW="2844720" imgH="685800" progId="Equation.DSMT4">
                  <p:embed/>
                </p:oleObj>
              </mc:Choice>
              <mc:Fallback>
                <p:oleObj name="Equation" r:id="rId5" imgW="28447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9600" y="5157192"/>
                        <a:ext cx="28448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3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11991</TotalTime>
  <Words>3661</Words>
  <Application>Microsoft Office PowerPoint</Application>
  <PresentationFormat>全屏显示(4:3)</PresentationFormat>
  <Paragraphs>493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Wingdings</vt:lpstr>
      <vt:lpstr>Times New Roman</vt:lpstr>
      <vt:lpstr>Arial</vt:lpstr>
      <vt:lpstr>思源黑体 CN Light</vt:lpstr>
      <vt:lpstr>宋体</vt:lpstr>
      <vt:lpstr>腾祥嘉丽线黑简</vt:lpstr>
      <vt:lpstr>Source Han Sans Light</vt:lpstr>
      <vt:lpstr>Open Sans Light</vt:lpstr>
      <vt:lpstr>Calibri</vt:lpstr>
      <vt:lpstr>Office 主题​​</vt:lpstr>
      <vt:lpstr>Equation</vt:lpstr>
      <vt:lpstr>Visio</vt:lpstr>
      <vt:lpstr>Recurrent Neural Networks and Long Short-term Memory</vt:lpstr>
      <vt:lpstr>Outline</vt:lpstr>
      <vt:lpstr>Statistic Natural Language Processing</vt:lpstr>
      <vt:lpstr>Statistic Language Model</vt:lpstr>
      <vt:lpstr>Statistic Language Model</vt:lpstr>
      <vt:lpstr>Statistic Language Model</vt:lpstr>
      <vt:lpstr>Statistic Language Model</vt:lpstr>
      <vt:lpstr>Statistic Language Model</vt:lpstr>
      <vt:lpstr>Statistic Language Model</vt:lpstr>
      <vt:lpstr>Statistic Language Model</vt:lpstr>
      <vt:lpstr>Text Classification</vt:lpstr>
      <vt:lpstr>Text Classification</vt:lpstr>
      <vt:lpstr>Text Classification</vt:lpstr>
      <vt:lpstr>Features</vt:lpstr>
      <vt:lpstr>Features</vt:lpstr>
      <vt:lpstr>Word Vectors</vt:lpstr>
      <vt:lpstr>Word Vectors</vt:lpstr>
      <vt:lpstr>Neural Probabilistic Language Model</vt:lpstr>
      <vt:lpstr>Problem of Very Large Vocabulary</vt:lpstr>
      <vt:lpstr>Word2vec</vt:lpstr>
      <vt:lpstr>Word2vec</vt:lpstr>
      <vt:lpstr>Word2vec</vt:lpstr>
      <vt:lpstr>Word2vec</vt:lpstr>
      <vt:lpstr>Convolutional Neural Network (CNN)</vt:lpstr>
      <vt:lpstr>Convolutional Neural Network (CNN)</vt:lpstr>
      <vt:lpstr>Recurrent Neural Network (RNN)</vt:lpstr>
      <vt:lpstr>Recurrent Neural Network (RNN)</vt:lpstr>
      <vt:lpstr>Recurrent Neural Network (RNN)</vt:lpstr>
      <vt:lpstr>Long-Short Term Memory (LSTM)</vt:lpstr>
      <vt:lpstr>Long-Short Term Memory (LSTM)</vt:lpstr>
      <vt:lpstr>Programming Task</vt:lpstr>
      <vt:lpstr>Pre-process data</vt:lpstr>
      <vt:lpstr>Pre-process data</vt:lpstr>
      <vt:lpstr>Pre-process data</vt:lpstr>
      <vt:lpstr>Pre-process data</vt:lpstr>
      <vt:lpstr>Conventional Models</vt:lpstr>
      <vt:lpstr>Conventional Models</vt:lpstr>
      <vt:lpstr>Conventional Models</vt:lpstr>
      <vt:lpstr>Train word2vec models</vt:lpstr>
      <vt:lpstr>Train word2vec models</vt:lpstr>
      <vt:lpstr>Train word2vec models</vt:lpstr>
      <vt:lpstr>Deep Neural Networks</vt:lpstr>
      <vt:lpstr>Deep Neural Networks</vt:lpstr>
      <vt:lpstr>Deep Neural Networks</vt:lpstr>
      <vt:lpstr>Deep Neural Networks</vt:lpstr>
      <vt:lpstr>Deep Neural Networks</vt:lpstr>
      <vt:lpstr>Deep Neural Networks</vt:lpstr>
      <vt:lpstr>CNN</vt:lpstr>
      <vt:lpstr>CNN</vt:lpstr>
      <vt:lpstr>CNN</vt:lpstr>
      <vt:lpstr>CNN</vt:lpstr>
      <vt:lpstr>RNN and LSTM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240</cp:revision>
  <dcterms:created xsi:type="dcterms:W3CDTF">2016-11-29T04:36:55Z</dcterms:created>
  <dcterms:modified xsi:type="dcterms:W3CDTF">2018-06-27T02:28:49Z</dcterms:modified>
</cp:coreProperties>
</file>