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 Light" panose="020B0604020202020204" charset="0"/>
      <p:regular r:id="rId27"/>
    </p:embeddedFont>
    <p:embeddedFont>
      <p:font typeface="腾祥嘉丽线黑简" panose="02010600030101010101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413E27-480E-44F8-ADC2-8EFA8040CBBF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Advanced 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2018-3-29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the original train.csv and test.csv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 </a:t>
            </a:r>
            <a:r>
              <a:rPr lang="en-US" altLang="zh-CN" dirty="0"/>
              <a:t>= </a:t>
            </a:r>
            <a:r>
              <a:rPr lang="en-US" altLang="zh-CN" dirty="0" err="1"/>
              <a:t>pd.read_csv</a:t>
            </a:r>
            <a:r>
              <a:rPr lang="en-US" altLang="zh-CN" dirty="0"/>
              <a:t>('data/train.csv')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print("train 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train.shape</a:t>
            </a:r>
            <a:r>
              <a:rPr lang="en-US" altLang="zh-CN" dirty="0" smtClean="0"/>
              <a:t>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plt.scatter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train.GrLivArea</a:t>
            </a:r>
            <a:r>
              <a:rPr lang="en-US" altLang="zh-CN" dirty="0"/>
              <a:t>, </a:t>
            </a:r>
            <a:r>
              <a:rPr lang="en-US" altLang="zh-CN" dirty="0" err="1"/>
              <a:t>train.SalePrice</a:t>
            </a:r>
            <a:r>
              <a:rPr lang="en-US" altLang="zh-CN" dirty="0"/>
              <a:t>, c = "blue", marker = "s")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plt.title</a:t>
            </a:r>
            <a:r>
              <a:rPr lang="en-US" altLang="zh-CN" dirty="0"/>
              <a:t>("Looking for outliers")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plt.xlabel</a:t>
            </a:r>
            <a:r>
              <a:rPr lang="en-US" altLang="zh-CN" dirty="0"/>
              <a:t>("</a:t>
            </a:r>
            <a:r>
              <a:rPr lang="en-US" altLang="zh-CN" dirty="0" err="1"/>
              <a:t>GrLivArea</a:t>
            </a:r>
            <a:r>
              <a:rPr lang="en-US" altLang="zh-CN" dirty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plt.ylabel</a:t>
            </a:r>
            <a:r>
              <a:rPr lang="en-US" altLang="zh-CN" dirty="0"/>
              <a:t>("</a:t>
            </a:r>
            <a:r>
              <a:rPr lang="en-US" altLang="zh-CN" dirty="0" err="1"/>
              <a:t>SalePrice</a:t>
            </a:r>
            <a:r>
              <a:rPr lang="en-US" altLang="zh-CN" dirty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plt.show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Load the original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5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07504" y="1268760"/>
            <a:ext cx="9145016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Count null (NA) values in a column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</a:t>
            </a:r>
            <a:r>
              <a:rPr lang="en-US" altLang="zh-CN" dirty="0" err="1"/>
              <a:t>train.loc</a:t>
            </a:r>
            <a:r>
              <a:rPr lang="en-US" altLang="zh-CN" dirty="0"/>
              <a:t> [:, "Alley"].</a:t>
            </a:r>
            <a:r>
              <a:rPr lang="en-US" altLang="zh-CN" dirty="0" err="1"/>
              <a:t>isnull</a:t>
            </a:r>
            <a:r>
              <a:rPr lang="en-US" altLang="zh-CN" dirty="0"/>
              <a:t>().</a:t>
            </a:r>
            <a:r>
              <a:rPr lang="en-US" altLang="zh-CN" dirty="0" err="1"/>
              <a:t>values.sum</a:t>
            </a:r>
            <a:r>
              <a:rPr lang="en-US" altLang="zh-CN" dirty="0" smtClean="0"/>
              <a:t>())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Fill the NA values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train.loc</a:t>
            </a:r>
            <a:r>
              <a:rPr lang="en-US" altLang="zh-CN" dirty="0"/>
              <a:t>[:, "Alley"] = </a:t>
            </a:r>
            <a:r>
              <a:rPr lang="en-US" altLang="zh-CN" dirty="0" err="1"/>
              <a:t>train.loc</a:t>
            </a:r>
            <a:r>
              <a:rPr lang="en-US" altLang="zh-CN" dirty="0"/>
              <a:t>[:, "Alley"].</a:t>
            </a:r>
            <a:r>
              <a:rPr lang="en-US" altLang="zh-CN" dirty="0" err="1"/>
              <a:t>fillna</a:t>
            </a:r>
            <a:r>
              <a:rPr lang="en-US" altLang="zh-CN" dirty="0"/>
              <a:t>("None</a:t>
            </a:r>
            <a:r>
              <a:rPr lang="en-US" altLang="zh-CN" dirty="0" smtClean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train.loc</a:t>
            </a:r>
            <a:r>
              <a:rPr lang="en-US" altLang="zh-CN" dirty="0"/>
              <a:t>[:, "</a:t>
            </a:r>
            <a:r>
              <a:rPr lang="en-US" altLang="zh-CN" dirty="0" err="1"/>
              <a:t>BedroomAbvGr</a:t>
            </a:r>
            <a:r>
              <a:rPr lang="en-US" altLang="zh-CN" dirty="0"/>
              <a:t>"] = </a:t>
            </a:r>
            <a:r>
              <a:rPr lang="en-US" altLang="zh-CN" dirty="0" err="1"/>
              <a:t>train.loc</a:t>
            </a:r>
            <a:r>
              <a:rPr lang="en-US" altLang="zh-CN" dirty="0"/>
              <a:t>[:, "</a:t>
            </a:r>
            <a:r>
              <a:rPr lang="en-US" altLang="zh-CN" dirty="0" err="1"/>
              <a:t>BedroomAbvGr</a:t>
            </a:r>
            <a:r>
              <a:rPr lang="en-US" altLang="zh-CN" dirty="0"/>
              <a:t>"].</a:t>
            </a:r>
            <a:r>
              <a:rPr lang="en-US" altLang="zh-CN" dirty="0" err="1"/>
              <a:t>fillna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train.loc</a:t>
            </a:r>
            <a:r>
              <a:rPr lang="en-US" altLang="zh-CN" dirty="0"/>
              <a:t>[:, "BsmtFinType2"] = </a:t>
            </a:r>
            <a:r>
              <a:rPr lang="en-US" altLang="zh-CN" dirty="0" err="1"/>
              <a:t>train.loc</a:t>
            </a:r>
            <a:r>
              <a:rPr lang="en-US" altLang="zh-CN" dirty="0"/>
              <a:t>[:, "BsmtFinType2"].</a:t>
            </a:r>
            <a:r>
              <a:rPr lang="en-US" altLang="zh-CN" dirty="0" err="1"/>
              <a:t>fillna</a:t>
            </a:r>
            <a:r>
              <a:rPr lang="en-US" altLang="zh-CN" dirty="0"/>
              <a:t>("No")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Fill the NA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3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Count all values in a column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</a:t>
            </a:r>
            <a:r>
              <a:rPr lang="en-US" altLang="zh-CN" dirty="0" err="1"/>
              <a:t>train.loc</a:t>
            </a:r>
            <a:r>
              <a:rPr lang="en-US" altLang="zh-CN" dirty="0"/>
              <a:t>[:, "</a:t>
            </a:r>
            <a:r>
              <a:rPr lang="en-US" altLang="zh-CN" dirty="0" err="1"/>
              <a:t>ExterQual</a:t>
            </a:r>
            <a:r>
              <a:rPr lang="en-US" altLang="zh-CN" dirty="0"/>
              <a:t>"].</a:t>
            </a:r>
            <a:r>
              <a:rPr lang="en-US" altLang="zh-CN" dirty="0" err="1"/>
              <a:t>value_counts</a:t>
            </a:r>
            <a:r>
              <a:rPr lang="en-US" altLang="zh-CN" dirty="0" smtClean="0"/>
              <a:t>())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Replace the categorical values with continuous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 = </a:t>
            </a:r>
            <a:r>
              <a:rPr lang="en-US" altLang="zh-CN" dirty="0" err="1"/>
              <a:t>train.replace</a:t>
            </a:r>
            <a:r>
              <a:rPr lang="en-US" altLang="zh-CN" dirty="0" smtClean="0"/>
              <a:t>({</a:t>
            </a:r>
            <a:r>
              <a:rPr lang="it-IT" altLang="zh-CN" dirty="0"/>
              <a:t>"ExterQual" : {"Po" : 1, "Fa" : 2, "TA": 3, "Gd": 4, "Ex" : 5},</a:t>
            </a:r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Replace the categorical values with continuous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8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Count all values in a column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</a:t>
            </a:r>
            <a:r>
              <a:rPr lang="en-US" altLang="zh-CN" dirty="0" err="1"/>
              <a:t>train.loc</a:t>
            </a:r>
            <a:r>
              <a:rPr lang="en-US" altLang="zh-CN" dirty="0"/>
              <a:t>[:, "</a:t>
            </a:r>
            <a:r>
              <a:rPr lang="en-US" altLang="zh-CN" dirty="0" err="1"/>
              <a:t>SimplOverallQual</a:t>
            </a:r>
            <a:r>
              <a:rPr lang="en-US" altLang="zh-CN" dirty="0"/>
              <a:t>"].</a:t>
            </a:r>
            <a:r>
              <a:rPr lang="en-US" altLang="zh-CN" dirty="0" err="1"/>
              <a:t>value_counts</a:t>
            </a:r>
            <a:r>
              <a:rPr lang="en-US" altLang="zh-CN" dirty="0" smtClean="0"/>
              <a:t>())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Simplifications of existing </a:t>
            </a:r>
            <a:r>
              <a:rPr lang="en-US" altLang="zh-CN" dirty="0" smtClean="0"/>
              <a:t>features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</a:t>
            </a:r>
            <a:r>
              <a:rPr lang="en-US" altLang="zh-CN" dirty="0" err="1"/>
              <a:t>SimplOverallQual</a:t>
            </a:r>
            <a:r>
              <a:rPr lang="en-US" altLang="zh-CN" dirty="0"/>
              <a:t>"] = </a:t>
            </a:r>
            <a:r>
              <a:rPr lang="en-US" altLang="zh-CN" dirty="0" err="1"/>
              <a:t>train.OverallQual.replace</a:t>
            </a:r>
            <a:r>
              <a:rPr lang="en-US" altLang="zh-CN" dirty="0"/>
              <a:t>({1 : 1, 2 : 1, 3 : 1, # bad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              4 </a:t>
            </a:r>
            <a:r>
              <a:rPr lang="en-US" altLang="zh-CN" dirty="0"/>
              <a:t>: 2, 5 : 2, 6 : 2, # average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              7 </a:t>
            </a:r>
            <a:r>
              <a:rPr lang="en-US" altLang="zh-CN" dirty="0"/>
              <a:t>: 3, 8 : 3, 9 : 3, 10 : 3 # good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})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Simplifications of existing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24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Combinations of existing </a:t>
            </a:r>
            <a:r>
              <a:rPr lang="en-US" altLang="zh-CN" dirty="0" smtClean="0"/>
              <a:t>features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# Overall quality of the house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</a:t>
            </a:r>
            <a:r>
              <a:rPr lang="en-US" altLang="zh-CN" dirty="0"/>
              <a:t>["</a:t>
            </a:r>
            <a:r>
              <a:rPr lang="en-US" altLang="zh-CN" dirty="0" err="1"/>
              <a:t>OverallGrade</a:t>
            </a:r>
            <a:r>
              <a:rPr lang="en-US" altLang="zh-CN" dirty="0"/>
              <a:t>"] = train["</a:t>
            </a:r>
            <a:r>
              <a:rPr lang="en-US" altLang="zh-CN" dirty="0" err="1"/>
              <a:t>OverallQual</a:t>
            </a:r>
            <a:r>
              <a:rPr lang="en-US" altLang="zh-CN" dirty="0"/>
              <a:t>"] * train["</a:t>
            </a:r>
            <a:r>
              <a:rPr lang="en-US" altLang="zh-CN" dirty="0" err="1"/>
              <a:t>OverallCond</a:t>
            </a:r>
            <a:r>
              <a:rPr lang="en-US" altLang="zh-CN" dirty="0"/>
              <a:t>"]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# Overall quality of the garage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</a:t>
            </a:r>
            <a:r>
              <a:rPr lang="en-US" altLang="zh-CN" dirty="0" err="1"/>
              <a:t>GarageGrade</a:t>
            </a:r>
            <a:r>
              <a:rPr lang="en-US" altLang="zh-CN" dirty="0"/>
              <a:t>"] = train["</a:t>
            </a:r>
            <a:r>
              <a:rPr lang="en-US" altLang="zh-CN" dirty="0" err="1"/>
              <a:t>GarageQual</a:t>
            </a:r>
            <a:r>
              <a:rPr lang="en-US" altLang="zh-CN" dirty="0"/>
              <a:t>"] * train["</a:t>
            </a:r>
            <a:r>
              <a:rPr lang="en-US" altLang="zh-CN" dirty="0" err="1"/>
              <a:t>GarageCond</a:t>
            </a:r>
            <a:r>
              <a:rPr lang="en-US" altLang="zh-CN" dirty="0"/>
              <a:t>"]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# Overall quality of the exterior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</a:t>
            </a:r>
            <a:r>
              <a:rPr lang="en-US" altLang="zh-CN" dirty="0" err="1"/>
              <a:t>ExterGrade</a:t>
            </a:r>
            <a:r>
              <a:rPr lang="en-US" altLang="zh-CN" dirty="0"/>
              <a:t>"] = train["</a:t>
            </a:r>
            <a:r>
              <a:rPr lang="en-US" altLang="zh-CN" dirty="0" err="1"/>
              <a:t>ExterQual</a:t>
            </a:r>
            <a:r>
              <a:rPr lang="en-US" altLang="zh-CN" dirty="0"/>
              <a:t>"] * train["</a:t>
            </a:r>
            <a:r>
              <a:rPr lang="en-US" altLang="zh-CN" dirty="0" err="1"/>
              <a:t>ExterCond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Combinations of existing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58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# Find most important features relative to </a:t>
            </a:r>
            <a:r>
              <a:rPr lang="en-US" altLang="zh-CN" dirty="0" smtClean="0"/>
              <a:t>target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print("Find most important features relative to target")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corr</a:t>
            </a:r>
            <a:r>
              <a:rPr lang="en-US" altLang="zh-CN" dirty="0"/>
              <a:t> = </a:t>
            </a:r>
            <a:r>
              <a:rPr lang="en-US" altLang="zh-CN" dirty="0" err="1"/>
              <a:t>train.corr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corr.sort_values</a:t>
            </a:r>
            <a:r>
              <a:rPr lang="en-US" altLang="zh-CN" dirty="0"/>
              <a:t>(["</a:t>
            </a:r>
            <a:r>
              <a:rPr lang="en-US" altLang="zh-CN" dirty="0" err="1"/>
              <a:t>SalePrice</a:t>
            </a:r>
            <a:r>
              <a:rPr lang="en-US" altLang="zh-CN" dirty="0"/>
              <a:t>"], ascending = False, </a:t>
            </a:r>
            <a:r>
              <a:rPr lang="en-US" altLang="zh-CN" dirty="0" err="1"/>
              <a:t>inplace</a:t>
            </a:r>
            <a:r>
              <a:rPr lang="en-US" altLang="zh-CN" dirty="0"/>
              <a:t> = True)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</a:t>
            </a:r>
            <a:r>
              <a:rPr lang="en-US" altLang="zh-CN" dirty="0" err="1"/>
              <a:t>corr.SalePrice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Combinations of existing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44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squared, cubic, squared root features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</a:t>
            </a:r>
            <a:r>
              <a:rPr lang="en-US" altLang="zh-CN" dirty="0"/>
              <a:t>["OverallQual-s2"] = train["</a:t>
            </a:r>
            <a:r>
              <a:rPr lang="en-US" altLang="zh-CN" dirty="0" err="1"/>
              <a:t>OverallQual</a:t>
            </a:r>
            <a:r>
              <a:rPr lang="en-US" altLang="zh-CN" dirty="0"/>
              <a:t>"] ** 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train["OverallQual-s3"] = train["</a:t>
            </a:r>
            <a:r>
              <a:rPr lang="en-US" altLang="zh-CN" dirty="0" err="1"/>
              <a:t>OverallQual</a:t>
            </a:r>
            <a:r>
              <a:rPr lang="en-US" altLang="zh-CN" dirty="0"/>
              <a:t>"] ** 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</a:t>
            </a:r>
            <a:r>
              <a:rPr lang="en-US" altLang="zh-CN" dirty="0" err="1"/>
              <a:t>OverallQual-Sq</a:t>
            </a:r>
            <a:r>
              <a:rPr lang="en-US" altLang="zh-CN" dirty="0"/>
              <a:t>"] = </a:t>
            </a:r>
            <a:r>
              <a:rPr lang="en-US" altLang="zh-CN" dirty="0" err="1"/>
              <a:t>np.sqrt</a:t>
            </a:r>
            <a:r>
              <a:rPr lang="en-US" altLang="zh-CN" dirty="0"/>
              <a:t>(train["</a:t>
            </a:r>
            <a:r>
              <a:rPr lang="en-US" altLang="zh-CN" dirty="0" err="1"/>
              <a:t>OverallQual</a:t>
            </a:r>
            <a:r>
              <a:rPr lang="en-US" altLang="zh-CN" dirty="0"/>
              <a:t>"])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train["AllSF-2"] = train["</a:t>
            </a:r>
            <a:r>
              <a:rPr lang="en-US" altLang="zh-CN" dirty="0" err="1"/>
              <a:t>AllSF</a:t>
            </a:r>
            <a:r>
              <a:rPr lang="en-US" altLang="zh-CN" dirty="0"/>
              <a:t>"] ** 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train["AllSF-3"] = train["</a:t>
            </a:r>
            <a:r>
              <a:rPr lang="en-US" altLang="zh-CN" dirty="0" err="1"/>
              <a:t>AllSF</a:t>
            </a:r>
            <a:r>
              <a:rPr lang="en-US" altLang="zh-CN" dirty="0"/>
              <a:t>"] ** 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88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categorical_features</a:t>
            </a:r>
            <a:r>
              <a:rPr lang="en-US" altLang="zh-CN" dirty="0"/>
              <a:t> = </a:t>
            </a:r>
            <a:r>
              <a:rPr lang="en-US" altLang="zh-CN" dirty="0" err="1"/>
              <a:t>train.select_dtypes</a:t>
            </a:r>
            <a:r>
              <a:rPr lang="en-US" altLang="zh-CN" dirty="0"/>
              <a:t>(include = ["object"]).columns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numerical_features</a:t>
            </a:r>
            <a:r>
              <a:rPr lang="en-US" altLang="zh-CN" dirty="0"/>
              <a:t> = </a:t>
            </a:r>
            <a:r>
              <a:rPr lang="en-US" altLang="zh-CN" dirty="0" err="1"/>
              <a:t>train.select_dtypes</a:t>
            </a:r>
            <a:r>
              <a:rPr lang="en-US" altLang="zh-CN" dirty="0"/>
              <a:t>(exclude = ["object"]).columns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numerical_features</a:t>
            </a:r>
            <a:r>
              <a:rPr lang="en-US" altLang="zh-CN" dirty="0"/>
              <a:t> = </a:t>
            </a:r>
            <a:r>
              <a:rPr lang="en-US" altLang="zh-CN" dirty="0" err="1"/>
              <a:t>numerical_features.drop</a:t>
            </a:r>
            <a:r>
              <a:rPr lang="en-US" altLang="zh-CN" dirty="0"/>
              <a:t>("</a:t>
            </a:r>
            <a:r>
              <a:rPr lang="en-US" altLang="zh-CN" dirty="0" err="1"/>
              <a:t>SalePrice</a:t>
            </a:r>
            <a:r>
              <a:rPr lang="en-US" altLang="zh-CN" dirty="0"/>
              <a:t>")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print("Numerical features 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numerical_features</a:t>
            </a:r>
            <a:r>
              <a:rPr lang="en-US" altLang="zh-CN" dirty="0"/>
              <a:t>)))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print("Categorical features 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categorical_features</a:t>
            </a:r>
            <a:r>
              <a:rPr lang="en-US" altLang="zh-CN" dirty="0"/>
              <a:t>)))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train_num</a:t>
            </a:r>
            <a:r>
              <a:rPr lang="en-US" altLang="zh-CN" dirty="0"/>
              <a:t> = train[</a:t>
            </a:r>
            <a:r>
              <a:rPr lang="en-US" altLang="zh-CN" dirty="0" err="1"/>
              <a:t>numerical_features</a:t>
            </a:r>
            <a:r>
              <a:rPr lang="en-US" altLang="zh-CN" dirty="0"/>
              <a:t>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train_cat</a:t>
            </a:r>
            <a:r>
              <a:rPr lang="en-US" altLang="zh-CN" dirty="0"/>
              <a:t> = train[</a:t>
            </a:r>
            <a:r>
              <a:rPr lang="en-US" altLang="zh-CN" dirty="0" err="1"/>
              <a:t>categorical_features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Differentiate </a:t>
            </a:r>
            <a:r>
              <a:rPr lang="en-US" altLang="zh-CN" sz="2400" dirty="0"/>
              <a:t>numerical features (minus the target) and categorical features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019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Split the train data into new train and develop set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 smtClean="0"/>
              <a:t>X_dev</a:t>
            </a:r>
            <a:r>
              <a:rPr lang="en-US" altLang="zh-CN" dirty="0" smtClean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</a:t>
            </a:r>
            <a:r>
              <a:rPr lang="en-US" altLang="zh-CN" dirty="0" err="1" smtClean="0"/>
              <a:t>y_dev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train_test_split</a:t>
            </a:r>
            <a:r>
              <a:rPr lang="en-US" altLang="zh-CN" dirty="0"/>
              <a:t>(train, y, </a:t>
            </a:r>
            <a:r>
              <a:rPr lang="en-US" altLang="zh-CN" dirty="0" err="1"/>
              <a:t>test_size</a:t>
            </a:r>
            <a:r>
              <a:rPr lang="en-US" altLang="zh-CN" dirty="0"/>
              <a:t> = 0.3, </a:t>
            </a:r>
            <a:r>
              <a:rPr lang="en-US" altLang="zh-CN" dirty="0" err="1"/>
              <a:t>random_state</a:t>
            </a:r>
            <a:r>
              <a:rPr lang="en-US" altLang="zh-CN" dirty="0"/>
              <a:t> = 0)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</a:t>
            </a:r>
            <a:r>
              <a:rPr lang="en-US" altLang="zh-CN" dirty="0" err="1"/>
              <a:t>X_train</a:t>
            </a:r>
            <a:r>
              <a:rPr lang="en-US" altLang="zh-CN" dirty="0"/>
              <a:t> 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X_train.shape</a:t>
            </a:r>
            <a:r>
              <a:rPr lang="en-US" altLang="zh-CN" dirty="0"/>
              <a:t>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</a:t>
            </a:r>
            <a:r>
              <a:rPr lang="en-US" altLang="zh-CN" dirty="0" err="1" smtClean="0"/>
              <a:t>X_</a:t>
            </a:r>
            <a:r>
              <a:rPr lang="en-US" altLang="zh-CN" dirty="0" err="1"/>
              <a:t>dev</a:t>
            </a:r>
            <a:r>
              <a:rPr lang="en-US" altLang="zh-CN" dirty="0" smtClean="0"/>
              <a:t> </a:t>
            </a:r>
            <a:r>
              <a:rPr lang="en-US" altLang="zh-CN" dirty="0"/>
              <a:t>: " +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X_</a:t>
            </a:r>
            <a:r>
              <a:rPr lang="en-US" altLang="zh-CN" dirty="0" err="1"/>
              <a:t>dev</a:t>
            </a:r>
            <a:r>
              <a:rPr lang="en-US" altLang="zh-CN" dirty="0" err="1" smtClean="0"/>
              <a:t>.shape</a:t>
            </a:r>
            <a:r>
              <a:rPr lang="en-US" altLang="zh-CN" dirty="0"/>
              <a:t>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</a:t>
            </a:r>
            <a:r>
              <a:rPr lang="en-US" altLang="zh-CN" dirty="0" err="1"/>
              <a:t>y_train</a:t>
            </a:r>
            <a:r>
              <a:rPr lang="en-US" altLang="zh-CN" dirty="0"/>
              <a:t> : "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y_train.shape</a:t>
            </a:r>
            <a:r>
              <a:rPr lang="en-US" altLang="zh-CN" dirty="0"/>
              <a:t>))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</a:t>
            </a:r>
            <a:r>
              <a:rPr lang="en-US" altLang="zh-CN" dirty="0" err="1" smtClean="0"/>
              <a:t>y_</a:t>
            </a:r>
            <a:r>
              <a:rPr lang="en-US" altLang="zh-CN" dirty="0" err="1"/>
              <a:t>dev</a:t>
            </a:r>
            <a:r>
              <a:rPr lang="en-US" altLang="zh-CN" dirty="0" smtClean="0"/>
              <a:t> </a:t>
            </a:r>
            <a:r>
              <a:rPr lang="en-US" altLang="zh-CN" dirty="0"/>
              <a:t>: " +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y_</a:t>
            </a:r>
            <a:r>
              <a:rPr lang="en-US" altLang="zh-CN" dirty="0" err="1"/>
              <a:t>dev</a:t>
            </a:r>
            <a:r>
              <a:rPr lang="en-US" altLang="zh-CN" dirty="0" err="1" smtClean="0"/>
              <a:t>.shape</a:t>
            </a:r>
            <a:r>
              <a:rPr lang="en-US" altLang="zh-CN" dirty="0"/>
              <a:t>))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stdSc</a:t>
            </a:r>
            <a:r>
              <a:rPr lang="en-US" altLang="zh-CN" dirty="0"/>
              <a:t>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X_train.loc</a:t>
            </a:r>
            <a:r>
              <a:rPr lang="en-US" altLang="zh-CN" dirty="0"/>
              <a:t>[:, </a:t>
            </a:r>
            <a:r>
              <a:rPr lang="en-US" altLang="zh-CN" dirty="0" err="1"/>
              <a:t>numerical_features</a:t>
            </a:r>
            <a:r>
              <a:rPr lang="en-US" altLang="zh-CN" dirty="0"/>
              <a:t>] = </a:t>
            </a:r>
            <a:r>
              <a:rPr lang="en-US" altLang="zh-CN" dirty="0" err="1"/>
              <a:t>stdSc.fit_transform</a:t>
            </a:r>
            <a:r>
              <a:rPr lang="en-US" altLang="zh-CN" dirty="0"/>
              <a:t>(</a:t>
            </a:r>
            <a:r>
              <a:rPr lang="en-US" altLang="zh-CN" dirty="0" err="1"/>
              <a:t>X_train.loc</a:t>
            </a:r>
            <a:r>
              <a:rPr lang="en-US" altLang="zh-CN" dirty="0"/>
              <a:t>[:, </a:t>
            </a:r>
            <a:r>
              <a:rPr lang="en-US" altLang="zh-CN" dirty="0" err="1"/>
              <a:t>numerical_features</a:t>
            </a:r>
            <a:r>
              <a:rPr lang="en-US" altLang="zh-CN" dirty="0"/>
              <a:t>])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X_dev.loc</a:t>
            </a:r>
            <a:r>
              <a:rPr lang="en-US" altLang="zh-CN" dirty="0"/>
              <a:t>[:, </a:t>
            </a:r>
            <a:r>
              <a:rPr lang="en-US" altLang="zh-CN" dirty="0" err="1"/>
              <a:t>numerical_features</a:t>
            </a:r>
            <a:r>
              <a:rPr lang="en-US" altLang="zh-CN" dirty="0"/>
              <a:t>] = </a:t>
            </a:r>
            <a:r>
              <a:rPr lang="en-US" altLang="zh-CN" dirty="0" err="1" smtClean="0"/>
              <a:t>stdSc.transform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X_dev.loc</a:t>
            </a:r>
            <a:r>
              <a:rPr lang="en-US" altLang="zh-CN" dirty="0"/>
              <a:t>[:, </a:t>
            </a:r>
            <a:r>
              <a:rPr lang="en-US" altLang="zh-CN" dirty="0" err="1"/>
              <a:t>numerical_features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 the regression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1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lr</a:t>
            </a:r>
            <a:r>
              <a:rPr lang="en-US" altLang="zh-CN" dirty="0"/>
              <a:t> = </a:t>
            </a:r>
            <a:r>
              <a:rPr lang="en-US" altLang="zh-CN" dirty="0" err="1"/>
              <a:t>LinearRegression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lr.fit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y_dev_pred</a:t>
            </a:r>
            <a:r>
              <a:rPr lang="en-US" altLang="zh-CN" dirty="0"/>
              <a:t> = </a:t>
            </a:r>
            <a:r>
              <a:rPr lang="en-US" altLang="zh-CN" dirty="0" err="1"/>
              <a:t>lr.predict</a:t>
            </a:r>
            <a:r>
              <a:rPr lang="en-US" altLang="zh-CN" dirty="0"/>
              <a:t>(</a:t>
            </a:r>
            <a:r>
              <a:rPr lang="en-US" altLang="zh-CN" dirty="0" err="1"/>
              <a:t>X_dev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Evaluation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sklearn.metrics</a:t>
            </a:r>
            <a:r>
              <a:rPr lang="en-US" altLang="zh-CN" dirty="0"/>
              <a:t> import </a:t>
            </a:r>
            <a:r>
              <a:rPr lang="en-US" altLang="zh-CN" dirty="0" err="1"/>
              <a:t>mean_squared_error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scipy.stats</a:t>
            </a:r>
            <a:r>
              <a:rPr lang="en-US" altLang="zh-CN" dirty="0"/>
              <a:t> import </a:t>
            </a:r>
            <a:r>
              <a:rPr lang="en-US" altLang="zh-CN" dirty="0" err="1"/>
              <a:t>pearsonr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mse</a:t>
            </a:r>
            <a:r>
              <a:rPr lang="en-US" altLang="zh-CN" dirty="0"/>
              <a:t> = </a:t>
            </a:r>
            <a:r>
              <a:rPr lang="en-US" altLang="zh-CN" dirty="0" err="1"/>
              <a:t>mean_squared_error</a:t>
            </a:r>
            <a:r>
              <a:rPr lang="en-US" altLang="zh-CN" dirty="0"/>
              <a:t>(</a:t>
            </a:r>
            <a:r>
              <a:rPr lang="en-US" altLang="zh-CN" dirty="0" err="1"/>
              <a:t>y_dev</a:t>
            </a:r>
            <a:r>
              <a:rPr lang="en-US" altLang="zh-CN" dirty="0"/>
              <a:t>, </a:t>
            </a:r>
            <a:r>
              <a:rPr lang="en-US" altLang="zh-CN" dirty="0" err="1"/>
              <a:t>y_dev_pred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pr</a:t>
            </a:r>
            <a:r>
              <a:rPr lang="en-US" altLang="zh-CN" dirty="0"/>
              <a:t> = </a:t>
            </a:r>
            <a:r>
              <a:rPr lang="en-US" altLang="zh-CN" dirty="0" err="1"/>
              <a:t>pearsonr</a:t>
            </a:r>
            <a:r>
              <a:rPr lang="en-US" altLang="zh-CN" dirty="0"/>
              <a:t>(</a:t>
            </a:r>
            <a:r>
              <a:rPr lang="en-US" altLang="zh-CN" dirty="0" err="1"/>
              <a:t>y_dev</a:t>
            </a:r>
            <a:r>
              <a:rPr lang="en-US" altLang="zh-CN" dirty="0"/>
              <a:t>, </a:t>
            </a:r>
            <a:r>
              <a:rPr lang="en-US" altLang="zh-CN" dirty="0" err="1"/>
              <a:t>y_dev_pred</a:t>
            </a:r>
            <a:r>
              <a:rPr lang="en-US" altLang="zh-CN" dirty="0"/>
              <a:t>)[0]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print("MSE on Dev set :", </a:t>
            </a:r>
            <a:r>
              <a:rPr lang="en-US" altLang="zh-CN" dirty="0" err="1"/>
              <a:t>mse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print("</a:t>
            </a:r>
            <a:r>
              <a:rPr lang="en-US" altLang="zh-CN" dirty="0" err="1"/>
              <a:t>Pearsonr</a:t>
            </a:r>
            <a:r>
              <a:rPr lang="en-US" altLang="zh-CN" dirty="0"/>
              <a:t> on Dev set :", </a:t>
            </a:r>
            <a:r>
              <a:rPr lang="en-US" altLang="zh-CN" dirty="0" err="1"/>
              <a:t>pr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the regression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67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/>
              <a:t>Ridge Regression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Lasso Regression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Practice – House Price Prediction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3.1 Load the original data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3.2 Fill the NA values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3.3 Replace the categorical values with continuous values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3.4 Simplifications </a:t>
            </a:r>
            <a:r>
              <a:rPr lang="en-US" altLang="zh-CN" dirty="0"/>
              <a:t>of existing </a:t>
            </a:r>
            <a:r>
              <a:rPr lang="en-US" altLang="zh-CN" dirty="0" smtClean="0"/>
              <a:t>features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3.5 Combinations </a:t>
            </a:r>
            <a:r>
              <a:rPr lang="en-US" altLang="zh-CN" dirty="0"/>
              <a:t>of existing </a:t>
            </a:r>
            <a:r>
              <a:rPr lang="en-US" altLang="zh-CN" dirty="0" smtClean="0"/>
              <a:t>features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3.6 Create </a:t>
            </a:r>
            <a:r>
              <a:rPr lang="en-US" altLang="zh-CN" dirty="0"/>
              <a:t>new </a:t>
            </a:r>
            <a:r>
              <a:rPr lang="en-US" altLang="zh-CN" dirty="0" smtClean="0"/>
              <a:t>features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3.7 </a:t>
            </a:r>
            <a:r>
              <a:rPr lang="en-US" altLang="zh-CN" dirty="0"/>
              <a:t>Differentiate numerical features (minus the target) and categorical </a:t>
            </a:r>
            <a:r>
              <a:rPr lang="en-US" altLang="zh-CN" dirty="0" smtClean="0"/>
              <a:t>features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3.8 Train the regression model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altLang="zh-CN" dirty="0" smtClean="0"/>
              <a:t>3.9 Make prediction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</a:t>
            </a:r>
            <a:r>
              <a:rPr lang="en-US" altLang="zh-CN" dirty="0"/>
              <a:t>the original data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Fill </a:t>
            </a:r>
            <a:r>
              <a:rPr lang="en-US" altLang="zh-CN" dirty="0"/>
              <a:t>the NA values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Replace </a:t>
            </a:r>
            <a:r>
              <a:rPr lang="en-US" altLang="zh-CN" dirty="0"/>
              <a:t>the categorical values with continuous values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Simplifications </a:t>
            </a:r>
            <a:r>
              <a:rPr lang="en-US" altLang="zh-CN" dirty="0"/>
              <a:t>of existing features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Combinations </a:t>
            </a:r>
            <a:r>
              <a:rPr lang="en-US" altLang="zh-CN" dirty="0"/>
              <a:t>of existing features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</a:t>
            </a:r>
            <a:r>
              <a:rPr lang="en-US" altLang="zh-CN" dirty="0"/>
              <a:t>new features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Differentiate </a:t>
            </a:r>
            <a:r>
              <a:rPr lang="en-US" altLang="zh-CN" dirty="0"/>
              <a:t>numerical features (minus the target) and categorical features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Make </a:t>
            </a:r>
            <a:r>
              <a:rPr lang="en-US" altLang="zh-CN" dirty="0"/>
              <a:t>prediction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Same Pre-processing on Test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8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Least Square Multiplication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This </a:t>
            </a:r>
            <a:r>
              <a:rPr lang="en-US" altLang="zh-CN" dirty="0"/>
              <a:t>equation will work provided the matrix inverse exists</a:t>
            </a:r>
            <a:r>
              <a:rPr lang="en-US" altLang="zh-CN" dirty="0" smtClean="0"/>
              <a:t>. That is, we have more samples than features.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&gt; n</a:t>
            </a:r>
            <a:r>
              <a:rPr lang="en-US" altLang="zh-CN" dirty="0" smtClean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If we have more features than data points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&gt; m</a:t>
            </a:r>
            <a:r>
              <a:rPr lang="en-US" altLang="zh-CN" dirty="0"/>
              <a:t>), we say that our data matrix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isn’t full </a:t>
            </a:r>
            <a:r>
              <a:rPr lang="en-US" altLang="zh-CN" dirty="0"/>
              <a:t>rank</a:t>
            </a:r>
            <a:r>
              <a:rPr lang="en-US" altLang="zh-CN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We’ll </a:t>
            </a:r>
            <a:r>
              <a:rPr lang="en-US" altLang="zh-CN" dirty="0"/>
              <a:t>have a difficult time computing </a:t>
            </a:r>
            <a:r>
              <a:rPr lang="en-US" altLang="zh-CN" dirty="0" smtClean="0"/>
              <a:t>the inverse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Ridge Regression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18482"/>
              </p:ext>
            </p:extLst>
          </p:nvPr>
        </p:nvGraphicFramePr>
        <p:xfrm>
          <a:off x="3203848" y="1916832"/>
          <a:ext cx="199222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916832"/>
                        <a:ext cx="199222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2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Ridge regression adds an additional matrix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λI</a:t>
            </a:r>
            <a:r>
              <a:rPr lang="en-US" altLang="zh-CN" dirty="0" smtClean="0"/>
              <a:t> </a:t>
            </a:r>
            <a:r>
              <a:rPr lang="en-US" altLang="zh-CN" dirty="0"/>
              <a:t>to the matrix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so that it’s </a:t>
            </a:r>
            <a:r>
              <a:rPr lang="en-US" altLang="zh-CN" dirty="0" smtClean="0"/>
              <a:t>non-singular.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And </a:t>
            </a:r>
            <a:r>
              <a:rPr lang="en-US" altLang="zh-CN" dirty="0"/>
              <a:t>we can take the inverse of the whole thing: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/>
              <a:t>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λI</a:t>
            </a:r>
            <a:r>
              <a:rPr lang="en-US" altLang="zh-CN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The formula for estimating </a:t>
            </a:r>
            <a:r>
              <a:rPr lang="en-US" altLang="zh-CN" dirty="0" smtClean="0"/>
              <a:t>our coefficients </a:t>
            </a:r>
            <a:r>
              <a:rPr lang="en-US" altLang="zh-CN" dirty="0"/>
              <a:t>is </a:t>
            </a:r>
            <a:r>
              <a:rPr lang="en-US" altLang="zh-CN" dirty="0" smtClean="0"/>
              <a:t>now,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Ridge regression was originally developed to deal with the problem of having </a:t>
            </a:r>
            <a:r>
              <a:rPr lang="en-US" altLang="zh-CN" dirty="0" smtClean="0"/>
              <a:t>more features </a:t>
            </a:r>
            <a:r>
              <a:rPr lang="en-US" altLang="zh-CN" dirty="0"/>
              <a:t>than data points</a:t>
            </a:r>
            <a:r>
              <a:rPr lang="en-US" altLang="zh-CN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It </a:t>
            </a:r>
            <a:r>
              <a:rPr lang="en-US" altLang="zh-CN" dirty="0"/>
              <a:t>can also be used to add </a:t>
            </a:r>
            <a:r>
              <a:rPr lang="en-US" altLang="zh-CN" dirty="0" smtClean="0"/>
              <a:t>bias (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-regularization) </a:t>
            </a:r>
            <a:r>
              <a:rPr lang="en-US" altLang="zh-CN" dirty="0"/>
              <a:t>into our estimations, </a:t>
            </a:r>
            <a:r>
              <a:rPr lang="en-US" altLang="zh-CN" dirty="0" smtClean="0"/>
              <a:t>giving us </a:t>
            </a:r>
            <a:r>
              <a:rPr lang="en-US" altLang="zh-CN" dirty="0"/>
              <a:t>a better estimate.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72331"/>
              </p:ext>
            </p:extLst>
          </p:nvPr>
        </p:nvGraphicFramePr>
        <p:xfrm>
          <a:off x="2892425" y="3141663"/>
          <a:ext cx="247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425" y="3141663"/>
                        <a:ext cx="24733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7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/>
              <a:t>is a </a:t>
            </a:r>
            <a:r>
              <a:rPr lang="en-US" altLang="zh-CN" dirty="0" smtClean="0"/>
              <a:t>regularization parameters. By adding 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-regularization, the loss function of Ridge Regression is,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Coding examples in Sklearn.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smtClean="0"/>
              <a:t>Ridge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clf</a:t>
            </a:r>
            <a:r>
              <a:rPr lang="en-US" altLang="zh-CN" dirty="0"/>
              <a:t> = Ridge(alpha=1.0</a:t>
            </a:r>
            <a:r>
              <a:rPr lang="en-US" altLang="zh-CN" dirty="0" smtClean="0"/>
              <a:t>)   # Here, alpha is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clf.fit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train_x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pred_y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clf.predict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test_x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Ridge Regression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41110"/>
              </p:ext>
            </p:extLst>
          </p:nvPr>
        </p:nvGraphicFramePr>
        <p:xfrm>
          <a:off x="2195736" y="2204864"/>
          <a:ext cx="40322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476440" imgH="838080" progId="Equation.DSMT4">
                  <p:embed/>
                </p:oleObj>
              </mc:Choice>
              <mc:Fallback>
                <p:oleObj name="Equation" r:id="rId3" imgW="24764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204864"/>
                        <a:ext cx="403225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7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 can be shown that the equation for ridge regression is the same as our regular </a:t>
            </a:r>
            <a:r>
              <a:rPr lang="en-US" altLang="zh-CN" dirty="0" smtClean="0"/>
              <a:t>least squares regression </a:t>
            </a:r>
            <a:r>
              <a:rPr lang="en-US" altLang="zh-CN" dirty="0"/>
              <a:t>and imposing the following constraint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This means that the sum of the squares of all our weights has to be less than or </a:t>
            </a:r>
            <a:r>
              <a:rPr lang="en-US" altLang="zh-CN" dirty="0" smtClean="0"/>
              <a:t>equal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Lasso Regression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48177"/>
              </p:ext>
            </p:extLst>
          </p:nvPr>
        </p:nvGraphicFramePr>
        <p:xfrm>
          <a:off x="3635896" y="2636912"/>
          <a:ext cx="10454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622080" imgH="342720" progId="Equation.DSMT4">
                  <p:embed/>
                </p:oleObj>
              </mc:Choice>
              <mc:Fallback>
                <p:oleObj name="Equation" r:id="rId3" imgW="622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636912"/>
                        <a:ext cx="104544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7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Similar to ridge regression, there’s another shrinkage technique called the lasso.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lasso imposes a different constraint on the weights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By adding 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-regularization</a:t>
            </a:r>
            <a:r>
              <a:rPr lang="en-US" altLang="zh-CN" dirty="0"/>
              <a:t>, the loss function of Ridge Regression is,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8953"/>
              </p:ext>
            </p:extLst>
          </p:nvPr>
        </p:nvGraphicFramePr>
        <p:xfrm>
          <a:off x="3635896" y="2708920"/>
          <a:ext cx="1025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708920"/>
                        <a:ext cx="1025525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78894"/>
              </p:ext>
            </p:extLst>
          </p:nvPr>
        </p:nvGraphicFramePr>
        <p:xfrm>
          <a:off x="2141538" y="4292600"/>
          <a:ext cx="40116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2463480" imgH="838080" progId="Equation.DSMT4">
                  <p:embed/>
                </p:oleObj>
              </mc:Choice>
              <mc:Fallback>
                <p:oleObj name="Equation" r:id="rId5" imgW="24634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1538" y="4292600"/>
                        <a:ext cx="4011612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60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Coding examples in Sklearn.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smtClean="0"/>
              <a:t>Lasso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clf</a:t>
            </a:r>
            <a:r>
              <a:rPr lang="en-US" altLang="zh-CN" dirty="0"/>
              <a:t> = Ridge(alpha=1.0)   # Here, alpha is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pred_y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test_x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Other non-linear regression model in Sklearn, such as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from </a:t>
            </a:r>
            <a:r>
              <a:rPr lang="en-US" altLang="zh-CN" dirty="0" err="1"/>
              <a:t>sklearn.ensemble</a:t>
            </a:r>
            <a:r>
              <a:rPr lang="en-US" altLang="zh-CN" dirty="0"/>
              <a:t> import </a:t>
            </a:r>
            <a:r>
              <a:rPr lang="en-US" altLang="zh-CN" dirty="0" err="1"/>
              <a:t>RandomForestRegressor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sklearn.neighbors</a:t>
            </a:r>
            <a:r>
              <a:rPr lang="en-US" altLang="zh-CN" dirty="0"/>
              <a:t> import </a:t>
            </a:r>
            <a:r>
              <a:rPr lang="en-US" altLang="zh-CN" dirty="0" err="1"/>
              <a:t>KNeighborsRegressor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sklearn.kernel_ridge</a:t>
            </a:r>
            <a:r>
              <a:rPr lang="en-US" altLang="zh-CN" dirty="0"/>
              <a:t> import </a:t>
            </a:r>
            <a:r>
              <a:rPr lang="en-US" altLang="zh-CN" dirty="0" err="1" smtClean="0"/>
              <a:t>KernelRidge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from </a:t>
            </a:r>
            <a:r>
              <a:rPr lang="en-US" altLang="zh-CN" dirty="0" err="1"/>
              <a:t>sklearn.svm</a:t>
            </a:r>
            <a:r>
              <a:rPr lang="en-US" altLang="zh-CN" dirty="0"/>
              <a:t> import SVR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0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With </a:t>
            </a:r>
            <a:r>
              <a:rPr lang="en-US" altLang="zh-CN" dirty="0"/>
              <a:t>79 explanatory variables describing (almost) every aspect of residential homes in Ames, Iowa, this competition challenges you to predict the final price of each home</a:t>
            </a:r>
            <a:r>
              <a:rPr lang="en-US" altLang="zh-CN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Practice – House Price </a:t>
            </a:r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0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1126</Words>
  <Application>Microsoft Office PowerPoint</Application>
  <PresentationFormat>全屏显示(4:3)</PresentationFormat>
  <Paragraphs>175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Calibri</vt:lpstr>
      <vt:lpstr>Open Sans Light</vt:lpstr>
      <vt:lpstr>Wingdings</vt:lpstr>
      <vt:lpstr>Times New Roman</vt:lpstr>
      <vt:lpstr>Arial</vt:lpstr>
      <vt:lpstr>Source Han Sans Light</vt:lpstr>
      <vt:lpstr>宋体</vt:lpstr>
      <vt:lpstr>腾祥嘉丽线黑简</vt:lpstr>
      <vt:lpstr>思源黑体 CN Light</vt:lpstr>
      <vt:lpstr>Office 主题​​</vt:lpstr>
      <vt:lpstr>Equation</vt:lpstr>
      <vt:lpstr>Advanced Regression</vt:lpstr>
      <vt:lpstr>Outline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Practice – House Price Prediction</vt:lpstr>
      <vt:lpstr>Load the original data</vt:lpstr>
      <vt:lpstr>Fill the NA values</vt:lpstr>
      <vt:lpstr>Replace the categorical values with continuous values</vt:lpstr>
      <vt:lpstr>Simplifications of existing features</vt:lpstr>
      <vt:lpstr>Combinations of existing features</vt:lpstr>
      <vt:lpstr>Combinations of existing features</vt:lpstr>
      <vt:lpstr>Create new features</vt:lpstr>
      <vt:lpstr>Differentiate numerical features (minus the target) and categorical features</vt:lpstr>
      <vt:lpstr>Train the regression model</vt:lpstr>
      <vt:lpstr>Train the regression model</vt:lpstr>
      <vt:lpstr>Same Pre-processing on Test Set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102</cp:revision>
  <dcterms:created xsi:type="dcterms:W3CDTF">2016-11-29T04:36:55Z</dcterms:created>
  <dcterms:modified xsi:type="dcterms:W3CDTF">2018-03-28T06:34:59Z</dcterms:modified>
</cp:coreProperties>
</file>