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Open Sans Light" panose="020B0604020202020204" charset="0"/>
      <p:regular r:id="rId28"/>
    </p:embeddedFont>
    <p:embeddedFont>
      <p:font typeface="腾祥嘉丽线黑简" panose="02010600030101010101" charset="-122"/>
      <p:regular r:id="rId29"/>
    </p:embeddedFont>
    <p:embeddedFont>
      <p:font typeface="Microsoft Yahei" panose="020B0503020204020204" pitchFamily="34" charset="-122"/>
      <p:regular r:id="rId30"/>
      <p:bold r:id="rId3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46" autoAdjust="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70-9ABB-48BD-AFA1-521354C93EB2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187A-BB23-4800-A30B-D28C6B20B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2018/6/20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smtClean="0"/>
              <a:t>Ensemble Learning and Parameter Tuning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2018</a:t>
            </a:r>
            <a:r>
              <a:rPr lang="zh-CN" altLang="en-US" dirty="0" smtClean="0">
                <a:solidFill>
                  <a:schemeClr val="tx1"/>
                </a:solidFill>
              </a:rPr>
              <a:t>年春节学期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2018-6-14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Simple averaging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Weighted averaging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Averaging (regression)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726346"/>
              </p:ext>
            </p:extLst>
          </p:nvPr>
        </p:nvGraphicFramePr>
        <p:xfrm>
          <a:off x="1691680" y="1916832"/>
          <a:ext cx="1944216" cy="734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3" imgW="1143000" imgH="431640" progId="Equation.DSMT4">
                  <p:embed/>
                </p:oleObj>
              </mc:Choice>
              <mc:Fallback>
                <p:oleObj name="Equation" r:id="rId3" imgW="1143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1680" y="1916832"/>
                        <a:ext cx="1944216" cy="734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514393"/>
              </p:ext>
            </p:extLst>
          </p:nvPr>
        </p:nvGraphicFramePr>
        <p:xfrm>
          <a:off x="1584325" y="3697288"/>
          <a:ext cx="21590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5" imgW="1269720" imgH="431640" progId="Equation.DSMT4">
                  <p:embed/>
                </p:oleObj>
              </mc:Choice>
              <mc:Fallback>
                <p:oleObj name="Equation" r:id="rId5" imgW="1269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4325" y="3697288"/>
                        <a:ext cx="2159000" cy="735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35414"/>
              </p:ext>
            </p:extLst>
          </p:nvPr>
        </p:nvGraphicFramePr>
        <p:xfrm>
          <a:off x="1584325" y="4708194"/>
          <a:ext cx="1705206" cy="74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7" imgW="990360" imgH="431640" progId="Equation.DSMT4">
                  <p:embed/>
                </p:oleObj>
              </mc:Choice>
              <mc:Fallback>
                <p:oleObj name="Equation" r:id="rId7" imgW="990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4325" y="4708194"/>
                        <a:ext cx="1705206" cy="743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981753"/>
              </p:ext>
            </p:extLst>
          </p:nvPr>
        </p:nvGraphicFramePr>
        <p:xfrm>
          <a:off x="4092717" y="1261281"/>
          <a:ext cx="36716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255"/>
                <a:gridCol w="995163"/>
                <a:gridCol w="1008112"/>
                <a:gridCol w="100811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测试例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测试例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测试例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集成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120819"/>
              </p:ext>
            </p:extLst>
          </p:nvPr>
        </p:nvGraphicFramePr>
        <p:xfrm>
          <a:off x="3923928" y="3590433"/>
          <a:ext cx="45365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734810"/>
                <a:gridCol w="1042166"/>
                <a:gridCol w="1055728"/>
                <a:gridCol w="105572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权重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测试例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测试例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测试例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集成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？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77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95536" y="1052736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Majority voting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Plurality voting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Weighted voting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Voting (classification)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716087"/>
              </p:ext>
            </p:extLst>
          </p:nvPr>
        </p:nvGraphicFramePr>
        <p:xfrm>
          <a:off x="1115616" y="1556792"/>
          <a:ext cx="4640516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3" imgW="2946240" imgH="685800" progId="Equation.DSMT4">
                  <p:embed/>
                </p:oleObj>
              </mc:Choice>
              <mc:Fallback>
                <p:oleObj name="Equation" r:id="rId3" imgW="29462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1556792"/>
                        <a:ext cx="4640516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525112"/>
              </p:ext>
            </p:extLst>
          </p:nvPr>
        </p:nvGraphicFramePr>
        <p:xfrm>
          <a:off x="1116784" y="3573016"/>
          <a:ext cx="2160240" cy="620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5" imgW="1282680" imgH="368280" progId="Equation.DSMT4">
                  <p:embed/>
                </p:oleObj>
              </mc:Choice>
              <mc:Fallback>
                <p:oleObj name="Equation" r:id="rId5" imgW="12826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784" y="3573016"/>
                        <a:ext cx="2160240" cy="620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139349"/>
              </p:ext>
            </p:extLst>
          </p:nvPr>
        </p:nvGraphicFramePr>
        <p:xfrm>
          <a:off x="1041400" y="5283200"/>
          <a:ext cx="230981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7" imgW="1371600" imgH="368280" progId="Equation.DSMT4">
                  <p:embed/>
                </p:oleObj>
              </mc:Choice>
              <mc:Fallback>
                <p:oleObj name="Equation" r:id="rId7" imgW="137160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1400" y="5283200"/>
                        <a:ext cx="2309813" cy="62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939653"/>
              </p:ext>
            </p:extLst>
          </p:nvPr>
        </p:nvGraphicFramePr>
        <p:xfrm>
          <a:off x="4050926" y="5061969"/>
          <a:ext cx="1705206" cy="74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9" imgW="990360" imgH="431640" progId="Equation.DSMT4">
                  <p:embed/>
                </p:oleObj>
              </mc:Choice>
              <mc:Fallback>
                <p:oleObj name="Equation" r:id="rId9" imgW="990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50926" y="5061969"/>
                        <a:ext cx="1705206" cy="743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733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Hard voting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Soft voting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Voting </a:t>
            </a:r>
            <a:r>
              <a:rPr lang="en-US" altLang="zh-CN" dirty="0"/>
              <a:t>(classification)</a:t>
            </a:r>
            <a:endParaRPr lang="zh-CN" altLang="en-US" dirty="0"/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150411"/>
              </p:ext>
            </p:extLst>
          </p:nvPr>
        </p:nvGraphicFramePr>
        <p:xfrm>
          <a:off x="3419872" y="1412776"/>
          <a:ext cx="36716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255"/>
                <a:gridCol w="995163"/>
                <a:gridCol w="1008112"/>
                <a:gridCol w="100811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集成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14965"/>
              </p:ext>
            </p:extLst>
          </p:nvPr>
        </p:nvGraphicFramePr>
        <p:xfrm>
          <a:off x="3438168" y="3861048"/>
          <a:ext cx="36716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255"/>
                <a:gridCol w="995163"/>
                <a:gridCol w="1008112"/>
                <a:gridCol w="100811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集成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21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Input: Training set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…, 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dirty="0"/>
              <a:t>Base learner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L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Secondary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/>
              <a:t>Algorithm:</a:t>
            </a:r>
          </a:p>
          <a:p>
            <a:r>
              <a:rPr lang="en-US" altLang="zh-CN" dirty="0" smtClean="0"/>
              <a:t>1.  </a:t>
            </a:r>
            <a:r>
              <a:rPr lang="en-US" altLang="zh-CN" dirty="0"/>
              <a:t>for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2, …,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/>
              <a:t> do</a:t>
            </a:r>
          </a:p>
          <a:p>
            <a:r>
              <a:rPr lang="en-US" altLang="zh-CN" dirty="0"/>
              <a:t>2:  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dirty="0"/>
              <a:t>3: end for</a:t>
            </a:r>
          </a:p>
          <a:p>
            <a:r>
              <a:rPr lang="en-US" altLang="zh-CN" dirty="0" smtClean="0"/>
              <a:t>4: D’=Ø</a:t>
            </a:r>
          </a:p>
          <a:p>
            <a:r>
              <a:rPr lang="en-US" altLang="zh-CN" dirty="0" smtClean="0"/>
              <a:t>5: </a:t>
            </a:r>
            <a:r>
              <a:rPr lang="en-US" altLang="zh-CN" dirty="0"/>
              <a:t>for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2, …,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 smtClean="0"/>
              <a:t> </a:t>
            </a:r>
            <a:r>
              <a:rPr lang="en-US" altLang="zh-CN" dirty="0"/>
              <a:t>do</a:t>
            </a:r>
          </a:p>
          <a:p>
            <a:r>
              <a:rPr lang="en-US" altLang="zh-CN" dirty="0" smtClean="0"/>
              <a:t>6:      </a:t>
            </a:r>
            <a:r>
              <a:rPr lang="en-US" altLang="zh-CN" dirty="0"/>
              <a:t>for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2, …,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/>
              <a:t> do</a:t>
            </a:r>
          </a:p>
          <a:p>
            <a:r>
              <a:rPr lang="en-US" altLang="zh-CN" dirty="0" smtClean="0"/>
              <a:t>7:            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Stacking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4184632" y="3079854"/>
            <a:ext cx="4502168" cy="3157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8:      end for</a:t>
            </a:r>
          </a:p>
          <a:p>
            <a:r>
              <a:rPr lang="en-US" altLang="zh-CN" dirty="0" smtClean="0"/>
              <a:t>9:     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’=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/>
              <a:t>10: end </a:t>
            </a:r>
            <a:r>
              <a:rPr lang="en-US" altLang="zh-CN" dirty="0" smtClean="0"/>
              <a:t>for</a:t>
            </a:r>
          </a:p>
          <a:p>
            <a:r>
              <a:rPr lang="en-US" altLang="zh-CN" dirty="0" smtClean="0"/>
              <a:t>11: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=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208222"/>
              </p:ext>
            </p:extLst>
          </p:nvPr>
        </p:nvGraphicFramePr>
        <p:xfrm>
          <a:off x="4499992" y="5517232"/>
          <a:ext cx="3696411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3" imgW="1955520" imgH="228600" progId="Equation.DSMT4">
                  <p:embed/>
                </p:oleObj>
              </mc:Choice>
              <mc:Fallback>
                <p:oleObj name="Equation" r:id="rId3" imgW="1955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9992" y="5517232"/>
                        <a:ext cx="3696411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397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201248" y="1052736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Create Keras model: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Adaboost</a:t>
            </a:r>
            <a:r>
              <a:rPr lang="en-US" altLang="zh-CN" dirty="0" smtClean="0"/>
              <a:t> Keras with Sklearn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1248" y="1556792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create_model()</a:t>
            </a:r>
            <a:r>
              <a:rPr lang="zh-CN" altLang="en-US" dirty="0" smtClean="0"/>
              <a:t>:</a:t>
            </a:r>
            <a:endParaRPr lang="zh-CN" altLang="en-US" dirty="0"/>
          </a:p>
          <a:p>
            <a:r>
              <a:rPr lang="zh-CN" altLang="en-US" dirty="0"/>
              <a:t>    input_layer = Input(shape=(784, ))</a:t>
            </a:r>
          </a:p>
          <a:p>
            <a:r>
              <a:rPr lang="zh-CN" altLang="en-US" dirty="0"/>
              <a:t>    reshape_layer = Reshape((28, 28, 1)) (input_layer)</a:t>
            </a:r>
          </a:p>
          <a:p>
            <a:r>
              <a:rPr lang="zh-CN" altLang="en-US" dirty="0"/>
              <a:t>    conv_layer = Conv2D(filters=32, kernel_size=(3, 3), activation='relu') (reshape_layer)</a:t>
            </a:r>
          </a:p>
          <a:p>
            <a:r>
              <a:rPr lang="zh-CN" altLang="en-US" dirty="0"/>
              <a:t>    pooling_layer = MaxPooling2D(pool_size=(2, 2)) (conv_layer)</a:t>
            </a:r>
          </a:p>
          <a:p>
            <a:r>
              <a:rPr lang="zh-CN" altLang="en-US" dirty="0"/>
              <a:t>    dropout_layer_1 = Dropout(0.25) (pooling_layer)</a:t>
            </a:r>
          </a:p>
          <a:p>
            <a:r>
              <a:rPr lang="zh-CN" altLang="en-US" dirty="0"/>
              <a:t>    flatten_layer = Flatten()(dropout_layer_1)</a:t>
            </a:r>
          </a:p>
          <a:p>
            <a:r>
              <a:rPr lang="zh-CN" altLang="en-US" dirty="0"/>
              <a:t>    hidden_layer = Dense(128, activation='relu') (flatten_layer)</a:t>
            </a:r>
          </a:p>
          <a:p>
            <a:r>
              <a:rPr lang="zh-CN" altLang="en-US" dirty="0"/>
              <a:t>    dropout_layer_2 = Dropout(0.5) (hidden_layer)</a:t>
            </a:r>
          </a:p>
          <a:p>
            <a:r>
              <a:rPr lang="zh-CN" altLang="en-US" dirty="0"/>
              <a:t>    output_layer = Dense(10, activation='softmax') (dropout_layer_2)</a:t>
            </a:r>
          </a:p>
          <a:p>
            <a:endParaRPr lang="zh-CN" altLang="en-US" dirty="0"/>
          </a:p>
          <a:p>
            <a:r>
              <a:rPr lang="zh-CN" altLang="en-US" dirty="0"/>
              <a:t>    model = Model(input_layer, output_layer)</a:t>
            </a:r>
          </a:p>
          <a:p>
            <a:endParaRPr lang="zh-CN" altLang="en-US" dirty="0"/>
          </a:p>
          <a:p>
            <a:r>
              <a:rPr lang="zh-CN" altLang="en-US" dirty="0"/>
              <a:t>    model.compile(loss='categorical_crossentropy',</a:t>
            </a:r>
          </a:p>
          <a:p>
            <a:r>
              <a:rPr lang="zh-CN" altLang="en-US" dirty="0"/>
              <a:t>                  optimizer='adam',</a:t>
            </a:r>
          </a:p>
          <a:p>
            <a:r>
              <a:rPr lang="zh-CN" altLang="en-US" dirty="0"/>
              <a:t>                  metrics=['accuracy'])</a:t>
            </a:r>
          </a:p>
          <a:p>
            <a:r>
              <a:rPr lang="zh-CN" altLang="en-US" dirty="0"/>
              <a:t>    return model</a:t>
            </a:r>
          </a:p>
        </p:txBody>
      </p:sp>
    </p:spTree>
    <p:extLst>
      <p:ext uri="{BB962C8B-B14F-4D97-AF65-F5344CB8AC3E}">
        <p14:creationId xmlns:p14="http://schemas.microsoft.com/office/powerpoint/2010/main" val="1004673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Introducing </a:t>
            </a:r>
            <a:r>
              <a:rPr lang="en-US" altLang="zh-CN" dirty="0" err="1" smtClean="0"/>
              <a:t>keras</a:t>
            </a:r>
            <a:r>
              <a:rPr lang="en-US" altLang="zh-CN" dirty="0" smtClean="0"/>
              <a:t> model into </a:t>
            </a:r>
            <a:r>
              <a:rPr lang="en-US" altLang="zh-CN" dirty="0" err="1" smtClean="0"/>
              <a:t>sklearn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Adaboost</a:t>
            </a:r>
            <a:r>
              <a:rPr lang="en-US" altLang="zh-CN" dirty="0" smtClean="0"/>
              <a:t> classifier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Adaboost</a:t>
            </a:r>
            <a:r>
              <a:rPr lang="en-US" altLang="zh-CN" dirty="0"/>
              <a:t> Keras with Sklearn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3588" y="1844824"/>
            <a:ext cx="7128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from keras.wrappers.scikit_learn import </a:t>
            </a:r>
            <a:r>
              <a:rPr lang="zh-CN" altLang="en-US" dirty="0" smtClean="0"/>
              <a:t>KerasClassifier</a:t>
            </a:r>
            <a:endParaRPr lang="en-US" altLang="zh-CN" dirty="0" smtClean="0"/>
          </a:p>
          <a:p>
            <a:r>
              <a:rPr lang="en-US" altLang="zh-CN" dirty="0"/>
              <a:t>clf1 = </a:t>
            </a:r>
            <a:r>
              <a:rPr lang="en-US" altLang="zh-CN" dirty="0" err="1"/>
              <a:t>KerasClassifier</a:t>
            </a:r>
            <a:r>
              <a:rPr lang="en-US" altLang="zh-CN" dirty="0"/>
              <a:t>(</a:t>
            </a:r>
            <a:r>
              <a:rPr lang="en-US" altLang="zh-CN" dirty="0" err="1"/>
              <a:t>build_fn</a:t>
            </a:r>
            <a:r>
              <a:rPr lang="en-US" altLang="zh-CN" dirty="0"/>
              <a:t>=</a:t>
            </a:r>
            <a:r>
              <a:rPr lang="en-US" altLang="zh-CN" dirty="0" err="1"/>
              <a:t>create_model</a:t>
            </a:r>
            <a:r>
              <a:rPr lang="en-US" altLang="zh-CN" dirty="0"/>
              <a:t>, verbose=1, epochs=epochs, </a:t>
            </a:r>
            <a:r>
              <a:rPr lang="en-US" altLang="zh-CN" dirty="0" err="1"/>
              <a:t>batch_size</a:t>
            </a:r>
            <a:r>
              <a:rPr lang="en-US" altLang="zh-CN" dirty="0"/>
              <a:t>=</a:t>
            </a:r>
            <a:r>
              <a:rPr lang="en-US" altLang="zh-CN" dirty="0" err="1"/>
              <a:t>batch_size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63588" y="3708494"/>
            <a:ext cx="69487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from sklearn.ensemble import AdaBoostClassifier</a:t>
            </a:r>
          </a:p>
          <a:p>
            <a:r>
              <a:rPr lang="zh-CN" altLang="en-US" dirty="0"/>
              <a:t>eclf1 = AdaBoostClassifier(clf1, n_estimators=20)</a:t>
            </a:r>
          </a:p>
          <a:p>
            <a:r>
              <a:rPr lang="zh-CN" altLang="en-US" dirty="0"/>
              <a:t>eclf1.fit(x_train, y_train)</a:t>
            </a:r>
          </a:p>
        </p:txBody>
      </p:sp>
    </p:spTree>
    <p:extLst>
      <p:ext uri="{BB962C8B-B14F-4D97-AF65-F5344CB8AC3E}">
        <p14:creationId xmlns:p14="http://schemas.microsoft.com/office/powerpoint/2010/main" val="2509397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Bagging classifier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Bagging Keras with Sklearn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5616" y="1772816"/>
            <a:ext cx="6696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from sklearn.ensemble import BaggingClassifier</a:t>
            </a:r>
          </a:p>
          <a:p>
            <a:r>
              <a:rPr lang="zh-CN" altLang="en-US" dirty="0"/>
              <a:t>eclf1 = BaggingClassifier(clf1, n_estimators=20)</a:t>
            </a:r>
          </a:p>
          <a:p>
            <a:r>
              <a:rPr lang="zh-CN" altLang="en-US" dirty="0"/>
              <a:t>eclf1.fit(x_train, y_train)</a:t>
            </a:r>
          </a:p>
        </p:txBody>
      </p:sp>
    </p:spTree>
    <p:extLst>
      <p:ext uri="{BB962C8B-B14F-4D97-AF65-F5344CB8AC3E}">
        <p14:creationId xmlns:p14="http://schemas.microsoft.com/office/powerpoint/2010/main" val="3338600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13184" y="1124744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Create two model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Voting Keras with Sklearn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0688" y="1484784"/>
            <a:ext cx="907300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create_model_cnn()</a:t>
            </a:r>
            <a:r>
              <a:rPr lang="zh-CN" altLang="en-US" dirty="0" smtClean="0"/>
              <a:t>:</a:t>
            </a:r>
            <a:endParaRPr lang="zh-CN" altLang="en-US" dirty="0"/>
          </a:p>
          <a:p>
            <a:r>
              <a:rPr lang="zh-CN" altLang="en-US" dirty="0"/>
              <a:t>    input_layer = Input(shape=(784, ))</a:t>
            </a:r>
          </a:p>
          <a:p>
            <a:r>
              <a:rPr lang="zh-CN" altLang="en-US" dirty="0"/>
              <a:t>    reshape_layer = Reshape((28, 28, 1)) (input_layer)</a:t>
            </a:r>
          </a:p>
          <a:p>
            <a:r>
              <a:rPr lang="zh-CN" altLang="en-US" dirty="0"/>
              <a:t>    conv_layer = Conv2D(filters=32, kernel_size=(3, 3), activation='relu') (reshape_layer)</a:t>
            </a:r>
          </a:p>
          <a:p>
            <a:r>
              <a:rPr lang="zh-CN" altLang="en-US" dirty="0"/>
              <a:t>    pooling_layer = MaxPooling2D(pool_size=(2, 2)) (conv_layer)</a:t>
            </a:r>
          </a:p>
          <a:p>
            <a:r>
              <a:rPr lang="zh-CN" altLang="en-US" dirty="0"/>
              <a:t>    dropout_layer_1 = Dropout(0.25) (pooling_layer)</a:t>
            </a:r>
          </a:p>
          <a:p>
            <a:r>
              <a:rPr lang="zh-CN" altLang="en-US" dirty="0"/>
              <a:t>    flatten_layer = Flatten()(dropout_layer_1)</a:t>
            </a:r>
          </a:p>
          <a:p>
            <a:r>
              <a:rPr lang="zh-CN" altLang="en-US" dirty="0"/>
              <a:t>    hidden_layer = Dense(128, activation='relu') (flatten_layer)</a:t>
            </a:r>
          </a:p>
          <a:p>
            <a:r>
              <a:rPr lang="zh-CN" altLang="en-US" dirty="0"/>
              <a:t>    dropout_layer_2 = Dropout(0.5) (hidden_layer)</a:t>
            </a:r>
          </a:p>
          <a:p>
            <a:r>
              <a:rPr lang="zh-CN" altLang="en-US" dirty="0"/>
              <a:t>    output_layer = Dense(10, activation='softmax') (dropout_layer_2)</a:t>
            </a:r>
          </a:p>
          <a:p>
            <a:endParaRPr lang="zh-CN" altLang="en-US" dirty="0"/>
          </a:p>
          <a:p>
            <a:r>
              <a:rPr lang="zh-CN" altLang="en-US" dirty="0"/>
              <a:t>    model = Model(input_layer, output_layer)</a:t>
            </a:r>
          </a:p>
          <a:p>
            <a:endParaRPr lang="zh-CN" altLang="en-US" dirty="0"/>
          </a:p>
          <a:p>
            <a:r>
              <a:rPr lang="zh-CN" altLang="en-US" dirty="0"/>
              <a:t>    model.compile(loss='categorical_crossentropy',</a:t>
            </a:r>
          </a:p>
          <a:p>
            <a:r>
              <a:rPr lang="zh-CN" altLang="en-US" dirty="0"/>
              <a:t>                  optimizer='adam',</a:t>
            </a:r>
          </a:p>
          <a:p>
            <a:r>
              <a:rPr lang="zh-CN" altLang="en-US" dirty="0"/>
              <a:t>                  metrics=['accuracy'])</a:t>
            </a:r>
          </a:p>
          <a:p>
            <a:r>
              <a:rPr lang="zh-CN" altLang="en-US" dirty="0"/>
              <a:t>    return model</a:t>
            </a:r>
          </a:p>
        </p:txBody>
      </p:sp>
    </p:spTree>
    <p:extLst>
      <p:ext uri="{BB962C8B-B14F-4D97-AF65-F5344CB8AC3E}">
        <p14:creationId xmlns:p14="http://schemas.microsoft.com/office/powerpoint/2010/main" val="542983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Another One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Voting Keras with Sklearn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850801"/>
            <a:ext cx="79928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create_model_mlp():</a:t>
            </a:r>
          </a:p>
          <a:p>
            <a:r>
              <a:rPr lang="zh-CN" altLang="en-US" dirty="0"/>
              <a:t>    input_layer = Input(shape=(784, ))</a:t>
            </a:r>
          </a:p>
          <a:p>
            <a:r>
              <a:rPr lang="zh-CN" altLang="en-US" dirty="0"/>
              <a:t>    hidden_layer_1 = Dense(256, activation='sigmoid') (input_layer)</a:t>
            </a:r>
          </a:p>
          <a:p>
            <a:r>
              <a:rPr lang="zh-CN" altLang="en-US" dirty="0"/>
              <a:t>    hidden_layer_2 = Dense(128, activation='sigmoid') (hidden_layer_1)</a:t>
            </a:r>
          </a:p>
          <a:p>
            <a:r>
              <a:rPr lang="zh-CN" altLang="en-US" dirty="0"/>
              <a:t>    output_layer = Dense(10, activation='softmax') (hidden_layer_2)</a:t>
            </a:r>
          </a:p>
          <a:p>
            <a:endParaRPr lang="zh-CN" altLang="en-US" dirty="0"/>
          </a:p>
          <a:p>
            <a:r>
              <a:rPr lang="zh-CN" altLang="en-US" dirty="0"/>
              <a:t>    model = Model(input_layer, output_layer)</a:t>
            </a:r>
          </a:p>
          <a:p>
            <a:endParaRPr lang="zh-CN" altLang="en-US" dirty="0"/>
          </a:p>
          <a:p>
            <a:r>
              <a:rPr lang="zh-CN" altLang="en-US" dirty="0"/>
              <a:t>    model.compile(optimizer='adam', </a:t>
            </a:r>
          </a:p>
          <a:p>
            <a:r>
              <a:rPr lang="zh-CN" altLang="en-US" dirty="0"/>
              <a:t>                loss='categorical_crossentropy',</a:t>
            </a:r>
          </a:p>
          <a:p>
            <a:r>
              <a:rPr lang="zh-CN" altLang="en-US" dirty="0"/>
              <a:t>                metrics=['accuracy'])</a:t>
            </a:r>
          </a:p>
          <a:p>
            <a:endParaRPr lang="zh-CN" altLang="en-US" dirty="0"/>
          </a:p>
          <a:p>
            <a:r>
              <a:rPr lang="zh-CN" altLang="en-US" dirty="0"/>
              <a:t>    return model</a:t>
            </a:r>
          </a:p>
        </p:txBody>
      </p:sp>
    </p:spTree>
    <p:extLst>
      <p:ext uri="{BB962C8B-B14F-4D97-AF65-F5344CB8AC3E}">
        <p14:creationId xmlns:p14="http://schemas.microsoft.com/office/powerpoint/2010/main" val="799873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Introducing </a:t>
            </a:r>
            <a:r>
              <a:rPr lang="en-US" altLang="zh-CN" dirty="0" err="1"/>
              <a:t>keras</a:t>
            </a:r>
            <a:r>
              <a:rPr lang="en-US" altLang="zh-CN" dirty="0"/>
              <a:t> model into </a:t>
            </a:r>
            <a:r>
              <a:rPr lang="en-US" altLang="zh-CN" dirty="0" err="1" smtClean="0"/>
              <a:t>sklearn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Voting classifier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Voting Keras with Sklearn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7564" y="1844824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from </a:t>
            </a:r>
            <a:r>
              <a:rPr lang="en-US" altLang="zh-CN" dirty="0" err="1"/>
              <a:t>keras.wrappers.scikit_learn</a:t>
            </a:r>
            <a:r>
              <a:rPr lang="en-US" altLang="zh-CN" dirty="0"/>
              <a:t> import </a:t>
            </a:r>
            <a:r>
              <a:rPr lang="en-US" altLang="zh-CN" dirty="0" err="1"/>
              <a:t>KerasClassifier</a:t>
            </a:r>
            <a:endParaRPr lang="en-US" altLang="zh-CN" dirty="0"/>
          </a:p>
          <a:p>
            <a:r>
              <a:rPr lang="zh-CN" altLang="en-US" dirty="0" smtClean="0"/>
              <a:t>clf</a:t>
            </a:r>
            <a:r>
              <a:rPr lang="zh-CN" altLang="en-US" dirty="0"/>
              <a:t>1 = KerasClassifier(build_fn=create_model_cnn, verbose=1, epochs=epochs, batch_size=batch_size)</a:t>
            </a:r>
          </a:p>
          <a:p>
            <a:r>
              <a:rPr lang="zh-CN" altLang="en-US" dirty="0"/>
              <a:t>clf2 = KerasClassifier(build_fn=create_model_mlp, verbose=1, epochs=epochs, batch_size=batch_size)</a:t>
            </a:r>
          </a:p>
        </p:txBody>
      </p:sp>
      <p:sp>
        <p:nvSpPr>
          <p:cNvPr id="5" name="矩形 4"/>
          <p:cNvSpPr/>
          <p:nvPr/>
        </p:nvSpPr>
        <p:spPr>
          <a:xfrm>
            <a:off x="659012" y="4123993"/>
            <a:ext cx="72230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from vote_classifier import VotingClassifier</a:t>
            </a:r>
          </a:p>
          <a:p>
            <a:r>
              <a:rPr lang="zh-CN" altLang="en-US" dirty="0"/>
              <a:t>eclf1 = VotingClassifier(estimators=[('clf1', clf1), ('clf2', clf2)], voting</a:t>
            </a:r>
            <a:r>
              <a:rPr lang="zh-CN" altLang="en-US" dirty="0" smtClean="0"/>
              <a:t>=</a:t>
            </a:r>
            <a:r>
              <a:rPr lang="zh-CN" altLang="en-US" dirty="0"/>
              <a:t>'</a:t>
            </a:r>
            <a:r>
              <a:rPr lang="en-US" altLang="zh-CN" dirty="0" smtClean="0"/>
              <a:t>hard</a:t>
            </a:r>
            <a:r>
              <a:rPr lang="zh-CN" altLang="en-US" dirty="0" smtClean="0"/>
              <a:t>')</a:t>
            </a:r>
            <a:endParaRPr lang="zh-CN" altLang="en-US" dirty="0"/>
          </a:p>
          <a:p>
            <a:r>
              <a:rPr lang="zh-CN" altLang="en-US" dirty="0"/>
              <a:t>eclf1.fit(x_train, y_train)</a:t>
            </a:r>
          </a:p>
        </p:txBody>
      </p:sp>
    </p:spTree>
    <p:extLst>
      <p:ext uri="{BB962C8B-B14F-4D97-AF65-F5344CB8AC3E}">
        <p14:creationId xmlns:p14="http://schemas.microsoft.com/office/powerpoint/2010/main" val="107145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Individual learning vs. ensemble learning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Boosting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Bagging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Voting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Stacking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Programming tasks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Ensemble</a:t>
            </a:r>
            <a:r>
              <a:rPr lang="en-US" altLang="zh-CN" dirty="0"/>
              <a:t> </a:t>
            </a:r>
            <a:r>
              <a:rPr lang="en-US" altLang="zh-CN" dirty="0" smtClean="0"/>
              <a:t>learning (Keras with sklearn)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Parameter tuning </a:t>
            </a:r>
            <a:r>
              <a:rPr lang="en-US" altLang="zh-CN" dirty="0"/>
              <a:t>(Keras with sklearn)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428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4944" y="1052736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Create model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Grid Search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8104" y="1556792"/>
            <a:ext cx="907300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create_model(activation='relu')</a:t>
            </a:r>
            <a:r>
              <a:rPr lang="zh-CN" altLang="en-US" dirty="0" smtClean="0"/>
              <a:t>:</a:t>
            </a:r>
            <a:endParaRPr lang="zh-CN" altLang="en-US" dirty="0"/>
          </a:p>
          <a:p>
            <a:r>
              <a:rPr lang="zh-CN" altLang="en-US" dirty="0"/>
              <a:t>    input_layer = Input(shape=(784, ))</a:t>
            </a:r>
          </a:p>
          <a:p>
            <a:r>
              <a:rPr lang="zh-CN" altLang="en-US" dirty="0"/>
              <a:t>    reshape_layer = Reshape((28, 28, 1)) (input_layer)</a:t>
            </a:r>
          </a:p>
          <a:p>
            <a:r>
              <a:rPr lang="zh-CN" altLang="en-US" dirty="0"/>
              <a:t>    conv_layer = Conv2D(filters=32, kernel_size=(3, 3), activation=activation) (reshape_layer)</a:t>
            </a:r>
          </a:p>
          <a:p>
            <a:r>
              <a:rPr lang="zh-CN" altLang="en-US" dirty="0"/>
              <a:t>    pooling_layer = MaxPooling2D(pool_size=(2, 2)) (conv_layer)</a:t>
            </a:r>
          </a:p>
          <a:p>
            <a:r>
              <a:rPr lang="zh-CN" altLang="en-US" dirty="0"/>
              <a:t>    dropout_layer_1 = Dropout(0.25) (pooling_layer)</a:t>
            </a:r>
          </a:p>
          <a:p>
            <a:r>
              <a:rPr lang="zh-CN" altLang="en-US" dirty="0"/>
              <a:t>    flatten_layer = Flatten()(dropout_layer_1)</a:t>
            </a:r>
          </a:p>
          <a:p>
            <a:r>
              <a:rPr lang="zh-CN" altLang="en-US" dirty="0"/>
              <a:t>    hidden_layer = Dense(128, activation=activation) (flatten_layer)</a:t>
            </a:r>
          </a:p>
          <a:p>
            <a:r>
              <a:rPr lang="zh-CN" altLang="en-US" dirty="0"/>
              <a:t>    dropout_layer_2 = Dropout(0.5) (hidden_layer)</a:t>
            </a:r>
          </a:p>
          <a:p>
            <a:r>
              <a:rPr lang="zh-CN" altLang="en-US" dirty="0"/>
              <a:t>    output_layer = Dense(10, activation='softmax') (dropout_layer_2)</a:t>
            </a:r>
          </a:p>
          <a:p>
            <a:endParaRPr lang="zh-CN" altLang="en-US" dirty="0"/>
          </a:p>
          <a:p>
            <a:r>
              <a:rPr lang="zh-CN" altLang="en-US" dirty="0"/>
              <a:t>    model = Model(input_layer, output_layer)</a:t>
            </a:r>
          </a:p>
          <a:p>
            <a:endParaRPr lang="zh-CN" altLang="en-US" dirty="0"/>
          </a:p>
          <a:p>
            <a:r>
              <a:rPr lang="zh-CN" altLang="en-US" dirty="0"/>
              <a:t>    model.compile(loss='categorical_crossentropy',</a:t>
            </a:r>
          </a:p>
          <a:p>
            <a:r>
              <a:rPr lang="zh-CN" altLang="en-US" dirty="0"/>
              <a:t>                  optimizer='adam',</a:t>
            </a:r>
          </a:p>
          <a:p>
            <a:r>
              <a:rPr lang="zh-CN" altLang="en-US" dirty="0"/>
              <a:t>                  metrics=['accuracy'])</a:t>
            </a:r>
          </a:p>
          <a:p>
            <a:r>
              <a:rPr lang="zh-CN" altLang="en-US" dirty="0"/>
              <a:t>    return model</a:t>
            </a:r>
          </a:p>
        </p:txBody>
      </p:sp>
    </p:spTree>
    <p:extLst>
      <p:ext uri="{BB962C8B-B14F-4D97-AF65-F5344CB8AC3E}">
        <p14:creationId xmlns:p14="http://schemas.microsoft.com/office/powerpoint/2010/main" val="67150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1141293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Introducing </a:t>
            </a:r>
            <a:r>
              <a:rPr lang="en-US" altLang="zh-CN" dirty="0" err="1"/>
              <a:t>keras</a:t>
            </a:r>
            <a:r>
              <a:rPr lang="en-US" altLang="zh-CN" dirty="0"/>
              <a:t> model into </a:t>
            </a:r>
            <a:r>
              <a:rPr lang="en-US" altLang="zh-CN" dirty="0" err="1" smtClean="0"/>
              <a:t>sklearn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Grid search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Grid Search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2372" y="1700808"/>
            <a:ext cx="7931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from </a:t>
            </a:r>
            <a:r>
              <a:rPr lang="en-US" altLang="zh-CN" dirty="0" err="1"/>
              <a:t>keras.wrappers.scikit_learn</a:t>
            </a:r>
            <a:r>
              <a:rPr lang="en-US" altLang="zh-CN" dirty="0"/>
              <a:t> import </a:t>
            </a:r>
            <a:r>
              <a:rPr lang="en-US" altLang="zh-CN" dirty="0" err="1"/>
              <a:t>KerasClassifier</a:t>
            </a:r>
            <a:endParaRPr lang="en-US" altLang="zh-CN" dirty="0"/>
          </a:p>
          <a:p>
            <a:r>
              <a:rPr lang="zh-CN" altLang="en-US" dirty="0" smtClean="0"/>
              <a:t>model </a:t>
            </a:r>
            <a:r>
              <a:rPr lang="zh-CN" altLang="en-US" dirty="0"/>
              <a:t>= KerasClassifier(build_fn=create_model, nb_epoch=epochs, batch_size=batch_size, verbose=1)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3392492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activation = ['softmax', 'softplus', 'softsign', 'relu', 'tanh', 'sigmoid', 'hard_sigmoid', 'linear']</a:t>
            </a:r>
          </a:p>
          <a:p>
            <a:r>
              <a:rPr lang="zh-CN" altLang="en-US" dirty="0"/>
              <a:t>param_grid = dict(activation=activation)</a:t>
            </a:r>
          </a:p>
          <a:p>
            <a:endParaRPr lang="zh-CN" altLang="en-US" dirty="0"/>
          </a:p>
          <a:p>
            <a:r>
              <a:rPr lang="zh-CN" altLang="en-US" dirty="0"/>
              <a:t>from sklearn.grid_search import GridSearchCV</a:t>
            </a:r>
          </a:p>
          <a:p>
            <a:r>
              <a:rPr lang="zh-CN" altLang="en-US" dirty="0"/>
              <a:t>grid = GridSearchCV(estimator=model, param_grid=param_grid, n_jobs=1)</a:t>
            </a:r>
          </a:p>
          <a:p>
            <a:r>
              <a:rPr lang="zh-CN" altLang="en-US" dirty="0"/>
              <a:t>grid_result = grid.fit(x_train, y_train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print("Best: %f using %s" % (</a:t>
            </a:r>
            <a:r>
              <a:rPr lang="en-US" altLang="zh-CN" dirty="0" err="1"/>
              <a:t>grid_result.best_score</a:t>
            </a:r>
            <a:r>
              <a:rPr lang="en-US" altLang="zh-CN" dirty="0"/>
              <a:t>_, </a:t>
            </a:r>
            <a:r>
              <a:rPr lang="en-US" altLang="zh-CN" dirty="0" err="1"/>
              <a:t>grid_result.best_params</a:t>
            </a:r>
            <a:r>
              <a:rPr lang="en-US" altLang="zh-CN" dirty="0"/>
              <a:t>_))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params</a:t>
            </a:r>
            <a:r>
              <a:rPr lang="en-US" altLang="zh-CN" dirty="0"/>
              <a:t>, </a:t>
            </a:r>
            <a:r>
              <a:rPr lang="en-US" altLang="zh-CN" dirty="0" err="1"/>
              <a:t>mean_score</a:t>
            </a:r>
            <a:r>
              <a:rPr lang="en-US" altLang="zh-CN" dirty="0"/>
              <a:t>, scores in </a:t>
            </a:r>
            <a:r>
              <a:rPr lang="en-US" altLang="zh-CN" dirty="0" err="1"/>
              <a:t>grid_result.grid_scores</a:t>
            </a:r>
            <a:r>
              <a:rPr lang="en-US" altLang="zh-CN" dirty="0"/>
              <a:t>_:</a:t>
            </a:r>
          </a:p>
          <a:p>
            <a:r>
              <a:rPr lang="en-US" altLang="zh-CN" dirty="0"/>
              <a:t>    print("%f (%f) with: %r" % (</a:t>
            </a:r>
            <a:r>
              <a:rPr lang="en-US" altLang="zh-CN" dirty="0" err="1"/>
              <a:t>scores.mean</a:t>
            </a:r>
            <a:r>
              <a:rPr lang="en-US" altLang="zh-CN" dirty="0"/>
              <a:t>(), </a:t>
            </a:r>
            <a:r>
              <a:rPr lang="en-US" altLang="zh-CN" dirty="0" err="1"/>
              <a:t>scores.std</a:t>
            </a:r>
            <a:r>
              <a:rPr lang="en-US" altLang="zh-CN" dirty="0"/>
              <a:t>(), </a:t>
            </a:r>
            <a:r>
              <a:rPr lang="en-US" altLang="zh-CN" dirty="0" err="1"/>
              <a:t>params</a:t>
            </a:r>
            <a:r>
              <a:rPr lang="en-US" altLang="zh-CN" dirty="0"/>
              <a:t>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22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Ensemble learning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“</a:t>
            </a:r>
            <a:r>
              <a:rPr lang="zh-CN" altLang="en-US" dirty="0" smtClean="0"/>
              <a:t>三个臭皮匠，顶个诸葛亮。</a:t>
            </a:r>
            <a:r>
              <a:rPr lang="en-US" altLang="zh-CN" dirty="0" smtClean="0"/>
              <a:t>”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Individual learner (weak learner)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Ensemble module</a:t>
            </a:r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Individual learning vs. ensemble </a:t>
            </a:r>
            <a:r>
              <a:rPr lang="en-US" altLang="zh-CN" sz="2800" dirty="0" smtClean="0"/>
              <a:t>learning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62" y="2564904"/>
            <a:ext cx="5290843" cy="183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1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Homogeneous</a:t>
            </a:r>
          </a:p>
          <a:p>
            <a:r>
              <a:rPr lang="en-US" altLang="zh-CN" dirty="0" smtClean="0"/>
              <a:t>     e.g. Random forest contains several decision trees.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Heterogeneous</a:t>
            </a:r>
          </a:p>
          <a:p>
            <a:r>
              <a:rPr lang="en-US" altLang="zh-CN" dirty="0" smtClean="0"/>
              <a:t>     e.g. neural networks + SVM + decision tree etc.</a:t>
            </a:r>
          </a:p>
          <a:p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dirty="0" smtClean="0"/>
              <a:t> Individual learner must “good” and “different” with each other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Individual learning vs. ensemble learning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599" y="4581128"/>
            <a:ext cx="6128801" cy="88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1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6063013"/>
              </p:ext>
            </p:extLst>
          </p:nvPr>
        </p:nvGraphicFramePr>
        <p:xfrm>
          <a:off x="468310" y="1052736"/>
          <a:ext cx="36716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255"/>
                <a:gridCol w="995163"/>
                <a:gridCol w="1008112"/>
                <a:gridCol w="100811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测试例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测试例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测试例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集成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Individual learning vs. ensemble learning</a:t>
            </a:r>
            <a:endParaRPr lang="zh-CN" altLang="en-US" sz="2800" dirty="0"/>
          </a:p>
        </p:txBody>
      </p:sp>
      <p:graphicFrame>
        <p:nvGraphicFramePr>
          <p:cNvPr id="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016054"/>
              </p:ext>
            </p:extLst>
          </p:nvPr>
        </p:nvGraphicFramePr>
        <p:xfrm>
          <a:off x="4427984" y="1052736"/>
          <a:ext cx="36716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255"/>
                <a:gridCol w="995163"/>
                <a:gridCol w="1008112"/>
                <a:gridCol w="100811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测试例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测试例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测试例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集成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548047" y="299734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92080" y="2997349"/>
            <a:ext cx="251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doesn’t 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3299611"/>
              </p:ext>
            </p:extLst>
          </p:nvPr>
        </p:nvGraphicFramePr>
        <p:xfrm>
          <a:off x="2592162" y="3585857"/>
          <a:ext cx="36716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255"/>
                <a:gridCol w="995163"/>
                <a:gridCol w="1008112"/>
                <a:gridCol w="100811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测试例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测试例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测试例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集成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514046" y="5507940"/>
            <a:ext cx="1597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2220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Negative </a:t>
            </a:r>
            <a:r>
              <a:rPr lang="en-US" altLang="zh-CN" dirty="0">
                <a:solidFill>
                  <a:srgbClr val="32220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effect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78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251520" y="1268760"/>
            <a:ext cx="843528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Considering a binary classification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The error rate is defined as </a:t>
            </a: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altLang="zh-CN" dirty="0" smtClean="0"/>
              <a:t> , that is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 use voting schema to combine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/>
              <a:t> classifier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According to </a:t>
            </a:r>
            <a:r>
              <a:rPr lang="en-US" altLang="zh-CN" dirty="0" err="1" smtClean="0"/>
              <a:t>Hoeffding</a:t>
            </a:r>
            <a:r>
              <a:rPr lang="en-US" altLang="zh-CN" dirty="0" smtClean="0"/>
              <a:t> inequality, the error rate of ensemble is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Individual learning vs. ensemble learning</a:t>
            </a:r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400085"/>
              </p:ext>
            </p:extLst>
          </p:nvPr>
        </p:nvGraphicFramePr>
        <p:xfrm>
          <a:off x="3635896" y="1772816"/>
          <a:ext cx="1440160" cy="397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3" imgW="736560" imgH="203040" progId="Equation.DSMT4">
                  <p:embed/>
                </p:oleObj>
              </mc:Choice>
              <mc:Fallback>
                <p:oleObj name="Equation" r:id="rId3" imgW="736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5896" y="1772816"/>
                        <a:ext cx="1440160" cy="397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614860"/>
              </p:ext>
            </p:extLst>
          </p:nvPr>
        </p:nvGraphicFramePr>
        <p:xfrm>
          <a:off x="3292204" y="2852936"/>
          <a:ext cx="2127544" cy="394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5" imgW="1231560" imgH="228600" progId="Equation.DSMT4">
                  <p:embed/>
                </p:oleObj>
              </mc:Choice>
              <mc:Fallback>
                <p:oleObj name="Equation" r:id="rId5" imgW="1231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92204" y="2852936"/>
                        <a:ext cx="2127544" cy="394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033873"/>
              </p:ext>
            </p:extLst>
          </p:nvPr>
        </p:nvGraphicFramePr>
        <p:xfrm>
          <a:off x="3176018" y="3931426"/>
          <a:ext cx="2359916" cy="758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7" imgW="1422360" imgH="457200" progId="Equation.DSMT4">
                  <p:embed/>
                </p:oleObj>
              </mc:Choice>
              <mc:Fallback>
                <p:oleObj name="Equation" r:id="rId7" imgW="1422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76018" y="3931426"/>
                        <a:ext cx="2359916" cy="758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563690"/>
              </p:ext>
            </p:extLst>
          </p:nvPr>
        </p:nvGraphicFramePr>
        <p:xfrm>
          <a:off x="1457625" y="5338160"/>
          <a:ext cx="6282727" cy="788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9" imgW="3746160" imgH="469800" progId="Equation.DSMT4">
                  <p:embed/>
                </p:oleObj>
              </mc:Choice>
              <mc:Fallback>
                <p:oleObj name="Equation" r:id="rId9" imgW="37461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57625" y="5338160"/>
                        <a:ext cx="6282727" cy="788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502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Adaboost</a:t>
            </a:r>
            <a:r>
              <a:rPr lang="en-US" altLang="zh-CN" dirty="0" smtClean="0"/>
              <a:t> (</a:t>
            </a:r>
            <a:r>
              <a:rPr lang="en-US" altLang="zh-CN" dirty="0"/>
              <a:t>short for </a:t>
            </a:r>
            <a:r>
              <a:rPr lang="en-US" altLang="zh-CN" i="1" dirty="0"/>
              <a:t>Adaptive Boosting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The output of the other learning algorithms ('weak learners') is combined into a weighted sum that represents the final output of the boosted classifier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Re-weighting mechanism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Boosting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200206"/>
              </p:ext>
            </p:extLst>
          </p:nvPr>
        </p:nvGraphicFramePr>
        <p:xfrm>
          <a:off x="3682814" y="3018083"/>
          <a:ext cx="1778372" cy="679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3" imgW="1130040" imgH="431640" progId="Equation.DSMT4">
                  <p:embed/>
                </p:oleObj>
              </mc:Choice>
              <mc:Fallback>
                <p:oleObj name="Equation" r:id="rId3" imgW="1130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2814" y="3018083"/>
                        <a:ext cx="1778372" cy="679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6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Input: Training set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…, (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dirty="0"/>
              <a:t>Base </a:t>
            </a:r>
            <a:r>
              <a:rPr lang="en-US" altLang="zh-CN" dirty="0" smtClean="0"/>
              <a:t>learner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Training epoch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/>
              <a:t>Algorithm:</a:t>
            </a:r>
          </a:p>
          <a:p>
            <a:r>
              <a:rPr lang="en-US" altLang="zh-CN" dirty="0" smtClean="0"/>
              <a:t>1: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1/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</a:t>
            </a:r>
          </a:p>
          <a:p>
            <a:r>
              <a:rPr lang="en-US" altLang="zh-CN" dirty="0" smtClean="0"/>
              <a:t>2: for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 2, …,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/>
              <a:t> do</a:t>
            </a:r>
          </a:p>
          <a:p>
            <a:r>
              <a:rPr lang="en-US" altLang="zh-CN" dirty="0" smtClean="0"/>
              <a:t>3:      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dirty="0"/>
              <a:t>4:       </a:t>
            </a: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≠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en-US" altLang="zh-CN" dirty="0"/>
              <a:t>5: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0.5 then break</a:t>
            </a:r>
          </a:p>
          <a:p>
            <a:r>
              <a:rPr lang="en-US" altLang="zh-CN" dirty="0"/>
              <a:t>6:     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Boosting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587980"/>
              </p:ext>
            </p:extLst>
          </p:nvPr>
        </p:nvGraphicFramePr>
        <p:xfrm>
          <a:off x="1259632" y="5157192"/>
          <a:ext cx="1656184" cy="749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3" imgW="1066680" imgH="482400" progId="Equation.DSMT4">
                  <p:embed/>
                </p:oleObj>
              </mc:Choice>
              <mc:Fallback>
                <p:oleObj name="Equation" r:id="rId3" imgW="1066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5157192"/>
                        <a:ext cx="1656184" cy="749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1"/>
          <p:cNvSpPr txBox="1">
            <a:spLocks/>
          </p:cNvSpPr>
          <p:nvPr/>
        </p:nvSpPr>
        <p:spPr>
          <a:xfrm>
            <a:off x="4462320" y="2910371"/>
            <a:ext cx="4248472" cy="3773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7: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8: end for</a:t>
            </a:r>
          </a:p>
          <a:p>
            <a:r>
              <a:rPr lang="en-US" altLang="zh-CN" dirty="0" smtClean="0"/>
              <a:t>Output: 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387228"/>
              </p:ext>
            </p:extLst>
          </p:nvPr>
        </p:nvGraphicFramePr>
        <p:xfrm>
          <a:off x="4665342" y="3356992"/>
          <a:ext cx="4294477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5" imgW="2869920" imgH="914400" progId="Equation.DSMT4">
                  <p:embed/>
                </p:oleObj>
              </mc:Choice>
              <mc:Fallback>
                <p:oleObj name="Equation" r:id="rId5" imgW="286992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5342" y="3356992"/>
                        <a:ext cx="4294477" cy="1368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936107"/>
              </p:ext>
            </p:extLst>
          </p:nvPr>
        </p:nvGraphicFramePr>
        <p:xfrm>
          <a:off x="5583855" y="5407025"/>
          <a:ext cx="24574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7" imgW="1562040" imgH="457200" progId="Equation.DSMT4">
                  <p:embed/>
                </p:oleObj>
              </mc:Choice>
              <mc:Fallback>
                <p:oleObj name="Equation" r:id="rId7" imgW="15620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83855" y="5407025"/>
                        <a:ext cx="2457450" cy="719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31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67544" y="1052736"/>
            <a:ext cx="8229600" cy="507342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Re-sampling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Input: Training set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…, 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dirty="0"/>
              <a:t>Base learner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US" altLang="zh-CN" dirty="0"/>
              <a:t>            Training epoch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US" altLang="zh-CN" dirty="0"/>
              <a:t>Algorithm:</a:t>
            </a:r>
          </a:p>
          <a:p>
            <a:r>
              <a:rPr lang="en-US" altLang="zh-CN" dirty="0"/>
              <a:t>1. for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2, …,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/>
              <a:t> do</a:t>
            </a:r>
          </a:p>
          <a:p>
            <a:r>
              <a:rPr lang="en-US" altLang="zh-CN" dirty="0"/>
              <a:t>2:  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dirty="0"/>
              <a:t>3: end for</a:t>
            </a:r>
          </a:p>
          <a:p>
            <a:r>
              <a:rPr lang="en-US" altLang="zh-CN" dirty="0"/>
              <a:t>Output:</a:t>
            </a:r>
            <a:endParaRPr lang="zh-CN" altLang="en-US" dirty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Bagging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925754"/>
              </p:ext>
            </p:extLst>
          </p:nvPr>
        </p:nvGraphicFramePr>
        <p:xfrm>
          <a:off x="2771800" y="1484784"/>
          <a:ext cx="2654920" cy="792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3" imgW="1574640" imgH="469800" progId="Equation.DSMT4">
                  <p:embed/>
                </p:oleObj>
              </mc:Choice>
              <mc:Fallback>
                <p:oleObj name="Equation" r:id="rId3" imgW="15746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800" y="1484784"/>
                        <a:ext cx="2654920" cy="792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192963"/>
              </p:ext>
            </p:extLst>
          </p:nvPr>
        </p:nvGraphicFramePr>
        <p:xfrm>
          <a:off x="1691680" y="5301208"/>
          <a:ext cx="3282718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5" imgW="1968480" imgH="431640" progId="Equation.DSMT4">
                  <p:embed/>
                </p:oleObj>
              </mc:Choice>
              <mc:Fallback>
                <p:oleObj name="Equation" r:id="rId5" imgW="1968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1680" y="5301208"/>
                        <a:ext cx="3282718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613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10219</TotalTime>
  <Words>1807</Words>
  <Application>Microsoft Office PowerPoint</Application>
  <PresentationFormat>全屏显示(4:3)</PresentationFormat>
  <Paragraphs>383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Calibri</vt:lpstr>
      <vt:lpstr>Open Sans Light</vt:lpstr>
      <vt:lpstr>Wingdings</vt:lpstr>
      <vt:lpstr>腾祥嘉丽线黑简</vt:lpstr>
      <vt:lpstr>Microsoft Yahei</vt:lpstr>
      <vt:lpstr>Times New Roman</vt:lpstr>
      <vt:lpstr>思源黑体 CN Light</vt:lpstr>
      <vt:lpstr>Arial</vt:lpstr>
      <vt:lpstr>宋体</vt:lpstr>
      <vt:lpstr>Source Han Sans Light</vt:lpstr>
      <vt:lpstr>Office 主题​​</vt:lpstr>
      <vt:lpstr>Equation</vt:lpstr>
      <vt:lpstr>Ensemble Learning and Parameter Tuning</vt:lpstr>
      <vt:lpstr>Outline</vt:lpstr>
      <vt:lpstr>Individual learning vs. ensemble learning</vt:lpstr>
      <vt:lpstr>Individual learning vs. ensemble learning</vt:lpstr>
      <vt:lpstr>Individual learning vs. ensemble learning</vt:lpstr>
      <vt:lpstr>Individual learning vs. ensemble learning</vt:lpstr>
      <vt:lpstr>Boosting</vt:lpstr>
      <vt:lpstr>Boosting</vt:lpstr>
      <vt:lpstr>Bagging</vt:lpstr>
      <vt:lpstr>Averaging (regression)</vt:lpstr>
      <vt:lpstr>Voting (classification)</vt:lpstr>
      <vt:lpstr>Voting (classification)</vt:lpstr>
      <vt:lpstr>Stacking</vt:lpstr>
      <vt:lpstr>Adaboost Keras with Sklearn</vt:lpstr>
      <vt:lpstr>Adaboost Keras with Sklearn</vt:lpstr>
      <vt:lpstr>Bagging Keras with Sklearn</vt:lpstr>
      <vt:lpstr>Voting Keras with Sklearn</vt:lpstr>
      <vt:lpstr>Voting Keras with Sklearn</vt:lpstr>
      <vt:lpstr>Voting Keras with Sklearn</vt:lpstr>
      <vt:lpstr>Grid Search</vt:lpstr>
      <vt:lpstr>Grid Search</vt:lpstr>
    </vt:vector>
  </TitlesOfParts>
  <Company>YNU VMC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Amanda</cp:lastModifiedBy>
  <cp:revision>203</cp:revision>
  <dcterms:created xsi:type="dcterms:W3CDTF">2016-11-29T04:36:55Z</dcterms:created>
  <dcterms:modified xsi:type="dcterms:W3CDTF">2018-06-20T13:59:23Z</dcterms:modified>
</cp:coreProperties>
</file>