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25"/>
    </p:embeddedFont>
    <p:embeddedFont>
      <p:font typeface="Open Sans Light" panose="02010600030101010101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46" autoAdjust="0"/>
  </p:normalViewPr>
  <p:slideViewPr>
    <p:cSldViewPr>
      <p:cViewPr varScale="1">
        <p:scale>
          <a:sx n="104" d="100"/>
          <a:sy n="104" d="100"/>
        </p:scale>
        <p:origin x="6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2019/6/16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Generative Adversarial Learning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2018-6-28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Leaky ReLU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Leaky ReLU allows a small, non-zero gradient when the unit is not active.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Note that if we define           , this is equivalent to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88832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(GAN)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52659"/>
              </p:ext>
            </p:extLst>
          </p:nvPr>
        </p:nvGraphicFramePr>
        <p:xfrm>
          <a:off x="2555776" y="2301346"/>
          <a:ext cx="2942479" cy="82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2171520" imgH="609480" progId="Equation.DSMT4">
                  <p:embed/>
                </p:oleObj>
              </mc:Choice>
              <mc:Fallback>
                <p:oleObj name="Equation" r:id="rId3" imgW="21715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2301346"/>
                        <a:ext cx="2942479" cy="825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579483"/>
              </p:ext>
            </p:extLst>
          </p:nvPr>
        </p:nvGraphicFramePr>
        <p:xfrm>
          <a:off x="3419872" y="3487346"/>
          <a:ext cx="576064" cy="279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5" imgW="419040" imgH="203040" progId="Equation.DSMT4">
                  <p:embed/>
                </p:oleObj>
              </mc:Choice>
              <mc:Fallback>
                <p:oleObj name="Equation" r:id="rId5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872" y="3487346"/>
                        <a:ext cx="576064" cy="279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580502"/>
              </p:ext>
            </p:extLst>
          </p:nvPr>
        </p:nvGraphicFramePr>
        <p:xfrm>
          <a:off x="3011015" y="4070234"/>
          <a:ext cx="20320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7" imgW="1498320" imgH="253800" progId="Equation.DSMT4">
                  <p:embed/>
                </p:oleObj>
              </mc:Choice>
              <mc:Fallback>
                <p:oleObj name="Equation" r:id="rId7" imgW="1498320" imgH="2538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1015" y="4070234"/>
                        <a:ext cx="2032000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19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create_generator</a:t>
            </a:r>
            <a:r>
              <a:rPr lang="en-US" altLang="zh-CN" dirty="0"/>
              <a:t>(</a:t>
            </a:r>
            <a:r>
              <a:rPr lang="en-US" altLang="zh-CN" dirty="0" err="1"/>
              <a:t>latent_dim</a:t>
            </a:r>
            <a:r>
              <a:rPr lang="en-US" altLang="zh-CN" dirty="0"/>
              <a:t>, </a:t>
            </a:r>
            <a:r>
              <a:rPr lang="en-US" altLang="zh-CN" dirty="0" err="1"/>
              <a:t>img_shape</a:t>
            </a:r>
            <a:r>
              <a:rPr lang="en-US" altLang="zh-CN" dirty="0"/>
              <a:t>=(28, 28)):</a:t>
            </a:r>
          </a:p>
          <a:p>
            <a:r>
              <a:rPr lang="en-US" altLang="zh-CN" dirty="0"/>
              <a:t>    sequence = Input(shape=(</a:t>
            </a:r>
            <a:r>
              <a:rPr lang="en-US" altLang="zh-CN" dirty="0" err="1"/>
              <a:t>latent_dim</a:t>
            </a:r>
            <a:r>
              <a:rPr lang="en-US" altLang="zh-CN" dirty="0"/>
              <a:t>, ), </a:t>
            </a:r>
            <a:r>
              <a:rPr lang="en-US" altLang="zh-CN" dirty="0" err="1"/>
              <a:t>dtype</a:t>
            </a:r>
            <a:r>
              <a:rPr lang="en-US" altLang="zh-CN" dirty="0"/>
              <a:t>='float32')</a:t>
            </a:r>
          </a:p>
          <a:p>
            <a:r>
              <a:rPr lang="en-US" altLang="zh-CN" dirty="0"/>
              <a:t>    model = Dense(256)(sequence)</a:t>
            </a:r>
          </a:p>
          <a:p>
            <a:r>
              <a:rPr lang="en-US" altLang="zh-CN" dirty="0"/>
              <a:t>    model = </a:t>
            </a:r>
            <a:r>
              <a:rPr lang="en-US" altLang="zh-CN" dirty="0" err="1"/>
              <a:t>LeakyReLU</a:t>
            </a:r>
            <a:r>
              <a:rPr lang="en-US" altLang="zh-CN" dirty="0"/>
              <a:t>(alpha=0.2) (model)</a:t>
            </a:r>
          </a:p>
          <a:p>
            <a:r>
              <a:rPr lang="en-US" altLang="zh-CN" dirty="0"/>
              <a:t>    model = </a:t>
            </a:r>
            <a:r>
              <a:rPr lang="en-US" altLang="zh-CN" dirty="0" err="1"/>
              <a:t>BatchNormalization</a:t>
            </a:r>
            <a:r>
              <a:rPr lang="en-US" altLang="zh-CN" dirty="0"/>
              <a:t>(momentum=0.8)(model)</a:t>
            </a:r>
          </a:p>
          <a:p>
            <a:r>
              <a:rPr lang="en-US" altLang="zh-CN" dirty="0"/>
              <a:t>    model = Dense(512)(model)</a:t>
            </a:r>
          </a:p>
          <a:p>
            <a:r>
              <a:rPr lang="en-US" altLang="zh-CN" dirty="0"/>
              <a:t>    model = </a:t>
            </a:r>
            <a:r>
              <a:rPr lang="en-US" altLang="zh-CN" dirty="0" err="1"/>
              <a:t>LeakyReLU</a:t>
            </a:r>
            <a:r>
              <a:rPr lang="en-US" altLang="zh-CN" dirty="0"/>
              <a:t>(alpha=0.2) (model)</a:t>
            </a:r>
          </a:p>
          <a:p>
            <a:r>
              <a:rPr lang="en-US" altLang="zh-CN" dirty="0"/>
              <a:t>    model = </a:t>
            </a:r>
            <a:r>
              <a:rPr lang="en-US" altLang="zh-CN" dirty="0" err="1"/>
              <a:t>BatchNormalization</a:t>
            </a:r>
            <a:r>
              <a:rPr lang="en-US" altLang="zh-CN" dirty="0"/>
              <a:t>(momentum=0.8)(model)</a:t>
            </a:r>
          </a:p>
          <a:p>
            <a:r>
              <a:rPr lang="en-US" altLang="zh-CN" dirty="0"/>
              <a:t>    model = Dense(512)(model)</a:t>
            </a:r>
          </a:p>
          <a:p>
            <a:r>
              <a:rPr lang="en-US" altLang="zh-CN" dirty="0"/>
              <a:t>    model = </a:t>
            </a:r>
            <a:r>
              <a:rPr lang="en-US" altLang="zh-CN" dirty="0" err="1"/>
              <a:t>LeakyReLU</a:t>
            </a:r>
            <a:r>
              <a:rPr lang="en-US" altLang="zh-CN" dirty="0"/>
              <a:t>(alpha=0.2) (model)</a:t>
            </a:r>
          </a:p>
          <a:p>
            <a:r>
              <a:rPr lang="en-US" altLang="zh-CN" dirty="0"/>
              <a:t>    model = </a:t>
            </a:r>
            <a:r>
              <a:rPr lang="en-US" altLang="zh-CN" dirty="0" err="1"/>
              <a:t>BatchNormalization</a:t>
            </a:r>
            <a:r>
              <a:rPr lang="en-US" altLang="zh-CN" dirty="0"/>
              <a:t>(momentum=0.8)(model)</a:t>
            </a:r>
          </a:p>
          <a:p>
            <a:r>
              <a:rPr lang="en-US" altLang="zh-CN" dirty="0"/>
              <a:t>    model = Dense(</a:t>
            </a:r>
            <a:r>
              <a:rPr lang="en-US" altLang="zh-CN" dirty="0" err="1"/>
              <a:t>np.prod</a:t>
            </a:r>
            <a:r>
              <a:rPr lang="en-US" altLang="zh-CN" dirty="0"/>
              <a:t>(</a:t>
            </a:r>
            <a:r>
              <a:rPr lang="en-US" altLang="zh-CN" dirty="0" err="1"/>
              <a:t>img_shape</a:t>
            </a:r>
            <a:r>
              <a:rPr lang="en-US" altLang="zh-CN" dirty="0"/>
              <a:t>), activation='sigmoid')(model)</a:t>
            </a:r>
          </a:p>
          <a:p>
            <a:r>
              <a:rPr lang="en-US" altLang="zh-CN" dirty="0"/>
              <a:t>    output = Reshape(</a:t>
            </a:r>
            <a:r>
              <a:rPr lang="en-US" altLang="zh-CN" dirty="0" err="1"/>
              <a:t>img_shape</a:t>
            </a:r>
            <a:r>
              <a:rPr lang="en-US" altLang="zh-CN" dirty="0"/>
              <a:t>)(model)</a:t>
            </a:r>
          </a:p>
          <a:p>
            <a:endParaRPr lang="en-US" altLang="zh-CN" dirty="0"/>
          </a:p>
          <a:p>
            <a:r>
              <a:rPr lang="en-US" altLang="zh-CN" dirty="0"/>
              <a:t>    model = Model(inputs=sequence, outputs=output)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model.summary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    return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571184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61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571184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Generator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73" y="1772816"/>
            <a:ext cx="5076453" cy="50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9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create_discriminator</a:t>
            </a:r>
            <a:r>
              <a:rPr lang="en-US" altLang="zh-CN" dirty="0"/>
              <a:t>(</a:t>
            </a:r>
            <a:r>
              <a:rPr lang="en-US" altLang="zh-CN" dirty="0" err="1"/>
              <a:t>img_shape</a:t>
            </a:r>
            <a:r>
              <a:rPr lang="en-US" altLang="zh-CN" dirty="0"/>
              <a:t>=(28, 28)):</a:t>
            </a:r>
          </a:p>
          <a:p>
            <a:r>
              <a:rPr lang="en-US" altLang="zh-CN" dirty="0"/>
              <a:t>    sequence = Input(shape=</a:t>
            </a:r>
            <a:r>
              <a:rPr lang="en-US" altLang="zh-CN" dirty="0" err="1"/>
              <a:t>img_shape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model = Flatten()(sequence)</a:t>
            </a:r>
          </a:p>
          <a:p>
            <a:r>
              <a:rPr lang="en-US" altLang="zh-CN" dirty="0"/>
              <a:t>    model = Dense(512)(model)</a:t>
            </a:r>
          </a:p>
          <a:p>
            <a:r>
              <a:rPr lang="en-US" altLang="zh-CN" dirty="0"/>
              <a:t>    model = </a:t>
            </a:r>
            <a:r>
              <a:rPr lang="en-US" altLang="zh-CN" dirty="0" err="1"/>
              <a:t>LeakyReLU</a:t>
            </a:r>
            <a:r>
              <a:rPr lang="en-US" altLang="zh-CN" dirty="0"/>
              <a:t>(alpha=0.2)(model)</a:t>
            </a:r>
          </a:p>
          <a:p>
            <a:r>
              <a:rPr lang="en-US" altLang="zh-CN" dirty="0"/>
              <a:t>    model = Dense(256)(model)</a:t>
            </a:r>
          </a:p>
          <a:p>
            <a:r>
              <a:rPr lang="en-US" altLang="zh-CN" dirty="0"/>
              <a:t>    model = </a:t>
            </a:r>
            <a:r>
              <a:rPr lang="en-US" altLang="zh-CN" dirty="0" err="1"/>
              <a:t>LeakyReLU</a:t>
            </a:r>
            <a:r>
              <a:rPr lang="en-US" altLang="zh-CN" dirty="0"/>
              <a:t>(alpha=0.2)(model)</a:t>
            </a:r>
          </a:p>
          <a:p>
            <a:r>
              <a:rPr lang="en-US" altLang="zh-CN" dirty="0"/>
              <a:t>    output = Dense(1, activation='sigmoid')(model)</a:t>
            </a:r>
          </a:p>
          <a:p>
            <a:endParaRPr lang="en-US" altLang="zh-CN" dirty="0"/>
          </a:p>
          <a:p>
            <a:r>
              <a:rPr lang="en-US" altLang="zh-CN" dirty="0"/>
              <a:t>    model = Model(inputs=sequence, outputs=output)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model.summary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    return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571184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62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Combined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5" y="260648"/>
            <a:ext cx="7448935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76649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discriminator = create_discriminator()</a:t>
            </a:r>
          </a:p>
          <a:p>
            <a:r>
              <a:rPr lang="zh-CN" altLang="en-US" dirty="0"/>
              <a:t>discriminator.compile(loss='binary_crossentropy',</a:t>
            </a:r>
          </a:p>
          <a:p>
            <a:r>
              <a:rPr lang="zh-CN" altLang="en-US" dirty="0"/>
              <a:t>            optimizer='adam',</a:t>
            </a:r>
          </a:p>
          <a:p>
            <a:r>
              <a:rPr lang="zh-CN" altLang="en-US" dirty="0"/>
              <a:t>            metrics=['accuracy'])</a:t>
            </a:r>
          </a:p>
          <a:p>
            <a:endParaRPr lang="zh-CN" altLang="en-US" dirty="0"/>
          </a:p>
          <a:p>
            <a:r>
              <a:rPr lang="zh-CN" altLang="en-US" dirty="0"/>
              <a:t>discriminator.trainable = False</a:t>
            </a:r>
          </a:p>
          <a:p>
            <a:endParaRPr lang="zh-CN" altLang="en-US" dirty="0"/>
          </a:p>
          <a:p>
            <a:r>
              <a:rPr lang="zh-CN" altLang="en-US" dirty="0"/>
              <a:t>generator = create_generator(latent_dim, )</a:t>
            </a:r>
          </a:p>
          <a:p>
            <a:r>
              <a:rPr lang="zh-CN" altLang="en-US" dirty="0"/>
              <a:t>z = Input(shape=(latent_dim, ))</a:t>
            </a:r>
          </a:p>
          <a:p>
            <a:r>
              <a:rPr lang="zh-CN" altLang="en-US" dirty="0"/>
              <a:t>img = generator(z)</a:t>
            </a:r>
          </a:p>
          <a:p>
            <a:endParaRPr lang="zh-CN" altLang="en-US" dirty="0"/>
          </a:p>
          <a:p>
            <a:r>
              <a:rPr lang="zh-CN" altLang="en-US" dirty="0"/>
              <a:t>validity = discriminator(img)</a:t>
            </a:r>
          </a:p>
          <a:p>
            <a:r>
              <a:rPr lang="zh-CN" altLang="en-US" dirty="0"/>
              <a:t>combined = Model(z, validity)</a:t>
            </a:r>
          </a:p>
          <a:p>
            <a:r>
              <a:rPr lang="zh-CN" altLang="en-US" dirty="0"/>
              <a:t>combined.compile(loss='binary_crossentropy', optimizer='adam')</a:t>
            </a:r>
          </a:p>
        </p:txBody>
      </p:sp>
    </p:spTree>
    <p:extLst>
      <p:ext uri="{BB962C8B-B14F-4D97-AF65-F5344CB8AC3E}">
        <p14:creationId xmlns:p14="http://schemas.microsoft.com/office/powerpoint/2010/main" val="34695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 Data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88832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916832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train_file = os.path.join('data', 'train.csv')</a:t>
            </a:r>
          </a:p>
          <a:p>
            <a:r>
              <a:rPr lang="zh-CN" altLang="en-US" dirty="0"/>
              <a:t>x_train, y_train = load_train_data(train_file)</a:t>
            </a:r>
          </a:p>
          <a:p>
            <a:r>
              <a:rPr lang="zh-CN" altLang="en-US" dirty="0"/>
              <a:t>x_train = np.reshape(x_train, (x_train.shape[0], 28, 28))</a:t>
            </a:r>
          </a:p>
          <a:p>
            <a:endParaRPr lang="zh-CN" altLang="en-US" dirty="0"/>
          </a:p>
          <a:p>
            <a:r>
              <a:rPr lang="zh-CN" altLang="en-US" dirty="0"/>
              <a:t>batch_size = 32</a:t>
            </a:r>
          </a:p>
          <a:p>
            <a:r>
              <a:rPr lang="zh-CN" altLang="en-US" dirty="0"/>
              <a:t>epochs = 30000</a:t>
            </a:r>
          </a:p>
          <a:p>
            <a:r>
              <a:rPr lang="zh-CN" altLang="en-US" dirty="0"/>
              <a:t>latent_dim = 28*28</a:t>
            </a:r>
          </a:p>
          <a:p>
            <a:r>
              <a:rPr lang="zh-CN" altLang="en-US" dirty="0"/>
              <a:t>sample_interval = 200</a:t>
            </a:r>
          </a:p>
          <a:p>
            <a:endParaRPr lang="zh-CN" altLang="en-US" dirty="0"/>
          </a:p>
          <a:p>
            <a:r>
              <a:rPr lang="zh-CN" altLang="en-US" dirty="0"/>
              <a:t>valid = np.ones((batch_size, 1))</a:t>
            </a:r>
          </a:p>
          <a:p>
            <a:r>
              <a:rPr lang="zh-CN" altLang="en-US" dirty="0"/>
              <a:t>fake = np.zeros((batch_size, 1))</a:t>
            </a:r>
          </a:p>
        </p:txBody>
      </p:sp>
    </p:spTree>
    <p:extLst>
      <p:ext uri="{BB962C8B-B14F-4D97-AF65-F5344CB8AC3E}">
        <p14:creationId xmlns:p14="http://schemas.microsoft.com/office/powerpoint/2010/main" val="410814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Show images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796525"/>
            <a:ext cx="7632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sample_images(epoch, latent_dim, generator):</a:t>
            </a:r>
          </a:p>
          <a:p>
            <a:r>
              <a:rPr lang="zh-CN" altLang="en-US" dirty="0"/>
              <a:t>    r, c = 5, 5</a:t>
            </a:r>
          </a:p>
          <a:p>
            <a:r>
              <a:rPr lang="zh-CN" altLang="en-US" dirty="0"/>
              <a:t>    noise = np.random.normal(0, 1, (r * c, latent_dim))</a:t>
            </a:r>
          </a:p>
          <a:p>
            <a:r>
              <a:rPr lang="zh-CN" altLang="en-US" dirty="0"/>
              <a:t>    gen_imgs = generator.predict(noise)</a:t>
            </a:r>
          </a:p>
          <a:p>
            <a:r>
              <a:rPr lang="zh-CN" altLang="en-US" dirty="0"/>
              <a:t>    print(gen_imgs.shape)</a:t>
            </a:r>
          </a:p>
          <a:p>
            <a:endParaRPr lang="zh-CN" altLang="en-US" dirty="0"/>
          </a:p>
          <a:p>
            <a:r>
              <a:rPr lang="zh-CN" altLang="en-US" dirty="0"/>
              <a:t>    fig, axs = plt.subplots(r, c)</a:t>
            </a:r>
          </a:p>
          <a:p>
            <a:r>
              <a:rPr lang="zh-CN" altLang="en-US" dirty="0"/>
              <a:t>    cnt = 0</a:t>
            </a:r>
          </a:p>
          <a:p>
            <a:r>
              <a:rPr lang="zh-CN" altLang="en-US" dirty="0"/>
              <a:t>    for i in range(r):</a:t>
            </a:r>
          </a:p>
          <a:p>
            <a:r>
              <a:rPr lang="zh-CN" altLang="en-US" dirty="0"/>
              <a:t>        for j in range(c):</a:t>
            </a:r>
          </a:p>
          <a:p>
            <a:r>
              <a:rPr lang="zh-CN" altLang="en-US" dirty="0"/>
              <a:t>            axs[i,j].imshow(gen_imgs[cnt, :,:], cmap='gray')</a:t>
            </a:r>
          </a:p>
          <a:p>
            <a:r>
              <a:rPr lang="zh-CN" altLang="en-US" dirty="0"/>
              <a:t>            axs[i,j].axis('off')</a:t>
            </a:r>
          </a:p>
          <a:p>
            <a:r>
              <a:rPr lang="zh-CN" altLang="en-US" dirty="0"/>
              <a:t>            cnt += 1</a:t>
            </a:r>
          </a:p>
          <a:p>
            <a:r>
              <a:rPr lang="zh-CN" altLang="en-US" dirty="0"/>
              <a:t>    fig.savefig("images/%d.png" % epoch)</a:t>
            </a:r>
          </a:p>
          <a:p>
            <a:r>
              <a:rPr lang="zh-CN" altLang="en-US" dirty="0"/>
              <a:t>    plt.close()</a:t>
            </a:r>
          </a:p>
        </p:txBody>
      </p:sp>
    </p:spTree>
    <p:extLst>
      <p:ext uri="{BB962C8B-B14F-4D97-AF65-F5344CB8AC3E}">
        <p14:creationId xmlns:p14="http://schemas.microsoft.com/office/powerpoint/2010/main" val="91716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518864" y="1412776"/>
            <a:ext cx="8229600" cy="485740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for epoch in range(epochs):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idx</a:t>
            </a:r>
            <a:r>
              <a:rPr lang="en-US" altLang="zh-CN" dirty="0"/>
              <a:t> = </a:t>
            </a:r>
            <a:r>
              <a:rPr lang="en-US" altLang="zh-CN" dirty="0" err="1"/>
              <a:t>np.random.randint</a:t>
            </a:r>
            <a:r>
              <a:rPr lang="en-US" altLang="zh-CN" dirty="0"/>
              <a:t>(0, </a:t>
            </a:r>
            <a:r>
              <a:rPr lang="en-US" altLang="zh-CN" dirty="0" err="1"/>
              <a:t>x_train.shape</a:t>
            </a:r>
            <a:r>
              <a:rPr lang="en-US" altLang="zh-CN" dirty="0"/>
              <a:t>[0], </a:t>
            </a:r>
            <a:r>
              <a:rPr lang="en-US" altLang="zh-CN" dirty="0" err="1"/>
              <a:t>batch_size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imgs</a:t>
            </a:r>
            <a:r>
              <a:rPr lang="en-US" altLang="zh-CN" dirty="0"/>
              <a:t> = </a:t>
            </a:r>
            <a:r>
              <a:rPr lang="en-US" altLang="zh-CN" dirty="0" err="1"/>
              <a:t>x_train</a:t>
            </a:r>
            <a:r>
              <a:rPr lang="en-US" altLang="zh-CN" dirty="0"/>
              <a:t>[</a:t>
            </a:r>
            <a:r>
              <a:rPr lang="en-US" altLang="zh-CN" dirty="0" err="1"/>
              <a:t>idx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en-US" altLang="zh-CN" dirty="0"/>
              <a:t>    noise = </a:t>
            </a:r>
            <a:r>
              <a:rPr lang="en-US" altLang="zh-CN" dirty="0" err="1"/>
              <a:t>np.random.normal</a:t>
            </a:r>
            <a:r>
              <a:rPr lang="en-US" altLang="zh-CN" dirty="0"/>
              <a:t>(0, 1, 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latent_dim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gen_imgs</a:t>
            </a:r>
            <a:r>
              <a:rPr lang="en-US" altLang="zh-CN" dirty="0"/>
              <a:t> = </a:t>
            </a:r>
            <a:r>
              <a:rPr lang="en-US" altLang="zh-CN" dirty="0" err="1"/>
              <a:t>generator.predict</a:t>
            </a:r>
            <a:r>
              <a:rPr lang="en-US" altLang="zh-CN" dirty="0"/>
              <a:t>(noise)</a:t>
            </a:r>
          </a:p>
          <a:p>
            <a:endParaRPr lang="en-US" altLang="zh-CN" dirty="0"/>
          </a:p>
          <a:p>
            <a:r>
              <a:rPr lang="en-US" altLang="zh-CN" dirty="0"/>
              <a:t>    # Train the discriminator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d_loss_real</a:t>
            </a:r>
            <a:r>
              <a:rPr lang="en-US" altLang="zh-CN" dirty="0"/>
              <a:t> = </a:t>
            </a:r>
            <a:r>
              <a:rPr lang="en-US" altLang="zh-CN" dirty="0" err="1"/>
              <a:t>discriminator.train_on_batch</a:t>
            </a:r>
            <a:r>
              <a:rPr lang="en-US" altLang="zh-CN" dirty="0"/>
              <a:t>(</a:t>
            </a:r>
            <a:r>
              <a:rPr lang="en-US" altLang="zh-CN" dirty="0" err="1"/>
              <a:t>imgs</a:t>
            </a:r>
            <a:r>
              <a:rPr lang="en-US" altLang="zh-CN" dirty="0"/>
              <a:t>, valid)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d_loss_fake</a:t>
            </a:r>
            <a:r>
              <a:rPr lang="en-US" altLang="zh-CN" dirty="0"/>
              <a:t> = </a:t>
            </a:r>
            <a:r>
              <a:rPr lang="en-US" altLang="zh-CN" dirty="0" err="1"/>
              <a:t>discriminator.train_on_batch</a:t>
            </a:r>
            <a:r>
              <a:rPr lang="en-US" altLang="zh-CN" dirty="0"/>
              <a:t>(</a:t>
            </a:r>
            <a:r>
              <a:rPr lang="en-US" altLang="zh-CN" dirty="0" err="1"/>
              <a:t>gen_imgs</a:t>
            </a:r>
            <a:r>
              <a:rPr lang="en-US" altLang="zh-CN" dirty="0"/>
              <a:t>, fake)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d_loss</a:t>
            </a:r>
            <a:r>
              <a:rPr lang="en-US" altLang="zh-CN" dirty="0"/>
              <a:t> = 0.5 * </a:t>
            </a:r>
            <a:r>
              <a:rPr lang="en-US" altLang="zh-CN" dirty="0" err="1"/>
              <a:t>np.add</a:t>
            </a:r>
            <a:r>
              <a:rPr lang="en-US" altLang="zh-CN" dirty="0"/>
              <a:t>(</a:t>
            </a:r>
            <a:r>
              <a:rPr lang="en-US" altLang="zh-CN" dirty="0" err="1"/>
              <a:t>d_loss_real</a:t>
            </a:r>
            <a:r>
              <a:rPr lang="en-US" altLang="zh-CN" dirty="0"/>
              <a:t>, </a:t>
            </a:r>
            <a:r>
              <a:rPr lang="en-US" altLang="zh-CN" dirty="0" err="1"/>
              <a:t>d_loss_fake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noise = </a:t>
            </a:r>
            <a:r>
              <a:rPr lang="en-US" altLang="zh-CN" dirty="0" err="1"/>
              <a:t>np.random.normal</a:t>
            </a:r>
            <a:r>
              <a:rPr lang="en-US" altLang="zh-CN" dirty="0"/>
              <a:t>(0, 1, 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latent_dim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g_loss</a:t>
            </a:r>
            <a:r>
              <a:rPr lang="en-US" altLang="zh-CN" dirty="0"/>
              <a:t> = </a:t>
            </a:r>
            <a:r>
              <a:rPr lang="en-US" altLang="zh-CN" dirty="0" err="1"/>
              <a:t>combined.train_on_batch</a:t>
            </a:r>
            <a:r>
              <a:rPr lang="en-US" altLang="zh-CN" dirty="0"/>
              <a:t>(noise, valid)</a:t>
            </a:r>
          </a:p>
          <a:p>
            <a:endParaRPr lang="en-US" altLang="zh-CN" dirty="0"/>
          </a:p>
          <a:p>
            <a:r>
              <a:rPr lang="en-US" altLang="zh-CN" dirty="0"/>
              <a:t>    print ("%d [D loss: %f, acc.: %.2f%%] [G loss: %f]" % (epoch, </a:t>
            </a:r>
            <a:r>
              <a:rPr lang="en-US" altLang="zh-CN" dirty="0" err="1"/>
              <a:t>d_loss</a:t>
            </a:r>
            <a:r>
              <a:rPr lang="en-US" altLang="zh-CN" dirty="0"/>
              <a:t>[0], 100*</a:t>
            </a:r>
            <a:r>
              <a:rPr lang="en-US" altLang="zh-CN" dirty="0" err="1"/>
              <a:t>d_loss</a:t>
            </a:r>
            <a:r>
              <a:rPr lang="en-US" altLang="zh-CN" dirty="0"/>
              <a:t>[1], </a:t>
            </a:r>
            <a:r>
              <a:rPr lang="en-US" altLang="zh-CN" dirty="0" err="1"/>
              <a:t>g_loss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r>
              <a:rPr lang="en-US" altLang="zh-CN" dirty="0"/>
              <a:t>    if epoch % </a:t>
            </a:r>
            <a:r>
              <a:rPr lang="en-US" altLang="zh-CN" dirty="0" err="1"/>
              <a:t>sample_interval</a:t>
            </a:r>
            <a:r>
              <a:rPr lang="en-US" altLang="zh-CN" dirty="0"/>
              <a:t> == 0: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sample_images</a:t>
            </a:r>
            <a:r>
              <a:rPr lang="en-US" altLang="zh-CN" dirty="0"/>
              <a:t>(epoch, </a:t>
            </a:r>
            <a:r>
              <a:rPr lang="en-US" altLang="zh-CN" dirty="0" err="1"/>
              <a:t>latent_dim</a:t>
            </a:r>
            <a:r>
              <a:rPr lang="en-US" altLang="zh-CN" dirty="0"/>
              <a:t>, generator)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632848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(GAN)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79512" y="90872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48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55" y="1268413"/>
            <a:ext cx="5032489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16824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607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Tricks on GAN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Batch </a:t>
            </a:r>
            <a:r>
              <a:rPr lang="en-US" altLang="zh-CN" dirty="0"/>
              <a:t>Normalization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Transpose convolution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UpSampling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Leaky ReLu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272808" cy="648072"/>
          </a:xfrm>
        </p:spPr>
        <p:txBody>
          <a:bodyPr>
            <a:normAutofit/>
          </a:bodyPr>
          <a:lstStyle/>
          <a:p>
            <a:r>
              <a:rPr lang="en-US" altLang="zh-CN" dirty="0"/>
              <a:t>Deep Convolutional GAN (DCGAN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73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Discriminative model vs. Generative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 “good” teacher and a </a:t>
            </a:r>
            <a:r>
              <a:rPr lang="en-US" altLang="zh-CN" dirty="0" smtClean="0"/>
              <a:t>“bad” student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Generative Adversarial Networks (GAN)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Deep Convolutional GAN (DCGAN)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Programming tasks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GAN</a:t>
            </a:r>
            <a:r>
              <a:rPr lang="zh-CN" altLang="en-US" dirty="0" smtClean="0"/>
              <a:t>、</a:t>
            </a:r>
            <a:r>
              <a:rPr lang="en-US" altLang="zh-CN" smtClean="0"/>
              <a:t>DCGAN in </a:t>
            </a:r>
            <a:r>
              <a:rPr lang="en-US" altLang="zh-CN" dirty="0" smtClean="0"/>
              <a:t>MNIST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Generator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571184" cy="648072"/>
          </a:xfrm>
        </p:spPr>
        <p:txBody>
          <a:bodyPr>
            <a:normAutofit/>
          </a:bodyPr>
          <a:lstStyle/>
          <a:p>
            <a:r>
              <a:rPr lang="en-US" altLang="zh-CN" dirty="0"/>
              <a:t>Deep Convolutional GAN (DCGAN)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81944" y="1700808"/>
            <a:ext cx="703852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def create_generator(latent_dim):</a:t>
            </a:r>
          </a:p>
          <a:p>
            <a:r>
              <a:rPr lang="zh-CN" altLang="en-US" sz="1600" dirty="0"/>
              <a:t>    sequence = Input(shape=(latent_dim, ), dtype='float32')</a:t>
            </a:r>
          </a:p>
          <a:p>
            <a:r>
              <a:rPr lang="zh-CN" altLang="en-US" sz="1600" dirty="0"/>
              <a:t>    model = Dense(128 * 7 * 7, activation='relu')(sequence)</a:t>
            </a:r>
          </a:p>
          <a:p>
            <a:r>
              <a:rPr lang="zh-CN" altLang="en-US" sz="1600" dirty="0"/>
              <a:t>    model = Reshape((7, 7, 128))(model)</a:t>
            </a:r>
          </a:p>
          <a:p>
            <a:r>
              <a:rPr lang="zh-CN" altLang="en-US" sz="1600" dirty="0"/>
              <a:t>    model = UpSampling2D()(model)</a:t>
            </a:r>
          </a:p>
          <a:p>
            <a:r>
              <a:rPr lang="zh-CN" altLang="en-US" sz="1600" dirty="0"/>
              <a:t>    model = Conv2D(128, kernel_size=3, padding='same')(model)</a:t>
            </a:r>
          </a:p>
          <a:p>
            <a:r>
              <a:rPr lang="zh-CN" altLang="en-US" sz="1600" dirty="0"/>
              <a:t>    model = BatchNormalization(momentum=0.8) (model)</a:t>
            </a:r>
          </a:p>
          <a:p>
            <a:r>
              <a:rPr lang="zh-CN" altLang="en-US" sz="1600" dirty="0"/>
              <a:t>    model = Activation('relu')(model)</a:t>
            </a:r>
          </a:p>
          <a:p>
            <a:r>
              <a:rPr lang="zh-CN" altLang="en-US" sz="1600" dirty="0"/>
              <a:t>    model = UpSampling2D()(model)</a:t>
            </a:r>
          </a:p>
          <a:p>
            <a:r>
              <a:rPr lang="zh-CN" altLang="en-US" sz="1600" dirty="0"/>
              <a:t>    model = Conv2D(64, kernel_size=3, padding='same')(model)</a:t>
            </a:r>
          </a:p>
          <a:p>
            <a:r>
              <a:rPr lang="zh-CN" altLang="en-US" sz="1600" dirty="0"/>
              <a:t>    model = BatchNormalization(momentum=0.8) (model)</a:t>
            </a:r>
          </a:p>
          <a:p>
            <a:r>
              <a:rPr lang="zh-CN" altLang="en-US" sz="1600" dirty="0"/>
              <a:t>    model = Activation('relu')(model) </a:t>
            </a:r>
          </a:p>
          <a:p>
            <a:r>
              <a:rPr lang="zh-CN" altLang="en-US" sz="1600" dirty="0"/>
              <a:t>    model = Conv2D(channels, kernel_size=3, padding='same')(model)</a:t>
            </a:r>
          </a:p>
          <a:p>
            <a:r>
              <a:rPr lang="zh-CN" altLang="en-US" sz="1600" dirty="0"/>
              <a:t>    output = Activation('sigmoid')(model)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model = Model(inputs=sequence, outputs=output)</a:t>
            </a:r>
          </a:p>
          <a:p>
            <a:r>
              <a:rPr lang="zh-CN" altLang="en-US" sz="1600" dirty="0"/>
              <a:t>    model.summary()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return model</a:t>
            </a:r>
          </a:p>
        </p:txBody>
      </p:sp>
    </p:spTree>
    <p:extLst>
      <p:ext uri="{BB962C8B-B14F-4D97-AF65-F5344CB8AC3E}">
        <p14:creationId xmlns:p14="http://schemas.microsoft.com/office/powerpoint/2010/main" val="330107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Discriminator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Deep Convolutional GAN (DCGAN)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1379577"/>
            <a:ext cx="711053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def create_discriminator(img_shape=(28, 28, 1)):</a:t>
            </a:r>
          </a:p>
          <a:p>
            <a:r>
              <a:rPr lang="zh-CN" altLang="en-US" sz="1400" dirty="0"/>
              <a:t>    sequence = Input(shape=img_shape)</a:t>
            </a:r>
          </a:p>
          <a:p>
            <a:r>
              <a:rPr lang="zh-CN" altLang="en-US" sz="1400" dirty="0"/>
              <a:t>    model = Conv2D(32, kernel_size=3, strides=2, padding='same')(sequence)</a:t>
            </a:r>
          </a:p>
          <a:p>
            <a:r>
              <a:rPr lang="zh-CN" altLang="en-US" sz="1400" dirty="0"/>
              <a:t>    model = LeakyReLU(alpha=0.2)(model)</a:t>
            </a:r>
          </a:p>
          <a:p>
            <a:r>
              <a:rPr lang="zh-CN" altLang="en-US" sz="1400" dirty="0"/>
              <a:t>    model = Dropout(0.25) (model)</a:t>
            </a:r>
          </a:p>
          <a:p>
            <a:r>
              <a:rPr lang="zh-CN" altLang="en-US" sz="1400" dirty="0"/>
              <a:t>    model = Conv2D(64, kernel_size=3, strides=2, padding='same')(model)</a:t>
            </a:r>
          </a:p>
          <a:p>
            <a:r>
              <a:rPr lang="zh-CN" altLang="en-US" sz="1400" dirty="0"/>
              <a:t>    model = ZeroPadding2D(padding=((0, 1), (0, 1))) (model)</a:t>
            </a:r>
          </a:p>
          <a:p>
            <a:r>
              <a:rPr lang="zh-CN" altLang="en-US" sz="1400" dirty="0"/>
              <a:t>    model = BatchNormalization(momentum=0.8) (model)</a:t>
            </a:r>
          </a:p>
          <a:p>
            <a:r>
              <a:rPr lang="zh-CN" altLang="en-US" sz="1400" dirty="0"/>
              <a:t>    model = LeakyReLU(alpha=0.2)(model)</a:t>
            </a:r>
          </a:p>
          <a:p>
            <a:r>
              <a:rPr lang="zh-CN" altLang="en-US" sz="1400" dirty="0"/>
              <a:t>    model = Dropout(0.25) (model)</a:t>
            </a:r>
          </a:p>
          <a:p>
            <a:r>
              <a:rPr lang="zh-CN" altLang="en-US" sz="1400" dirty="0"/>
              <a:t>    model = Conv2D(128, kernel_size=3, strides=2, padding='same')(model)</a:t>
            </a:r>
          </a:p>
          <a:p>
            <a:r>
              <a:rPr lang="zh-CN" altLang="en-US" sz="1400" dirty="0"/>
              <a:t>    model = BatchNormalization(momentum=0.8) (model)</a:t>
            </a:r>
          </a:p>
          <a:p>
            <a:r>
              <a:rPr lang="zh-CN" altLang="en-US" sz="1400" dirty="0"/>
              <a:t>    model = LeakyReLU(alpha=0.2)(model)</a:t>
            </a:r>
          </a:p>
          <a:p>
            <a:r>
              <a:rPr lang="zh-CN" altLang="en-US" sz="1400" dirty="0"/>
              <a:t>    model = Dropout(0.25) (model)</a:t>
            </a:r>
          </a:p>
          <a:p>
            <a:r>
              <a:rPr lang="zh-CN" altLang="en-US" sz="1400" dirty="0"/>
              <a:t>    model = Conv2D(256, kernel_size=3, strides=2, padding='same')(model)</a:t>
            </a:r>
          </a:p>
          <a:p>
            <a:r>
              <a:rPr lang="zh-CN" altLang="en-US" sz="1400" dirty="0"/>
              <a:t>    model = BatchNormalization(momentum=0.8) (model)</a:t>
            </a:r>
          </a:p>
          <a:p>
            <a:r>
              <a:rPr lang="zh-CN" altLang="en-US" sz="1400" dirty="0"/>
              <a:t>    model = LeakyReLU(alpha=0.2)(model)</a:t>
            </a:r>
          </a:p>
          <a:p>
            <a:r>
              <a:rPr lang="zh-CN" altLang="en-US" sz="1400" dirty="0"/>
              <a:t>    model = Dropout(0.25) (model)</a:t>
            </a:r>
          </a:p>
          <a:p>
            <a:r>
              <a:rPr lang="zh-CN" altLang="en-US" sz="1400" dirty="0"/>
              <a:t>    model = Flatten() (model)</a:t>
            </a:r>
          </a:p>
          <a:p>
            <a:r>
              <a:rPr lang="zh-CN" altLang="en-US" sz="1400" dirty="0"/>
              <a:t>    output = Dense(1, activation='sigmoid') (model)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model = Model(inputs=sequence, outputs=output)</a:t>
            </a:r>
          </a:p>
          <a:p>
            <a:r>
              <a:rPr lang="zh-CN" altLang="en-US" sz="1400" dirty="0"/>
              <a:t>    model.summary()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return model</a:t>
            </a:r>
          </a:p>
        </p:txBody>
      </p:sp>
    </p:spTree>
    <p:extLst>
      <p:ext uri="{BB962C8B-B14F-4D97-AF65-F5344CB8AC3E}">
        <p14:creationId xmlns:p14="http://schemas.microsoft.com/office/powerpoint/2010/main" val="109843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Deep Convolutional GAN (DCGAN)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0708" y="1700808"/>
            <a:ext cx="7542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for epoch in range(epochs):</a:t>
            </a:r>
          </a:p>
          <a:p>
            <a:r>
              <a:rPr lang="zh-CN" altLang="en-US" sz="1400" dirty="0"/>
              <a:t>    idx = np.random.randint(0, x_train.shape[0], batch_size)</a:t>
            </a:r>
          </a:p>
          <a:p>
            <a:r>
              <a:rPr lang="zh-CN" altLang="en-US" sz="1400" dirty="0"/>
              <a:t>    imgs = x_train[idx]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noise = np.random.normal(0, 1, (batch_size, latent_dim))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gen_imgs = generator.predict(noise)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# Train the discriminator</a:t>
            </a:r>
          </a:p>
          <a:p>
            <a:r>
              <a:rPr lang="zh-CN" altLang="en-US" sz="1400" dirty="0"/>
              <a:t>    d_loss_real = discriminator.train_on_batch(imgs, valid)</a:t>
            </a:r>
          </a:p>
          <a:p>
            <a:r>
              <a:rPr lang="zh-CN" altLang="en-US" sz="1400" dirty="0"/>
              <a:t>    d_loss_fake = discriminator.train_on_batch(gen_imgs, fake)</a:t>
            </a:r>
          </a:p>
          <a:p>
            <a:r>
              <a:rPr lang="zh-CN" altLang="en-US" sz="1400" dirty="0"/>
              <a:t>    d_loss = 0.5 * np.add(d_loss_real, d_loss_fake)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noise = np.random.normal(0, 1, (batch_size, latent_dim))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g_loss = combined.train_on_batch(noise, valid)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print ("%d [D loss: %f, acc.: %.2f%%] [G loss: %f]" % (epoch, d_loss[0], 100*d_loss[1], g_loss))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if epoch % sample_interval == 0:</a:t>
            </a:r>
          </a:p>
          <a:p>
            <a:r>
              <a:rPr lang="zh-CN" altLang="en-US" sz="1400" dirty="0"/>
              <a:t>        sample_images(epoch, latent_dim, generator)</a:t>
            </a:r>
          </a:p>
        </p:txBody>
      </p:sp>
    </p:spTree>
    <p:extLst>
      <p:ext uri="{BB962C8B-B14F-4D97-AF65-F5344CB8AC3E}">
        <p14:creationId xmlns:p14="http://schemas.microsoft.com/office/powerpoint/2010/main" val="131933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Discriminative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Take the features as input, and classify which class the sample is belong to.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P(</a:t>
            </a:r>
            <a:r>
              <a:rPr lang="en-US" altLang="zh-CN" dirty="0" err="1" smtClean="0"/>
              <a:t>class|features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Generative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Use a random assigned (latent) variable to generate features belong to a pre-defined class.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P(class, features) = P(</a:t>
            </a:r>
            <a:r>
              <a:rPr lang="en-US" altLang="zh-CN" dirty="0" err="1" smtClean="0"/>
              <a:t>class|features</a:t>
            </a:r>
            <a:r>
              <a:rPr lang="en-US" altLang="zh-CN" dirty="0" smtClean="0"/>
              <a:t>)P(features)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76864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Discriminative model vs. Generative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12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Discriminative </a:t>
            </a:r>
            <a:r>
              <a:rPr lang="en-US" altLang="zh-CN" dirty="0" smtClean="0"/>
              <a:t>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Classification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SVM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Logistic Regression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Neural Networks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92088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Discriminative model vs. Generative model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60848"/>
            <a:ext cx="5616624" cy="24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9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Generative Models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Auto-encoder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Conditional Random Field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848872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Discriminative model vs. Generative 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16832"/>
            <a:ext cx="578810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04856" cy="648072"/>
          </a:xfrm>
        </p:spPr>
        <p:txBody>
          <a:bodyPr>
            <a:normAutofit/>
          </a:bodyPr>
          <a:lstStyle/>
          <a:p>
            <a:r>
              <a:rPr lang="en-US" altLang="zh-CN" dirty="0"/>
              <a:t>A “good” teacher and a “bad” </a:t>
            </a:r>
            <a:r>
              <a:rPr lang="en-US" altLang="zh-CN" dirty="0" smtClean="0"/>
              <a:t>student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6" y="1412776"/>
            <a:ext cx="8730068" cy="38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7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Generator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Discriminator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04856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7" y="1052736"/>
            <a:ext cx="7984263" cy="3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4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88832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755385" cy="2561659"/>
          </a:xfrm>
          <a:prstGeom prst="rect">
            <a:avLst/>
          </a:prstGeom>
        </p:spPr>
      </p:pic>
      <p:sp>
        <p:nvSpPr>
          <p:cNvPr id="5" name="内容占位符 1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Given real image, D should predict label = 1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Given fake image, D should predict label = 0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Given the generated image, G hope D predict label = 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4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Generator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04856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Generative Adversarial Networks (GAN)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74199"/>
            <a:ext cx="4824536" cy="47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5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12168</TotalTime>
  <Words>1787</Words>
  <Application>Microsoft Office PowerPoint</Application>
  <PresentationFormat>全屏显示(4:3)</PresentationFormat>
  <Paragraphs>256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腾祥嘉丽线黑简</vt:lpstr>
      <vt:lpstr>宋体</vt:lpstr>
      <vt:lpstr>Wingdings</vt:lpstr>
      <vt:lpstr>Arial</vt:lpstr>
      <vt:lpstr>Source Han Sans Light</vt:lpstr>
      <vt:lpstr>Times New Roman</vt:lpstr>
      <vt:lpstr>思源黑体 CN Light</vt:lpstr>
      <vt:lpstr>Open Sans Light</vt:lpstr>
      <vt:lpstr>Calibri</vt:lpstr>
      <vt:lpstr>Office 主题​​</vt:lpstr>
      <vt:lpstr>Microsoft Visio 绘图</vt:lpstr>
      <vt:lpstr>MathType 6.0 Equation</vt:lpstr>
      <vt:lpstr>Generative Adversarial Learning</vt:lpstr>
      <vt:lpstr>Outline</vt:lpstr>
      <vt:lpstr>Discriminative model vs. Generative model</vt:lpstr>
      <vt:lpstr>Discriminative model vs. Generative model</vt:lpstr>
      <vt:lpstr>Discriminative model vs. Generative model</vt:lpstr>
      <vt:lpstr>A “good” teacher and a “bad” student</vt:lpstr>
      <vt:lpstr>Generative Adversarial Networks (GAN)</vt:lpstr>
      <vt:lpstr>Generative Adversarial Networks (GAN)</vt:lpstr>
      <vt:lpstr>Generative Adversarial Networks (GAN)</vt:lpstr>
      <vt:lpstr>Generative Adversarial Networks (GAN)</vt:lpstr>
      <vt:lpstr>Generative Adversarial Networks (GAN)</vt:lpstr>
      <vt:lpstr>Generative Adversarial Networks (GAN)</vt:lpstr>
      <vt:lpstr>Generative Adversarial Networks (GAN)</vt:lpstr>
      <vt:lpstr>Generative Adversarial Networks (GAN)</vt:lpstr>
      <vt:lpstr>Generative Adversarial Networks (GAN)</vt:lpstr>
      <vt:lpstr>Generative Adversarial Networks (GAN)</vt:lpstr>
      <vt:lpstr>Generative Adversarial Networks (GAN)</vt:lpstr>
      <vt:lpstr>Generative Adversarial Networks (GAN)</vt:lpstr>
      <vt:lpstr>Deep Convolutional GAN (DCGAN)</vt:lpstr>
      <vt:lpstr>Deep Convolutional GAN (DCGAN)</vt:lpstr>
      <vt:lpstr>Deep Convolutional GAN (DCGAN)</vt:lpstr>
      <vt:lpstr>Deep Convolutional GAN (DCGAN)</vt:lpstr>
    </vt:vector>
  </TitlesOfParts>
  <Company>YNU VMC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 津</cp:lastModifiedBy>
  <cp:revision>253</cp:revision>
  <dcterms:created xsi:type="dcterms:W3CDTF">2016-11-29T04:36:55Z</dcterms:created>
  <dcterms:modified xsi:type="dcterms:W3CDTF">2019-06-16T14:07:27Z</dcterms:modified>
</cp:coreProperties>
</file>