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80" r:id="rId20"/>
    <p:sldId id="283" r:id="rId21"/>
    <p:sldId id="284" r:id="rId22"/>
    <p:sldId id="273" r:id="rId23"/>
    <p:sldId id="274" r:id="rId24"/>
    <p:sldId id="275" r:id="rId25"/>
    <p:sldId id="276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7" r:id="rId35"/>
    <p:sldId id="278" r:id="rId36"/>
    <p:sldId id="281" r:id="rId37"/>
  </p:sldIdLst>
  <p:sldSz cx="9144000" cy="6858000" type="screen4x3"/>
  <p:notesSz cx="6858000" cy="9144000"/>
  <p:embeddedFontLst>
    <p:embeddedFont>
      <p:font typeface="Arial Unicode MS" panose="020B0604020202020204" pitchFamily="34" charset="-122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Open Sans Light" panose="020B0604020202020204" charset="0"/>
      <p:regular r:id="rId44"/>
    </p:embeddedFont>
    <p:embeddedFont>
      <p:font typeface="腾祥嘉丽线黑简" panose="02010600030101010101" charset="-122"/>
      <p:regular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4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mathtype.c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deley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ieeeauthorcenter.ieee.org/create-your-ieee-article/use-authoring-tools-and-ieee-article-templates/ieee-article-template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deeplearning.stanford.edu/wiki/index.php/Sparse_Autoencoder_Notation_Summary" TargetMode="External"/><Relationship Id="rId3" Type="http://schemas.openxmlformats.org/officeDocument/2006/relationships/hyperlink" Target="http://deeplearning.stanford.edu/wiki/index.php/Neural_Networks" TargetMode="External"/><Relationship Id="rId7" Type="http://schemas.openxmlformats.org/officeDocument/2006/relationships/hyperlink" Target="http://deeplearning.stanford.edu/wiki/index.php/Visualizing_a_Trained_Autoencoder" TargetMode="External"/><Relationship Id="rId2" Type="http://schemas.openxmlformats.org/officeDocument/2006/relationships/hyperlink" Target="http://deeplearning.stanford.edu/wiki/index.php/UFLDL_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eplearning.stanford.edu/wiki/index.php/Autoencoders_and_Sparsity" TargetMode="External"/><Relationship Id="rId5" Type="http://schemas.openxmlformats.org/officeDocument/2006/relationships/hyperlink" Target="http://deeplearning.stanford.edu/wiki/index.php/Gradient_checking_and_advanced_optimization" TargetMode="External"/><Relationship Id="rId4" Type="http://schemas.openxmlformats.org/officeDocument/2006/relationships/hyperlink" Target="http://deeplearning.stanford.edu/wiki/index.php/Backpropagation_Algorith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tex.org/Home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Begin Latex in Minutes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2018-4-19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A tricky situation is dealing with </a:t>
            </a:r>
            <a:r>
              <a:rPr lang="en-US" altLang="zh-CN" dirty="0" smtClean="0"/>
              <a:t>Chinese in Latex. </a:t>
            </a:r>
            <a:r>
              <a:rPr lang="en-US" altLang="zh-CN" dirty="0"/>
              <a:t>Here, </a:t>
            </a:r>
            <a:r>
              <a:rPr lang="en-US" altLang="zh-CN" dirty="0" err="1"/>
              <a:t>usepackage</a:t>
            </a:r>
            <a:r>
              <a:rPr lang="en-US" altLang="zh-CN" dirty="0"/>
              <a:t>{CJKutf8} with \begin{CJK}{UTF8} and \end{CJK} comes in very handy. Here's </a:t>
            </a:r>
            <a:r>
              <a:rPr lang="en-US" altLang="zh-CN" dirty="0" smtClean="0"/>
              <a:t>Chinese example: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Multilingual </a:t>
            </a:r>
            <a:r>
              <a:rPr lang="en-US" altLang="zh-CN" b="1" dirty="0" smtClean="0"/>
              <a:t>usage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2708920"/>
            <a:ext cx="5480988" cy="33239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\documentclass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[a4paper]{article}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\usepackage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{CJKutf8}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{CJK}{UTF8}{min}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这</a:t>
            </a:r>
            <a:r>
              <a:rPr lang="zh-CN" altLang="en-US" dirty="0" smtClean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是一行中文字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 panose="020B0604020202020204" pitchFamily="34" charset="-122"/>
                <a:ea typeface="SFMono-Regular"/>
              </a:rPr>
              <a:t>%Thank you for reading this article.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{CJK}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9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It is very important to organize your document well. Thus, let's start by putting your items into a list.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Two common types of lists are unordered and ordered list. Each of them can be handled with ease in </a:t>
            </a:r>
            <a:r>
              <a:rPr lang="en-US" altLang="zh-CN" dirty="0" err="1"/>
              <a:t>LaTeX</a:t>
            </a:r>
            <a:r>
              <a:rPr lang="en-US" altLang="zh-CN" dirty="0"/>
              <a:t> document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Unordered List</a:t>
            </a:r>
            <a:br>
              <a:rPr lang="en-US" altLang="zh-CN" dirty="0"/>
            </a:br>
            <a:r>
              <a:rPr lang="en-US" altLang="zh-CN" dirty="0"/>
              <a:t>Unordered list only needs </a:t>
            </a:r>
            <a:r>
              <a:rPr lang="en-US" altLang="zh-CN" b="1" dirty="0"/>
              <a:t>"itemize"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     (</a:t>
            </a:r>
            <a:r>
              <a:rPr lang="en-US" altLang="zh-CN" dirty="0"/>
              <a:t>pun intended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Ordered List</a:t>
            </a:r>
            <a:br>
              <a:rPr lang="en-US" altLang="zh-CN" dirty="0"/>
            </a:br>
            <a:r>
              <a:rPr lang="en-US" altLang="zh-CN" dirty="0"/>
              <a:t>Ordered list, however, need us to </a:t>
            </a:r>
            <a:endParaRPr lang="en-US" altLang="zh-CN" dirty="0" smtClean="0"/>
          </a:p>
          <a:p>
            <a:r>
              <a:rPr lang="en-US" altLang="zh-CN" b="1" dirty="0" smtClean="0"/>
              <a:t>     "</a:t>
            </a:r>
            <a:r>
              <a:rPr lang="en-US" altLang="zh-CN" b="1" dirty="0"/>
              <a:t>enumerate"</a:t>
            </a:r>
            <a:r>
              <a:rPr lang="en-US" altLang="zh-CN" dirty="0"/>
              <a:t> them. (pun intended)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Lists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96136" y="3356992"/>
            <a:ext cx="2198038" cy="110799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{itemize}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Item.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Another Item.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{itemize}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89889" y="4825028"/>
            <a:ext cx="2172390" cy="110799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{enumerate}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First Item.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Second Item.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{enumerate}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0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Here's how two types of list display in the output: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Lists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0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 begin a section with </a:t>
            </a:r>
            <a:r>
              <a:rPr lang="en-US" altLang="zh-CN" b="1" dirty="0"/>
              <a:t>\section </a:t>
            </a:r>
            <a:r>
              <a:rPr lang="en-US" altLang="zh-CN" dirty="0"/>
              <a:t>and a paragraph with </a:t>
            </a:r>
            <a:r>
              <a:rPr lang="en-US" altLang="zh-CN" b="1" dirty="0"/>
              <a:t>\paragraph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You </a:t>
            </a:r>
            <a:r>
              <a:rPr lang="en-US" altLang="zh-CN" dirty="0"/>
              <a:t>can also add subsection with </a:t>
            </a:r>
            <a:r>
              <a:rPr lang="en-US" altLang="zh-CN" b="1" dirty="0"/>
              <a:t>\subsection </a:t>
            </a:r>
            <a:r>
              <a:rPr lang="en-US" altLang="zh-CN" dirty="0"/>
              <a:t>and subparagraph with </a:t>
            </a:r>
            <a:r>
              <a:rPr lang="en-US" altLang="zh-CN" b="1" dirty="0"/>
              <a:t>\subparagraph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Paragraph and section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5180"/>
            <a:ext cx="9144000" cy="39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4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It's </a:t>
            </a:r>
            <a:r>
              <a:rPr lang="en-US" altLang="zh-CN" dirty="0"/>
              <a:t>useful to open sections and subsections with a </a:t>
            </a:r>
            <a:r>
              <a:rPr lang="en-US" altLang="zh-CN" b="1" dirty="0"/>
              <a:t>\</a:t>
            </a:r>
            <a:r>
              <a:rPr lang="en-US" altLang="zh-CN" b="1" dirty="0" err="1" smtClean="0"/>
              <a:t>tableofcontents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you </a:t>
            </a:r>
            <a:r>
              <a:rPr lang="en-US" altLang="zh-CN" dirty="0"/>
              <a:t>can use </a:t>
            </a:r>
            <a:r>
              <a:rPr lang="en-US" altLang="zh-CN" b="1" dirty="0"/>
              <a:t>\</a:t>
            </a:r>
            <a:r>
              <a:rPr lang="en-US" altLang="zh-CN" b="1" dirty="0" err="1"/>
              <a:t>newpage</a:t>
            </a:r>
            <a:r>
              <a:rPr lang="en-US" altLang="zh-CN" b="1" dirty="0"/>
              <a:t> </a:t>
            </a:r>
            <a:r>
              <a:rPr lang="en-US" altLang="zh-CN" dirty="0"/>
              <a:t>if you want to make a new page.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Making a table of contents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25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It's as easy as pie to use </a:t>
            </a:r>
            <a:r>
              <a:rPr lang="en-US" altLang="zh-CN" dirty="0" err="1"/>
              <a:t>footnote+label+ref</a:t>
            </a:r>
            <a:r>
              <a:rPr lang="en-US" altLang="zh-CN" dirty="0"/>
              <a:t> to make all kinds of footnotes you want. For example: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Footnotes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7412" y="2276872"/>
            <a:ext cx="7289175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Hi let me introduce myself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\footnote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\label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{myfootnote}Hello footnote}.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... (later on)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I'm referring to myself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\ref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{myfootnote}.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" y="3284984"/>
            <a:ext cx="9144000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Create Equations with </a:t>
            </a:r>
            <a:r>
              <a:rPr lang="en-US" altLang="zh-CN" dirty="0" err="1" smtClean="0"/>
              <a:t>MathType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http://www.mathtype.cn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84" y="2275926"/>
            <a:ext cx="6372200" cy="38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Open Word, you will find a new toolbar option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Inline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Display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Left-numbered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Right-numbered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518232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9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“Display” or “Right-numbered”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Try to display the formulation of loss function of a neural network.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924944"/>
            <a:ext cx="56578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Formulations in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Inline  $$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E.g</a:t>
            </a:r>
            <a:r>
              <a:rPr lang="en-US" altLang="zh-CN" dirty="0"/>
              <a:t>. </a:t>
            </a:r>
            <a:r>
              <a:rPr lang="en-US" altLang="zh-CN" dirty="0" smtClean="0"/>
              <a:t>$X </a:t>
            </a:r>
            <a:r>
              <a:rPr lang="en-US" altLang="zh-CN" dirty="0"/>
              <a:t>\in {\Re ^d</a:t>
            </a:r>
            <a:r>
              <a:rPr lang="en-US" altLang="zh-CN" dirty="0" smtClean="0"/>
              <a:t>}$       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Right-numbered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36912"/>
            <a:ext cx="4115374" cy="362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1560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\begin{equation}        </a:t>
            </a:r>
            <a:endParaRPr lang="en-US" altLang="zh-CN" dirty="0" smtClean="0"/>
          </a:p>
          <a:p>
            <a:r>
              <a:rPr lang="en-US" altLang="zh-CN" dirty="0" smtClean="0"/>
              <a:t>    X </a:t>
            </a:r>
            <a:r>
              <a:rPr lang="en-US" altLang="zh-CN" dirty="0"/>
              <a:t>\in {\Re ^d</a:t>
            </a:r>
            <a:r>
              <a:rPr lang="en-US" altLang="zh-CN" dirty="0" smtClean="0"/>
              <a:t>}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\label</a:t>
            </a:r>
            <a:r>
              <a:rPr lang="zh-CN" altLang="en-US" dirty="0"/>
              <a:t>{eq</a:t>
            </a:r>
            <a:r>
              <a:rPr lang="zh-CN" altLang="en-US" dirty="0" smtClean="0"/>
              <a:t>:</a:t>
            </a:r>
            <a:r>
              <a:rPr lang="en-US" altLang="zh-CN" dirty="0" smtClean="0"/>
              <a:t>1</a:t>
            </a:r>
            <a:r>
              <a:rPr lang="zh-CN" altLang="en-US" dirty="0" smtClean="0"/>
              <a:t>}    </a:t>
            </a:r>
            <a:endParaRPr lang="en-US" altLang="zh-CN" dirty="0" smtClean="0"/>
          </a:p>
          <a:p>
            <a:r>
              <a:rPr lang="zh-CN" altLang="en-US" dirty="0" smtClean="0"/>
              <a:t>\end</a:t>
            </a:r>
            <a:r>
              <a:rPr lang="zh-CN" altLang="en-US" dirty="0"/>
              <a:t>{equation}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14" y="4650338"/>
            <a:ext cx="516327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Set up for </a:t>
            </a:r>
            <a:r>
              <a:rPr lang="en-US" altLang="zh-CN" dirty="0" err="1" smtClean="0"/>
              <a:t>LaTeX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Multilingual </a:t>
            </a:r>
            <a:r>
              <a:rPr lang="en-US" altLang="zh-CN" dirty="0" smtClean="0"/>
              <a:t>usage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Lists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Paragraph and </a:t>
            </a:r>
            <a:r>
              <a:rPr lang="en-US" altLang="zh-CN" dirty="0" smtClean="0"/>
              <a:t>section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Making a table of </a:t>
            </a:r>
            <a:r>
              <a:rPr lang="en-US" altLang="zh-CN" dirty="0" smtClean="0"/>
              <a:t>contents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Footnotes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Equation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Table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Adding </a:t>
            </a:r>
            <a:r>
              <a:rPr lang="en-US" altLang="zh-CN" dirty="0" smtClean="0"/>
              <a:t>images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Reference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Convert the </a:t>
            </a:r>
            <a:r>
              <a:rPr lang="en-US" altLang="zh-CN" dirty="0" err="1" smtClean="0"/>
              <a:t>Mathtype</a:t>
            </a:r>
            <a:r>
              <a:rPr lang="en-US" altLang="zh-CN" dirty="0" smtClean="0"/>
              <a:t> formulation into Latex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59" y="1935336"/>
            <a:ext cx="6877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3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Convert the </a:t>
            </a:r>
            <a:r>
              <a:rPr lang="en-US" altLang="zh-CN" dirty="0" err="1"/>
              <a:t>Mathtype</a:t>
            </a:r>
            <a:r>
              <a:rPr lang="en-US" altLang="zh-CN" dirty="0"/>
              <a:t> formulation into </a:t>
            </a:r>
            <a:r>
              <a:rPr lang="en-US" altLang="zh-CN" dirty="0" smtClean="0"/>
              <a:t>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Select the formulation in </a:t>
            </a:r>
            <a:r>
              <a:rPr lang="en-US" altLang="zh-CN" dirty="0" err="1" smtClean="0"/>
              <a:t>Mathtype</a:t>
            </a:r>
            <a:r>
              <a:rPr lang="en-US" altLang="zh-CN" dirty="0" smtClean="0"/>
              <a:t>. Copy and paste in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Delete all comments and \[ \]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3810000" cy="2809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9168" y="2348880"/>
            <a:ext cx="5633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% MathType!MTEF!2!1!+-</a:t>
            </a:r>
          </a:p>
          <a:p>
            <a:r>
              <a:rPr lang="zh-CN" altLang="en-US" sz="1400" dirty="0"/>
              <a:t>% feaagKart1ev2aqatCvAUfeBSjuyZL2yd9gzLbvyNv2CaerbuLwBLn</a:t>
            </a:r>
          </a:p>
          <a:p>
            <a:r>
              <a:rPr lang="zh-CN" altLang="en-US" sz="1400" dirty="0"/>
              <a:t>% hiov2DGi1BTfMBaeXatLxBI9gBaerbd9wDYLwzYbItLDharqqtubsr</a:t>
            </a:r>
          </a:p>
          <a:p>
            <a:r>
              <a:rPr lang="zh-CN" altLang="en-US" sz="1400" dirty="0"/>
              <a:t>% 4rNCHbWexLMBbXgBd9gzLbvyNv2CaeHbl7mZLdGeaGqik8vrps0lbb</a:t>
            </a:r>
          </a:p>
          <a:p>
            <a:r>
              <a:rPr lang="zh-CN" altLang="en-US" sz="1400" dirty="0"/>
              <a:t>% f9q8WrFfeuY-Hhbbf9v8qqaqFr0xc9pk0xbba9q8WqFfea0-yr0RYx</a:t>
            </a:r>
          </a:p>
          <a:p>
            <a:r>
              <a:rPr lang="zh-CN" altLang="en-US" sz="1400" dirty="0"/>
              <a:t>% ir-Jbba9q8aq0-yq-He9q8qqQ8frFve9Fve9Ff0dmeaabaqaciGaca</a:t>
            </a:r>
          </a:p>
          <a:p>
            <a:r>
              <a:rPr lang="zh-CN" altLang="en-US" sz="1400" dirty="0"/>
              <a:t>% GaaeqabaWaaeaaeaqbaOqaaiaadIfacqGHiiIZcqGHCeIWdaahaaWc</a:t>
            </a:r>
          </a:p>
          <a:p>
            <a:r>
              <a:rPr lang="zh-CN" altLang="en-US" sz="1400" dirty="0"/>
              <a:t>% beqaaiaadsgaaaaaaa!445E!</a:t>
            </a:r>
          </a:p>
          <a:p>
            <a:r>
              <a:rPr lang="zh-CN" altLang="en-US" sz="1400" dirty="0"/>
              <a:t>$X \in {\Re ^d}$</a:t>
            </a:r>
          </a:p>
        </p:txBody>
      </p:sp>
    </p:spTree>
    <p:extLst>
      <p:ext uri="{BB962C8B-B14F-4D97-AF65-F5344CB8AC3E}">
        <p14:creationId xmlns:p14="http://schemas.microsoft.com/office/powerpoint/2010/main" val="402007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 practical example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7944" y="1204471"/>
            <a:ext cx="3352200" cy="249299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{table}[h!]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\centering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\caption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{Caption for the table.}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\label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{tab:table1}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{tabular}{l|c||r}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dirty="0" smtClean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1 &amp; 2 &amp; 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\\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\hline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dirty="0" smtClean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a &amp; b &amp; 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\\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{tabular}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{table}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" y="3861048"/>
            <a:ext cx="9144000" cy="2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6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For tables, first we need a table environment, which is why we have \begin{table} and \end{table}.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You will learn about h! later in the image section. It goes with \centering to keep the table at the center of the page.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Caption is for describing. Label is for tagging. You will see these more in image section.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Tabular is the most important part. A table environment always needs a tabular environment inside.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the part {</a:t>
            </a:r>
            <a:r>
              <a:rPr lang="en-US" altLang="zh-CN" dirty="0" err="1"/>
              <a:t>l|c</a:t>
            </a:r>
            <a:r>
              <a:rPr lang="en-US" altLang="zh-CN" dirty="0"/>
              <a:t>||r} is where we format the content inside the table. Here we can see:</a:t>
            </a:r>
          </a:p>
          <a:p>
            <a:pPr marL="1485900" lvl="2" indent="-342900"/>
            <a:r>
              <a:rPr lang="en-US" altLang="zh-CN" dirty="0"/>
              <a:t>l or c or r means that the content inside each cell will be left-aligned or center-aligned or right-aligned, respectively.</a:t>
            </a:r>
          </a:p>
          <a:p>
            <a:pPr marL="1485900" lvl="2" indent="-342900"/>
            <a:r>
              <a:rPr lang="en-US" altLang="zh-CN" dirty="0"/>
              <a:t>the vertical slash | or || is actually the format of the vertical lines/borders inside the table's columns.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1 &amp; 2 &amp; 3 =&gt; 1 2 3 are the contents of each cells. the ampersand &amp; is used to separate the content of each cell in a row.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a \</a:t>
            </a:r>
            <a:r>
              <a:rPr lang="en-US" altLang="zh-CN" dirty="0" err="1"/>
              <a:t>hline</a:t>
            </a:r>
            <a:r>
              <a:rPr lang="en-US" altLang="zh-CN" dirty="0"/>
              <a:t> actually adds a horizontal line to separate each row.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42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Use Visio to generate a </a:t>
            </a:r>
            <a:r>
              <a:rPr lang="en-US" altLang="zh-CN" dirty="0" smtClean="0"/>
              <a:t>paradigm figure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Use Matplotlib in python to generate a result histogram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Images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28486"/>
            <a:ext cx="4883367" cy="39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8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Save as pdf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Cut into certain shape. (Adobe Acrobat)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Images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4" y="1844824"/>
            <a:ext cx="791638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77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To add an image to the </a:t>
            </a:r>
            <a:r>
              <a:rPr lang="en-US" altLang="zh-CN" dirty="0" err="1"/>
              <a:t>LaTeX</a:t>
            </a:r>
            <a:r>
              <a:rPr lang="en-US" altLang="zh-CN" dirty="0"/>
              <a:t> file, you need to use figure environment and the </a:t>
            </a:r>
            <a:r>
              <a:rPr lang="en-US" altLang="zh-CN" dirty="0" err="1"/>
              <a:t>graphicx</a:t>
            </a:r>
            <a:r>
              <a:rPr lang="en-US" altLang="zh-CN" dirty="0"/>
              <a:t> package. Use \</a:t>
            </a:r>
            <a:r>
              <a:rPr lang="en-US" altLang="zh-CN" dirty="0" err="1"/>
              <a:t>usepackage</a:t>
            </a:r>
            <a:r>
              <a:rPr lang="en-US" altLang="zh-CN" dirty="0"/>
              <a:t>{</a:t>
            </a:r>
            <a:r>
              <a:rPr lang="en-US" altLang="zh-CN" dirty="0" err="1"/>
              <a:t>graphicx</a:t>
            </a:r>
            <a:r>
              <a:rPr lang="en-US" altLang="zh-CN" dirty="0"/>
              <a:t>} </a:t>
            </a:r>
            <a:r>
              <a:rPr lang="en-US" altLang="zh-CN" dirty="0" smtClean="0"/>
              <a:t>and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‼️</a:t>
            </a:r>
            <a:r>
              <a:rPr lang="en-US" altLang="zh-CN" dirty="0"/>
              <a:t> </a:t>
            </a:r>
            <a:r>
              <a:rPr lang="en-US" altLang="zh-CN" b="1" dirty="0"/>
              <a:t>Tips</a:t>
            </a:r>
            <a:r>
              <a:rPr lang="en-US" altLang="zh-CN" dirty="0"/>
              <a:t>: Put [width=\linewidth] to scale the image to the width of the document. If you want to float the image, then you need to attribute the begin with a certain value. Also, the fig is for later reference so name it with care.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Images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104" y="2431508"/>
            <a:ext cx="42945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\begin{figure}[!t</a:t>
            </a:r>
            <a:r>
              <a:rPr lang="zh-CN" altLang="en-US" dirty="0" smtClean="0"/>
              <a:t>]</a:t>
            </a:r>
            <a:endParaRPr lang="en-US" altLang="zh-CN" dirty="0" smtClean="0"/>
          </a:p>
          <a:p>
            <a:r>
              <a:rPr lang="zh-CN" altLang="en-US" dirty="0" smtClean="0"/>
              <a:t>\centering</a:t>
            </a:r>
            <a:endParaRPr lang="en-US" altLang="zh-CN" dirty="0" smtClean="0"/>
          </a:p>
          <a:p>
            <a:r>
              <a:rPr lang="zh-CN" altLang="en-US" dirty="0" smtClean="0"/>
              <a:t>\includegraphics</a:t>
            </a:r>
            <a:r>
              <a:rPr lang="zh-CN" altLang="en-US" dirty="0"/>
              <a:t>[width=3in]{figure2</a:t>
            </a:r>
            <a:r>
              <a:rPr lang="zh-CN" altLang="en-US" dirty="0" smtClean="0"/>
              <a:t>.</a:t>
            </a:r>
            <a:r>
              <a:rPr lang="en-US" altLang="zh-CN" dirty="0" smtClean="0"/>
              <a:t>pdf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\caption{</a:t>
            </a:r>
            <a:r>
              <a:rPr lang="en-US" altLang="zh-CN" dirty="0" smtClean="0"/>
              <a:t>Image Captions</a:t>
            </a:r>
            <a:r>
              <a:rPr lang="zh-CN" altLang="en-US" dirty="0" smtClean="0"/>
              <a:t>.}</a:t>
            </a:r>
            <a:endParaRPr lang="en-US" altLang="zh-CN" dirty="0" smtClean="0"/>
          </a:p>
          <a:p>
            <a:r>
              <a:rPr lang="zh-CN" altLang="en-US" dirty="0" smtClean="0"/>
              <a:t>\label</a:t>
            </a:r>
            <a:r>
              <a:rPr lang="zh-CN" altLang="en-US" dirty="0"/>
              <a:t>{fig_2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\end</a:t>
            </a:r>
            <a:r>
              <a:rPr lang="zh-CN" altLang="en-US" dirty="0"/>
              <a:t>{figure}</a:t>
            </a:r>
          </a:p>
        </p:txBody>
      </p:sp>
      <p:sp>
        <p:nvSpPr>
          <p:cNvPr id="7" name="矩形 6"/>
          <p:cNvSpPr/>
          <p:nvPr/>
        </p:nvSpPr>
        <p:spPr>
          <a:xfrm>
            <a:off x="4716016" y="2431508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h (here) — same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 (top) — top of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b (bottom) — bottom of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 (page) — on an extra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! (override) — will force the specified location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081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Mendeley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https://www.mendeley.com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2291595"/>
            <a:ext cx="6732240" cy="42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4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Drag a pdf paper to directly generate an item.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Revise manually to correct the information.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2204864"/>
            <a:ext cx="549669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1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Install word plugin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Ref in word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69335"/>
            <a:ext cx="3848100" cy="2295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24900"/>
            <a:ext cx="302937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What is </a:t>
            </a:r>
            <a:r>
              <a:rPr lang="en-US" altLang="zh-CN" dirty="0" err="1"/>
              <a:t>LaTeX</a:t>
            </a:r>
            <a:r>
              <a:rPr lang="en-US" altLang="zh-CN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Why use </a:t>
            </a:r>
            <a:r>
              <a:rPr lang="en-US" altLang="zh-CN" dirty="0" err="1"/>
              <a:t>LaTeX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 up for </a:t>
            </a:r>
            <a:r>
              <a:rPr lang="en-US" altLang="zh-CN" dirty="0" err="1" smtClean="0"/>
              <a:t>LaTeX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79664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, which is pronounced «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Lah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-tech» or «Lay-tech» (to rhyme with «blech»), is a document preparation system for high-quality typesetting. It is most often used for medium-to-large technical or scientific documents but it can be used for almost any form of publishing.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3970263"/>
            <a:ext cx="8388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is free, multiplatform.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is just a text document (which can be opened by any text editor), readily converted to PDF.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separates content and style. Style once, then focus on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The workflow is faster compared to MS Word.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is widely used for scientific topics.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LaTeX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is simply the best option when it comes to typesetting math expressions.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65063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“Insert citation”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“Insert Bibliography”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52736"/>
            <a:ext cx="4934639" cy="2362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834831"/>
            <a:ext cx="4693053" cy="26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0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Save all ref as a bib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26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7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923783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@inproceedings{Mohammad:2018,</a:t>
            </a:r>
          </a:p>
          <a:p>
            <a:r>
              <a:rPr lang="zh-CN" altLang="en-US" sz="1400" dirty="0"/>
              <a:t>  title={Semeval-2018 Task 1: Affect in tweets},</a:t>
            </a:r>
          </a:p>
          <a:p>
            <a:r>
              <a:rPr lang="zh-CN" altLang="en-US" sz="1400" dirty="0"/>
              <a:t>  author={Saif M. Mohammad and Felipe Bravo-Marquez and Mohammad Salameh and Svetlana Kiritchenko},</a:t>
            </a:r>
          </a:p>
          <a:p>
            <a:r>
              <a:rPr lang="zh-CN" altLang="en-US" sz="1400" dirty="0"/>
              <a:t>  booktitle={Proceedings of International Workshop on Semantic Evaluation (SemEval-2018)},</a:t>
            </a:r>
          </a:p>
          <a:p>
            <a:r>
              <a:rPr lang="zh-CN" altLang="en-US" sz="1400" dirty="0"/>
              <a:t>  address = {New Orleans, LA, USA},</a:t>
            </a:r>
          </a:p>
          <a:p>
            <a:r>
              <a:rPr lang="zh-CN" altLang="en-US" sz="1400" dirty="0"/>
              <a:t>  year={2018},</a:t>
            </a:r>
          </a:p>
          <a:p>
            <a:r>
              <a:rPr lang="zh-CN" altLang="en-US" sz="1400" dirty="0"/>
              <a:t>  month = {June}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@inproceedings{Mohammad:2018b,</a:t>
            </a:r>
          </a:p>
          <a:p>
            <a:r>
              <a:rPr lang="zh-CN" altLang="en-US" sz="1400" dirty="0"/>
              <a:t>  title={Understanding Emotions: A Dataset of Tweets to Study Interactions between Affect Categories},</a:t>
            </a:r>
          </a:p>
          <a:p>
            <a:r>
              <a:rPr lang="zh-CN" altLang="en-US" sz="1400" dirty="0"/>
              <a:t>  author={Saif M. Mohammad and Svetlana Kiritchenko},</a:t>
            </a:r>
          </a:p>
          <a:p>
            <a:r>
              <a:rPr lang="zh-CN" altLang="en-US" sz="1400" dirty="0"/>
              <a:t>  booktitle={Proceedings of the 11th Edition of the Language Resources and Evaluation Conference (LREC-2018)},</a:t>
            </a:r>
          </a:p>
          <a:p>
            <a:r>
              <a:rPr lang="zh-CN" altLang="en-US" sz="1400" dirty="0"/>
              <a:t>  address = {Miyazaki, Japan},</a:t>
            </a:r>
          </a:p>
          <a:p>
            <a:r>
              <a:rPr lang="zh-CN" altLang="en-US" sz="1400" dirty="0"/>
              <a:t>  year={2018},</a:t>
            </a:r>
          </a:p>
          <a:p>
            <a:r>
              <a:rPr lang="zh-CN" altLang="en-US" sz="1400" dirty="0"/>
              <a:t>  month = {May}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/>
              <a:t>@article{Mohammad2013NRC,</a:t>
            </a:r>
          </a:p>
          <a:p>
            <a:r>
              <a:rPr lang="zh-CN" altLang="en-US" sz="1400" dirty="0"/>
              <a:t>  title={NRC-Canada: Building the State-of-the-Art in Sentiment Analysis of Tweets},</a:t>
            </a:r>
          </a:p>
          <a:p>
            <a:r>
              <a:rPr lang="zh-CN" altLang="en-US" sz="1400" dirty="0"/>
              <a:t>  author={Mohammad, Saif M and Kiritchenko, Svetlana and Zhu, Xiaodan},</a:t>
            </a:r>
          </a:p>
          <a:p>
            <a:r>
              <a:rPr lang="zh-CN" altLang="en-US" sz="1400" dirty="0"/>
              <a:t>  journal={Computer Science},</a:t>
            </a:r>
          </a:p>
          <a:p>
            <a:r>
              <a:rPr lang="zh-CN" altLang="en-US" sz="1400" dirty="0"/>
              <a:t>  year={2013},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763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Including a bib file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Cite a reference in content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00808" y="2060848"/>
            <a:ext cx="574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\bibliography{semeval2018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\bibliographystyle</a:t>
            </a:r>
            <a:r>
              <a:rPr lang="zh-CN" altLang="en-US" dirty="0"/>
              <a:t>{acl_natbib}</a:t>
            </a:r>
          </a:p>
        </p:txBody>
      </p:sp>
      <p:sp>
        <p:nvSpPr>
          <p:cNvPr id="5" name="矩形 4"/>
          <p:cNvSpPr/>
          <p:nvPr/>
        </p:nvSpPr>
        <p:spPr>
          <a:xfrm>
            <a:off x="1711540" y="3730152"/>
            <a:ext cx="2276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\cite{Li2008AdaBoost}</a:t>
            </a:r>
          </a:p>
        </p:txBody>
      </p:sp>
    </p:spTree>
    <p:extLst>
      <p:ext uri="{BB962C8B-B14F-4D97-AF65-F5344CB8AC3E}">
        <p14:creationId xmlns:p14="http://schemas.microsoft.com/office/powerpoint/2010/main" val="1476723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Template url: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http://ieeeauthorcenter.ieee.org/create-your-ieee-article/use-authoring-tools-and-ieee-article-templates/ieee-article-templates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 template will be also provided in every conference.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a template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56992"/>
            <a:ext cx="5307387" cy="34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 example, down load the IEEE Transaction template.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smtClean="0"/>
              <a:t>a template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92280" cy="42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By using the IEEE Trans template, formatting the following content into a scientific article: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deeplearning.stanford.edu/wiki/index.php/UFLDL_Tutorial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3140968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Sparse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</a:rPr>
              <a:t>Autoencoder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3" tooltip="Neural Networks"/>
              </a:rPr>
              <a:t>Neural Networks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4" tooltip="Backpropagation Algorithm"/>
              </a:rPr>
              <a:t>Backpropagation Algorithm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5" tooltip="Gradient checking and advanced optimization"/>
              </a:rPr>
              <a:t>Gradient checking and advanced optimization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5A3696"/>
                </a:solidFill>
                <a:latin typeface="Arial" panose="020B0604020202020204" pitchFamily="34" charset="0"/>
                <a:hlinkClick r:id="rId6" tooltip="Autoencoders and Sparsity"/>
              </a:rPr>
              <a:t>Autoencoders</a:t>
            </a: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6" tooltip="Autoencoders and Sparsity"/>
              </a:rPr>
              <a:t> and Sparsity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7" tooltip="Visualizing a Trained Autoencoder"/>
              </a:rPr>
              <a:t>Visualizing a Trained </a:t>
            </a:r>
            <a:r>
              <a:rPr lang="en-US" altLang="zh-CN" dirty="0" err="1">
                <a:solidFill>
                  <a:srgbClr val="5A3696"/>
                </a:solidFill>
                <a:latin typeface="Arial" panose="020B0604020202020204" pitchFamily="34" charset="0"/>
                <a:hlinkClick r:id="rId7" tooltip="Visualizing a Trained Autoencoder"/>
              </a:rPr>
              <a:t>Autoencoder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8" tooltip="Sparse Autoencoder Notation Summary"/>
              </a:rPr>
              <a:t>Sparse </a:t>
            </a:r>
            <a:r>
              <a:rPr lang="en-US" altLang="zh-CN" dirty="0" err="1">
                <a:solidFill>
                  <a:srgbClr val="5A3696"/>
                </a:solidFill>
                <a:latin typeface="Arial" panose="020B0604020202020204" pitchFamily="34" charset="0"/>
                <a:hlinkClick r:id="rId8" tooltip="Sparse Autoencoder Notation Summary"/>
              </a:rPr>
              <a:t>Autoencoder</a:t>
            </a:r>
            <a:r>
              <a:rPr lang="en-US" altLang="zh-CN" dirty="0">
                <a:solidFill>
                  <a:srgbClr val="5A3696"/>
                </a:solidFill>
                <a:latin typeface="Arial" panose="020B0604020202020204" pitchFamily="34" charset="0"/>
                <a:hlinkClick r:id="rId8" tooltip="Sparse Autoencoder Notation Summary"/>
              </a:rPr>
              <a:t> Notation Summary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3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CTEX is the best solution for using both English and Chinese.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www.ctex.org/HomePage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Before installation, you should backup your system PATH environment variable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右键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我的电脑</a:t>
            </a:r>
            <a:r>
              <a:rPr lang="en-US" altLang="zh-CN" dirty="0" smtClean="0"/>
              <a:t>”-&gt;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altLang="en-US" dirty="0"/>
              <a:t>属性</a:t>
            </a:r>
            <a:r>
              <a:rPr lang="en-US" altLang="zh-CN" dirty="0" smtClean="0"/>
              <a:t>”-&gt;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高级系统设置</a:t>
            </a:r>
            <a:r>
              <a:rPr lang="en-US" altLang="zh-CN" dirty="0" smtClean="0"/>
              <a:t>”-&gt;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环境变量</a:t>
            </a:r>
            <a:r>
              <a:rPr lang="en-US" altLang="zh-CN" dirty="0" smtClean="0"/>
              <a:t>”-&gt;</a:t>
            </a:r>
            <a:r>
              <a:rPr lang="zh-CN" altLang="en-US" dirty="0" smtClean="0"/>
              <a:t>在系统变量中找到</a:t>
            </a:r>
            <a:r>
              <a:rPr lang="en-US" altLang="zh-CN" dirty="0" smtClean="0"/>
              <a:t>“PATH”-&gt;</a:t>
            </a:r>
            <a:r>
              <a:rPr lang="zh-CN" altLang="en-US" dirty="0" smtClean="0"/>
              <a:t>全选后复制粘贴到一个新建文本中。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for </a:t>
            </a:r>
            <a:r>
              <a:rPr lang="en-US" altLang="zh-CN" dirty="0" err="1"/>
              <a:t>LaTeX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69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Installation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for </a:t>
            </a:r>
            <a:r>
              <a:rPr lang="en-US" altLang="zh-CN" dirty="0" err="1"/>
              <a:t>LaTeX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982961"/>
            <a:ext cx="4752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8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Let's do the traditional Hello World in </a:t>
            </a:r>
            <a:r>
              <a:rPr lang="en-US" altLang="zh-CN" dirty="0" err="1"/>
              <a:t>LaTeX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If </a:t>
            </a:r>
            <a:r>
              <a:rPr lang="en-US" altLang="zh-CN" dirty="0"/>
              <a:t>you have installed </a:t>
            </a:r>
            <a:r>
              <a:rPr lang="en-US" altLang="zh-CN" dirty="0" smtClean="0"/>
              <a:t>CTEX, first open </a:t>
            </a:r>
            <a:r>
              <a:rPr lang="en-US" altLang="zh-CN" dirty="0" err="1" smtClean="0"/>
              <a:t>Winedt</a:t>
            </a:r>
            <a:r>
              <a:rPr lang="en-US" altLang="zh-CN" dirty="0" smtClean="0"/>
              <a:t> </a:t>
            </a:r>
            <a:r>
              <a:rPr lang="en-US" altLang="zh-CN" dirty="0"/>
              <a:t>create a new file with ending .tex.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Then </a:t>
            </a:r>
            <a:r>
              <a:rPr lang="en-US" altLang="zh-CN" dirty="0"/>
              <a:t>type in the following code below to render "Hello World!" and run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PDFTexify</a:t>
            </a:r>
            <a:r>
              <a:rPr lang="en-US" altLang="zh-CN" dirty="0" smtClean="0"/>
              <a:t>".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87624" y="3718286"/>
            <a:ext cx="3839513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\documentclass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[a4paper]{article}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\begin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Hello World !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Arial Unicode MS" panose="020B0604020202020204" pitchFamily="34" charset="-122"/>
                <a:ea typeface="SFMono-Regular"/>
              </a:rPr>
              <a:t>% This is your content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6A737D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6A737D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\end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{document}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5421887" cy="371526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0"/>
          <a:stretch/>
        </p:blipFill>
        <p:spPr>
          <a:xfrm>
            <a:off x="5724128" y="908720"/>
            <a:ext cx="324567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 deeper look into your first </a:t>
            </a:r>
            <a:r>
              <a:rPr lang="en-US" altLang="zh-CN" dirty="0" err="1"/>
              <a:t>LaTeX</a:t>
            </a:r>
            <a:r>
              <a:rPr lang="en-US" altLang="zh-CN" dirty="0"/>
              <a:t> file easily </a:t>
            </a:r>
            <a:r>
              <a:rPr lang="en-US" altLang="zh-CN" dirty="0" smtClean="0"/>
              <a:t>shows </a:t>
            </a:r>
            <a:r>
              <a:rPr lang="en-US" altLang="zh-CN" dirty="0"/>
              <a:t>that</a:t>
            </a:r>
            <a:r>
              <a:rPr lang="en-US" altLang="zh-CN" dirty="0" smtClean="0"/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The first line tells the Interpreter that you are working on an </a:t>
            </a:r>
            <a:r>
              <a:rPr lang="en-US" altLang="zh-CN" b="1" dirty="0"/>
              <a:t>article</a:t>
            </a:r>
            <a:r>
              <a:rPr lang="en-US" altLang="zh-CN" dirty="0"/>
              <a:t> with the size of the a4. Other types of document you might be working with in the future are </a:t>
            </a:r>
            <a:r>
              <a:rPr lang="en-US" altLang="zh-CN" b="1" dirty="0"/>
              <a:t>report</a:t>
            </a:r>
            <a:r>
              <a:rPr lang="en-US" altLang="zh-CN" dirty="0"/>
              <a:t>, </a:t>
            </a:r>
            <a:r>
              <a:rPr lang="en-US" altLang="zh-CN" b="1" dirty="0"/>
              <a:t>book</a:t>
            </a:r>
            <a:r>
              <a:rPr lang="en-US" altLang="zh-CN" dirty="0"/>
              <a:t>... and so 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A document is wrapped by the </a:t>
            </a:r>
            <a:r>
              <a:rPr lang="en-US" altLang="zh-CN" b="1" dirty="0"/>
              <a:t>\begin{document} </a:t>
            </a:r>
            <a:r>
              <a:rPr lang="en-US" altLang="zh-CN" dirty="0"/>
              <a:t>and </a:t>
            </a:r>
            <a:r>
              <a:rPr lang="en-US" altLang="zh-CN" b="1" dirty="0"/>
              <a:t>\end{document}</a:t>
            </a:r>
            <a:r>
              <a:rPr lang="en-US" altLang="zh-CN" dirty="0"/>
              <a:t>. Think of this as the heart of the document, as the main() in java or C++... without which the document can't be rendered.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The part between begin and end ( which, in this case, is Hello World ) is simply your own content.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dirty="0"/>
              <a:t>A </a:t>
            </a:r>
            <a:r>
              <a:rPr lang="en-US" altLang="zh-CN" b="1" dirty="0"/>
              <a:t>percent sign </a:t>
            </a:r>
            <a:r>
              <a:rPr lang="en-US" altLang="zh-CN" dirty="0"/>
              <a:t>(%) denotes your comment, which </a:t>
            </a:r>
            <a:r>
              <a:rPr lang="en-US" altLang="zh-CN" dirty="0" err="1"/>
              <a:t>LaTeX</a:t>
            </a:r>
            <a:r>
              <a:rPr lang="en-US" altLang="zh-CN" dirty="0"/>
              <a:t> will ignore.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2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Attention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Looking back at </a:t>
            </a:r>
            <a:r>
              <a:rPr lang="en-US" altLang="zh-CN" b="1" dirty="0"/>
              <a:t>\begin{document}, \end{document}, \</a:t>
            </a:r>
            <a:r>
              <a:rPr lang="en-US" altLang="zh-CN" b="1" dirty="0" err="1"/>
              <a:t>documentclass</a:t>
            </a:r>
            <a:r>
              <a:rPr lang="en-US" altLang="zh-CN" b="1" dirty="0"/>
              <a:t>[a4paper]{article}</a:t>
            </a:r>
            <a:r>
              <a:rPr lang="en-US" altLang="zh-CN" dirty="0"/>
              <a:t>. You may notice the pattern now. These are called </a:t>
            </a:r>
            <a:r>
              <a:rPr lang="en-US" altLang="zh-CN" b="1" dirty="0"/>
              <a:t>Typesetting Commands </a:t>
            </a:r>
            <a:r>
              <a:rPr lang="en-US" altLang="zh-CN" dirty="0"/>
              <a:t>( which are usually preceded by “\” ) and arguments ( placed inside curly braces “{}” ). </a:t>
            </a:r>
            <a:r>
              <a:rPr lang="en-US" altLang="zh-CN" dirty="0" err="1"/>
              <a:t>LaTeX</a:t>
            </a:r>
            <a:r>
              <a:rPr lang="en-US" altLang="zh-CN" dirty="0"/>
              <a:t> are basically normal texts, but powered by these commands.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While you are following this guide, everything will work smoothly. However, in the future, should there be any problems, </a:t>
            </a:r>
            <a:r>
              <a:rPr lang="en-US" altLang="zh-CN" b="1" dirty="0"/>
              <a:t>don't panic</a:t>
            </a:r>
            <a:r>
              <a:rPr lang="en-US" altLang="zh-CN" dirty="0"/>
              <a:t>. The error reports are human-friendly and readable. If you can't resolve them, a search tool like Google may be your best friend.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Some characters are </a:t>
            </a:r>
            <a:r>
              <a:rPr lang="en-US" altLang="zh-CN" b="1" dirty="0"/>
              <a:t>predefined with special meanings in </a:t>
            </a:r>
            <a:r>
              <a:rPr lang="en-US" altLang="zh-CN" b="1" dirty="0" err="1"/>
              <a:t>LaTeX</a:t>
            </a:r>
            <a:r>
              <a:rPr lang="en-US" altLang="zh-CN" b="1" dirty="0"/>
              <a:t>. You may want to use backslashes (\) in front of these characters for proper output.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</a:t>
            </a:r>
            <a:r>
              <a:rPr lang="en-US" altLang="zh-CN" dirty="0" err="1"/>
              <a:t>LaTeX</a:t>
            </a:r>
            <a:r>
              <a:rPr lang="en-US" altLang="zh-CN" dirty="0"/>
              <a:t> file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25569"/>
            <a:ext cx="3352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1866</Words>
  <Application>Microsoft Office PowerPoint</Application>
  <PresentationFormat>全屏显示(4:3)</PresentationFormat>
  <Paragraphs>296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宋体</vt:lpstr>
      <vt:lpstr>Source Han Sans Light</vt:lpstr>
      <vt:lpstr>思源黑体 CN Light</vt:lpstr>
      <vt:lpstr>Arial Unicode MS</vt:lpstr>
      <vt:lpstr>Calibri</vt:lpstr>
      <vt:lpstr>SFMono-Regular</vt:lpstr>
      <vt:lpstr>Wingdings</vt:lpstr>
      <vt:lpstr>Times New Roman</vt:lpstr>
      <vt:lpstr>Open Sans Light</vt:lpstr>
      <vt:lpstr>腾祥嘉丽线黑简</vt:lpstr>
      <vt:lpstr>Arial</vt:lpstr>
      <vt:lpstr>-apple-system</vt:lpstr>
      <vt:lpstr>Office 主题​​</vt:lpstr>
      <vt:lpstr>Begin Latex in Minutes</vt:lpstr>
      <vt:lpstr>Outline</vt:lpstr>
      <vt:lpstr>Set up for LaTeX</vt:lpstr>
      <vt:lpstr>Set up for LaTeX</vt:lpstr>
      <vt:lpstr>Set up for LaTeX</vt:lpstr>
      <vt:lpstr>First LaTeX file</vt:lpstr>
      <vt:lpstr>First LaTeX file</vt:lpstr>
      <vt:lpstr>First LaTeX file</vt:lpstr>
      <vt:lpstr>First LaTeX file</vt:lpstr>
      <vt:lpstr>Multilingual usage</vt:lpstr>
      <vt:lpstr>Lists</vt:lpstr>
      <vt:lpstr>Lists</vt:lpstr>
      <vt:lpstr>Paragraph and section</vt:lpstr>
      <vt:lpstr>Making a table of contents</vt:lpstr>
      <vt:lpstr>Footnotes</vt:lpstr>
      <vt:lpstr>Equations</vt:lpstr>
      <vt:lpstr>Equations</vt:lpstr>
      <vt:lpstr>Equations</vt:lpstr>
      <vt:lpstr>Equations</vt:lpstr>
      <vt:lpstr>Equations</vt:lpstr>
      <vt:lpstr>Equations</vt:lpstr>
      <vt:lpstr>Table</vt:lpstr>
      <vt:lpstr>Table</vt:lpstr>
      <vt:lpstr>Adding Images</vt:lpstr>
      <vt:lpstr>Adding Images</vt:lpstr>
      <vt:lpstr>Adding Images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Using a template</vt:lpstr>
      <vt:lpstr>Using a template</vt:lpstr>
      <vt:lpstr>Task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140</cp:revision>
  <dcterms:created xsi:type="dcterms:W3CDTF">2016-11-29T04:36:55Z</dcterms:created>
  <dcterms:modified xsi:type="dcterms:W3CDTF">2018-04-25T13:52:37Z</dcterms:modified>
</cp:coreProperties>
</file>