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  <p:sldMasterId id="2147483840" r:id="rId18"/>
    <p:sldMasterId id="2147483852" r:id="rId19"/>
    <p:sldMasterId id="2147483864" r:id="rId20"/>
    <p:sldMasterId id="2147483876" r:id="rId21"/>
    <p:sldMasterId id="2147483888" r:id="rId22"/>
    <p:sldMasterId id="2147483900" r:id="rId23"/>
    <p:sldMasterId id="2147483912" r:id="rId24"/>
    <p:sldMasterId id="2147483924" r:id="rId25"/>
  </p:sldMasterIdLst>
  <p:notesMasterIdLst>
    <p:notesMasterId r:id="rId48"/>
  </p:notesMasterIdLst>
  <p:sldIdLst>
    <p:sldId id="256" r:id="rId26"/>
    <p:sldId id="418" r:id="rId27"/>
    <p:sldId id="421" r:id="rId28"/>
    <p:sldId id="420" r:id="rId29"/>
    <p:sldId id="417" r:id="rId30"/>
    <p:sldId id="381" r:id="rId31"/>
    <p:sldId id="382" r:id="rId32"/>
    <p:sldId id="384" r:id="rId33"/>
    <p:sldId id="383" r:id="rId34"/>
    <p:sldId id="385" r:id="rId35"/>
    <p:sldId id="386" r:id="rId36"/>
    <p:sldId id="388" r:id="rId37"/>
    <p:sldId id="389" r:id="rId38"/>
    <p:sldId id="390" r:id="rId39"/>
    <p:sldId id="391" r:id="rId40"/>
    <p:sldId id="404" r:id="rId41"/>
    <p:sldId id="405" r:id="rId42"/>
    <p:sldId id="406" r:id="rId43"/>
    <p:sldId id="393" r:id="rId44"/>
    <p:sldId id="395" r:id="rId45"/>
    <p:sldId id="396" r:id="rId46"/>
    <p:sldId id="397" r:id="rId47"/>
    <p:sldId id="398" r:id="rId49"/>
    <p:sldId id="469" r:id="rId50"/>
    <p:sldId id="470" r:id="rId51"/>
    <p:sldId id="471" r:id="rId52"/>
    <p:sldId id="472" r:id="rId53"/>
    <p:sldId id="473" r:id="rId54"/>
    <p:sldId id="474" r:id="rId55"/>
    <p:sldId id="475" r:id="rId56"/>
    <p:sldId id="476" r:id="rId57"/>
    <p:sldId id="402" r:id="rId58"/>
    <p:sldId id="453" r:id="rId59"/>
    <p:sldId id="454" r:id="rId60"/>
    <p:sldId id="455" r:id="rId61"/>
    <p:sldId id="449" r:id="rId62"/>
    <p:sldId id="452" r:id="rId63"/>
    <p:sldId id="362" r:id="rId64"/>
    <p:sldId id="451" r:id="rId65"/>
    <p:sldId id="458" r:id="rId66"/>
    <p:sldId id="377" r:id="rId67"/>
    <p:sldId id="456" r:id="rId68"/>
    <p:sldId id="457" r:id="rId69"/>
    <p:sldId id="459" r:id="rId70"/>
    <p:sldId id="460" r:id="rId71"/>
    <p:sldId id="461" r:id="rId72"/>
    <p:sldId id="265" r:id="rId73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2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47.xml"/><Relationship Id="rId72" Type="http://schemas.openxmlformats.org/officeDocument/2006/relationships/slide" Target="slides/slide46.xml"/><Relationship Id="rId71" Type="http://schemas.openxmlformats.org/officeDocument/2006/relationships/slide" Target="slides/slide45.xml"/><Relationship Id="rId70" Type="http://schemas.openxmlformats.org/officeDocument/2006/relationships/slide" Target="slides/slide44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43.xml"/><Relationship Id="rId68" Type="http://schemas.openxmlformats.org/officeDocument/2006/relationships/slide" Target="slides/slide42.xml"/><Relationship Id="rId67" Type="http://schemas.openxmlformats.org/officeDocument/2006/relationships/slide" Target="slides/slide41.xml"/><Relationship Id="rId66" Type="http://schemas.openxmlformats.org/officeDocument/2006/relationships/slide" Target="slides/slide40.xml"/><Relationship Id="rId65" Type="http://schemas.openxmlformats.org/officeDocument/2006/relationships/slide" Target="slides/slide39.xml"/><Relationship Id="rId64" Type="http://schemas.openxmlformats.org/officeDocument/2006/relationships/slide" Target="slides/slide38.xml"/><Relationship Id="rId63" Type="http://schemas.openxmlformats.org/officeDocument/2006/relationships/slide" Target="slides/slide37.xml"/><Relationship Id="rId62" Type="http://schemas.openxmlformats.org/officeDocument/2006/relationships/slide" Target="slides/slide36.xml"/><Relationship Id="rId61" Type="http://schemas.openxmlformats.org/officeDocument/2006/relationships/slide" Target="slides/slide35.xml"/><Relationship Id="rId60" Type="http://schemas.openxmlformats.org/officeDocument/2006/relationships/slide" Target="slides/slide34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33.xml"/><Relationship Id="rId58" Type="http://schemas.openxmlformats.org/officeDocument/2006/relationships/slide" Target="slides/slide32.xml"/><Relationship Id="rId57" Type="http://schemas.openxmlformats.org/officeDocument/2006/relationships/slide" Target="slides/slide31.xml"/><Relationship Id="rId56" Type="http://schemas.openxmlformats.org/officeDocument/2006/relationships/slide" Target="slides/slide30.xml"/><Relationship Id="rId55" Type="http://schemas.openxmlformats.org/officeDocument/2006/relationships/slide" Target="slides/slide29.xml"/><Relationship Id="rId54" Type="http://schemas.openxmlformats.org/officeDocument/2006/relationships/slide" Target="slides/slide28.xml"/><Relationship Id="rId53" Type="http://schemas.openxmlformats.org/officeDocument/2006/relationships/slide" Target="slides/slide27.xml"/><Relationship Id="rId52" Type="http://schemas.openxmlformats.org/officeDocument/2006/relationships/slide" Target="slides/slide26.xml"/><Relationship Id="rId51" Type="http://schemas.openxmlformats.org/officeDocument/2006/relationships/slide" Target="slides/slide25.xml"/><Relationship Id="rId50" Type="http://schemas.openxmlformats.org/officeDocument/2006/relationships/slide" Target="slides/slide2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23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22.xml"/><Relationship Id="rId46" Type="http://schemas.openxmlformats.org/officeDocument/2006/relationships/slide" Target="slides/slide21.xml"/><Relationship Id="rId45" Type="http://schemas.openxmlformats.org/officeDocument/2006/relationships/slide" Target="slides/slide20.xml"/><Relationship Id="rId44" Type="http://schemas.openxmlformats.org/officeDocument/2006/relationships/slide" Target="slides/slide19.xml"/><Relationship Id="rId43" Type="http://schemas.openxmlformats.org/officeDocument/2006/relationships/slide" Target="slides/slide18.xml"/><Relationship Id="rId42" Type="http://schemas.openxmlformats.org/officeDocument/2006/relationships/slide" Target="slides/slide17.xml"/><Relationship Id="rId41" Type="http://schemas.openxmlformats.org/officeDocument/2006/relationships/slide" Target="slides/slide16.xml"/><Relationship Id="rId40" Type="http://schemas.openxmlformats.org/officeDocument/2006/relationships/slide" Target="slides/slide1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4.xml"/><Relationship Id="rId38" Type="http://schemas.openxmlformats.org/officeDocument/2006/relationships/slide" Target="slides/slide13.xml"/><Relationship Id="rId37" Type="http://schemas.openxmlformats.org/officeDocument/2006/relationships/slide" Target="slides/slide12.xml"/><Relationship Id="rId36" Type="http://schemas.openxmlformats.org/officeDocument/2006/relationships/slide" Target="slides/slide11.xml"/><Relationship Id="rId35" Type="http://schemas.openxmlformats.org/officeDocument/2006/relationships/slide" Target="slides/slide10.xml"/><Relationship Id="rId34" Type="http://schemas.openxmlformats.org/officeDocument/2006/relationships/slide" Target="slides/slide9.xml"/><Relationship Id="rId33" Type="http://schemas.openxmlformats.org/officeDocument/2006/relationships/slide" Target="slides/slide8.xml"/><Relationship Id="rId32" Type="http://schemas.openxmlformats.org/officeDocument/2006/relationships/slide" Target="slides/slide7.xml"/><Relationship Id="rId31" Type="http://schemas.openxmlformats.org/officeDocument/2006/relationships/slide" Target="slides/slide6.xml"/><Relationship Id="rId30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4.xml"/><Relationship Id="rId28" Type="http://schemas.openxmlformats.org/officeDocument/2006/relationships/slide" Target="slides/slide3.xml"/><Relationship Id="rId27" Type="http://schemas.openxmlformats.org/officeDocument/2006/relationships/slide" Target="slides/slide2.xml"/><Relationship Id="rId26" Type="http://schemas.openxmlformats.org/officeDocument/2006/relationships/slide" Target="slides/slide1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zh-CN" sz="1200" strike="noStrike" noProof="1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4" Type="http://schemas.openxmlformats.org/officeDocument/2006/relationships/theme" Target="../theme/theme10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4" Type="http://schemas.openxmlformats.org/officeDocument/2006/relationships/theme" Target="../theme/theme1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4" Type="http://schemas.openxmlformats.org/officeDocument/2006/relationships/theme" Target="../theme/theme1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4" Type="http://schemas.openxmlformats.org/officeDocument/2006/relationships/theme" Target="../theme/theme1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4" Type="http://schemas.openxmlformats.org/officeDocument/2006/relationships/theme" Target="../theme/theme1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4" Type="http://schemas.openxmlformats.org/officeDocument/2006/relationships/theme" Target="../theme/theme15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4" Type="http://schemas.openxmlformats.org/officeDocument/2006/relationships/theme" Target="../theme/theme16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4" Type="http://schemas.openxmlformats.org/officeDocument/2006/relationships/theme" Target="../theme/theme17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4" Type="http://schemas.openxmlformats.org/officeDocument/2006/relationships/theme" Target="../theme/theme18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4" Type="http://schemas.openxmlformats.org/officeDocument/2006/relationships/theme" Target="../theme/theme19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11.xml"/><Relationship Id="rId14" Type="http://schemas.openxmlformats.org/officeDocument/2006/relationships/theme" Target="../theme/theme20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0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9.xml"/><Relationship Id="rId8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22.xml"/><Relationship Id="rId14" Type="http://schemas.openxmlformats.org/officeDocument/2006/relationships/theme" Target="../theme/theme2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0.xml"/><Relationship Id="rId8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33.xml"/><Relationship Id="rId14" Type="http://schemas.openxmlformats.org/officeDocument/2006/relationships/theme" Target="../theme/theme2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32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1.xml"/><Relationship Id="rId8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6.xml"/><Relationship Id="rId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44.xml"/><Relationship Id="rId14" Type="http://schemas.openxmlformats.org/officeDocument/2006/relationships/theme" Target="../theme/theme2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53.xml"/><Relationship Id="rId10" Type="http://schemas.openxmlformats.org/officeDocument/2006/relationships/slideLayout" Target="../slideLayouts/slideLayout252.xml"/><Relationship Id="rId1" Type="http://schemas.openxmlformats.org/officeDocument/2006/relationships/slideLayout" Target="../slideLayouts/slideLayout243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2.xml"/><Relationship Id="rId8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0.xml"/><Relationship Id="rId6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7.xml"/><Relationship Id="rId3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55.xml"/><Relationship Id="rId14" Type="http://schemas.openxmlformats.org/officeDocument/2006/relationships/theme" Target="../theme/theme2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64.xml"/><Relationship Id="rId1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5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4" Type="http://schemas.openxmlformats.org/officeDocument/2006/relationships/theme" Target="../theme/theme8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4" Type="http://schemas.openxmlformats.org/officeDocument/2006/relationships/theme" Target="../theme/theme9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0.xml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1.xml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5.xml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5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3.xml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4.xml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5.xml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6.xml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9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00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1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1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1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1.xml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1.xml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1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1.xml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1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1.xml"/><Relationship Id="rId1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7.xml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9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 sz="quarter"/>
          </p:nvPr>
        </p:nvSpPr>
        <p:spPr>
          <a:xfrm>
            <a:off x="899478" y="2125980"/>
            <a:ext cx="7772400" cy="1470025"/>
          </a:xfrm>
        </p:spPr>
        <p:txBody>
          <a:bodyPr anchor="ctr"/>
          <a:p>
            <a:pPr defTabSz="914400">
              <a:lnSpc>
                <a:spcPct val="100000"/>
              </a:lnSpc>
              <a:buSzPct val="100000"/>
              <a:buNone/>
            </a:pPr>
            <a:r>
              <a:rPr lang="en-US" altLang="zh-CN" dirty="0">
                <a:sym typeface="+mn-ea"/>
              </a:rPr>
              <a:t>2020</a:t>
            </a:r>
            <a:r>
              <a:rPr lang="zh-CN" altLang="en-US" dirty="0">
                <a:sym typeface="+mn-ea"/>
              </a:rPr>
              <a:t>春</a:t>
            </a:r>
            <a:br>
              <a:rPr lang="zh-CN" altLang="en-US" dirty="0">
                <a:sym typeface="+mn-ea"/>
              </a:rPr>
            </a:br>
            <a:r>
              <a:rPr lang="en-US" altLang="zh-CN" dirty="0">
                <a:sym typeface="+mn-ea"/>
              </a:rPr>
              <a:t>software engineering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（软件工程）</a:t>
            </a:r>
            <a:br>
              <a:rPr lang="zh-CN" altLang="en-US" dirty="0">
                <a:sym typeface="+mn-ea"/>
              </a:rPr>
            </a:br>
            <a:r>
              <a:rPr lang="en-US" altLang="zh-CN" dirty="0">
                <a:sym typeface="+mn-ea"/>
              </a:rPr>
              <a:t>github</a:t>
            </a:r>
            <a:r>
              <a:rPr lang="zh-CN" altLang="en-US" dirty="0">
                <a:sym typeface="+mn-ea"/>
              </a:rPr>
              <a:t>讲义</a:t>
            </a:r>
            <a:endParaRPr lang="zh-CN" altLang="en-US" dirty="0">
              <a:sym typeface="+mn-ea"/>
            </a:endParaRPr>
          </a:p>
        </p:txBody>
      </p:sp>
      <p:sp>
        <p:nvSpPr>
          <p:cNvPr id="2" name="副标题 4098"/>
          <p:cNvSpPr/>
          <p:nvPr>
            <p:ph type="subTitle" sz="quarter" idx="1"/>
          </p:nvPr>
        </p:nvSpPr>
        <p:spPr>
          <a:xfrm>
            <a:off x="2476500" y="5064125"/>
            <a:ext cx="6400800" cy="1127125"/>
          </a:xfrm>
        </p:spPr>
        <p:txBody>
          <a:bodyPr anchor="ctr"/>
          <a:p>
            <a:pPr defTabSz="914400">
              <a:buSzPct val="110000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lang="zh-CN" altLang="en-US" sz="2400" kern="1200" baseline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err="1">
                <a:sym typeface="+mn-ea"/>
              </a:rPr>
              <a:t>xiuyu@ahpu.edu.cn</a:t>
            </a:r>
            <a:r>
              <a:rPr lang="zh-CN" altLang="en-US" sz="2400" kern="1200" baseline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endParaRPr lang="zh-CN" altLang="en-US" sz="2400" kern="1200" baseline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436235" y="4221480"/>
            <a:ext cx="2447925" cy="185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000"/>
              <a:t>git checkout bfgfix</a:t>
            </a:r>
            <a:endParaRPr lang="en-US" altLang="zh-CN" sz="2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0" y="718820"/>
            <a:ext cx="1957070" cy="676275"/>
          </a:xfrm>
        </p:spPr>
        <p:txBody>
          <a:bodyPr/>
          <a:p>
            <a:r>
              <a:rPr lang="en-US" altLang="zh-CN">
                <a:sym typeface="+mn-ea"/>
              </a:rPr>
              <a:t>fork</a:t>
            </a:r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998980" y="804545"/>
            <a:ext cx="1152525" cy="1296035"/>
          </a:xfrm>
          <a:prstGeom prst="flowChartMagneticDisk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0990" y="221361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项目初始仓库</a:t>
            </a:r>
            <a:endParaRPr lang="zh-CN" altLang="en-US"/>
          </a:p>
          <a:p>
            <a:r>
              <a:rPr lang="en-US" altLang="zh-CN"/>
              <a:t>original repo</a:t>
            </a:r>
            <a:endParaRPr lang="en-US" altLang="zh-CN"/>
          </a:p>
        </p:txBody>
      </p:sp>
      <p:sp>
        <p:nvSpPr>
          <p:cNvPr id="8" name="流程图: 磁盘 7"/>
          <p:cNvSpPr/>
          <p:nvPr/>
        </p:nvSpPr>
        <p:spPr>
          <a:xfrm>
            <a:off x="5832475" y="804545"/>
            <a:ext cx="1152525" cy="1296035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3350" y="232029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你</a:t>
            </a:r>
            <a:r>
              <a:rPr lang="en-US" altLang="zh-CN"/>
              <a:t>fork</a:t>
            </a:r>
            <a:r>
              <a:rPr lang="zh-CN" altLang="en-US"/>
              <a:t>的项目仓库</a:t>
            </a:r>
            <a:endParaRPr lang="zh-CN" altLang="en-US"/>
          </a:p>
        </p:txBody>
      </p:sp>
      <p:sp>
        <p:nvSpPr>
          <p:cNvPr id="10" name="流程图: 磁盘 9"/>
          <p:cNvSpPr/>
          <p:nvPr/>
        </p:nvSpPr>
        <p:spPr>
          <a:xfrm>
            <a:off x="3892550" y="4286250"/>
            <a:ext cx="1152525" cy="12960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68340" y="315023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origin repo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03600" y="3510280"/>
            <a:ext cx="520700" cy="711200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14900" y="3284855"/>
            <a:ext cx="593090" cy="936625"/>
          </a:xfrm>
          <a:prstGeom prst="straightConnector1">
            <a:avLst/>
          </a:prstGeom>
          <a:ln w="66675">
            <a:headEnd type="arrow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488055" y="1484630"/>
            <a:ext cx="1948180" cy="8191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0" y="784225"/>
            <a:ext cx="2031365" cy="54546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" y="156845"/>
            <a:ext cx="1748155" cy="4768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55" y="953135"/>
            <a:ext cx="1645920" cy="44196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980" y="4410710"/>
            <a:ext cx="1645920" cy="44196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880" y="4770755"/>
            <a:ext cx="1653540" cy="52578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436235" y="4221480"/>
            <a:ext cx="2447925" cy="185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000"/>
              <a:t>git checkout bfgfix</a:t>
            </a:r>
            <a:endParaRPr lang="en-US" altLang="zh-CN" sz="2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0" y="718820"/>
            <a:ext cx="1957070" cy="676275"/>
          </a:xfrm>
        </p:spPr>
        <p:txBody>
          <a:bodyPr/>
          <a:p>
            <a:r>
              <a:rPr lang="en-US" altLang="zh-CN">
                <a:sym typeface="+mn-ea"/>
              </a:rPr>
              <a:t>fork</a:t>
            </a:r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998980" y="804545"/>
            <a:ext cx="1152525" cy="1296035"/>
          </a:xfrm>
          <a:prstGeom prst="flowChartMagneticDisk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0990" y="221361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项目初始仓库</a:t>
            </a:r>
            <a:endParaRPr lang="zh-CN" altLang="en-US"/>
          </a:p>
          <a:p>
            <a:r>
              <a:rPr lang="en-US" altLang="zh-CN"/>
              <a:t>original repo</a:t>
            </a:r>
            <a:endParaRPr lang="en-US" altLang="zh-CN"/>
          </a:p>
        </p:txBody>
      </p:sp>
      <p:sp>
        <p:nvSpPr>
          <p:cNvPr id="8" name="流程图: 磁盘 7"/>
          <p:cNvSpPr/>
          <p:nvPr/>
        </p:nvSpPr>
        <p:spPr>
          <a:xfrm>
            <a:off x="5832475" y="804545"/>
            <a:ext cx="1152525" cy="1296035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3350" y="232029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你</a:t>
            </a:r>
            <a:r>
              <a:rPr lang="en-US" altLang="zh-CN"/>
              <a:t>fork</a:t>
            </a:r>
            <a:r>
              <a:rPr lang="zh-CN" altLang="en-US"/>
              <a:t>的项目仓库</a:t>
            </a:r>
            <a:endParaRPr lang="zh-CN" altLang="en-US"/>
          </a:p>
        </p:txBody>
      </p:sp>
      <p:sp>
        <p:nvSpPr>
          <p:cNvPr id="10" name="流程图: 磁盘 9"/>
          <p:cNvSpPr/>
          <p:nvPr/>
        </p:nvSpPr>
        <p:spPr>
          <a:xfrm>
            <a:off x="3892550" y="4286250"/>
            <a:ext cx="1152525" cy="12960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68340" y="315023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origin repo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03600" y="3510280"/>
            <a:ext cx="520700" cy="711200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14900" y="3284855"/>
            <a:ext cx="593090" cy="936625"/>
          </a:xfrm>
          <a:prstGeom prst="straightConnector1">
            <a:avLst/>
          </a:prstGeom>
          <a:ln w="66675">
            <a:headEnd type="arrow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488055" y="1484630"/>
            <a:ext cx="1948180" cy="8191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534660" y="5422900"/>
            <a:ext cx="2251075" cy="33718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pPr algn="l"/>
            <a:r>
              <a:rPr lang="zh-CN" altLang="en-US" sz="1600">
                <a:sym typeface="+mn-ea"/>
              </a:rPr>
              <a:t>git   </a:t>
            </a:r>
            <a:r>
              <a:rPr lang="en-US" altLang="zh-CN" sz="1600">
                <a:sym typeface="+mn-ea"/>
              </a:rPr>
              <a:t>push orgin bfgsfix</a:t>
            </a:r>
            <a:endParaRPr lang="en-US" altLang="zh-CN" sz="1600">
              <a:sym typeface="+mn-ea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0" y="784225"/>
            <a:ext cx="2031365" cy="54546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" y="156845"/>
            <a:ext cx="1748155" cy="4768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55" y="953135"/>
            <a:ext cx="1645920" cy="44196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980" y="4410710"/>
            <a:ext cx="1645920" cy="44196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340" y="4770755"/>
            <a:ext cx="1653540" cy="525780"/>
          </a:xfrm>
          <a:prstGeom prst="rect">
            <a:avLst/>
          </a:prstGeom>
        </p:spPr>
      </p:pic>
      <p:sp>
        <p:nvSpPr>
          <p:cNvPr id="7" name="任意多边形 6"/>
          <p:cNvSpPr/>
          <p:nvPr/>
        </p:nvSpPr>
        <p:spPr>
          <a:xfrm>
            <a:off x="7069455" y="1788160"/>
            <a:ext cx="1324610" cy="3121025"/>
          </a:xfrm>
          <a:custGeom>
            <a:avLst/>
            <a:gdLst>
              <a:gd name="connisteX0" fmla="*/ 893586 w 1324706"/>
              <a:gd name="connsiteY0" fmla="*/ 3121175 h 3121175"/>
              <a:gd name="connisteX1" fmla="*/ 1291731 w 1324706"/>
              <a:gd name="connsiteY1" fmla="*/ 2255035 h 3121175"/>
              <a:gd name="connisteX2" fmla="*/ 105551 w 1324706"/>
              <a:gd name="connsiteY2" fmla="*/ 185570 h 3121175"/>
              <a:gd name="connisteX3" fmla="*/ 105551 w 1324706"/>
              <a:gd name="connsiteY3" fmla="*/ 185570 h 3121175"/>
              <a:gd name="connisteX4" fmla="*/ 105551 w 1324706"/>
              <a:gd name="connsiteY4" fmla="*/ 219860 h 3121175"/>
              <a:gd name="connisteX5" fmla="*/ 105551 w 1324706"/>
              <a:gd name="connsiteY5" fmla="*/ 219860 h 3121175"/>
              <a:gd name="connisteX6" fmla="*/ 19191 w 1324706"/>
              <a:gd name="connsiteY6" fmla="*/ 21105 h 31211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324707" h="3121176">
                <a:moveTo>
                  <a:pt x="893586" y="3121176"/>
                </a:moveTo>
                <a:cubicBezTo>
                  <a:pt x="997091" y="2989096"/>
                  <a:pt x="1449211" y="2842411"/>
                  <a:pt x="1291731" y="2255036"/>
                </a:cubicBezTo>
                <a:cubicBezTo>
                  <a:pt x="1134251" y="1667661"/>
                  <a:pt x="343041" y="599591"/>
                  <a:pt x="105551" y="185571"/>
                </a:cubicBezTo>
                <a:cubicBezTo>
                  <a:pt x="-131939" y="-228449"/>
                  <a:pt x="105551" y="178586"/>
                  <a:pt x="105551" y="185571"/>
                </a:cubicBezTo>
                <a:cubicBezTo>
                  <a:pt x="105551" y="192556"/>
                  <a:pt x="105551" y="212876"/>
                  <a:pt x="105551" y="219861"/>
                </a:cubicBezTo>
                <a:cubicBezTo>
                  <a:pt x="105551" y="226846"/>
                  <a:pt x="122696" y="259866"/>
                  <a:pt x="105551" y="219861"/>
                </a:cubicBezTo>
                <a:cubicBezTo>
                  <a:pt x="88406" y="179856"/>
                  <a:pt x="36336" y="61111"/>
                  <a:pt x="19191" y="21106"/>
                </a:cubicBezTo>
              </a:path>
            </a:pathLst>
          </a:custGeom>
          <a:noFill/>
          <a:ln w="63500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5" y="2759075"/>
            <a:ext cx="1653540" cy="52578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0" y="718820"/>
            <a:ext cx="1957070" cy="676275"/>
          </a:xfrm>
        </p:spPr>
        <p:txBody>
          <a:bodyPr/>
          <a:p>
            <a:r>
              <a:rPr lang="en-US" altLang="zh-CN">
                <a:sym typeface="+mn-ea"/>
              </a:rPr>
              <a:t>fork</a:t>
            </a:r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998980" y="804545"/>
            <a:ext cx="1152525" cy="1296035"/>
          </a:xfrm>
          <a:prstGeom prst="flowChartMagneticDisk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0990" y="221361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项目初始仓库</a:t>
            </a:r>
            <a:endParaRPr lang="zh-CN" altLang="en-US"/>
          </a:p>
          <a:p>
            <a:r>
              <a:rPr lang="en-US" altLang="zh-CN"/>
              <a:t>original repo</a:t>
            </a:r>
            <a:endParaRPr lang="en-US" altLang="zh-CN"/>
          </a:p>
        </p:txBody>
      </p:sp>
      <p:sp>
        <p:nvSpPr>
          <p:cNvPr id="8" name="流程图: 磁盘 7"/>
          <p:cNvSpPr/>
          <p:nvPr/>
        </p:nvSpPr>
        <p:spPr>
          <a:xfrm>
            <a:off x="5832475" y="804545"/>
            <a:ext cx="1152525" cy="1296035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3350" y="232029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你</a:t>
            </a:r>
            <a:r>
              <a:rPr lang="en-US" altLang="zh-CN"/>
              <a:t>fork</a:t>
            </a:r>
            <a:r>
              <a:rPr lang="zh-CN" altLang="en-US"/>
              <a:t>的项目仓库</a:t>
            </a:r>
            <a:endParaRPr lang="zh-CN" altLang="en-US"/>
          </a:p>
        </p:txBody>
      </p:sp>
      <p:sp>
        <p:nvSpPr>
          <p:cNvPr id="10" name="流程图: 磁盘 9"/>
          <p:cNvSpPr/>
          <p:nvPr/>
        </p:nvSpPr>
        <p:spPr>
          <a:xfrm>
            <a:off x="3892550" y="4286250"/>
            <a:ext cx="1152525" cy="12960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68340" y="315023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origin repo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03600" y="3510280"/>
            <a:ext cx="520700" cy="711200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14900" y="3284855"/>
            <a:ext cx="593090" cy="936625"/>
          </a:xfrm>
          <a:prstGeom prst="straightConnector1">
            <a:avLst/>
          </a:prstGeom>
          <a:ln w="66675">
            <a:headEnd type="arrow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488055" y="1484630"/>
            <a:ext cx="1948180" cy="8191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" y="156845"/>
            <a:ext cx="1748155" cy="4768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" y="953135"/>
            <a:ext cx="1645920" cy="44196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50" y="4467225"/>
            <a:ext cx="1645920" cy="44196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350" y="4909185"/>
            <a:ext cx="1653540" cy="5257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0" y="486410"/>
            <a:ext cx="2049780" cy="152590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0" y="718820"/>
            <a:ext cx="1957070" cy="676275"/>
          </a:xfrm>
        </p:spPr>
        <p:txBody>
          <a:bodyPr/>
          <a:p>
            <a:r>
              <a:rPr lang="en-US" altLang="zh-CN">
                <a:sym typeface="+mn-ea"/>
              </a:rPr>
              <a:t>fork</a:t>
            </a:r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998980" y="804545"/>
            <a:ext cx="1152525" cy="1296035"/>
          </a:xfrm>
          <a:prstGeom prst="flowChartMagneticDisk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0990" y="221361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项目初始仓库</a:t>
            </a:r>
            <a:endParaRPr lang="zh-CN" altLang="en-US"/>
          </a:p>
          <a:p>
            <a:r>
              <a:rPr lang="en-US" altLang="zh-CN"/>
              <a:t>original repo</a:t>
            </a:r>
            <a:endParaRPr lang="en-US" altLang="zh-CN"/>
          </a:p>
        </p:txBody>
      </p:sp>
      <p:sp>
        <p:nvSpPr>
          <p:cNvPr id="8" name="流程图: 磁盘 7"/>
          <p:cNvSpPr/>
          <p:nvPr/>
        </p:nvSpPr>
        <p:spPr>
          <a:xfrm>
            <a:off x="5832475" y="804545"/>
            <a:ext cx="1152525" cy="1296035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3350" y="232029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你</a:t>
            </a:r>
            <a:r>
              <a:rPr lang="en-US" altLang="zh-CN"/>
              <a:t>fork</a:t>
            </a:r>
            <a:r>
              <a:rPr lang="zh-CN" altLang="en-US"/>
              <a:t>的项目仓库</a:t>
            </a:r>
            <a:endParaRPr lang="zh-CN" altLang="en-US"/>
          </a:p>
        </p:txBody>
      </p:sp>
      <p:sp>
        <p:nvSpPr>
          <p:cNvPr id="10" name="流程图: 磁盘 9"/>
          <p:cNvSpPr/>
          <p:nvPr/>
        </p:nvSpPr>
        <p:spPr>
          <a:xfrm>
            <a:off x="4060825" y="4212590"/>
            <a:ext cx="1152525" cy="12960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03600" y="3510280"/>
            <a:ext cx="520700" cy="711200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436235" y="3150235"/>
            <a:ext cx="593090" cy="936625"/>
          </a:xfrm>
          <a:prstGeom prst="straightConnector1">
            <a:avLst/>
          </a:prstGeom>
          <a:ln w="66675">
            <a:headEnd type="arrow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94385" y="4599305"/>
            <a:ext cx="27412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>
                <a:solidFill>
                  <a:srgbClr val="FF0000"/>
                </a:solidFill>
              </a:rPr>
              <a:t>git remote add upstream 远程仓库链接</a:t>
            </a:r>
            <a:endParaRPr lang="zh-CN" altLang="en-US" sz="180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488055" y="1484630"/>
            <a:ext cx="1948180" cy="8191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" y="156845"/>
            <a:ext cx="1748155" cy="4768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" y="897890"/>
            <a:ext cx="1645920" cy="44196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390" y="4913630"/>
            <a:ext cx="1653540" cy="52578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010" y="4314190"/>
            <a:ext cx="1645920" cy="4419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0" y="486410"/>
            <a:ext cx="2049780" cy="15259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88405" y="304355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origin repo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337310" y="3510280"/>
            <a:ext cx="1656080" cy="36004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upstream</a:t>
            </a:r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0" y="718820"/>
            <a:ext cx="1957070" cy="676275"/>
          </a:xfrm>
        </p:spPr>
        <p:txBody>
          <a:bodyPr/>
          <a:p>
            <a:r>
              <a:rPr lang="en-US" altLang="zh-CN">
                <a:sym typeface="+mn-ea"/>
              </a:rPr>
              <a:t>fork</a:t>
            </a:r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998980" y="804545"/>
            <a:ext cx="1152525" cy="1296035"/>
          </a:xfrm>
          <a:prstGeom prst="flowChartMagneticDisk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0990" y="221361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项目初始仓库</a:t>
            </a:r>
            <a:endParaRPr lang="zh-CN" altLang="en-US"/>
          </a:p>
          <a:p>
            <a:r>
              <a:rPr lang="en-US" altLang="zh-CN"/>
              <a:t>original repo</a:t>
            </a:r>
            <a:endParaRPr lang="en-US" altLang="zh-CN"/>
          </a:p>
        </p:txBody>
      </p:sp>
      <p:sp>
        <p:nvSpPr>
          <p:cNvPr id="8" name="流程图: 磁盘 7"/>
          <p:cNvSpPr/>
          <p:nvPr/>
        </p:nvSpPr>
        <p:spPr>
          <a:xfrm>
            <a:off x="5832475" y="804545"/>
            <a:ext cx="1152525" cy="1296035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3350" y="232029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你</a:t>
            </a:r>
            <a:r>
              <a:rPr lang="en-US" altLang="zh-CN"/>
              <a:t>fork</a:t>
            </a:r>
            <a:r>
              <a:rPr lang="zh-CN" altLang="en-US"/>
              <a:t>的项目仓库</a:t>
            </a:r>
            <a:endParaRPr lang="zh-CN" altLang="en-US"/>
          </a:p>
        </p:txBody>
      </p:sp>
      <p:sp>
        <p:nvSpPr>
          <p:cNvPr id="10" name="流程图: 磁盘 9"/>
          <p:cNvSpPr/>
          <p:nvPr/>
        </p:nvSpPr>
        <p:spPr>
          <a:xfrm>
            <a:off x="3892550" y="4286250"/>
            <a:ext cx="1152525" cy="12960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37310" y="315023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upstream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768340" y="315023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origin repo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03600" y="3510280"/>
            <a:ext cx="520700" cy="711200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14900" y="3284855"/>
            <a:ext cx="593090" cy="936625"/>
          </a:xfrm>
          <a:prstGeom prst="straightConnector1">
            <a:avLst/>
          </a:prstGeom>
          <a:ln w="66675">
            <a:headEnd type="arrow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488055" y="1484630"/>
            <a:ext cx="1948180" cy="8191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9270" y="939165"/>
            <a:ext cx="2031365" cy="54546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" y="156845"/>
            <a:ext cx="1748155" cy="4768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804545"/>
            <a:ext cx="1645920" cy="44196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70" y="5237480"/>
            <a:ext cx="2603500" cy="82804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0" y="4460240"/>
            <a:ext cx="1645920" cy="4419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1484630"/>
            <a:ext cx="1653540" cy="5257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85" y="3721735"/>
            <a:ext cx="3296285" cy="9696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900" y="646430"/>
            <a:ext cx="8757920" cy="561721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99795" y="2352040"/>
            <a:ext cx="1800225" cy="1151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0" y="718820"/>
            <a:ext cx="1957070" cy="676275"/>
          </a:xfrm>
        </p:spPr>
        <p:txBody>
          <a:bodyPr/>
          <a:p>
            <a:r>
              <a:rPr lang="en-US" altLang="zh-CN">
                <a:sym typeface="+mn-ea"/>
              </a:rPr>
              <a:t>fork</a:t>
            </a:r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998980" y="804545"/>
            <a:ext cx="1152525" cy="1296035"/>
          </a:xfrm>
          <a:prstGeom prst="flowChartMagneticDisk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0990" y="221361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项目初始仓库</a:t>
            </a:r>
            <a:endParaRPr lang="zh-CN" altLang="en-US"/>
          </a:p>
          <a:p>
            <a:r>
              <a:rPr lang="en-US" altLang="zh-CN"/>
              <a:t>original repo</a:t>
            </a:r>
            <a:endParaRPr lang="en-US" altLang="zh-CN"/>
          </a:p>
        </p:txBody>
      </p:sp>
      <p:sp>
        <p:nvSpPr>
          <p:cNvPr id="8" name="流程图: 磁盘 7"/>
          <p:cNvSpPr/>
          <p:nvPr/>
        </p:nvSpPr>
        <p:spPr>
          <a:xfrm>
            <a:off x="5832475" y="804545"/>
            <a:ext cx="1152525" cy="1296035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3350" y="232029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你</a:t>
            </a:r>
            <a:r>
              <a:rPr lang="en-US" altLang="zh-CN"/>
              <a:t>fork</a:t>
            </a:r>
            <a:r>
              <a:rPr lang="zh-CN" altLang="en-US"/>
              <a:t>的项目仓库</a:t>
            </a:r>
            <a:endParaRPr lang="zh-CN" altLang="en-US"/>
          </a:p>
        </p:txBody>
      </p:sp>
      <p:sp>
        <p:nvSpPr>
          <p:cNvPr id="10" name="流程图: 磁盘 9"/>
          <p:cNvSpPr/>
          <p:nvPr/>
        </p:nvSpPr>
        <p:spPr>
          <a:xfrm>
            <a:off x="5742940" y="4154805"/>
            <a:ext cx="1152525" cy="12960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85240" y="315023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upstream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391910" y="324929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origin repo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221730" y="3027680"/>
            <a:ext cx="60960" cy="1127125"/>
          </a:xfrm>
          <a:prstGeom prst="straightConnector1">
            <a:avLst/>
          </a:prstGeom>
          <a:ln w="66675">
            <a:headEnd type="arrow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488055" y="1484630"/>
            <a:ext cx="1948180" cy="8191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9270" y="939165"/>
            <a:ext cx="2031365" cy="54546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" y="156845"/>
            <a:ext cx="1748155" cy="4768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804545"/>
            <a:ext cx="1645920" cy="44196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9270" y="4581525"/>
            <a:ext cx="1645920" cy="4419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1484630"/>
            <a:ext cx="1653540" cy="525780"/>
          </a:xfrm>
          <a:prstGeom prst="rect">
            <a:avLst/>
          </a:prstGeom>
        </p:spPr>
      </p:pic>
      <p:sp>
        <p:nvSpPr>
          <p:cNvPr id="18" name="流程图: 磁盘 17"/>
          <p:cNvSpPr/>
          <p:nvPr/>
        </p:nvSpPr>
        <p:spPr>
          <a:xfrm>
            <a:off x="1921510" y="4738370"/>
            <a:ext cx="1307465" cy="1425575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曲线连接符 18"/>
          <p:cNvCxnSpPr/>
          <p:nvPr/>
        </p:nvCxnSpPr>
        <p:spPr>
          <a:xfrm rot="5400000">
            <a:off x="2866390" y="2084070"/>
            <a:ext cx="3190240" cy="2355215"/>
          </a:xfrm>
          <a:prstGeom prst="curvedConnector3">
            <a:avLst>
              <a:gd name="adj1" fmla="val 50010"/>
            </a:avLst>
          </a:prstGeom>
          <a:ln w="85725">
            <a:solidFill>
              <a:schemeClr val="accent1">
                <a:shade val="95000"/>
                <a:satMod val="105000"/>
                <a:alpha val="9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41070" y="5965190"/>
            <a:ext cx="42722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checkout -b bfgsfix-test</a:t>
            </a:r>
            <a:endParaRPr lang="en-US" altLang="zh-CN"/>
          </a:p>
          <a:p>
            <a:r>
              <a:rPr lang="en-US" altLang="zh-CN"/>
              <a:t>git pull https://****.git bfgsfix</a:t>
            </a: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2545080" y="3573145"/>
            <a:ext cx="10795" cy="1163320"/>
          </a:xfrm>
          <a:prstGeom prst="straightConnector1">
            <a:avLst/>
          </a:prstGeom>
          <a:ln w="66675">
            <a:headEnd type="arrow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055" y="3328035"/>
            <a:ext cx="1653540" cy="5257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60" y="4682490"/>
            <a:ext cx="1645920" cy="44196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228975" y="545084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bfgsfix-test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0" y="718820"/>
            <a:ext cx="1957070" cy="676275"/>
          </a:xfrm>
        </p:spPr>
        <p:txBody>
          <a:bodyPr/>
          <a:p>
            <a:r>
              <a:rPr lang="en-US" altLang="zh-CN">
                <a:sym typeface="+mn-ea"/>
              </a:rPr>
              <a:t>fork</a:t>
            </a:r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998980" y="804545"/>
            <a:ext cx="1152525" cy="1296035"/>
          </a:xfrm>
          <a:prstGeom prst="flowChartMagneticDisk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0990" y="221361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项目初始仓库</a:t>
            </a:r>
            <a:endParaRPr lang="zh-CN" altLang="en-US"/>
          </a:p>
          <a:p>
            <a:r>
              <a:rPr lang="en-US" altLang="zh-CN"/>
              <a:t>original repo</a:t>
            </a:r>
            <a:endParaRPr lang="en-US" altLang="zh-CN"/>
          </a:p>
        </p:txBody>
      </p:sp>
      <p:sp>
        <p:nvSpPr>
          <p:cNvPr id="8" name="流程图: 磁盘 7"/>
          <p:cNvSpPr/>
          <p:nvPr/>
        </p:nvSpPr>
        <p:spPr>
          <a:xfrm>
            <a:off x="5832475" y="804545"/>
            <a:ext cx="1152525" cy="1296035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3350" y="232029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你</a:t>
            </a:r>
            <a:r>
              <a:rPr lang="en-US" altLang="zh-CN"/>
              <a:t>fork</a:t>
            </a:r>
            <a:r>
              <a:rPr lang="zh-CN" altLang="en-US"/>
              <a:t>的项目仓库</a:t>
            </a:r>
            <a:endParaRPr lang="zh-CN" altLang="en-US"/>
          </a:p>
        </p:txBody>
      </p:sp>
      <p:sp>
        <p:nvSpPr>
          <p:cNvPr id="10" name="流程图: 磁盘 9"/>
          <p:cNvSpPr/>
          <p:nvPr/>
        </p:nvSpPr>
        <p:spPr>
          <a:xfrm>
            <a:off x="5742940" y="4154805"/>
            <a:ext cx="1152525" cy="12960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85240" y="315023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upstream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391910" y="324929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origin repo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221730" y="3027680"/>
            <a:ext cx="60960" cy="1127125"/>
          </a:xfrm>
          <a:prstGeom prst="straightConnector1">
            <a:avLst/>
          </a:prstGeom>
          <a:ln w="66675">
            <a:headEnd type="arrow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488055" y="1484630"/>
            <a:ext cx="1948180" cy="8191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9270" y="939165"/>
            <a:ext cx="2031365" cy="54546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" y="156845"/>
            <a:ext cx="1748155" cy="4768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804545"/>
            <a:ext cx="1645920" cy="44196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9270" y="4581525"/>
            <a:ext cx="1645920" cy="441960"/>
          </a:xfrm>
          <a:prstGeom prst="rect">
            <a:avLst/>
          </a:prstGeom>
        </p:spPr>
      </p:pic>
      <p:sp>
        <p:nvSpPr>
          <p:cNvPr id="18" name="流程图: 磁盘 17"/>
          <p:cNvSpPr/>
          <p:nvPr/>
        </p:nvSpPr>
        <p:spPr>
          <a:xfrm>
            <a:off x="1844040" y="4236720"/>
            <a:ext cx="1307465" cy="1425575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曲线连接符 18"/>
          <p:cNvCxnSpPr/>
          <p:nvPr/>
        </p:nvCxnSpPr>
        <p:spPr>
          <a:xfrm rot="5400000">
            <a:off x="2866390" y="2084070"/>
            <a:ext cx="3190240" cy="2355215"/>
          </a:xfrm>
          <a:prstGeom prst="curvedConnector3">
            <a:avLst>
              <a:gd name="adj1" fmla="val 50010"/>
            </a:avLst>
          </a:prstGeom>
          <a:ln w="85725">
            <a:solidFill>
              <a:schemeClr val="accent1">
                <a:shade val="95000"/>
                <a:satMod val="105000"/>
                <a:alpha val="9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84860" y="5662295"/>
            <a:ext cx="4272280" cy="82994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git checkout master </a:t>
            </a:r>
            <a:endParaRPr lang="en-US" altLang="zh-CN"/>
          </a:p>
          <a:p>
            <a:r>
              <a:rPr lang="en-US" altLang="zh-CN"/>
              <a:t>git merge --no-ff bfgfix-test</a:t>
            </a: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2569845" y="3510280"/>
            <a:ext cx="10795" cy="1163320"/>
          </a:xfrm>
          <a:prstGeom prst="straightConnector1">
            <a:avLst/>
          </a:prstGeom>
          <a:ln w="66675">
            <a:headEnd type="arrow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2060" y="6429375"/>
            <a:ext cx="1645920" cy="4419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95295" y="4719320"/>
            <a:ext cx="26727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branch bfgsfix-test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245" y="6214745"/>
            <a:ext cx="2527300" cy="621030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5639435" y="6492240"/>
            <a:ext cx="86423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0" y="718820"/>
            <a:ext cx="1957070" cy="676275"/>
          </a:xfrm>
        </p:spPr>
        <p:txBody>
          <a:bodyPr/>
          <a:p>
            <a:r>
              <a:rPr lang="en-US" altLang="zh-CN">
                <a:sym typeface="+mn-ea"/>
              </a:rPr>
              <a:t>fork</a:t>
            </a:r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998980" y="804545"/>
            <a:ext cx="1152525" cy="1296035"/>
          </a:xfrm>
          <a:prstGeom prst="flowChartMagneticDisk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0990" y="221361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项目初始仓库</a:t>
            </a:r>
            <a:endParaRPr lang="zh-CN" altLang="en-US"/>
          </a:p>
          <a:p>
            <a:r>
              <a:rPr lang="en-US" altLang="zh-CN"/>
              <a:t>original repo</a:t>
            </a:r>
            <a:endParaRPr lang="en-US" altLang="zh-CN"/>
          </a:p>
        </p:txBody>
      </p:sp>
      <p:sp>
        <p:nvSpPr>
          <p:cNvPr id="8" name="流程图: 磁盘 7"/>
          <p:cNvSpPr/>
          <p:nvPr/>
        </p:nvSpPr>
        <p:spPr>
          <a:xfrm>
            <a:off x="5832475" y="804545"/>
            <a:ext cx="1152525" cy="1296035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3350" y="232029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你</a:t>
            </a:r>
            <a:r>
              <a:rPr lang="en-US" altLang="zh-CN"/>
              <a:t>fork</a:t>
            </a:r>
            <a:r>
              <a:rPr lang="zh-CN" altLang="en-US"/>
              <a:t>的项目仓库</a:t>
            </a:r>
            <a:endParaRPr lang="zh-CN" altLang="en-US"/>
          </a:p>
        </p:txBody>
      </p:sp>
      <p:sp>
        <p:nvSpPr>
          <p:cNvPr id="10" name="流程图: 磁盘 9"/>
          <p:cNvSpPr/>
          <p:nvPr/>
        </p:nvSpPr>
        <p:spPr>
          <a:xfrm>
            <a:off x="5742940" y="4154805"/>
            <a:ext cx="1152525" cy="12960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85240" y="315023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upstream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391910" y="324929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origin repo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221730" y="3027680"/>
            <a:ext cx="60960" cy="1127125"/>
          </a:xfrm>
          <a:prstGeom prst="straightConnector1">
            <a:avLst/>
          </a:prstGeom>
          <a:ln w="66675">
            <a:headEnd type="arrow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488055" y="1484630"/>
            <a:ext cx="1948180" cy="8191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9270" y="939165"/>
            <a:ext cx="2031365" cy="54546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" y="156845"/>
            <a:ext cx="1748155" cy="4768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804545"/>
            <a:ext cx="1645920" cy="44196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9270" y="4581525"/>
            <a:ext cx="1645920" cy="441960"/>
          </a:xfrm>
          <a:prstGeom prst="rect">
            <a:avLst/>
          </a:prstGeom>
        </p:spPr>
      </p:pic>
      <p:sp>
        <p:nvSpPr>
          <p:cNvPr id="18" name="流程图: 磁盘 17"/>
          <p:cNvSpPr/>
          <p:nvPr/>
        </p:nvSpPr>
        <p:spPr>
          <a:xfrm>
            <a:off x="1921510" y="4738370"/>
            <a:ext cx="1307465" cy="1425575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2545080" y="3573145"/>
            <a:ext cx="10795" cy="1163320"/>
          </a:xfrm>
          <a:prstGeom prst="straightConnector1">
            <a:avLst/>
          </a:prstGeom>
          <a:ln w="66675">
            <a:headEnd type="arrow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159760" y="5023485"/>
            <a:ext cx="26727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branch bfgsfix-test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505" y="5610860"/>
            <a:ext cx="2527300" cy="62103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825750" y="6398260"/>
            <a:ext cx="3618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push orgin master</a:t>
            </a:r>
            <a:endParaRPr lang="en-US" altLang="zh-CN"/>
          </a:p>
        </p:txBody>
      </p:sp>
      <p:cxnSp>
        <p:nvCxnSpPr>
          <p:cNvPr id="22" name="曲线连接符 21"/>
          <p:cNvCxnSpPr/>
          <p:nvPr/>
        </p:nvCxnSpPr>
        <p:spPr>
          <a:xfrm rot="16200000" flipV="1">
            <a:off x="-408940" y="2334260"/>
            <a:ext cx="4641850" cy="2762885"/>
          </a:xfrm>
          <a:prstGeom prst="curvedConnector3">
            <a:avLst>
              <a:gd name="adj1" fmla="val -8775"/>
            </a:avLst>
          </a:prstGeom>
          <a:ln w="1143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635" y="2320290"/>
            <a:ext cx="1825625" cy="44831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0" y="718820"/>
            <a:ext cx="1957070" cy="676275"/>
          </a:xfrm>
        </p:spPr>
        <p:txBody>
          <a:bodyPr/>
          <a:p>
            <a:r>
              <a:rPr lang="en-US" altLang="zh-CN">
                <a:sym typeface="+mn-ea"/>
              </a:rPr>
              <a:t>fork</a:t>
            </a:r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998980" y="804545"/>
            <a:ext cx="1152525" cy="1296035"/>
          </a:xfrm>
          <a:prstGeom prst="flowChartMagneticDisk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0990" y="221361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项目初始仓库</a:t>
            </a:r>
            <a:endParaRPr lang="zh-CN" altLang="en-US"/>
          </a:p>
          <a:p>
            <a:r>
              <a:rPr lang="en-US" altLang="zh-CN"/>
              <a:t>original repo</a:t>
            </a:r>
            <a:endParaRPr lang="en-US" altLang="zh-CN"/>
          </a:p>
        </p:txBody>
      </p:sp>
      <p:sp>
        <p:nvSpPr>
          <p:cNvPr id="8" name="流程图: 磁盘 7"/>
          <p:cNvSpPr/>
          <p:nvPr/>
        </p:nvSpPr>
        <p:spPr>
          <a:xfrm>
            <a:off x="5832475" y="804545"/>
            <a:ext cx="1152525" cy="1296035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3350" y="232029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你</a:t>
            </a:r>
            <a:r>
              <a:rPr lang="en-US" altLang="zh-CN"/>
              <a:t>fork</a:t>
            </a:r>
            <a:r>
              <a:rPr lang="zh-CN" altLang="en-US"/>
              <a:t>的项目仓库</a:t>
            </a:r>
            <a:endParaRPr lang="zh-CN" altLang="en-US"/>
          </a:p>
        </p:txBody>
      </p:sp>
      <p:sp>
        <p:nvSpPr>
          <p:cNvPr id="10" name="流程图: 磁盘 9"/>
          <p:cNvSpPr/>
          <p:nvPr/>
        </p:nvSpPr>
        <p:spPr>
          <a:xfrm>
            <a:off x="3892550" y="4286250"/>
            <a:ext cx="1152525" cy="12960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37310" y="315023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upstream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768340" y="315023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origin repo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03600" y="3510280"/>
            <a:ext cx="520700" cy="711200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14900" y="3284855"/>
            <a:ext cx="593090" cy="936625"/>
          </a:xfrm>
          <a:prstGeom prst="straightConnector1">
            <a:avLst/>
          </a:prstGeom>
          <a:ln w="66675">
            <a:headEnd type="arrow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488055" y="1484630"/>
            <a:ext cx="1948180" cy="8191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775" y="1252855"/>
            <a:ext cx="2031365" cy="54546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" y="156845"/>
            <a:ext cx="1748155" cy="4768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804545"/>
            <a:ext cx="1645920" cy="44196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60" y="4902200"/>
            <a:ext cx="2603500" cy="82804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0" y="4460240"/>
            <a:ext cx="1645920" cy="4419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775" y="1798320"/>
            <a:ext cx="1653540" cy="525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" y="1395095"/>
            <a:ext cx="1807210" cy="574675"/>
          </a:xfrm>
          <a:prstGeom prst="rect">
            <a:avLst/>
          </a:prstGeom>
        </p:spPr>
      </p:pic>
      <p:cxnSp>
        <p:nvCxnSpPr>
          <p:cNvPr id="7" name="曲线连接符 6"/>
          <p:cNvCxnSpPr/>
          <p:nvPr/>
        </p:nvCxnSpPr>
        <p:spPr>
          <a:xfrm rot="16200000" flipV="1">
            <a:off x="-72390" y="3105150"/>
            <a:ext cx="3023870" cy="935990"/>
          </a:xfrm>
          <a:prstGeom prst="curvedConnector3">
            <a:avLst>
              <a:gd name="adj1" fmla="val 49979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" y="3841750"/>
            <a:ext cx="2101850" cy="61849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版本控制：</a:t>
            </a:r>
            <a:endParaRPr lang="zh-CN" altLang="en-US"/>
          </a:p>
          <a:p>
            <a:pPr lvl="1"/>
            <a:r>
              <a:rPr lang="zh-CN" altLang="en-US"/>
              <a:t>1、版本控制分为集中式版本控制和分布式版本控制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0" y="718820"/>
            <a:ext cx="1957070" cy="676275"/>
          </a:xfrm>
        </p:spPr>
        <p:txBody>
          <a:bodyPr/>
          <a:p>
            <a:r>
              <a:rPr lang="en-US" altLang="zh-CN">
                <a:sym typeface="+mn-ea"/>
              </a:rPr>
              <a:t>fork</a:t>
            </a:r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998980" y="804545"/>
            <a:ext cx="1152525" cy="1296035"/>
          </a:xfrm>
          <a:prstGeom prst="flowChartMagneticDisk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0990" y="221361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项目初始仓库</a:t>
            </a:r>
            <a:endParaRPr lang="zh-CN" altLang="en-US"/>
          </a:p>
          <a:p>
            <a:r>
              <a:rPr lang="en-US" altLang="zh-CN"/>
              <a:t>original repo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36600" y="4572635"/>
            <a:ext cx="2974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 b="1">
                <a:solidFill>
                  <a:srgbClr val="FF0000"/>
                </a:solidFill>
              </a:rPr>
              <a:t>git fetch </a:t>
            </a:r>
            <a:r>
              <a:rPr lang="en-US" altLang="zh-CN" sz="1800" b="1">
                <a:solidFill>
                  <a:srgbClr val="FF0000"/>
                </a:solidFill>
              </a:rPr>
              <a:t>upstream maste</a:t>
            </a:r>
            <a:r>
              <a:rPr lang="en-US" altLang="zh-CN" sz="1800">
                <a:solidFill>
                  <a:srgbClr val="FF0000"/>
                </a:solidFill>
              </a:rPr>
              <a:t>r </a:t>
            </a:r>
            <a:r>
              <a:rPr lang="zh-CN" altLang="en-US" sz="1800">
                <a:solidFill>
                  <a:srgbClr val="FF0000"/>
                </a:solidFill>
              </a:rPr>
              <a:t> 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5832475" y="804545"/>
            <a:ext cx="1152525" cy="1296035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3350" y="232029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你</a:t>
            </a:r>
            <a:r>
              <a:rPr lang="en-US" altLang="zh-CN"/>
              <a:t>fork</a:t>
            </a:r>
            <a:r>
              <a:rPr lang="zh-CN" altLang="en-US"/>
              <a:t>的项目仓库</a:t>
            </a:r>
            <a:endParaRPr lang="zh-CN" altLang="en-US"/>
          </a:p>
        </p:txBody>
      </p:sp>
      <p:sp>
        <p:nvSpPr>
          <p:cNvPr id="10" name="流程图: 磁盘 9"/>
          <p:cNvSpPr/>
          <p:nvPr/>
        </p:nvSpPr>
        <p:spPr>
          <a:xfrm>
            <a:off x="3892550" y="4286250"/>
            <a:ext cx="1152525" cy="12960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37310" y="315023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upstream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768340" y="315023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origin repo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03600" y="3510280"/>
            <a:ext cx="520700" cy="711200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14900" y="3284855"/>
            <a:ext cx="593090" cy="936625"/>
          </a:xfrm>
          <a:prstGeom prst="straightConnector1">
            <a:avLst/>
          </a:prstGeom>
          <a:ln w="66675">
            <a:headEnd type="arrow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488055" y="1484630"/>
            <a:ext cx="1948180" cy="8191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475" y="113030"/>
            <a:ext cx="2057400" cy="46482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775" y="1252855"/>
            <a:ext cx="2031365" cy="54546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" y="156845"/>
            <a:ext cx="1748155" cy="47688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615" y="4671695"/>
            <a:ext cx="1653540" cy="52578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35" y="4286250"/>
            <a:ext cx="1645920" cy="4419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20" y="804545"/>
            <a:ext cx="1653540" cy="5257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1760" y="1395095"/>
            <a:ext cx="2110740" cy="5886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3600" y="42113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/>
              <a:t>拉取初识仓库变更</a:t>
            </a:r>
            <a:endParaRPr lang="zh-CN" altLang="en-US" sz="18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180" y="4940935"/>
            <a:ext cx="2837180" cy="499745"/>
          </a:xfrm>
          <a:prstGeom prst="rect">
            <a:avLst/>
          </a:prstGeom>
        </p:spPr>
      </p:pic>
      <p:sp>
        <p:nvSpPr>
          <p:cNvPr id="22" name="流程图: 磁盘 21"/>
          <p:cNvSpPr/>
          <p:nvPr/>
        </p:nvSpPr>
        <p:spPr>
          <a:xfrm>
            <a:off x="1576070" y="4858385"/>
            <a:ext cx="1178560" cy="260985"/>
          </a:xfrm>
          <a:prstGeom prst="flowChartMagneticDisk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895" y="793750"/>
            <a:ext cx="1653540" cy="52578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813435" y="5306060"/>
            <a:ext cx="5616575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0" y="718820"/>
            <a:ext cx="1957070" cy="676275"/>
          </a:xfrm>
        </p:spPr>
        <p:txBody>
          <a:bodyPr/>
          <a:p>
            <a:r>
              <a:rPr lang="en-US" altLang="zh-CN">
                <a:sym typeface="+mn-ea"/>
              </a:rPr>
              <a:t>fork</a:t>
            </a:r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998980" y="804545"/>
            <a:ext cx="1152525" cy="1296035"/>
          </a:xfrm>
          <a:prstGeom prst="flowChartMagneticDisk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0990" y="221361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项目初始仓库</a:t>
            </a:r>
            <a:endParaRPr lang="zh-CN" altLang="en-US"/>
          </a:p>
          <a:p>
            <a:r>
              <a:rPr lang="en-US" altLang="zh-CN"/>
              <a:t>original repo</a:t>
            </a:r>
            <a:endParaRPr lang="en-US" altLang="zh-CN"/>
          </a:p>
        </p:txBody>
      </p:sp>
      <p:sp>
        <p:nvSpPr>
          <p:cNvPr id="8" name="流程图: 磁盘 7"/>
          <p:cNvSpPr/>
          <p:nvPr/>
        </p:nvSpPr>
        <p:spPr>
          <a:xfrm>
            <a:off x="5832475" y="804545"/>
            <a:ext cx="1152525" cy="1296035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3350" y="232029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你</a:t>
            </a:r>
            <a:r>
              <a:rPr lang="en-US" altLang="zh-CN"/>
              <a:t>fork</a:t>
            </a:r>
            <a:r>
              <a:rPr lang="zh-CN" altLang="en-US"/>
              <a:t>的项目仓库</a:t>
            </a:r>
            <a:endParaRPr lang="zh-CN" altLang="en-US"/>
          </a:p>
        </p:txBody>
      </p:sp>
      <p:sp>
        <p:nvSpPr>
          <p:cNvPr id="10" name="流程图: 磁盘 9"/>
          <p:cNvSpPr/>
          <p:nvPr/>
        </p:nvSpPr>
        <p:spPr>
          <a:xfrm>
            <a:off x="3892550" y="4286250"/>
            <a:ext cx="1152525" cy="12960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37310" y="315023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upstream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768340" y="315023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origin repo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03600" y="3510280"/>
            <a:ext cx="520700" cy="711200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14900" y="3284855"/>
            <a:ext cx="593090" cy="936625"/>
          </a:xfrm>
          <a:prstGeom prst="straightConnector1">
            <a:avLst/>
          </a:prstGeom>
          <a:ln w="66675">
            <a:headEnd type="arrow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488055" y="1484630"/>
            <a:ext cx="1948180" cy="8191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475" y="113030"/>
            <a:ext cx="2057400" cy="46482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775" y="1252855"/>
            <a:ext cx="2031365" cy="54546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" y="156845"/>
            <a:ext cx="1748155" cy="47688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615" y="4671695"/>
            <a:ext cx="1653540" cy="52578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420" y="5652770"/>
            <a:ext cx="1645920" cy="4419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20" y="804545"/>
            <a:ext cx="1653540" cy="5257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1760" y="1395095"/>
            <a:ext cx="2110740" cy="5886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87095" y="5487670"/>
            <a:ext cx="35788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git checkout master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1895475" y="4767580"/>
            <a:ext cx="647700" cy="720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775" y="718820"/>
            <a:ext cx="1653540" cy="52578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13435" y="6094730"/>
            <a:ext cx="5276850" cy="70675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t">
            <a:spAutoFit/>
          </a:bodyPr>
          <a:p>
            <a:r>
              <a:rPr lang="zh-CN" altLang="en-US" sz="2000"/>
              <a:t>git log -p master  </a:t>
            </a:r>
            <a:r>
              <a:rPr lang="en-US" altLang="zh-CN" sz="2000"/>
              <a:t>upstream</a:t>
            </a:r>
            <a:r>
              <a:rPr lang="zh-CN" altLang="en-US" sz="2000"/>
              <a:t>/master</a:t>
            </a:r>
            <a:endParaRPr lang="zh-CN" altLang="en-US" sz="2000"/>
          </a:p>
          <a:p>
            <a:r>
              <a:rPr lang="zh-CN" altLang="en-US" sz="2000"/>
              <a:t>git diff master upstream/master </a:t>
            </a:r>
            <a:endParaRPr lang="zh-CN" altLang="en-US" sz="20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690" y="4221480"/>
            <a:ext cx="2179320" cy="48768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827405" y="5877560"/>
            <a:ext cx="4601845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0" y="718820"/>
            <a:ext cx="1957070" cy="676275"/>
          </a:xfrm>
        </p:spPr>
        <p:txBody>
          <a:bodyPr/>
          <a:p>
            <a:r>
              <a:rPr lang="en-US" altLang="zh-CN">
                <a:sym typeface="+mn-ea"/>
              </a:rPr>
              <a:t>fork</a:t>
            </a:r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998980" y="804545"/>
            <a:ext cx="1152525" cy="1296035"/>
          </a:xfrm>
          <a:prstGeom prst="flowChartMagneticDisk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0990" y="221361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项目初始仓库</a:t>
            </a:r>
            <a:endParaRPr lang="zh-CN" altLang="en-US"/>
          </a:p>
          <a:p>
            <a:r>
              <a:rPr lang="en-US" altLang="zh-CN"/>
              <a:t>original repo</a:t>
            </a:r>
            <a:endParaRPr lang="en-US" altLang="zh-CN"/>
          </a:p>
        </p:txBody>
      </p:sp>
      <p:sp>
        <p:nvSpPr>
          <p:cNvPr id="8" name="流程图: 磁盘 7"/>
          <p:cNvSpPr/>
          <p:nvPr/>
        </p:nvSpPr>
        <p:spPr>
          <a:xfrm>
            <a:off x="5832475" y="804545"/>
            <a:ext cx="1152525" cy="1296035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3350" y="232029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你</a:t>
            </a:r>
            <a:r>
              <a:rPr lang="en-US" altLang="zh-CN"/>
              <a:t>fork</a:t>
            </a:r>
            <a:r>
              <a:rPr lang="zh-CN" altLang="en-US"/>
              <a:t>的项目仓库</a:t>
            </a:r>
            <a:endParaRPr lang="zh-CN" altLang="en-US"/>
          </a:p>
        </p:txBody>
      </p:sp>
      <p:sp>
        <p:nvSpPr>
          <p:cNvPr id="10" name="流程图: 磁盘 9"/>
          <p:cNvSpPr/>
          <p:nvPr/>
        </p:nvSpPr>
        <p:spPr>
          <a:xfrm>
            <a:off x="3892550" y="4286250"/>
            <a:ext cx="1152525" cy="12960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37310" y="315023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upstream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768340" y="315023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origin repo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03600" y="3510280"/>
            <a:ext cx="520700" cy="711200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14900" y="3284855"/>
            <a:ext cx="593090" cy="936625"/>
          </a:xfrm>
          <a:prstGeom prst="straightConnector1">
            <a:avLst/>
          </a:prstGeom>
          <a:ln w="66675">
            <a:headEnd type="arrow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488055" y="1484630"/>
            <a:ext cx="1948180" cy="8191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475" y="113030"/>
            <a:ext cx="2057400" cy="46482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775" y="1252855"/>
            <a:ext cx="2031365" cy="54546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" y="156845"/>
            <a:ext cx="1748155" cy="47688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075" y="4114165"/>
            <a:ext cx="1653540" cy="52578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455" y="6016625"/>
            <a:ext cx="1445895" cy="38798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20" y="804545"/>
            <a:ext cx="1653540" cy="5257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1760" y="1395095"/>
            <a:ext cx="2110740" cy="5886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87095" y="6016625"/>
            <a:ext cx="35788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git checkout master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1838960" y="5069840"/>
            <a:ext cx="647700" cy="720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02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git merge  source-repo/master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68010" y="6016625"/>
            <a:ext cx="3502025" cy="3683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git merge  </a:t>
            </a:r>
            <a:r>
              <a:rPr lang="en-US" altLang="zh-CN" sz="1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upstream </a:t>
            </a:r>
            <a:r>
              <a:rPr lang="zh-CN" altLang="en-US" sz="1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/master</a:t>
            </a:r>
            <a:endParaRPr lang="zh-CN" altLang="en-US" sz="1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995" y="4639945"/>
            <a:ext cx="2110740" cy="588645"/>
          </a:xfrm>
          <a:prstGeom prst="rect">
            <a:avLst/>
          </a:prstGeom>
        </p:spPr>
      </p:pic>
      <p:sp>
        <p:nvSpPr>
          <p:cNvPr id="23" name="上箭头 22"/>
          <p:cNvSpPr/>
          <p:nvPr/>
        </p:nvSpPr>
        <p:spPr>
          <a:xfrm>
            <a:off x="6804025" y="5373370"/>
            <a:ext cx="575945" cy="504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370" y="718820"/>
            <a:ext cx="1653540" cy="52578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610" y="4286250"/>
            <a:ext cx="3092450" cy="69215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0" y="718820"/>
            <a:ext cx="1957070" cy="676275"/>
          </a:xfrm>
        </p:spPr>
        <p:txBody>
          <a:bodyPr/>
          <a:p>
            <a:r>
              <a:rPr lang="en-US" altLang="zh-CN">
                <a:sym typeface="+mn-ea"/>
              </a:rPr>
              <a:t>fork</a:t>
            </a:r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998980" y="804545"/>
            <a:ext cx="1152525" cy="1296035"/>
          </a:xfrm>
          <a:prstGeom prst="flowChartMagneticDisk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0990" y="221361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项目初始仓库</a:t>
            </a:r>
            <a:endParaRPr lang="zh-CN" altLang="en-US"/>
          </a:p>
          <a:p>
            <a:r>
              <a:rPr lang="en-US" altLang="zh-CN"/>
              <a:t>original repo</a:t>
            </a:r>
            <a:endParaRPr lang="en-US" altLang="zh-CN"/>
          </a:p>
        </p:txBody>
      </p:sp>
      <p:sp>
        <p:nvSpPr>
          <p:cNvPr id="8" name="流程图: 磁盘 7"/>
          <p:cNvSpPr/>
          <p:nvPr/>
        </p:nvSpPr>
        <p:spPr>
          <a:xfrm>
            <a:off x="5832475" y="804545"/>
            <a:ext cx="1152525" cy="1296035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3350" y="232029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你</a:t>
            </a:r>
            <a:r>
              <a:rPr lang="en-US" altLang="zh-CN"/>
              <a:t>fork</a:t>
            </a:r>
            <a:r>
              <a:rPr lang="zh-CN" altLang="en-US"/>
              <a:t>的项目仓库</a:t>
            </a:r>
            <a:endParaRPr lang="zh-CN" altLang="en-US"/>
          </a:p>
        </p:txBody>
      </p:sp>
      <p:sp>
        <p:nvSpPr>
          <p:cNvPr id="10" name="流程图: 磁盘 9"/>
          <p:cNvSpPr/>
          <p:nvPr/>
        </p:nvSpPr>
        <p:spPr>
          <a:xfrm>
            <a:off x="3892550" y="4286250"/>
            <a:ext cx="1152525" cy="12960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37310" y="315023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upstream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768340" y="315023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origin repo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03600" y="3510280"/>
            <a:ext cx="520700" cy="711200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14900" y="3284855"/>
            <a:ext cx="593090" cy="936625"/>
          </a:xfrm>
          <a:prstGeom prst="straightConnector1">
            <a:avLst/>
          </a:prstGeom>
          <a:ln w="66675">
            <a:headEnd type="arrow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488055" y="1484630"/>
            <a:ext cx="1948180" cy="8191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475" y="113030"/>
            <a:ext cx="2057400" cy="46482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775" y="1252855"/>
            <a:ext cx="2031365" cy="54546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" y="156845"/>
            <a:ext cx="1748155" cy="47688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115" y="4114165"/>
            <a:ext cx="1653540" cy="52578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20" y="804545"/>
            <a:ext cx="1653540" cy="5257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1760" y="1395095"/>
            <a:ext cx="2110740" cy="58864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050" y="4639945"/>
            <a:ext cx="2110740" cy="5886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785" y="794385"/>
            <a:ext cx="1653540" cy="52578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302000" y="3013710"/>
            <a:ext cx="25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git push mine master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48885" y="5516245"/>
            <a:ext cx="3520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git push </a:t>
            </a:r>
            <a:r>
              <a:rPr lang="en-US" altLang="zh-CN"/>
              <a:t>orgin</a:t>
            </a:r>
            <a:r>
              <a:rPr lang="zh-CN" altLang="en-US"/>
              <a:t> master</a:t>
            </a:r>
            <a:endParaRPr lang="zh-CN" altLang="en-US"/>
          </a:p>
        </p:txBody>
      </p:sp>
      <p:cxnSp>
        <p:nvCxnSpPr>
          <p:cNvPr id="29" name="曲线连接符 28"/>
          <p:cNvCxnSpPr/>
          <p:nvPr/>
        </p:nvCxnSpPr>
        <p:spPr>
          <a:xfrm rot="16200000">
            <a:off x="6316345" y="2796540"/>
            <a:ext cx="3168015" cy="1263650"/>
          </a:xfrm>
          <a:prstGeom prst="curvedConnector3">
            <a:avLst>
              <a:gd name="adj1" fmla="val 19653"/>
            </a:avLst>
          </a:prstGeom>
          <a:ln w="984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020" y="4639945"/>
            <a:ext cx="2179320" cy="48768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大家关心的后悔药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自己后悔自己系列</a:t>
            </a:r>
            <a:endParaRPr lang="zh-CN" altLang="en-US"/>
          </a:p>
          <a:p>
            <a:pPr lvl="1"/>
            <a:r>
              <a:rPr lang="zh-CN" altLang="en-US" sz="2000"/>
              <a:t>情景一： 明确知道我们要回退到第几个版本（清楚的后悔）</a:t>
            </a:r>
            <a:endParaRPr lang="zh-CN" altLang="en-US" sz="2000"/>
          </a:p>
          <a:p>
            <a:pPr lvl="1"/>
            <a:r>
              <a:rPr lang="zh-CN" altLang="en-US" sz="2000"/>
              <a:t>情景二：已经不记得是第几个版本了（糊涂后悔）</a:t>
            </a:r>
            <a:endParaRPr lang="zh-CN" altLang="en-US" sz="2000"/>
          </a:p>
          <a:p>
            <a:pPr lvl="1"/>
            <a:r>
              <a:rPr lang="zh-CN" altLang="en-US" sz="2000"/>
              <a:t>情景三：回退到某一个文件之后，又需要返回到最近更新的某个版本（后悔后悔）</a:t>
            </a:r>
            <a:endParaRPr lang="zh-CN" altLang="en-US"/>
          </a:p>
          <a:p>
            <a:r>
              <a:rPr lang="zh-CN" altLang="en-US"/>
              <a:t>自己带着远程后悔系列</a:t>
            </a:r>
            <a:endParaRPr lang="zh-CN" altLang="en-US"/>
          </a:p>
          <a:p>
            <a:pPr lvl="1"/>
            <a:r>
              <a:rPr lang="zh-CN" altLang="en-US" sz="2000"/>
              <a:t>情景四：提交了一个错误的版本到远程分支，怎么回退远程分支版本？（自己的远程分支版本回退）</a:t>
            </a:r>
            <a:endParaRPr lang="zh-CN" altLang="en-US" sz="2000"/>
          </a:p>
          <a:p>
            <a:pPr lvl="1"/>
            <a:r>
              <a:rPr lang="zh-CN" altLang="en-US" sz="2000"/>
              <a:t>情景五：提交了一个错误的版本到远程分支，别人已经更新分支，怎么回退远程分支版本？（公共远程分支版本回退）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情景一： 明确知道我们要回退到第几个版本（清楚的后悔）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用HEAD表示当前版本，回退到上一个版本，使用命令：</a:t>
            </a:r>
            <a:endParaRPr lang="zh-CN" altLang="en-US"/>
          </a:p>
          <a:p>
            <a:pPr lvl="2"/>
            <a:r>
              <a:rPr lang="zh-CN" altLang="en-US"/>
              <a:t>git reset --hard HEAD^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情景二：已经不记得是第几个版本了（糊涂后悔）</a:t>
            </a:r>
            <a:endParaRPr lang="zh-CN" altLang="en-US"/>
          </a:p>
          <a:p>
            <a:pPr lvl="1"/>
            <a:r>
              <a:rPr lang="zh-CN" altLang="en-US"/>
              <a:t>git log 来查看每次的更改记录</a:t>
            </a:r>
            <a:endParaRPr lang="zh-CN" altLang="en-US"/>
          </a:p>
          <a:p>
            <a:pPr lvl="1"/>
            <a:r>
              <a:rPr lang="zh-CN" altLang="en-US"/>
              <a:t> $ git reset --hard </a:t>
            </a:r>
            <a:r>
              <a:rPr lang="en-US" altLang="zh-CN"/>
              <a:t>commit-id</a:t>
            </a:r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情景三：回退到某一个文件之后，又需要返回到最近更新的某个版本（后悔后悔）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 $ git reflog 来查看每一次命令的记录</a:t>
            </a:r>
            <a:endParaRPr lang="zh-CN" altLang="en-US"/>
          </a:p>
          <a:p>
            <a:pPr lvl="1"/>
            <a:r>
              <a:rPr lang="zh-CN" altLang="en-US"/>
              <a:t> $ git reset --hard  </a:t>
            </a:r>
            <a:r>
              <a:rPr lang="en-US" altLang="zh-CN"/>
              <a:t>commit-id</a:t>
            </a:r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情景四：提交了一个错误的版本到远程分支，怎么回退远程分支版本？（自己的远程分支版本回退）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、退本地分支：</a:t>
            </a:r>
            <a:endParaRPr lang="zh-CN" altLang="en-US"/>
          </a:p>
          <a:p>
            <a:pPr lvl="2"/>
            <a:r>
              <a:rPr lang="zh-CN" altLang="en-US"/>
              <a:t>git reflog</a:t>
            </a:r>
            <a:endParaRPr lang="zh-CN" altLang="en-US"/>
          </a:p>
          <a:p>
            <a:pPr lvl="2"/>
            <a:r>
              <a:rPr lang="zh-CN" altLang="en-US"/>
              <a:t>git reset --hard </a:t>
            </a:r>
            <a:r>
              <a:rPr lang="en-US" altLang="zh-CN"/>
              <a:t>commit_id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、强制推送到远程分支</a:t>
            </a:r>
            <a:endParaRPr lang="zh-CN" altLang="en-US"/>
          </a:p>
          <a:p>
            <a:pPr lvl="2"/>
            <a:r>
              <a:rPr lang="zh-CN" altLang="en-US"/>
              <a:t>git push -f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情景五：提交了一个错误的版本到远程分支，</a:t>
            </a:r>
            <a:r>
              <a:rPr lang="zh-CN" altLang="en-US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别人已经更新分支</a:t>
            </a:r>
            <a:r>
              <a:rPr lang="zh-CN" altLang="en-US"/>
              <a:t>，怎么回退远程分支版本？（公共远程分支版本回退）</a:t>
            </a:r>
            <a:endParaRPr lang="zh-CN" altLang="en-US"/>
          </a:p>
          <a:p>
            <a:pPr lvl="1"/>
            <a:r>
              <a:rPr lang="zh-CN" altLang="en-US"/>
              <a:t>一个显而易见的问题：如果你回退公共远程分支，把别人的提交给丢掉了怎么办？</a:t>
            </a:r>
            <a:endParaRPr lang="zh-CN" altLang="en-US"/>
          </a:p>
          <a:p>
            <a:pPr lvl="1"/>
            <a:r>
              <a:rPr lang="zh-CN" altLang="en-US"/>
              <a:t>解决方法使用</a:t>
            </a:r>
            <a:endParaRPr lang="zh-CN" altLang="en-US"/>
          </a:p>
          <a:p>
            <a:pPr lvl="2"/>
            <a:r>
              <a:rPr lang="en-US" altLang="zh-CN"/>
              <a:t>使用“git revert -n commit_id ”反做</a:t>
            </a:r>
            <a:endParaRPr lang="en-US" altLang="zh-CN"/>
          </a:p>
          <a:p>
            <a:pPr lvl="3"/>
            <a:r>
              <a:rPr lang="en-US" altLang="zh-CN"/>
              <a:t>(注意： 这里可能会出现冲突，那么需要手动修改冲突的文件)</a:t>
            </a:r>
            <a:endParaRPr lang="en-US" altLang="zh-CN"/>
          </a:p>
          <a:p>
            <a:pPr lvl="2"/>
            <a:r>
              <a:rPr lang="en-US" altLang="zh-CN"/>
              <a:t>并使用“git commit -m 版本名”提交</a:t>
            </a:r>
            <a:endParaRPr lang="en-US" altLang="zh-CN"/>
          </a:p>
          <a:p>
            <a:pPr lvl="2"/>
            <a:r>
              <a:rPr lang="en-US" altLang="zh-CN"/>
              <a:t>git push orgin master</a:t>
            </a:r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122" name="图片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4930" y="1397635"/>
            <a:ext cx="3914775" cy="2828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097405" y="4968240"/>
            <a:ext cx="52400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版本库是集中存放在中央服务器。</a:t>
            </a:r>
            <a:endParaRPr lang="zh-CN" altLang="en-US" sz="1600"/>
          </a:p>
          <a:p>
            <a:r>
              <a:rPr lang="zh-CN" altLang="en-US" sz="1600"/>
              <a:t>先从中央服务器取得最新的版本，然后开始干活，干完活了，再把自己的活推送给中央服务器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7425" y="590550"/>
            <a:ext cx="6141720" cy="2506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3573780"/>
            <a:ext cx="8207375" cy="256032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" name="内容占位符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5660" y="372110"/>
            <a:ext cx="7886700" cy="25222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5" y="4156710"/>
            <a:ext cx="7369175" cy="137922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930" y="198438"/>
            <a:ext cx="8001000" cy="1143000"/>
          </a:xfrm>
        </p:spPr>
        <p:txBody>
          <a:bodyPr/>
          <a:p>
            <a:r>
              <a:rPr lang="zh-CN" altLang="en-US"/>
              <a:t>GitHub Desktop使用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8180" y="4208780"/>
            <a:ext cx="8001000" cy="4465638"/>
          </a:xfrm>
        </p:spPr>
        <p:txBody>
          <a:bodyPr/>
          <a:p>
            <a:r>
              <a:rPr lang="zh-CN" altLang="en-US"/>
              <a:t>https://desktop.github.com/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99970"/>
            <a:ext cx="7193915" cy="3879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02000" y="134175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GitHub Desktop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9145" y="911225"/>
            <a:ext cx="8119110" cy="52368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6965" y="1060450"/>
            <a:ext cx="6909435" cy="446595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5525" y="1233805"/>
            <a:ext cx="7626350" cy="492950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630" y="75565"/>
            <a:ext cx="8485505" cy="564642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41755"/>
            <a:ext cx="7261860" cy="40386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编码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单元导学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005" y="314325"/>
            <a:ext cx="8721725" cy="622935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7365" y="502920"/>
            <a:ext cx="8543925" cy="585216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11450" y="5308600"/>
            <a:ext cx="43668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没有“中央服务器”</a:t>
            </a:r>
            <a:endParaRPr lang="zh-CN" altLang="en-US"/>
          </a:p>
          <a:p>
            <a:r>
              <a:rPr lang="zh-CN" altLang="en-US"/>
              <a:t>每个人的电脑上都是一个完整的版本库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5805" y="1429385"/>
            <a:ext cx="5153025" cy="379095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1350" y="1356995"/>
            <a:ext cx="8001000" cy="41446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6335" y="2755265"/>
            <a:ext cx="4856480" cy="4097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3940" y="1341755"/>
            <a:ext cx="1895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</a:t>
            </a:r>
            <a:r>
              <a:rPr lang="en-US" altLang="zh-CN"/>
              <a:t>README.md</a:t>
            </a:r>
            <a:r>
              <a:rPr lang="zh-CN" altLang="en-US"/>
              <a:t>文件内容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305" y="271780"/>
            <a:ext cx="5490845" cy="3053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7195" y="571500"/>
            <a:ext cx="8171180" cy="5659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10" y="4970780"/>
            <a:ext cx="5877560" cy="17145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6105" y="613410"/>
            <a:ext cx="8128635" cy="56305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015" y="629285"/>
            <a:ext cx="8084185" cy="559943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8465" y="429895"/>
            <a:ext cx="8307705" cy="5749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045" y="5517515"/>
            <a:ext cx="3525520" cy="932180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5076190" y="1341120"/>
            <a:ext cx="360045" cy="3816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4845" y="1115060"/>
            <a:ext cx="7814945" cy="446595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627" name="内容占位符 23555" descr="东北大学软件工程ppt_90_000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89965" y="1975485"/>
            <a:ext cx="7698105" cy="3355340"/>
          </a:xfrm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1、</a:t>
            </a:r>
            <a:r>
              <a:rPr lang="zh-CN" altLang="en-US" sz="2400"/>
              <a:t>Git</a:t>
            </a:r>
            <a:endParaRPr lang="zh-CN" altLang="en-US" sz="2400"/>
          </a:p>
          <a:p>
            <a:pPr lvl="1"/>
            <a:r>
              <a:rPr lang="zh-CN" altLang="en-US" sz="2100"/>
              <a:t>一款免费、开源的分布式版本控制系统。由著名的 Linux 发明者 Linus Torvalds 开发，用来进行版本控制保存项目的地方。但是项目要是运行，还是需要本地的环境，它只不过是用来保存代码罢了。</a:t>
            </a:r>
            <a:endParaRPr lang="zh-CN" altLang="en-US" sz="2100"/>
          </a:p>
          <a:p>
            <a:endParaRPr lang="zh-CN" altLang="en-US" sz="2400"/>
          </a:p>
          <a:p>
            <a:r>
              <a:rPr lang="zh-CN" altLang="en-US" sz="2400"/>
              <a:t>2、GitHub：</a:t>
            </a:r>
            <a:endParaRPr lang="zh-CN" altLang="en-US" sz="2400"/>
          </a:p>
          <a:p>
            <a:pPr lvl="1"/>
            <a:r>
              <a:rPr lang="zh-CN" altLang="en-US" sz="2100"/>
              <a:t>主要提供基于 git 的版本托管服务。 GitHub 上托管的所有项目代码都是基于 Git 来进行版本控制的， Git 只是 GitHub 上用来管理项目的一个工具。</a:t>
            </a:r>
            <a:endParaRPr lang="zh-CN" altLang="en-US" sz="210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流程图: 磁盘 4"/>
          <p:cNvSpPr/>
          <p:nvPr/>
        </p:nvSpPr>
        <p:spPr>
          <a:xfrm>
            <a:off x="1998980" y="804545"/>
            <a:ext cx="1152525" cy="1296035"/>
          </a:xfrm>
          <a:prstGeom prst="flowChartMagneticDisk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0990" y="221361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项目初始仓库</a:t>
            </a:r>
            <a:endParaRPr lang="zh-CN" altLang="en-US"/>
          </a:p>
          <a:p>
            <a:r>
              <a:rPr lang="en-US" altLang="zh-CN"/>
              <a:t>original repo</a:t>
            </a:r>
            <a:endParaRPr lang="en-US" altLang="zh-CN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" y="702310"/>
            <a:ext cx="1748155" cy="4768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" y="1339215"/>
            <a:ext cx="1645920" cy="44196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0" y="718820"/>
            <a:ext cx="1957070" cy="676275"/>
          </a:xfrm>
        </p:spPr>
        <p:txBody>
          <a:bodyPr/>
          <a:p>
            <a:r>
              <a:rPr lang="en-US" altLang="zh-CN">
                <a:sym typeface="+mn-ea"/>
              </a:rPr>
              <a:t>fork</a:t>
            </a:r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998980" y="804545"/>
            <a:ext cx="1152525" cy="1296035"/>
          </a:xfrm>
          <a:prstGeom prst="flowChartMagneticDisk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0990" y="221361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项目初始仓库</a:t>
            </a:r>
            <a:endParaRPr lang="zh-CN" altLang="en-US"/>
          </a:p>
          <a:p>
            <a:r>
              <a:rPr lang="en-US" altLang="zh-CN"/>
              <a:t>original repo</a:t>
            </a:r>
            <a:endParaRPr lang="en-US" altLang="zh-CN"/>
          </a:p>
        </p:txBody>
      </p:sp>
      <p:sp>
        <p:nvSpPr>
          <p:cNvPr id="8" name="流程图: 磁盘 7"/>
          <p:cNvSpPr/>
          <p:nvPr/>
        </p:nvSpPr>
        <p:spPr>
          <a:xfrm>
            <a:off x="5832475" y="804545"/>
            <a:ext cx="1152525" cy="1296035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3350" y="232029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你</a:t>
            </a:r>
            <a:r>
              <a:rPr lang="en-US" altLang="zh-CN"/>
              <a:t>fork</a:t>
            </a:r>
            <a:r>
              <a:rPr lang="zh-CN" altLang="en-US"/>
              <a:t>的项目仓库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95425" y="315023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upstream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488055" y="1484630"/>
            <a:ext cx="1948180" cy="8191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775" y="1252855"/>
            <a:ext cx="2031365" cy="54546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" y="156845"/>
            <a:ext cx="1748155" cy="4768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" y="1304290"/>
            <a:ext cx="1645920" cy="4419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45" y="314960"/>
            <a:ext cx="3772535" cy="40386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0" y="718820"/>
            <a:ext cx="1957070" cy="676275"/>
          </a:xfrm>
        </p:spPr>
        <p:txBody>
          <a:bodyPr/>
          <a:p>
            <a:r>
              <a:rPr lang="en-US" altLang="zh-CN">
                <a:sym typeface="+mn-ea"/>
              </a:rPr>
              <a:t>fork</a:t>
            </a:r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998980" y="804545"/>
            <a:ext cx="1152525" cy="1296035"/>
          </a:xfrm>
          <a:prstGeom prst="flowChartMagneticDisk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0990" y="221361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项目初始仓库</a:t>
            </a:r>
            <a:endParaRPr lang="zh-CN" altLang="en-US"/>
          </a:p>
          <a:p>
            <a:r>
              <a:rPr lang="en-US" altLang="zh-CN"/>
              <a:t>original repo</a:t>
            </a:r>
            <a:endParaRPr lang="en-US" altLang="zh-CN"/>
          </a:p>
        </p:txBody>
      </p:sp>
      <p:sp>
        <p:nvSpPr>
          <p:cNvPr id="8" name="流程图: 磁盘 7"/>
          <p:cNvSpPr/>
          <p:nvPr/>
        </p:nvSpPr>
        <p:spPr>
          <a:xfrm>
            <a:off x="5832475" y="804545"/>
            <a:ext cx="1152525" cy="1296035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3350" y="232029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你</a:t>
            </a:r>
            <a:r>
              <a:rPr lang="en-US" altLang="zh-CN"/>
              <a:t>fork</a:t>
            </a:r>
            <a:r>
              <a:rPr lang="zh-CN" altLang="en-US"/>
              <a:t>的项目仓库</a:t>
            </a:r>
            <a:endParaRPr lang="zh-CN" altLang="en-US"/>
          </a:p>
        </p:txBody>
      </p:sp>
      <p:sp>
        <p:nvSpPr>
          <p:cNvPr id="10" name="流程图: 磁盘 9"/>
          <p:cNvSpPr/>
          <p:nvPr/>
        </p:nvSpPr>
        <p:spPr>
          <a:xfrm>
            <a:off x="3892550" y="4286250"/>
            <a:ext cx="1152525" cy="12960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914900" y="3284855"/>
            <a:ext cx="593090" cy="936625"/>
          </a:xfrm>
          <a:prstGeom prst="straightConnector1">
            <a:avLst/>
          </a:prstGeom>
          <a:ln w="66675">
            <a:headEnd type="none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488055" y="1484630"/>
            <a:ext cx="1948180" cy="8191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582285" y="3761105"/>
            <a:ext cx="1402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git </a:t>
            </a:r>
            <a:r>
              <a:rPr lang="en-US" altLang="zh-CN">
                <a:sym typeface="+mn-ea"/>
              </a:rPr>
              <a:t>clone </a:t>
            </a:r>
            <a:endParaRPr lang="en-US" altLang="zh-CN">
              <a:sym typeface="+mn-ea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0" y="577850"/>
            <a:ext cx="2031365" cy="54546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" y="1214120"/>
            <a:ext cx="1748155" cy="4768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" y="629285"/>
            <a:ext cx="1645920" cy="44196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6140" y="4815840"/>
            <a:ext cx="1645920" cy="44196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0" y="718820"/>
            <a:ext cx="1957070" cy="676275"/>
          </a:xfrm>
        </p:spPr>
        <p:txBody>
          <a:bodyPr/>
          <a:p>
            <a:r>
              <a:rPr lang="en-US" altLang="zh-CN">
                <a:sym typeface="+mn-ea"/>
              </a:rPr>
              <a:t>fork</a:t>
            </a:r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998980" y="804545"/>
            <a:ext cx="1152525" cy="1296035"/>
          </a:xfrm>
          <a:prstGeom prst="flowChartMagneticDisk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0990" y="221361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项目初始仓库</a:t>
            </a:r>
            <a:endParaRPr lang="zh-CN" altLang="en-US"/>
          </a:p>
          <a:p>
            <a:r>
              <a:rPr lang="en-US" altLang="zh-CN"/>
              <a:t>original repo</a:t>
            </a:r>
            <a:endParaRPr lang="en-US" altLang="zh-CN"/>
          </a:p>
        </p:txBody>
      </p:sp>
      <p:sp>
        <p:nvSpPr>
          <p:cNvPr id="8" name="流程图: 磁盘 7"/>
          <p:cNvSpPr/>
          <p:nvPr/>
        </p:nvSpPr>
        <p:spPr>
          <a:xfrm>
            <a:off x="5832475" y="804545"/>
            <a:ext cx="1152525" cy="1296035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3350" y="2320290"/>
            <a:ext cx="221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你</a:t>
            </a:r>
            <a:r>
              <a:rPr lang="en-US" altLang="zh-CN"/>
              <a:t>fork</a:t>
            </a:r>
            <a:r>
              <a:rPr lang="zh-CN" altLang="en-US"/>
              <a:t>的项目仓库</a:t>
            </a:r>
            <a:endParaRPr lang="zh-CN" altLang="en-US"/>
          </a:p>
        </p:txBody>
      </p:sp>
      <p:sp>
        <p:nvSpPr>
          <p:cNvPr id="10" name="流程图: 磁盘 9"/>
          <p:cNvSpPr/>
          <p:nvPr/>
        </p:nvSpPr>
        <p:spPr>
          <a:xfrm>
            <a:off x="3892550" y="4286250"/>
            <a:ext cx="1152525" cy="12960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68340" y="3385185"/>
            <a:ext cx="165608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origin repo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914900" y="3284855"/>
            <a:ext cx="593090" cy="936625"/>
          </a:xfrm>
          <a:prstGeom prst="straightConnector1">
            <a:avLst/>
          </a:prstGeom>
          <a:ln w="66675">
            <a:headEnd type="arrow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488055" y="1484630"/>
            <a:ext cx="1948180" cy="8191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914900" y="4221480"/>
            <a:ext cx="38957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ym typeface="+mn-ea"/>
              </a:rPr>
              <a:t>git remote add 添加origin 远程仓库链接</a:t>
            </a:r>
            <a:endParaRPr lang="zh-CN" altLang="en-US" sz="1600" b="1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0" y="577850"/>
            <a:ext cx="2031365" cy="54546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" y="1214120"/>
            <a:ext cx="1748155" cy="4768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" y="629285"/>
            <a:ext cx="1645920" cy="44196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6140" y="4815840"/>
            <a:ext cx="1645920" cy="44196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3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2559</Words>
  <Application>WPS 演示</Application>
  <PresentationFormat>在屏幕上显示</PresentationFormat>
  <Paragraphs>280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24</vt:i4>
      </vt:variant>
      <vt:variant>
        <vt:lpstr>幻灯片标题</vt:lpstr>
      </vt:variant>
      <vt:variant>
        <vt:i4>47</vt:i4>
      </vt:variant>
    </vt:vector>
  </HeadingPairs>
  <TitlesOfParts>
    <vt:vector size="83" baseType="lpstr">
      <vt:lpstr>Arial</vt:lpstr>
      <vt:lpstr>宋体</vt:lpstr>
      <vt:lpstr>Wingdings</vt:lpstr>
      <vt:lpstr>Times New Roman</vt:lpstr>
      <vt:lpstr>PMingLiU</vt:lpstr>
      <vt:lpstr>楷体_GB2312</vt:lpstr>
      <vt:lpstr>微软雅黑</vt:lpstr>
      <vt:lpstr>Arial Unicode MS</vt:lpstr>
      <vt:lpstr>MingLiU-ExtB</vt:lpstr>
      <vt:lpstr>Calibri</vt:lpstr>
      <vt:lpstr>黑体</vt:lpstr>
      <vt:lpstr>新宋体</vt:lpstr>
      <vt:lpstr>通用_汇报</vt:lpstr>
      <vt:lpstr>1_通用_汇报</vt:lpstr>
      <vt:lpstr>2_通用_汇报</vt:lpstr>
      <vt:lpstr>3_通用_汇报</vt:lpstr>
      <vt:lpstr>4_通用_汇报</vt:lpstr>
      <vt:lpstr>5_通用_汇报</vt:lpstr>
      <vt:lpstr>6_通用_汇报</vt:lpstr>
      <vt:lpstr>7_通用_汇报</vt:lpstr>
      <vt:lpstr>8_通用_汇报</vt:lpstr>
      <vt:lpstr>9_通用_汇报</vt:lpstr>
      <vt:lpstr>10_通用_汇报</vt:lpstr>
      <vt:lpstr>11_通用_汇报</vt:lpstr>
      <vt:lpstr>12_通用_汇报</vt:lpstr>
      <vt:lpstr>13_通用_汇报</vt:lpstr>
      <vt:lpstr>14_通用_汇报</vt:lpstr>
      <vt:lpstr>15_通用_汇报</vt:lpstr>
      <vt:lpstr>16_通用_汇报</vt:lpstr>
      <vt:lpstr>17_通用_汇报</vt:lpstr>
      <vt:lpstr>18_通用_汇报</vt:lpstr>
      <vt:lpstr>19_通用_汇报</vt:lpstr>
      <vt:lpstr>20_通用_汇报</vt:lpstr>
      <vt:lpstr>21_通用_汇报</vt:lpstr>
      <vt:lpstr>22_通用_汇报</vt:lpstr>
      <vt:lpstr>23_通用_汇报</vt:lpstr>
      <vt:lpstr>2020春 software engineering （软件工程）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fork</vt:lpstr>
      <vt:lpstr>fork</vt:lpstr>
      <vt:lpstr>fork</vt:lpstr>
      <vt:lpstr>fork</vt:lpstr>
      <vt:lpstr>fork</vt:lpstr>
      <vt:lpstr>fork</vt:lpstr>
      <vt:lpstr>fork</vt:lpstr>
      <vt:lpstr>fork</vt:lpstr>
      <vt:lpstr>PowerPoint 演示文稿</vt:lpstr>
      <vt:lpstr>fork</vt:lpstr>
      <vt:lpstr>fork</vt:lpstr>
      <vt:lpstr>fork</vt:lpstr>
      <vt:lpstr>fork</vt:lpstr>
      <vt:lpstr>fork</vt:lpstr>
      <vt:lpstr>fork</vt:lpstr>
      <vt:lpstr>fork</vt:lpstr>
      <vt:lpstr>fork</vt:lpstr>
      <vt:lpstr>大家关心的后悔药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GitHub Desktop使用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“编码”单元导学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修宇</dc:creator>
  <cp:lastModifiedBy>xiuyu</cp:lastModifiedBy>
  <cp:revision>370</cp:revision>
  <dcterms:created xsi:type="dcterms:W3CDTF">2009-03-03T10:06:00Z</dcterms:created>
  <dcterms:modified xsi:type="dcterms:W3CDTF">2020-03-10T09:50:25Z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2052-10.1.0.7565</vt:lpwstr>
  </property>
</Properties>
</file>