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272" r:id="rId5"/>
    <p:sldId id="331" r:id="rId6"/>
    <p:sldId id="332" r:id="rId7"/>
    <p:sldId id="333" r:id="rId8"/>
    <p:sldId id="334" r:id="rId9"/>
    <p:sldId id="335" r:id="rId10"/>
    <p:sldId id="337" r:id="rId11"/>
    <p:sldId id="336" r:id="rId12"/>
    <p:sldId id="339" r:id="rId13"/>
    <p:sldId id="342" r:id="rId14"/>
    <p:sldId id="338" r:id="rId15"/>
    <p:sldId id="340" r:id="rId16"/>
    <p:sldId id="341" r:id="rId17"/>
    <p:sldId id="343" r:id="rId18"/>
    <p:sldId id="344" r:id="rId19"/>
    <p:sldId id="347" r:id="rId20"/>
    <p:sldId id="346" r:id="rId21"/>
    <p:sldId id="348" r:id="rId22"/>
    <p:sldId id="350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E7EFF-9922-D546-B80E-1DF1A1BBF97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1ECC0-757C-7946-97DE-019315ED1D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个循环，优化前是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 2 )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的。优化后，每个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的循环次数是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[ l + 1 ] [ r ] − s [ l ] [ r − 1 ]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= l + l e n − 1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。那么： 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= 1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[ 2 ] [ l e n ] − s [ 1 ] [ l e n − 1 ]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次。 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= 2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[ 3 ] [ l e n + 1 ] − s [ 2 ] [ l e n ]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次。 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 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= n − l e n + 1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[ n − l e n + 2 ] [ n ] − s [ n − l e n + 1 ] [ n + 1 ]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次。 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上述次数相加，总次数： 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[ 2 ] [ l e n ] − s [ 1 , l e n − 1 ] + s [ 3 ] [ l e n + 1 ] − s [ 2 , l e n ] + … + s [ n + 1 , n ] − s [ n ] [ n ] 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s [ n − l e n + 2 ] [ n ] − s [ 1 ] [ l e n − 1 ] 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n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DFFA-716F-B742-9DB1-4BBB9A76B5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03A-5261-9E4D-BD33-A057E95CE2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DFFA-716F-B742-9DB1-4BBB9A76B5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03A-5261-9E4D-BD33-A057E95CE2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DFFA-716F-B742-9DB1-4BBB9A76B5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03A-5261-9E4D-BD33-A057E95CE2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DFFA-716F-B742-9DB1-4BBB9A76B5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03A-5261-9E4D-BD33-A057E95CE2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DFFA-716F-B742-9DB1-4BBB9A76B5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03A-5261-9E4D-BD33-A057E95CE2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DFFA-716F-B742-9DB1-4BBB9A76B5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03A-5261-9E4D-BD33-A057E95CE2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DFFA-716F-B742-9DB1-4BBB9A76B5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03A-5261-9E4D-BD33-A057E95CE2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DFFA-716F-B742-9DB1-4BBB9A76B5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03A-5261-9E4D-BD33-A057E95CE2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DFFA-716F-B742-9DB1-4BBB9A76B5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03A-5261-9E4D-BD33-A057E95CE2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DFFA-716F-B742-9DB1-4BBB9A76B5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03A-5261-9E4D-BD33-A057E95CE2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DFFA-716F-B742-9DB1-4BBB9A76B5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303A-5261-9E4D-BD33-A057E95CE2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5DFFA-716F-B742-9DB1-4BBB9A76B5A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8303A-5261-9E4D-BD33-A057E95CE2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jpe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jpe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624" y="-242155"/>
            <a:ext cx="2020382" cy="1228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09" y="5657322"/>
            <a:ext cx="1564986" cy="3943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509" y="3596113"/>
            <a:ext cx="1480923" cy="7526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25" y="6034794"/>
            <a:ext cx="1029049" cy="11225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67" y="1576625"/>
            <a:ext cx="1138680" cy="879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28" y="729097"/>
            <a:ext cx="421744" cy="782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163292" y="2375218"/>
            <a:ext cx="58654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endParaRPr lang="zh-CN" altLang="en-US" sz="4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25521" y="3463159"/>
            <a:ext cx="5151120" cy="473501"/>
            <a:chOff x="3923309" y="3717159"/>
            <a:chExt cx="4387111" cy="473501"/>
          </a:xfrm>
        </p:grpSpPr>
        <p:sp>
          <p:nvSpPr>
            <p:cNvPr id="14" name="矩形 13"/>
            <p:cNvSpPr/>
            <p:nvPr/>
          </p:nvSpPr>
          <p:spPr>
            <a:xfrm>
              <a:off x="3923309" y="3717159"/>
              <a:ext cx="4387110" cy="47350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68444" y="3788770"/>
              <a:ext cx="434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四边形不等式优化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7215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6684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446187"/>
            <a:ext cx="5788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结论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011" y="3123885"/>
            <a:ext cx="4423489" cy="482767"/>
          </a:xfrm>
          <a:prstGeom prst="rect">
            <a:avLst/>
          </a:prstGeom>
        </p:spPr>
      </p:pic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841933"/>
            <a:ext cx="10370978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当 </a:t>
            </a:r>
            <a:r>
              <a:rPr lang="en-US" altLang="zh-CN" dirty="0"/>
              <a:t>w(</a:t>
            </a:r>
            <a:r>
              <a:rPr lang="en-US" altLang="zh-CN" dirty="0" err="1"/>
              <a:t>l,r</a:t>
            </a:r>
            <a:r>
              <a:rPr lang="en-US" altLang="zh-CN" dirty="0"/>
              <a:t>) </a:t>
            </a:r>
            <a:r>
              <a:rPr lang="zh-CN" altLang="en-US" dirty="0"/>
              <a:t>同时满足这两个条件时，</a:t>
            </a:r>
            <a:r>
              <a:rPr lang="en-US" altLang="zh-CN" dirty="0" err="1"/>
              <a:t>dp</a:t>
            </a:r>
            <a:r>
              <a:rPr lang="en-US" altLang="zh-CN" dirty="0"/>
              <a:t>[l][r] </a:t>
            </a:r>
            <a:r>
              <a:rPr lang="zh-CN" altLang="en-US" dirty="0"/>
              <a:t>也将符合四边形不等式。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如果 </a:t>
            </a:r>
            <a:r>
              <a:rPr lang="en-US" altLang="zh-CN" dirty="0" err="1"/>
              <a:t>dp</a:t>
            </a:r>
            <a:r>
              <a:rPr lang="en-US" altLang="zh-CN" dirty="0"/>
              <a:t>[l][r] </a:t>
            </a:r>
            <a:r>
              <a:rPr lang="zh-CN" altLang="en-US" dirty="0"/>
              <a:t>满足四边形不等式，假设 </a:t>
            </a:r>
            <a:r>
              <a:rPr lang="en-US" altLang="zh-CN" dirty="0"/>
              <a:t>m[l][r] </a:t>
            </a:r>
            <a:r>
              <a:rPr lang="zh-CN" altLang="en-US" dirty="0"/>
              <a:t>为 </a:t>
            </a:r>
            <a:r>
              <a:rPr lang="en-US" altLang="zh-CN" dirty="0" err="1"/>
              <a:t>dp</a:t>
            </a:r>
            <a:r>
              <a:rPr lang="en-US" altLang="zh-CN" dirty="0"/>
              <a:t>[l][r] </a:t>
            </a:r>
            <a:r>
              <a:rPr lang="zh-CN" altLang="en-US" dirty="0"/>
              <a:t>的</a:t>
            </a:r>
            <a:r>
              <a:rPr lang="zh-CN" altLang="en-US" b="1" dirty="0"/>
              <a:t>最优决策点</a:t>
            </a:r>
            <a:r>
              <a:rPr lang="zh-CN" altLang="en-US" dirty="0"/>
              <a:t>，那么 </a:t>
            </a:r>
            <a:r>
              <a:rPr lang="en-US" altLang="zh-CN" dirty="0"/>
              <a:t>m[l][r−1]≤m[l][r]≤m[l+1][r] 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什么叫最优决策点？考虑                                                                      ，我们把使</a:t>
            </a:r>
            <a:endParaRPr lang="en-US" altLang="zh-CN" dirty="0"/>
          </a:p>
          <a:p>
            <a:r>
              <a:rPr lang="zh-CN" altLang="en-US" dirty="0"/>
              <a:t>取到最小值的那个 </a:t>
            </a:r>
            <a:r>
              <a:rPr lang="en-US" altLang="zh-CN" dirty="0"/>
              <a:t>k </a:t>
            </a:r>
            <a:r>
              <a:rPr lang="zh-CN" altLang="en-US" dirty="0"/>
              <a:t>，称为 </a:t>
            </a:r>
            <a:r>
              <a:rPr lang="en-US" altLang="zh-CN" dirty="0" err="1"/>
              <a:t>dp</a:t>
            </a:r>
            <a:r>
              <a:rPr lang="en-US" altLang="zh-CN" dirty="0"/>
              <a:t>[l][r] </a:t>
            </a:r>
            <a:r>
              <a:rPr lang="zh-CN" altLang="en-US" dirty="0"/>
              <a:t>的最优决策点。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结论</a:t>
            </a:r>
            <a:r>
              <a:rPr lang="en-US" altLang="zh-CN" dirty="0"/>
              <a:t>2</a:t>
            </a:r>
            <a:r>
              <a:rPr lang="zh-CN" altLang="en-US" dirty="0"/>
              <a:t>相当于在说，最优决策点的矩阵</a:t>
            </a:r>
            <a:r>
              <a:rPr lang="zh-CN" altLang="en-US" b="1" dirty="0"/>
              <a:t>每一行、每一列</a:t>
            </a:r>
            <a:r>
              <a:rPr lang="zh-CN" altLang="en-US" dirty="0"/>
              <a:t>都是</a:t>
            </a:r>
            <a:r>
              <a:rPr lang="zh-CN" altLang="en-US" b="1" dirty="0"/>
              <a:t>单调不减</a:t>
            </a:r>
            <a:r>
              <a:rPr lang="zh-CN" altLang="en-US" dirty="0"/>
              <a:t>的。（这非常重要，实际上这才是这个优化的核心。你甚至可以选择不去证明四边形不等式，而是通过打表猜出这个结论）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利用结论，我们可以在</a:t>
            </a:r>
            <a:r>
              <a:rPr lang="en-US" altLang="zh-CN" dirty="0"/>
              <a:t>DP</a:t>
            </a:r>
            <a:r>
              <a:rPr lang="zh-CN" altLang="en-US" dirty="0"/>
              <a:t>的过程中记录最优决策点，这样，我们对于每个状态点，枚举的范围就从 </a:t>
            </a:r>
            <a:r>
              <a:rPr lang="en-US" altLang="zh-CN" dirty="0" err="1"/>
              <a:t>l≤k</a:t>
            </a:r>
            <a:r>
              <a:rPr lang="en-US" altLang="zh-CN" dirty="0"/>
              <a:t>&lt;r </a:t>
            </a:r>
            <a:r>
              <a:rPr lang="zh-CN" altLang="en-US" dirty="0"/>
              <a:t>缩小到了 </a:t>
            </a:r>
            <a:r>
              <a:rPr lang="en-US" altLang="zh-CN" dirty="0"/>
              <a:t>m[l][r−1]</a:t>
            </a:r>
            <a:r>
              <a:rPr lang="zh-CN" altLang="en-US" dirty="0"/>
              <a:t> </a:t>
            </a:r>
            <a:r>
              <a:rPr lang="en-US" altLang="zh-CN" dirty="0"/>
              <a:t>≤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≤</a:t>
            </a:r>
            <a:r>
              <a:rPr lang="zh-CN" altLang="en-US" dirty="0"/>
              <a:t> </a:t>
            </a:r>
            <a:r>
              <a:rPr lang="en-US" altLang="zh-CN" dirty="0"/>
              <a:t>m[l+1][r] </a:t>
            </a:r>
            <a:r>
              <a:rPr lang="zh-CN" altLang="en-US" dirty="0"/>
              <a:t>。</a:t>
            </a:r>
            <a:br>
              <a:rPr lang="zh-CN" altLang="en-US" dirty="0"/>
            </a:br>
            <a:endParaRPr lang="en-US" altLang="zh-CN" dirty="0"/>
          </a:p>
          <a:p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</p:txBody>
      </p:sp>
      <p:sp>
        <p:nvSpPr>
          <p:cNvPr id="10" name="Rectangle 20"/>
          <p:cNvSpPr/>
          <p:nvPr/>
        </p:nvSpPr>
        <p:spPr>
          <a:xfrm>
            <a:off x="874378" y="40329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810269" y="39798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稻壳儿小白白(http://dwz.cn/Wu2UP)"/>
          <p:cNvSpPr txBox="1">
            <a:spLocks noChangeArrowheads="1"/>
          </p:cNvSpPr>
          <p:nvPr/>
        </p:nvSpPr>
        <p:spPr bwMode="auto">
          <a:xfrm>
            <a:off x="1348851" y="38591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优化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00" y="3200085"/>
            <a:ext cx="2044700" cy="361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四边形不等式优化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4622799" y="2844354"/>
            <a:ext cx="1037097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9600" dirty="0"/>
              <a:t>证明</a:t>
            </a:r>
            <a:endParaRPr lang="zh-CN" altLang="en-US" sz="9600" dirty="0"/>
          </a:p>
          <a:p>
            <a:br>
              <a:rPr lang="zh-CN" altLang="en-US" dirty="0"/>
            </a:b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四边形不等式优化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5310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4779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255687"/>
            <a:ext cx="5788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代码实现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841933"/>
            <a:ext cx="103709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58" y="1648968"/>
            <a:ext cx="8648700" cy="3695700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874378" y="57347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Rectangle 21"/>
          <p:cNvSpPr/>
          <p:nvPr/>
        </p:nvSpPr>
        <p:spPr>
          <a:xfrm>
            <a:off x="810269" y="56816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1348851" y="5459387"/>
            <a:ext cx="5788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应用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0632" y="5784418"/>
            <a:ext cx="9980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如果我们觉得一个方程能用四边形不等式优化，就把他的所有决策点，也就是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矩阵打印出来，观察一下在每行每列上是否单调，如果单调，就说明这个方程可以用四边形不等式优化。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四边形不等式优化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7215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6684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446187"/>
            <a:ext cx="5788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满足四边形不等式的函数类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420238" y="2024511"/>
            <a:ext cx="10370978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、如果 </a:t>
            </a:r>
            <a:r>
              <a:rPr lang="en-US" altLang="zh-CN" dirty="0"/>
              <a:t>f(</a:t>
            </a:r>
            <a:r>
              <a:rPr lang="en-US" altLang="zh-CN" dirty="0" err="1"/>
              <a:t>l,r</a:t>
            </a:r>
            <a:r>
              <a:rPr lang="en-US" altLang="zh-CN" dirty="0"/>
              <a:t>) </a:t>
            </a:r>
            <a:r>
              <a:rPr lang="zh-CN" altLang="en-US" dirty="0"/>
              <a:t>和 </a:t>
            </a:r>
            <a:r>
              <a:rPr lang="en-US" altLang="zh-CN" dirty="0"/>
              <a:t>g(</a:t>
            </a:r>
            <a:r>
              <a:rPr lang="en-US" altLang="zh-CN" dirty="0" err="1"/>
              <a:t>l,r</a:t>
            </a:r>
            <a:r>
              <a:rPr lang="en-US" altLang="zh-CN" dirty="0"/>
              <a:t>) </a:t>
            </a:r>
            <a:r>
              <a:rPr lang="zh-CN" altLang="en-US" dirty="0"/>
              <a:t>符合四边形不等式</a:t>
            </a:r>
            <a:r>
              <a:rPr lang="en-US" altLang="zh-CN" dirty="0"/>
              <a:t>/</a:t>
            </a:r>
            <a:r>
              <a:rPr lang="zh-CN" altLang="en-US" dirty="0"/>
              <a:t>区间包含单调性，则对于任意 </a:t>
            </a:r>
            <a:r>
              <a:rPr lang="en-US" altLang="zh-CN" dirty="0"/>
              <a:t>A,B≥0 </a:t>
            </a:r>
            <a:r>
              <a:rPr lang="zh-CN" altLang="en-US" dirty="0"/>
              <a:t>， </a:t>
            </a:r>
            <a:r>
              <a:rPr lang="en-US" altLang="zh-CN" dirty="0" err="1"/>
              <a:t>Af</a:t>
            </a:r>
            <a:r>
              <a:rPr lang="en-US" altLang="zh-CN" dirty="0"/>
              <a:t>(</a:t>
            </a:r>
            <a:r>
              <a:rPr lang="en-US" altLang="zh-CN" dirty="0" err="1"/>
              <a:t>l,r</a:t>
            </a:r>
            <a:r>
              <a:rPr lang="en-US" altLang="zh-CN" dirty="0"/>
              <a:t>)+</a:t>
            </a:r>
            <a:r>
              <a:rPr lang="en-US" altLang="zh-CN" dirty="0" err="1"/>
              <a:t>Bg</a:t>
            </a:r>
            <a:r>
              <a:rPr lang="en-US" altLang="zh-CN" dirty="0"/>
              <a:t>(</a:t>
            </a:r>
            <a:r>
              <a:rPr lang="en-US" altLang="zh-CN" dirty="0" err="1"/>
              <a:t>l,r</a:t>
            </a:r>
            <a:r>
              <a:rPr lang="en-US" altLang="zh-CN" dirty="0"/>
              <a:t>) </a:t>
            </a:r>
            <a:r>
              <a:rPr lang="zh-CN" altLang="en-US" dirty="0"/>
              <a:t>也符合四边形不等式</a:t>
            </a:r>
            <a:r>
              <a:rPr lang="en-US" altLang="zh-CN" dirty="0"/>
              <a:t>/</a:t>
            </a:r>
            <a:r>
              <a:rPr lang="zh-CN" altLang="en-US" dirty="0"/>
              <a:t>区间包含单调性。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、如果存在 </a:t>
            </a:r>
            <a:r>
              <a:rPr lang="en-US" altLang="zh-CN" dirty="0"/>
              <a:t>f(x) </a:t>
            </a:r>
            <a:r>
              <a:rPr lang="zh-CN" altLang="en-US" dirty="0"/>
              <a:t>和 </a:t>
            </a:r>
            <a:r>
              <a:rPr lang="en-US" altLang="zh-CN" dirty="0"/>
              <a:t>g(x) </a:t>
            </a:r>
            <a:r>
              <a:rPr lang="zh-CN" altLang="en-US" dirty="0"/>
              <a:t>使 </a:t>
            </a:r>
            <a:r>
              <a:rPr lang="en-US" altLang="zh-CN" dirty="0"/>
              <a:t>w(</a:t>
            </a:r>
            <a:r>
              <a:rPr lang="en-US" altLang="zh-CN" dirty="0" err="1"/>
              <a:t>l,r</a:t>
            </a:r>
            <a:r>
              <a:rPr lang="en-US" altLang="zh-CN" dirty="0"/>
              <a:t>)=f(r)−g(l) </a:t>
            </a:r>
            <a:r>
              <a:rPr lang="zh-CN" altLang="en-US" dirty="0"/>
              <a:t>，则 </a:t>
            </a:r>
            <a:r>
              <a:rPr lang="en-US" altLang="zh-CN" dirty="0"/>
              <a:t>w(</a:t>
            </a:r>
            <a:r>
              <a:rPr lang="en-US" altLang="zh-CN" dirty="0" err="1"/>
              <a:t>l,r</a:t>
            </a:r>
            <a:r>
              <a:rPr lang="en-US" altLang="zh-CN" dirty="0"/>
              <a:t>) </a:t>
            </a:r>
            <a:r>
              <a:rPr lang="zh-CN" altLang="en-US" dirty="0"/>
              <a:t>符合</a:t>
            </a:r>
            <a:r>
              <a:rPr lang="zh-CN" altLang="en-US" b="1" dirty="0"/>
              <a:t>四边形恒等式</a:t>
            </a:r>
            <a:r>
              <a:rPr lang="zh-CN" altLang="en-US" dirty="0"/>
              <a:t>（即等号总是成立的四边形不等式）。如果 </a:t>
            </a:r>
            <a:r>
              <a:rPr lang="en-US" altLang="zh-CN" dirty="0"/>
              <a:t>f </a:t>
            </a:r>
            <a:r>
              <a:rPr lang="zh-CN" altLang="en-US" dirty="0"/>
              <a:t>， </a:t>
            </a:r>
            <a:r>
              <a:rPr lang="en-US" altLang="zh-CN" dirty="0"/>
              <a:t>g </a:t>
            </a:r>
            <a:r>
              <a:rPr lang="zh-CN" altLang="en-US" dirty="0"/>
              <a:t>单增，则 </a:t>
            </a:r>
            <a:r>
              <a:rPr lang="en-US" altLang="zh-CN" dirty="0"/>
              <a:t>w </a:t>
            </a:r>
            <a:r>
              <a:rPr lang="zh-CN" altLang="en-US" dirty="0"/>
              <a:t>还符合区间包含单调性。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、若 </a:t>
            </a:r>
            <a:r>
              <a:rPr lang="en-US" altLang="zh-CN" dirty="0"/>
              <a:t>h(x) </a:t>
            </a:r>
            <a:r>
              <a:rPr lang="zh-CN" altLang="en-US" dirty="0"/>
              <a:t>单增且下凸， </a:t>
            </a:r>
            <a:r>
              <a:rPr lang="en-US" altLang="zh-CN" dirty="0"/>
              <a:t>w(</a:t>
            </a:r>
            <a:r>
              <a:rPr lang="en-US" altLang="zh-CN" dirty="0" err="1"/>
              <a:t>l,r</a:t>
            </a:r>
            <a:r>
              <a:rPr lang="en-US" altLang="zh-CN" dirty="0"/>
              <a:t>) </a:t>
            </a:r>
            <a:r>
              <a:rPr lang="zh-CN" altLang="en-US" dirty="0"/>
              <a:t>符合四边形不等式和区间包含单调性，则 </a:t>
            </a:r>
            <a:r>
              <a:rPr lang="en-US" altLang="zh-CN" dirty="0"/>
              <a:t>h(w(</a:t>
            </a:r>
            <a:r>
              <a:rPr lang="en-US" altLang="zh-CN" dirty="0" err="1"/>
              <a:t>l,r</a:t>
            </a:r>
            <a:r>
              <a:rPr lang="en-US" altLang="zh-CN" dirty="0"/>
              <a:t>)) </a:t>
            </a:r>
            <a:r>
              <a:rPr lang="zh-CN" altLang="en-US" dirty="0"/>
              <a:t>也符合四边形不等式和区间包含单调性。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、若 </a:t>
            </a:r>
            <a:r>
              <a:rPr lang="en-US" altLang="zh-CN" dirty="0"/>
              <a:t>h(x) </a:t>
            </a:r>
            <a:r>
              <a:rPr lang="zh-CN" altLang="en-US" dirty="0"/>
              <a:t>下凸，</a:t>
            </a:r>
            <a:r>
              <a:rPr lang="en-US" altLang="zh-CN" dirty="0"/>
              <a:t>w(</a:t>
            </a:r>
            <a:r>
              <a:rPr lang="en-US" altLang="zh-CN" dirty="0" err="1"/>
              <a:t>l,r</a:t>
            </a:r>
            <a:r>
              <a:rPr lang="en-US" altLang="zh-CN" dirty="0"/>
              <a:t>) </a:t>
            </a:r>
            <a:r>
              <a:rPr lang="zh-CN" altLang="en-US" dirty="0"/>
              <a:t>符合四边形</a:t>
            </a:r>
            <a:r>
              <a:rPr lang="zh-CN" altLang="en-US" b="1" dirty="0"/>
              <a:t>恒</a:t>
            </a:r>
            <a:r>
              <a:rPr lang="zh-CN" altLang="en-US" dirty="0"/>
              <a:t>等式和区间包含单调性，则 </a:t>
            </a:r>
            <a:r>
              <a:rPr lang="en-US" altLang="zh-CN" dirty="0"/>
              <a:t>h(w(</a:t>
            </a:r>
            <a:r>
              <a:rPr lang="en-US" altLang="zh-CN" dirty="0" err="1"/>
              <a:t>l,r</a:t>
            </a:r>
            <a:r>
              <a:rPr lang="en-US" altLang="zh-CN" dirty="0"/>
              <a:t>)) </a:t>
            </a:r>
            <a:r>
              <a:rPr lang="zh-CN" altLang="en-US" dirty="0"/>
              <a:t>也符合四边形不等式。</a:t>
            </a:r>
            <a:br>
              <a:rPr lang="zh-CN" altLang="en-US" dirty="0"/>
            </a:b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例如，在石子合并问题中， </a:t>
            </a:r>
            <a:r>
              <a:rPr lang="en-US" altLang="zh-CN" dirty="0"/>
              <a:t>w(</a:t>
            </a:r>
            <a:r>
              <a:rPr lang="en-US" altLang="zh-CN" dirty="0" err="1"/>
              <a:t>l,r</a:t>
            </a:r>
            <a:r>
              <a:rPr lang="en-US" altLang="zh-CN" dirty="0"/>
              <a:t>)=S[r]−S[l−1] </a:t>
            </a:r>
            <a:r>
              <a:rPr lang="zh-CN" altLang="en-US" dirty="0"/>
              <a:t>，稍作推导或根据结论</a:t>
            </a:r>
            <a:r>
              <a:rPr lang="en-US" altLang="zh-CN" dirty="0"/>
              <a:t>2</a:t>
            </a:r>
            <a:r>
              <a:rPr lang="zh-CN" altLang="en-US" dirty="0"/>
              <a:t>可以知道，它符合四边形恒等式和区间包含单调性，所以可以使用四边形不等式优化</a:t>
            </a:r>
            <a:r>
              <a:rPr lang="en-US" altLang="zh-CN" dirty="0"/>
              <a:t>DP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再比如若 </a:t>
            </a:r>
            <a:r>
              <a:rPr lang="en-US" altLang="zh-CN" dirty="0"/>
              <a:t>w(</a:t>
            </a:r>
            <a:r>
              <a:rPr lang="en-US" altLang="zh-CN" dirty="0" err="1"/>
              <a:t>l,r</a:t>
            </a:r>
            <a:r>
              <a:rPr lang="en-US" altLang="zh-CN" dirty="0"/>
              <a:t>)=(r−l) ^2</a:t>
            </a:r>
            <a:r>
              <a:rPr lang="zh-CN" altLang="en-US" dirty="0"/>
              <a:t>，因为 </a:t>
            </a:r>
            <a:r>
              <a:rPr lang="en-US" altLang="zh-CN" dirty="0"/>
              <a:t>h(x)=x2 </a:t>
            </a:r>
            <a:r>
              <a:rPr lang="zh-CN" altLang="en-US" dirty="0"/>
              <a:t>是单增的下凸函数，而 </a:t>
            </a:r>
            <a:r>
              <a:rPr lang="en-US" altLang="zh-CN" dirty="0"/>
              <a:t>r−l </a:t>
            </a:r>
            <a:r>
              <a:rPr lang="zh-CN" altLang="en-US" dirty="0"/>
              <a:t>符合四边形不等式和区间包含单调性，所以 </a:t>
            </a:r>
            <a:r>
              <a:rPr lang="en-US" altLang="zh-CN" dirty="0"/>
              <a:t>h(r−l)=(r−l)^2 </a:t>
            </a:r>
            <a:r>
              <a:rPr lang="zh-CN" altLang="en-US" dirty="0"/>
              <a:t>也符合四边形不等式和区间包含单调性。</a:t>
            </a:r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96" y="545244"/>
            <a:ext cx="2190406" cy="1332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09" y="3596113"/>
            <a:ext cx="1840092" cy="463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206" y="6002747"/>
            <a:ext cx="1409790" cy="108878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1495087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821223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3754" y="2623089"/>
            <a:ext cx="34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595959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PART  5</a:t>
            </a:r>
            <a:endParaRPr lang="zh-CN" altLang="en-US" sz="8000" dirty="0">
              <a:solidFill>
                <a:srgbClr val="595959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3434" y="3808374"/>
            <a:ext cx="3947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err="1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DAGdp</a:t>
            </a:r>
            <a:endParaRPr lang="zh-CN" altLang="en-US" sz="4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3" name="文本框 16"/>
          <p:cNvSpPr txBox="1">
            <a:spLocks noChangeArrowheads="1"/>
          </p:cNvSpPr>
          <p:nvPr/>
        </p:nvSpPr>
        <p:spPr bwMode="auto">
          <a:xfrm>
            <a:off x="1413754" y="4639371"/>
            <a:ext cx="437083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designer can use default text to simulate what text would look like. A designer can use default text to simulate what text would look like. </a:t>
            </a:r>
            <a:endParaRPr lang="en-US" altLang="zh-CN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DAG</a:t>
              </a: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上的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dp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767959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714809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492569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问题定义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888315"/>
            <a:ext cx="1037097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DAG </a:t>
            </a:r>
            <a:r>
              <a:rPr lang="zh-CN" altLang="en-US" dirty="0"/>
              <a:t>即 有向无环图，一些实际问题中的二元关系都可使用 </a:t>
            </a:r>
            <a:r>
              <a:rPr lang="en-US" altLang="zh-CN" dirty="0"/>
              <a:t>DAG </a:t>
            </a:r>
            <a:r>
              <a:rPr lang="zh-CN" altLang="en-US" dirty="0"/>
              <a:t>来建模，从而将这些问题转化为 </a:t>
            </a:r>
            <a:r>
              <a:rPr lang="en-US" altLang="zh-CN" dirty="0"/>
              <a:t>DAG </a:t>
            </a:r>
            <a:r>
              <a:rPr lang="zh-CN" altLang="en-US" dirty="0"/>
              <a:t>上的最长（短）路问题。</a:t>
            </a:r>
            <a:endParaRPr lang="zh-CN" altLang="en-US" dirty="0"/>
          </a:p>
        </p:txBody>
      </p:sp>
      <p:sp>
        <p:nvSpPr>
          <p:cNvPr id="10" name="Rectangle 20"/>
          <p:cNvSpPr/>
          <p:nvPr/>
        </p:nvSpPr>
        <p:spPr>
          <a:xfrm>
            <a:off x="874378" y="2872859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810269" y="2819709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稻壳儿小白白(http://dwz.cn/Wu2UP)"/>
          <p:cNvSpPr txBox="1">
            <a:spLocks noChangeArrowheads="1"/>
          </p:cNvSpPr>
          <p:nvPr/>
        </p:nvSpPr>
        <p:spPr bwMode="auto">
          <a:xfrm>
            <a:off x="1348851" y="2597469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流程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1351122" y="2993215"/>
            <a:ext cx="10370978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DAG</a:t>
            </a:r>
            <a:r>
              <a:rPr lang="zh-CN" altLang="en-US" dirty="0"/>
              <a:t>上的</a:t>
            </a:r>
            <a:r>
              <a:rPr lang="en-US" altLang="zh-CN" dirty="0" err="1"/>
              <a:t>dp</a:t>
            </a:r>
            <a:r>
              <a:rPr lang="zh-CN" altLang="en-US" dirty="0"/>
              <a:t>是动态规划的基础，动态规划的本质就是一个</a:t>
            </a:r>
            <a:r>
              <a:rPr lang="en-US" altLang="zh-CN" dirty="0"/>
              <a:t>DAG</a:t>
            </a:r>
            <a:r>
              <a:rPr lang="zh-CN" altLang="en-US" dirty="0"/>
              <a:t>，状态性相当于</a:t>
            </a:r>
            <a:r>
              <a:rPr lang="en-US" altLang="zh-CN" dirty="0"/>
              <a:t>DAG</a:t>
            </a:r>
            <a:r>
              <a:rPr lang="zh-CN" altLang="en-US" dirty="0"/>
              <a:t>上的点，</a:t>
            </a:r>
            <a:endParaRPr lang="zh-CN" altLang="en-US" dirty="0"/>
          </a:p>
          <a:p>
            <a:r>
              <a:rPr lang="zh-CN" altLang="en-US" dirty="0"/>
              <a:t>有向边相当于</a:t>
            </a:r>
            <a:r>
              <a:rPr lang="en-US" altLang="zh-CN" dirty="0"/>
              <a:t>DAG</a:t>
            </a:r>
            <a:r>
              <a:rPr lang="zh-CN" altLang="en-US" dirty="0"/>
              <a:t>的转移。</a:t>
            </a:r>
            <a:endParaRPr lang="zh-CN" altLang="en-US" dirty="0"/>
          </a:p>
          <a:p>
            <a:r>
              <a:rPr lang="zh-CN" altLang="en-US" dirty="0"/>
              <a:t>许许多多动态规划问题都能建模成</a:t>
            </a:r>
            <a:r>
              <a:rPr lang="en-US" altLang="zh-CN" dirty="0"/>
              <a:t>DAG</a:t>
            </a:r>
            <a:r>
              <a:rPr lang="zh-CN" altLang="en-US" dirty="0"/>
              <a:t>来解决。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建立 </a:t>
            </a:r>
            <a:r>
              <a:rPr lang="en-US" altLang="zh-CN" dirty="0"/>
              <a:t>DAG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状态转移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DAG</a:t>
              </a: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模型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767959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714809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492569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</a:rPr>
              <a:t>嵌套矩形问题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888315"/>
            <a:ext cx="1037097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个矩形，每个矩形可以用两个整数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描述，表示它的长和宽。矩形</a:t>
            </a:r>
            <a:r>
              <a:rPr lang="en-US" altLang="zh-CN" dirty="0"/>
              <a:t>X(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可以嵌套在矩形</a:t>
            </a:r>
            <a:r>
              <a:rPr lang="en-US" altLang="zh-CN" dirty="0"/>
              <a:t>Y(c</a:t>
            </a:r>
            <a:r>
              <a:rPr lang="zh-CN" altLang="en-US" dirty="0"/>
              <a:t>，</a:t>
            </a:r>
            <a:r>
              <a:rPr lang="en-US" altLang="zh-CN" dirty="0"/>
              <a:t>d)</a:t>
            </a:r>
            <a:r>
              <a:rPr lang="zh-CN" altLang="en-US" dirty="0"/>
              <a:t>中当且仅当</a:t>
            </a:r>
            <a:r>
              <a:rPr lang="en-US" altLang="zh-CN" dirty="0"/>
              <a:t>a&lt;</a:t>
            </a:r>
            <a:r>
              <a:rPr lang="en-US" altLang="zh-CN" dirty="0" err="1"/>
              <a:t>c,b</a:t>
            </a:r>
            <a:r>
              <a:rPr lang="en-US" altLang="zh-CN" dirty="0"/>
              <a:t>&lt;d,</a:t>
            </a:r>
            <a:r>
              <a:rPr lang="zh-CN" altLang="en-US" dirty="0"/>
              <a:t>或者</a:t>
            </a:r>
            <a:r>
              <a:rPr lang="en-US" altLang="zh-CN" dirty="0"/>
              <a:t>b&lt;</a:t>
            </a:r>
            <a:r>
              <a:rPr lang="en-US" altLang="zh-CN" dirty="0" err="1"/>
              <a:t>c,a</a:t>
            </a:r>
            <a:r>
              <a:rPr lang="en-US" altLang="zh-CN" dirty="0"/>
              <a:t>&lt;d(</a:t>
            </a:r>
            <a:r>
              <a:rPr lang="zh-CN" altLang="en-US" dirty="0"/>
              <a:t>相当于把矩形</a:t>
            </a:r>
            <a:r>
              <a:rPr lang="en-US" altLang="zh-CN" dirty="0"/>
              <a:t>X</a:t>
            </a:r>
            <a:r>
              <a:rPr lang="zh-CN" altLang="en-US" dirty="0"/>
              <a:t>旋转</a:t>
            </a:r>
            <a:r>
              <a:rPr lang="en-US" altLang="zh-CN" dirty="0"/>
              <a:t>90%</a:t>
            </a:r>
            <a:r>
              <a:rPr lang="zh-CN" altLang="en-US" dirty="0"/>
              <a:t>。例如</a:t>
            </a:r>
            <a:r>
              <a:rPr lang="en-US" altLang="zh-CN" dirty="0"/>
              <a:t>(1,5)</a:t>
            </a:r>
            <a:r>
              <a:rPr lang="zh-CN" altLang="en-US" dirty="0"/>
              <a:t>可以嵌套在</a:t>
            </a:r>
            <a:r>
              <a:rPr lang="en-US" altLang="zh-CN" dirty="0"/>
              <a:t>(6,2)</a:t>
            </a:r>
            <a:r>
              <a:rPr lang="zh-CN" altLang="en-US" dirty="0"/>
              <a:t>内，但不能嵌套在</a:t>
            </a:r>
            <a:r>
              <a:rPr lang="en-US" altLang="zh-CN" dirty="0"/>
              <a:t>(3,4)</a:t>
            </a:r>
            <a:r>
              <a:rPr lang="zh-CN" altLang="en-US" dirty="0"/>
              <a:t>内，你的任务是选出尽可能多的矩形排成一行，使得除了最后一个之外，每个矩形都可以嵌套在下一个矩形内。如果有多解，矩形编号的字典序应尽量小。</a:t>
            </a:r>
            <a:endParaRPr lang="zh-CN" altLang="en-US" dirty="0"/>
          </a:p>
        </p:txBody>
      </p:sp>
      <p:sp>
        <p:nvSpPr>
          <p:cNvPr id="10" name="Rectangle 20"/>
          <p:cNvSpPr/>
          <p:nvPr/>
        </p:nvSpPr>
        <p:spPr>
          <a:xfrm>
            <a:off x="874378" y="3457059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810269" y="3403909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稻壳儿小白白(http://dwz.cn/Wu2UP)"/>
          <p:cNvSpPr txBox="1">
            <a:spLocks noChangeArrowheads="1"/>
          </p:cNvSpPr>
          <p:nvPr/>
        </p:nvSpPr>
        <p:spPr bwMode="auto">
          <a:xfrm>
            <a:off x="1348851" y="3181669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分析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1351122" y="3577415"/>
            <a:ext cx="10370978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矩形之间的“可嵌套”关系是一个典型的二元关系，二元关系可以用图来建模。如果矩形</a:t>
            </a:r>
            <a:r>
              <a:rPr lang="en-US" altLang="zh-CN" dirty="0"/>
              <a:t>X</a:t>
            </a:r>
            <a:r>
              <a:rPr lang="zh-CN" altLang="en-US" dirty="0"/>
              <a:t>可以嵌套在矩形</a:t>
            </a:r>
            <a:r>
              <a:rPr lang="en-US" altLang="zh-CN" dirty="0"/>
              <a:t>Y</a:t>
            </a:r>
            <a:r>
              <a:rPr lang="zh-CN" altLang="en-US" dirty="0"/>
              <a:t>里，就从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连一条有向边。这个有向图必然是无环的，因为一个矩形无法直接或间接地嵌套在自己内部。换句话说，它是一个</a:t>
            </a:r>
            <a:r>
              <a:rPr lang="en-US" altLang="zh-CN" dirty="0"/>
              <a:t>DAG</a:t>
            </a:r>
            <a:r>
              <a:rPr lang="zh-CN" altLang="en-US" dirty="0"/>
              <a:t>。这样，所要求的便是</a:t>
            </a:r>
            <a:r>
              <a:rPr lang="en-US" altLang="zh-CN" dirty="0"/>
              <a:t>DAG</a:t>
            </a:r>
            <a:r>
              <a:rPr lang="zh-CN" altLang="en-US" dirty="0"/>
              <a:t>上的最长路径。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嵌套矩形问题</a:t>
              </a:r>
              <a:endPara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767959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714809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492569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</a:rPr>
              <a:t>状态转移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888315"/>
            <a:ext cx="1037097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状态：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，表示从节点</a:t>
            </a:r>
            <a:r>
              <a:rPr lang="en-US" altLang="zh-CN" dirty="0" err="1"/>
              <a:t>i</a:t>
            </a:r>
            <a:r>
              <a:rPr lang="zh-CN" altLang="en-US" dirty="0"/>
              <a:t>出发的最长路长度</a:t>
            </a:r>
            <a:endParaRPr lang="en-US" altLang="zh-CN" dirty="0"/>
          </a:p>
          <a:p>
            <a:r>
              <a:rPr lang="zh-CN" altLang="en-US" dirty="0"/>
              <a:t>状态转移：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 = max{d[j] + 1}</a:t>
            </a:r>
            <a:endParaRPr lang="zh-CN" altLang="en-US" dirty="0"/>
          </a:p>
        </p:txBody>
      </p:sp>
      <p:sp>
        <p:nvSpPr>
          <p:cNvPr id="10" name="Rectangle 20"/>
          <p:cNvSpPr/>
          <p:nvPr/>
        </p:nvSpPr>
        <p:spPr>
          <a:xfrm>
            <a:off x="874378" y="2860159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810269" y="2807009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稻壳儿小白白(http://dwz.cn/Wu2UP)"/>
          <p:cNvSpPr txBox="1">
            <a:spLocks noChangeArrowheads="1"/>
          </p:cNvSpPr>
          <p:nvPr/>
        </p:nvSpPr>
        <p:spPr bwMode="auto">
          <a:xfrm>
            <a:off x="1348851" y="2584769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代码实现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1351122" y="3501215"/>
            <a:ext cx="1037097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005" y="2860159"/>
            <a:ext cx="6184900" cy="3467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DAG</a:t>
              </a: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模型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767959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714809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492569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</a:rPr>
              <a:t>硬币问题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888315"/>
            <a:ext cx="1037097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种硬币，面值分别为</a:t>
            </a:r>
            <a:r>
              <a:rPr lang="en-US" altLang="zh-CN" dirty="0"/>
              <a:t>V1,V2.., </a:t>
            </a:r>
            <a:r>
              <a:rPr lang="en-US" altLang="zh-CN" dirty="0" err="1"/>
              <a:t>Vn</a:t>
            </a:r>
            <a:r>
              <a:rPr lang="zh-CN" altLang="en-US" dirty="0"/>
              <a:t>，每种都有无限多。给定非负整数</a:t>
            </a:r>
            <a:r>
              <a:rPr lang="en-US" altLang="zh-CN" dirty="0"/>
              <a:t>S</a:t>
            </a:r>
            <a:r>
              <a:rPr lang="zh-CN" altLang="en-US" dirty="0"/>
              <a:t>，可以选用多少个硬币，使得面值之和恰好为</a:t>
            </a:r>
            <a:r>
              <a:rPr lang="en-US" altLang="zh-CN" dirty="0"/>
              <a:t>S? </a:t>
            </a:r>
            <a:r>
              <a:rPr lang="zh-CN" altLang="en-US" dirty="0"/>
              <a:t>输出硬币数目的最小值和最大值。</a:t>
            </a:r>
            <a:r>
              <a:rPr lang="en-US" altLang="zh-CN" dirty="0"/>
              <a:t>1&lt;= n &lt;= 100,0 &lt;= S &lt;= 10000,1&lt;= Vi &lt;= S</a:t>
            </a:r>
            <a:endParaRPr lang="zh-CN" altLang="en-US" dirty="0"/>
          </a:p>
        </p:txBody>
      </p:sp>
      <p:sp>
        <p:nvSpPr>
          <p:cNvPr id="10" name="Rectangle 20"/>
          <p:cNvSpPr/>
          <p:nvPr/>
        </p:nvSpPr>
        <p:spPr>
          <a:xfrm>
            <a:off x="874378" y="3380859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810269" y="3327709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稻壳儿小白白(http://dwz.cn/Wu2UP)"/>
          <p:cNvSpPr txBox="1">
            <a:spLocks noChangeArrowheads="1"/>
          </p:cNvSpPr>
          <p:nvPr/>
        </p:nvSpPr>
        <p:spPr bwMode="auto">
          <a:xfrm>
            <a:off x="1348851" y="3105469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分析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1351122" y="3501215"/>
            <a:ext cx="103709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尽管看上去和嵌套矩形问题很不一样，但本题的本质也是</a:t>
            </a:r>
            <a:r>
              <a:rPr lang="en-US" altLang="zh-CN" dirty="0"/>
              <a:t>DAG</a:t>
            </a:r>
            <a:r>
              <a:rPr lang="zh-CN" altLang="en-US" dirty="0"/>
              <a:t>上的路径问题。将每种面值看作一个点，表示“还需要凑足的面值”，则初始状态为</a:t>
            </a:r>
            <a:r>
              <a:rPr lang="en-US" altLang="zh-CN" dirty="0"/>
              <a:t>S</a:t>
            </a:r>
            <a:r>
              <a:rPr lang="zh-CN" altLang="en-US" dirty="0"/>
              <a:t>，目标状态为</a:t>
            </a:r>
            <a:r>
              <a:rPr lang="en-US" altLang="zh-CN" dirty="0"/>
              <a:t>0</a:t>
            </a:r>
            <a:r>
              <a:rPr lang="zh-CN" altLang="en-US" dirty="0"/>
              <a:t>。若当前在状态</a:t>
            </a:r>
            <a:r>
              <a:rPr lang="en-US" altLang="zh-CN" dirty="0" err="1"/>
              <a:t>i</a:t>
            </a:r>
            <a:r>
              <a:rPr lang="zh-CN" altLang="en-US" dirty="0"/>
              <a:t>，每使用一个硬币 ，状态便转移到</a:t>
            </a:r>
            <a:r>
              <a:rPr lang="en-US" altLang="zh-CN" dirty="0" err="1"/>
              <a:t>i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 err="1"/>
              <a:t>Vj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硬币问题</a:t>
              </a:r>
              <a:endPara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767959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714809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492569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</a:rPr>
              <a:t>状态转移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888315"/>
            <a:ext cx="103709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由于终点固定</a:t>
            </a:r>
            <a:endParaRPr lang="en-US" altLang="zh-CN" dirty="0"/>
          </a:p>
          <a:p>
            <a:r>
              <a:rPr lang="zh-CN" altLang="en-US" dirty="0"/>
              <a:t>状态：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，从起点</a:t>
            </a:r>
            <a:r>
              <a:rPr lang="en-US" altLang="zh-CN" dirty="0" err="1"/>
              <a:t>i</a:t>
            </a:r>
            <a:r>
              <a:rPr lang="zh-CN" altLang="en-US" dirty="0"/>
              <a:t>出发到终点</a:t>
            </a:r>
            <a:r>
              <a:rPr lang="en-US" altLang="zh-CN" dirty="0"/>
              <a:t>0</a:t>
            </a:r>
            <a:r>
              <a:rPr lang="zh-CN" altLang="en-US" dirty="0"/>
              <a:t>的最长路。</a:t>
            </a:r>
            <a:endParaRPr lang="en-US" altLang="zh-CN" dirty="0"/>
          </a:p>
          <a:p>
            <a:r>
              <a:rPr lang="zh-CN" altLang="en-US" dirty="0"/>
              <a:t>状态转移：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 = max{d[</a:t>
            </a:r>
            <a:r>
              <a:rPr lang="en-US" altLang="zh-CN" dirty="0" err="1"/>
              <a:t>i</a:t>
            </a:r>
            <a:r>
              <a:rPr lang="en-US" altLang="zh-CN" dirty="0"/>
              <a:t>-V[j]] + 1}</a:t>
            </a:r>
            <a:endParaRPr lang="zh-CN" altLang="en-US" dirty="0"/>
          </a:p>
        </p:txBody>
      </p:sp>
      <p:sp>
        <p:nvSpPr>
          <p:cNvPr id="10" name="Rectangle 20"/>
          <p:cNvSpPr/>
          <p:nvPr/>
        </p:nvSpPr>
        <p:spPr>
          <a:xfrm>
            <a:off x="874378" y="3063359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810269" y="3010209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稻壳儿小白白(http://dwz.cn/Wu2UP)"/>
          <p:cNvSpPr txBox="1">
            <a:spLocks noChangeArrowheads="1"/>
          </p:cNvSpPr>
          <p:nvPr/>
        </p:nvSpPr>
        <p:spPr bwMode="auto">
          <a:xfrm>
            <a:off x="1348851" y="2787969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代码实现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?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1351122" y="3501215"/>
            <a:ext cx="1037097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3134561"/>
            <a:ext cx="5740400" cy="287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96" y="545244"/>
            <a:ext cx="2190406" cy="1332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09" y="3596113"/>
            <a:ext cx="1840092" cy="463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206" y="6002747"/>
            <a:ext cx="1409790" cy="108878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1495087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821223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3754" y="2623089"/>
            <a:ext cx="34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595959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PART  4</a:t>
            </a:r>
            <a:endParaRPr lang="zh-CN" altLang="en-US" sz="8000" dirty="0">
              <a:solidFill>
                <a:srgbClr val="595959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3434" y="3808374"/>
            <a:ext cx="3947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区间</a:t>
            </a:r>
            <a:r>
              <a:rPr lang="en-US" altLang="zh-CN" sz="4800" b="1" dirty="0" err="1">
                <a:solidFill>
                  <a:srgbClr val="5959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dp</a:t>
            </a:r>
            <a:endParaRPr lang="zh-CN" altLang="en-US" sz="4800" b="1" dirty="0">
              <a:solidFill>
                <a:srgbClr val="595959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3" name="文本框 16"/>
          <p:cNvSpPr txBox="1">
            <a:spLocks noChangeArrowheads="1"/>
          </p:cNvSpPr>
          <p:nvPr/>
        </p:nvSpPr>
        <p:spPr bwMode="auto">
          <a:xfrm>
            <a:off x="1413754" y="4639371"/>
            <a:ext cx="437083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designer can use default text to simulate what text would look like. A designer can use default text to simulate what text would look like. </a:t>
            </a:r>
            <a:endParaRPr lang="en-US" altLang="zh-CN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硬币问题</a:t>
              </a:r>
              <a:endPara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888315"/>
            <a:ext cx="103709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在记忆化搜索中，如果用特殊值表示“还没算过”，则必须将其和其他特殊值</a:t>
            </a:r>
            <a:r>
              <a:rPr lang="en-US" altLang="zh-CN" dirty="0"/>
              <a:t>(</a:t>
            </a:r>
            <a:r>
              <a:rPr lang="zh-CN" altLang="en-US" dirty="0"/>
              <a:t>如无解</a:t>
            </a:r>
            <a:r>
              <a:rPr lang="en-US" altLang="zh-CN" dirty="0"/>
              <a:t>) </a:t>
            </a:r>
            <a:r>
              <a:rPr lang="zh-CN" altLang="en-US" dirty="0"/>
              <a:t>区分开。</a:t>
            </a:r>
            <a:endParaRPr lang="zh-CN" altLang="en-US" dirty="0"/>
          </a:p>
        </p:txBody>
      </p:sp>
      <p:sp>
        <p:nvSpPr>
          <p:cNvPr id="10" name="Rectangle 20"/>
          <p:cNvSpPr/>
          <p:nvPr/>
        </p:nvSpPr>
        <p:spPr>
          <a:xfrm>
            <a:off x="874378" y="1590159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810269" y="1537009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稻壳儿小白白(http://dwz.cn/Wu2UP)"/>
          <p:cNvSpPr txBox="1">
            <a:spLocks noChangeArrowheads="1"/>
          </p:cNvSpPr>
          <p:nvPr/>
        </p:nvSpPr>
        <p:spPr bwMode="auto">
          <a:xfrm>
            <a:off x="1348851" y="1314769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代码实现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?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1351122" y="3501215"/>
            <a:ext cx="1037097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28" y="2779354"/>
            <a:ext cx="5981700" cy="2946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36" y="2719312"/>
            <a:ext cx="5727319" cy="3108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区间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dp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310759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257609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035369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问题定义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431115"/>
            <a:ext cx="1037097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对于区间的一种动态规划，对于某个区间，它的合并方式可能有很多种，我们需要去枚举所有的方式，通常是去枚举区间的分割点，找到最优的方式</a:t>
            </a:r>
            <a:r>
              <a:rPr lang="en-US" altLang="zh-CN" dirty="0"/>
              <a:t>(</a:t>
            </a:r>
            <a:r>
              <a:rPr lang="zh-CN" altLang="en-US" dirty="0"/>
              <a:t>一般是找最少消耗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10" name="Rectangle 20"/>
          <p:cNvSpPr/>
          <p:nvPr/>
        </p:nvSpPr>
        <p:spPr>
          <a:xfrm>
            <a:off x="874378" y="2415659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810269" y="2362509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稻壳儿小白白(http://dwz.cn/Wu2UP)"/>
          <p:cNvSpPr txBox="1">
            <a:spLocks noChangeArrowheads="1"/>
          </p:cNvSpPr>
          <p:nvPr/>
        </p:nvSpPr>
        <p:spPr bwMode="auto">
          <a:xfrm>
            <a:off x="1348851" y="2140269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思路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1351122" y="2536015"/>
            <a:ext cx="10370978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600" dirty="0"/>
              <a:t>既然需要求解在一个区间上的最优解，那么可以把这个区间分割成一个个小区间，求解每个小区间的最优解，再合并小区间得到大区间即可。所以在代码实现上，我们可以枚举区间长度</a:t>
            </a:r>
            <a:r>
              <a:rPr lang="en-US" altLang="zh-CN" sz="1600" dirty="0" err="1"/>
              <a:t>len</a:t>
            </a:r>
            <a:r>
              <a:rPr lang="zh-CN" altLang="en-US" sz="1600" dirty="0"/>
              <a:t>为每次分割成的小区间长度（由短到长不断合并），内层枚举该长度下可以的起点，自然终点也就明了了。然后在这个起点终点之间枚举分割点，求解这段小区间在某个分割点下的最优解。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76" y="3547314"/>
            <a:ext cx="6185177" cy="2919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区间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dp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7215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6684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4461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状态转移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841933"/>
            <a:ext cx="1037097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在合并区间时，一般会有消耗（根据题意去计算），状态转移方程就可以表示成：</a:t>
            </a:r>
            <a:endParaRPr lang="zh-CN" altLang="en-US" dirty="0"/>
          </a:p>
          <a:p>
            <a:r>
              <a:rPr lang="en-US" altLang="zh-CN" b="1" dirty="0" err="1"/>
              <a:t>dp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][j] = min(</a:t>
            </a:r>
            <a:r>
              <a:rPr lang="en-US" altLang="zh-CN" b="1" dirty="0" err="1"/>
              <a:t>dp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][j], </a:t>
            </a:r>
            <a:r>
              <a:rPr lang="en-US" altLang="zh-CN" b="1" dirty="0" err="1"/>
              <a:t>dp</a:t>
            </a:r>
            <a:r>
              <a:rPr lang="en-US" altLang="zh-CN" b="1" dirty="0"/>
              <a:t>[</a:t>
            </a:r>
            <a:r>
              <a:rPr lang="en-US" altLang="zh-CN" b="1" dirty="0" err="1"/>
              <a:t>i,k</a:t>
            </a:r>
            <a:r>
              <a:rPr lang="en-US" altLang="zh-CN" b="1" dirty="0"/>
              <a:t>] + </a:t>
            </a:r>
            <a:r>
              <a:rPr lang="en-US" altLang="zh-CN" b="1" dirty="0" err="1"/>
              <a:t>dp</a:t>
            </a:r>
            <a:r>
              <a:rPr lang="en-US" altLang="zh-CN" b="1" dirty="0"/>
              <a:t>[k+1][j] + </a:t>
            </a:r>
            <a:r>
              <a:rPr lang="zh-CN" altLang="en-US" b="1" dirty="0"/>
              <a:t>合并区间的消耗 </a:t>
            </a:r>
            <a:r>
              <a:rPr lang="en-US" altLang="zh-CN" b="1" dirty="0"/>
              <a:t>) </a:t>
            </a:r>
            <a:r>
              <a:rPr lang="zh-CN" altLang="en-US" dirty="0"/>
              <a:t>（</a:t>
            </a:r>
            <a:r>
              <a:rPr lang="en-US" altLang="zh-CN" dirty="0"/>
              <a:t>k</a:t>
            </a:r>
            <a:r>
              <a:rPr lang="zh-CN" altLang="en-US" dirty="0"/>
              <a:t>是区间分割点）</a:t>
            </a:r>
            <a:endParaRPr lang="zh-CN" altLang="en-US" dirty="0"/>
          </a:p>
        </p:txBody>
      </p:sp>
      <p:sp>
        <p:nvSpPr>
          <p:cNvPr id="10" name="Rectangle 20"/>
          <p:cNvSpPr/>
          <p:nvPr/>
        </p:nvSpPr>
        <p:spPr>
          <a:xfrm>
            <a:off x="874378" y="28264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810269" y="27733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稻壳儿小白白(http://dwz.cn/Wu2UP)"/>
          <p:cNvSpPr txBox="1">
            <a:spLocks noChangeArrowheads="1"/>
          </p:cNvSpPr>
          <p:nvPr/>
        </p:nvSpPr>
        <p:spPr bwMode="auto">
          <a:xfrm>
            <a:off x="1348851" y="25510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代码实现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1351122" y="2946833"/>
            <a:ext cx="10370978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通常都是先</a:t>
            </a:r>
            <a:r>
              <a:rPr lang="zh-CN" altLang="en-US" b="1" dirty="0"/>
              <a:t>枚举区间长度</a:t>
            </a:r>
            <a:r>
              <a:rPr lang="zh-CN" altLang="en-US" dirty="0"/>
              <a:t>，区间长度为</a:t>
            </a:r>
            <a:r>
              <a:rPr lang="en-US" altLang="zh-CN" dirty="0"/>
              <a:t>1</a:t>
            </a:r>
            <a:r>
              <a:rPr lang="zh-CN" altLang="en-US" dirty="0"/>
              <a:t>就不用合并，所以从</a:t>
            </a:r>
            <a:r>
              <a:rPr lang="en-US" altLang="zh-CN" dirty="0"/>
              <a:t>2</a:t>
            </a:r>
            <a:r>
              <a:rPr lang="zh-CN" altLang="en-US" dirty="0"/>
              <a:t>开始枚举，然后</a:t>
            </a:r>
            <a:r>
              <a:rPr lang="zh-CN" altLang="en-US" b="1" dirty="0"/>
              <a:t>枚举左端点，</a:t>
            </a:r>
            <a:r>
              <a:rPr lang="zh-CN" altLang="en-US" dirty="0"/>
              <a:t>那么</a:t>
            </a:r>
            <a:r>
              <a:rPr lang="zh-CN" altLang="en-US" b="1" dirty="0"/>
              <a:t>右端点</a:t>
            </a:r>
            <a:r>
              <a:rPr lang="zh-CN" altLang="en-US" dirty="0"/>
              <a:t>就为左端点加区间长度</a:t>
            </a:r>
            <a:r>
              <a:rPr lang="en-US" altLang="zh-CN" dirty="0"/>
              <a:t>-1</a:t>
            </a:r>
            <a:r>
              <a:rPr lang="zh-CN" altLang="en-US" dirty="0"/>
              <a:t>，再</a:t>
            </a:r>
            <a:r>
              <a:rPr lang="zh-CN" altLang="en-US" b="1" dirty="0"/>
              <a:t>枚举分割点 </a:t>
            </a:r>
            <a:r>
              <a:rPr lang="en-US" altLang="zh-CN" b="1" dirty="0"/>
              <a:t>k</a:t>
            </a:r>
            <a:r>
              <a:rPr lang="zh-CN" altLang="en-US" dirty="0"/>
              <a:t>，最后计算不同分割点 </a:t>
            </a:r>
            <a:r>
              <a:rPr lang="en-US" altLang="zh-CN" dirty="0"/>
              <a:t>k </a:t>
            </a:r>
            <a:r>
              <a:rPr lang="zh-CN" altLang="en-US" dirty="0"/>
              <a:t>的情况下，合并区间的消耗，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选择其中的最小消耗。</a:t>
            </a:r>
            <a:r>
              <a:rPr lang="zh-CN" altLang="en-US" b="1" dirty="0"/>
              <a:t>（需要注意的是要记得根据题意给上初值）</a:t>
            </a:r>
            <a:endParaRPr lang="en-US" altLang="zh-CN" b="1" dirty="0"/>
          </a:p>
          <a:p>
            <a:endParaRPr lang="en-US" altLang="zh-CN" sz="1600" dirty="0"/>
          </a:p>
          <a:p>
            <a:r>
              <a:rPr lang="en-US" altLang="zh-CN" sz="1600" dirty="0"/>
              <a:t>for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 = 2; 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 &lt;= n; 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++) {//</a:t>
            </a:r>
            <a:r>
              <a:rPr lang="zh-CN" altLang="en-US" sz="1600" dirty="0"/>
              <a:t>先枚举区间长度</a:t>
            </a:r>
            <a:endParaRPr lang="zh-CN" altLang="en-US" sz="1600" dirty="0"/>
          </a:p>
          <a:p>
            <a:r>
              <a:rPr lang="zh-CN" altLang="en-US" sz="1600" dirty="0"/>
              <a:t>	</a:t>
            </a:r>
            <a:r>
              <a:rPr lang="en-US" altLang="zh-CN" sz="1600" dirty="0"/>
              <a:t>for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1; i+len-1 &lt;= 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{//</a:t>
            </a:r>
            <a:r>
              <a:rPr lang="zh-CN" altLang="en-US" sz="1600" dirty="0"/>
              <a:t>再枚举区间左端点，左端点加区间长度为右端点，不能大于</a:t>
            </a:r>
            <a:r>
              <a:rPr lang="en-US" altLang="zh-CN" sz="1600" dirty="0"/>
              <a:t>n</a:t>
            </a:r>
            <a:endParaRPr lang="en-US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j = i+len-1;	//</a:t>
            </a:r>
            <a:r>
              <a:rPr lang="zh-CN" altLang="en-US" sz="1600" dirty="0"/>
              <a:t>区间右端点</a:t>
            </a:r>
            <a:endParaRPr lang="zh-CN" altLang="en-US" sz="1600" dirty="0"/>
          </a:p>
          <a:p>
            <a:r>
              <a:rPr lang="zh-CN" altLang="en-US" sz="1600" dirty="0"/>
              <a:t>		</a:t>
            </a:r>
            <a:r>
              <a:rPr lang="en-US" altLang="zh-CN" sz="1600" dirty="0"/>
              <a:t>for 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k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 k &lt; j; k++) {	//</a:t>
            </a:r>
            <a:r>
              <a:rPr lang="zh-CN" altLang="en-US" sz="1600" dirty="0"/>
              <a:t>枚举区间分割点</a:t>
            </a:r>
            <a:endParaRPr lang="zh-CN" altLang="en-US" sz="1600" dirty="0"/>
          </a:p>
          <a:p>
            <a:r>
              <a:rPr lang="zh-CN" altLang="en-US" sz="1600" dirty="0"/>
              <a:t>			</a:t>
            </a:r>
            <a:r>
              <a:rPr lang="en-US" altLang="zh-CN" sz="1600" dirty="0" err="1"/>
              <a:t>dp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][j] = min(</a:t>
            </a:r>
            <a:r>
              <a:rPr lang="en-US" altLang="zh-CN" sz="1600" dirty="0" err="1"/>
              <a:t>dp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][j], </a:t>
            </a:r>
            <a:r>
              <a:rPr lang="en-US" altLang="zh-CN" sz="1600" dirty="0" err="1"/>
              <a:t>dp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][k]+</a:t>
            </a:r>
            <a:r>
              <a:rPr lang="en-US" altLang="zh-CN" sz="1600" dirty="0" err="1"/>
              <a:t>dp</a:t>
            </a:r>
            <a:r>
              <a:rPr lang="en-US" altLang="zh-CN" sz="1600" dirty="0"/>
              <a:t>[k+1][j]+</a:t>
            </a:r>
            <a:r>
              <a:rPr lang="zh-CN" altLang="en-US" sz="1600" dirty="0"/>
              <a:t>合并区间的消耗</a:t>
            </a:r>
            <a:r>
              <a:rPr lang="en-US" altLang="zh-CN" sz="1600" dirty="0"/>
              <a:t>);</a:t>
            </a:r>
            <a:endParaRPr lang="en-US" altLang="zh-CN" sz="1600" dirty="0"/>
          </a:p>
          <a:p>
            <a:r>
              <a:rPr lang="en-US" altLang="zh-CN" sz="1600" dirty="0"/>
              <a:t>		}</a:t>
            </a:r>
            <a:endParaRPr lang="en-US" altLang="zh-CN" sz="1600" dirty="0"/>
          </a:p>
          <a:p>
            <a:r>
              <a:rPr lang="en-US" altLang="zh-CN" sz="1600" dirty="0"/>
              <a:t>	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区间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dp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7215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6684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4461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模版题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841933"/>
            <a:ext cx="1037097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b="1" dirty="0"/>
              <a:t>石子合并</a:t>
            </a:r>
            <a:endParaRPr lang="en-US" altLang="zh-CN" b="1" dirty="0"/>
          </a:p>
          <a:p>
            <a:r>
              <a:rPr lang="zh-CN" altLang="en-US" dirty="0"/>
              <a:t>设有 </a:t>
            </a:r>
            <a:r>
              <a:rPr lang="en-US" altLang="zh-CN" dirty="0"/>
              <a:t>N</a:t>
            </a:r>
            <a:r>
              <a:rPr lang="zh-CN" altLang="en-US" dirty="0"/>
              <a:t> 堆石子排成一排，其编号为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。每堆石子有一定的质量，可以用一个整数来描述，现在要将这 </a:t>
            </a:r>
            <a:r>
              <a:rPr lang="en-US" altLang="zh-CN" dirty="0"/>
              <a:t>N </a:t>
            </a:r>
            <a:r>
              <a:rPr lang="zh-CN" altLang="en-US" dirty="0"/>
              <a:t>堆石子合并成为一堆。每次只能合并相邻的两堆，合并的代价为这两堆石子的质量之和，合并后与这两堆石子相邻的石子将和新堆相邻，合并时由于选择的顺序不同，合并的总代价也不相同。例如有 </a:t>
            </a:r>
            <a:r>
              <a:rPr lang="en-US" altLang="zh-CN" dirty="0"/>
              <a:t>4 </a:t>
            </a:r>
            <a:r>
              <a:rPr lang="zh-CN" altLang="en-US" dirty="0"/>
              <a:t>堆石子分别为 </a:t>
            </a:r>
            <a:r>
              <a:rPr lang="en-US" altLang="zh-CN" dirty="0"/>
              <a:t>1 3 5 2</a:t>
            </a:r>
            <a:r>
              <a:rPr lang="zh-CN" altLang="en-US" dirty="0"/>
              <a:t>， 我们可以先合并</a:t>
            </a:r>
            <a:r>
              <a:rPr lang="en-US" altLang="zh-CN" dirty="0"/>
              <a:t>1</a:t>
            </a:r>
            <a:r>
              <a:rPr lang="zh-CN" altLang="en-US" dirty="0"/>
              <a:t> 、</a:t>
            </a:r>
            <a:r>
              <a:rPr lang="en-US" altLang="zh-CN" dirty="0"/>
              <a:t>2 </a:t>
            </a:r>
            <a:r>
              <a:rPr lang="zh-CN" altLang="en-US" dirty="0"/>
              <a:t>堆，代价为 </a:t>
            </a:r>
            <a:r>
              <a:rPr lang="en-US" altLang="zh-CN" dirty="0"/>
              <a:t>4</a:t>
            </a:r>
            <a:r>
              <a:rPr lang="zh-CN" altLang="en-US" dirty="0"/>
              <a:t>，得到 </a:t>
            </a:r>
            <a:r>
              <a:rPr lang="en-US" altLang="zh-CN" dirty="0"/>
              <a:t>4 5 2</a:t>
            </a:r>
            <a:r>
              <a:rPr lang="zh-CN" altLang="en-US" dirty="0"/>
              <a:t>， 又合并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堆，代价为 </a:t>
            </a:r>
            <a:r>
              <a:rPr lang="en-US" altLang="zh-CN" dirty="0"/>
              <a:t>9</a:t>
            </a:r>
            <a:r>
              <a:rPr lang="zh-CN" altLang="en-US" dirty="0"/>
              <a:t>，得到 </a:t>
            </a:r>
            <a:r>
              <a:rPr lang="en-US" altLang="zh-CN" dirty="0"/>
              <a:t>9 2 </a:t>
            </a:r>
            <a:r>
              <a:rPr lang="zh-CN" altLang="en-US" dirty="0"/>
              <a:t>，再合并得到 </a:t>
            </a:r>
            <a:r>
              <a:rPr lang="en-US" altLang="zh-CN" dirty="0"/>
              <a:t>11</a:t>
            </a:r>
            <a:r>
              <a:rPr lang="zh-CN" altLang="en-US" dirty="0"/>
              <a:t>，总代价为 </a:t>
            </a:r>
            <a:r>
              <a:rPr lang="en-US" altLang="zh-CN" dirty="0"/>
              <a:t>4+9+11=24</a:t>
            </a:r>
            <a:r>
              <a:rPr lang="zh-CN" altLang="en-US" dirty="0"/>
              <a:t>；如果第二步是先合并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 </a:t>
            </a:r>
            <a:r>
              <a:rPr lang="zh-CN" altLang="en-US" dirty="0"/>
              <a:t>堆，则代价为 </a:t>
            </a:r>
            <a:r>
              <a:rPr lang="en-US" altLang="zh-CN" dirty="0"/>
              <a:t>7</a:t>
            </a:r>
            <a:r>
              <a:rPr lang="zh-CN" altLang="en-US" dirty="0"/>
              <a:t>，得到 </a:t>
            </a:r>
            <a:r>
              <a:rPr lang="en-US" altLang="zh-CN" dirty="0"/>
              <a:t>4 7</a:t>
            </a:r>
            <a:r>
              <a:rPr lang="zh-CN" altLang="en-US" dirty="0"/>
              <a:t>，最后一次合并代价为 </a:t>
            </a:r>
            <a:r>
              <a:rPr lang="en-US" altLang="zh-CN" dirty="0"/>
              <a:t>11</a:t>
            </a:r>
            <a:r>
              <a:rPr lang="zh-CN" altLang="en-US" dirty="0"/>
              <a:t>，总代价为 </a:t>
            </a:r>
            <a:r>
              <a:rPr lang="en-US" altLang="zh-CN" dirty="0"/>
              <a:t>4+7+11=22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问题是：找出一种合理的方法，使总的代价最小，输出最小代价。</a:t>
            </a:r>
            <a:r>
              <a:rPr lang="en-US" altLang="zh-CN" dirty="0"/>
              <a:t>N&lt;=100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这可以直接套模板，只需要去处理如何计算合并消耗，我们由题中可知两区间石子的总重量就是合并消耗，由此很自然地想到用前缀和来计算区间和。</a:t>
            </a:r>
            <a:endParaRPr lang="zh-CN" altLang="en-US" dirty="0"/>
          </a:p>
        </p:txBody>
      </p:sp>
      <p:sp>
        <p:nvSpPr>
          <p:cNvPr id="10" name="Rectangle 20"/>
          <p:cNvSpPr/>
          <p:nvPr/>
        </p:nvSpPr>
        <p:spPr>
          <a:xfrm>
            <a:off x="874378" y="44266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810269" y="43735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稻壳儿小白白(http://dwz.cn/Wu2UP)"/>
          <p:cNvSpPr txBox="1">
            <a:spLocks noChangeArrowheads="1"/>
          </p:cNvSpPr>
          <p:nvPr/>
        </p:nvSpPr>
        <p:spPr bwMode="auto">
          <a:xfrm>
            <a:off x="1348851" y="41512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思路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区间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dp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7215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6684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4461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性质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841933"/>
            <a:ext cx="1037097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区间 </a:t>
            </a:r>
            <a:r>
              <a:rPr lang="en-US" altLang="zh-CN" dirty="0"/>
              <a:t>DP </a:t>
            </a:r>
            <a:r>
              <a:rPr lang="zh-CN" altLang="en-US" dirty="0"/>
              <a:t>有以下特点：</a:t>
            </a:r>
            <a:endParaRPr lang="zh-CN" altLang="en-US" dirty="0"/>
          </a:p>
          <a:p>
            <a:r>
              <a:rPr lang="zh-CN" altLang="en-US" b="1" dirty="0"/>
              <a:t>合并</a:t>
            </a:r>
            <a:r>
              <a:rPr lang="zh-CN" altLang="en-US" dirty="0"/>
              <a:t>：即将两个或多个部分进行整合，当然也可以反过来；</a:t>
            </a:r>
            <a:endParaRPr lang="zh-CN" altLang="en-US" dirty="0"/>
          </a:p>
          <a:p>
            <a:r>
              <a:rPr lang="zh-CN" altLang="en-US" b="1" dirty="0"/>
              <a:t>特征</a:t>
            </a:r>
            <a:r>
              <a:rPr lang="zh-CN" altLang="en-US" dirty="0"/>
              <a:t>：能将问题分解为能两两合并的形式；</a:t>
            </a:r>
            <a:endParaRPr lang="zh-CN" altLang="en-US" dirty="0"/>
          </a:p>
          <a:p>
            <a:r>
              <a:rPr lang="zh-CN" altLang="en-US" b="1" dirty="0"/>
              <a:t>求解</a:t>
            </a:r>
            <a:r>
              <a:rPr lang="zh-CN" altLang="en-US" dirty="0"/>
              <a:t>：对整个问题设最优值，枚举合并点，将问题分解为左右两个部分，最后合并两个部分的最优值得到原问题的最优值。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与上一题类似，但石堆改成了环状，</a:t>
            </a:r>
            <a:r>
              <a:rPr lang="en-US" altLang="zh-CN" dirty="0"/>
              <a:t>n&lt;=100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</p:txBody>
      </p:sp>
      <p:sp>
        <p:nvSpPr>
          <p:cNvPr id="10" name="Rectangle 20"/>
          <p:cNvSpPr/>
          <p:nvPr/>
        </p:nvSpPr>
        <p:spPr>
          <a:xfrm>
            <a:off x="874378" y="36900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810269" y="36369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稻壳儿小白白(http://dwz.cn/Wu2UP)"/>
          <p:cNvSpPr txBox="1">
            <a:spLocks noChangeArrowheads="1"/>
          </p:cNvSpPr>
          <p:nvPr/>
        </p:nvSpPr>
        <p:spPr bwMode="auto">
          <a:xfrm>
            <a:off x="1348851" y="34146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问题扩展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+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区间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dp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7215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6684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4461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思路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841933"/>
            <a:ext cx="10370978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方法一：由于石子围成一个环，我们可以枚举分开的位置，将这个环转化成一个链，由于要枚举 </a:t>
            </a:r>
            <a:r>
              <a:rPr lang="en-US" altLang="zh-CN" dirty="0"/>
              <a:t>n </a:t>
            </a:r>
            <a:r>
              <a:rPr lang="zh-CN" altLang="en-US" dirty="0"/>
              <a:t>次，最终的时间复杂度为 </a:t>
            </a:r>
            <a:r>
              <a:rPr lang="en-US" altLang="zh-CN" dirty="0"/>
              <a:t>O(n^4)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方法二：我们将这条链延长两倍，变成 </a:t>
            </a:r>
            <a:r>
              <a:rPr lang="en-US" altLang="zh-CN" dirty="0"/>
              <a:t>2 n </a:t>
            </a:r>
            <a:r>
              <a:rPr lang="zh-CN" altLang="en-US" dirty="0"/>
              <a:t>堆，其中第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堆与第 </a:t>
            </a:r>
            <a:r>
              <a:rPr lang="en-US" altLang="zh-CN" dirty="0" err="1"/>
              <a:t>n+i</a:t>
            </a:r>
            <a:r>
              <a:rPr lang="en-US" altLang="zh-CN" dirty="0"/>
              <a:t> </a:t>
            </a:r>
            <a:r>
              <a:rPr lang="zh-CN" altLang="en-US" dirty="0"/>
              <a:t>堆相同，用动态规划求解后，取 </a:t>
            </a:r>
            <a:r>
              <a:rPr lang="en-US" altLang="zh-CN" dirty="0"/>
              <a:t>f(1,n),f(2,n+1)…,f(n-1,2n-2) </a:t>
            </a:r>
            <a:r>
              <a:rPr lang="zh-CN" altLang="en-US" dirty="0"/>
              <a:t>中的最优值，即为最后的答案。时间复杂度 </a:t>
            </a:r>
            <a:r>
              <a:rPr lang="en-US" altLang="zh-CN" dirty="0"/>
              <a:t>O(n^3)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与上一题类似，但</a:t>
            </a:r>
            <a:r>
              <a:rPr lang="en-US" altLang="zh-CN" dirty="0"/>
              <a:t>n&lt;=1000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</p:txBody>
      </p:sp>
      <p:sp>
        <p:nvSpPr>
          <p:cNvPr id="10" name="Rectangle 20"/>
          <p:cNvSpPr/>
          <p:nvPr/>
        </p:nvSpPr>
        <p:spPr>
          <a:xfrm>
            <a:off x="874378" y="36900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810269" y="36369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稻壳儿小白白(http://dwz.cn/Wu2UP)"/>
          <p:cNvSpPr txBox="1">
            <a:spLocks noChangeArrowheads="1"/>
          </p:cNvSpPr>
          <p:nvPr/>
        </p:nvSpPr>
        <p:spPr bwMode="auto">
          <a:xfrm>
            <a:off x="1348851" y="35162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问题扩展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++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区间</a:t>
              </a:r>
              <a:r>
                <a:rPr lang="en-US" altLang="zh-CN" sz="2000" b="1" dirty="0" err="1">
                  <a:solidFill>
                    <a:srgbClr val="595959"/>
                  </a:solidFill>
                  <a:ea typeface="方正兰亭粗黑简体" panose="02000000000000000000" pitchFamily="2" charset="-122"/>
                </a:rPr>
                <a:t>dp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7215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6684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4461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四边形不等式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841933"/>
            <a:ext cx="103709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利用四边形不等式优化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、什么是四边形不等式？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、不等式优化如何证明？？（*）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、如何利用四边形不等式优化？？？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四边形不等式优化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7215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6684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446187"/>
            <a:ext cx="5788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定义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841933"/>
            <a:ext cx="1037097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这是一个</a:t>
            </a:r>
            <a:r>
              <a:rPr lang="en-US" altLang="zh-CN" dirty="0"/>
              <a:t>2D/1D</a:t>
            </a:r>
            <a:r>
              <a:rPr lang="zh-CN" altLang="en-US" dirty="0"/>
              <a:t>动态规划（一共有约 </a:t>
            </a:r>
            <a:r>
              <a:rPr lang="en-US" altLang="zh-CN" dirty="0"/>
              <a:t>n^2 </a:t>
            </a:r>
            <a:r>
              <a:rPr lang="zh-CN" altLang="en-US" dirty="0"/>
              <a:t>个状态，每次状态转移需要 </a:t>
            </a:r>
            <a:r>
              <a:rPr lang="en-US" altLang="zh-CN" dirty="0"/>
              <a:t>O(n) </a:t>
            </a:r>
            <a:r>
              <a:rPr lang="zh-CN" altLang="en-US" dirty="0"/>
              <a:t>的时间），所以朴素的算法的时间复杂度是 </a:t>
            </a:r>
            <a:r>
              <a:rPr lang="en-US" altLang="zh-CN" dirty="0"/>
              <a:t>O(n^3) </a:t>
            </a:r>
            <a:r>
              <a:rPr lang="zh-CN" altLang="en-US" dirty="0"/>
              <a:t>。然而，如果上面的 </a:t>
            </a:r>
            <a:r>
              <a:rPr lang="en-US" altLang="zh-CN" dirty="0"/>
              <a:t>w(</a:t>
            </a:r>
            <a:r>
              <a:rPr lang="en-US" altLang="zh-CN" dirty="0" err="1"/>
              <a:t>l,r</a:t>
            </a:r>
            <a:r>
              <a:rPr lang="en-US" altLang="zh-CN" dirty="0"/>
              <a:t>) </a:t>
            </a:r>
            <a:r>
              <a:rPr lang="zh-CN" altLang="en-US" dirty="0"/>
              <a:t>这个二元函数符合一些条件，我们可以在 </a:t>
            </a:r>
            <a:r>
              <a:rPr lang="en-US" altLang="zh-CN" dirty="0"/>
              <a:t>O(n^2) </a:t>
            </a:r>
            <a:r>
              <a:rPr lang="zh-CN" altLang="en-US" dirty="0"/>
              <a:t>内解决它。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区间包含单调性：</a:t>
            </a:r>
            <a:r>
              <a:rPr lang="zh-CN" altLang="en-US" dirty="0"/>
              <a:t>即若 </a:t>
            </a:r>
            <a:r>
              <a:rPr lang="en-US" altLang="zh-CN" dirty="0"/>
              <a:t>l</a:t>
            </a:r>
            <a:r>
              <a:rPr lang="zh-CN" altLang="en-US" dirty="0"/>
              <a:t> </a:t>
            </a:r>
            <a:r>
              <a:rPr lang="en-US" altLang="zh-CN" dirty="0"/>
              <a:t>≤</a:t>
            </a:r>
            <a:r>
              <a:rPr lang="zh-CN" altLang="en-US" dirty="0"/>
              <a:t> </a:t>
            </a:r>
            <a:r>
              <a:rPr lang="en-US" altLang="zh-CN" dirty="0"/>
              <a:t>l′</a:t>
            </a:r>
            <a:r>
              <a:rPr lang="zh-CN" altLang="en-US" dirty="0"/>
              <a:t> </a:t>
            </a:r>
            <a:r>
              <a:rPr lang="en-US" altLang="zh-CN" dirty="0"/>
              <a:t>≤</a:t>
            </a:r>
            <a:r>
              <a:rPr lang="zh-CN" altLang="en-US" dirty="0"/>
              <a:t> </a:t>
            </a:r>
            <a:r>
              <a:rPr lang="en-US" altLang="zh-CN" dirty="0"/>
              <a:t>r′</a:t>
            </a:r>
            <a:r>
              <a:rPr lang="zh-CN" altLang="en-US" dirty="0"/>
              <a:t> </a:t>
            </a:r>
            <a:r>
              <a:rPr lang="en-US" altLang="zh-CN" dirty="0"/>
              <a:t>≤</a:t>
            </a:r>
            <a:r>
              <a:rPr lang="zh-CN" altLang="en-US" dirty="0"/>
              <a:t> </a:t>
            </a:r>
            <a:r>
              <a:rPr lang="en-US" altLang="zh-CN" dirty="0"/>
              <a:t>r </a:t>
            </a:r>
            <a:r>
              <a:rPr lang="zh-CN" altLang="en-US" dirty="0"/>
              <a:t>，则 </a:t>
            </a:r>
            <a:r>
              <a:rPr lang="en-US" altLang="zh-CN" dirty="0"/>
              <a:t>w(</a:t>
            </a:r>
            <a:r>
              <a:rPr lang="en-US" altLang="zh-CN" dirty="0" err="1"/>
              <a:t>l′,r</a:t>
            </a:r>
            <a:r>
              <a:rPr lang="en-US" altLang="zh-CN" dirty="0"/>
              <a:t>′)</a:t>
            </a:r>
            <a:r>
              <a:rPr lang="zh-CN" altLang="en-US" dirty="0"/>
              <a:t> </a:t>
            </a:r>
            <a:r>
              <a:rPr lang="en-US" altLang="zh-CN" dirty="0"/>
              <a:t>≤</a:t>
            </a:r>
            <a:r>
              <a:rPr lang="zh-CN" altLang="en-US" dirty="0"/>
              <a:t> </a:t>
            </a:r>
            <a:r>
              <a:rPr lang="en-US" altLang="zh-CN" dirty="0"/>
              <a:t>w(</a:t>
            </a:r>
            <a:r>
              <a:rPr lang="en-US" altLang="zh-CN" dirty="0" err="1"/>
              <a:t>l,r</a:t>
            </a:r>
            <a:r>
              <a:rPr lang="en-US" altLang="zh-CN" dirty="0"/>
              <a:t>) 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四边形不等式：</a:t>
            </a:r>
            <a:r>
              <a:rPr lang="zh-CN" altLang="en-US" dirty="0"/>
              <a:t>即若 </a:t>
            </a:r>
            <a:r>
              <a:rPr lang="en-US" altLang="zh-CN" dirty="0"/>
              <a:t>l</a:t>
            </a:r>
            <a:r>
              <a:rPr lang="zh-CN" altLang="en-US" dirty="0"/>
              <a:t> </a:t>
            </a:r>
            <a:r>
              <a:rPr lang="en-US" altLang="zh-CN" dirty="0"/>
              <a:t>≤</a:t>
            </a:r>
            <a:r>
              <a:rPr lang="zh-CN" altLang="en-US" dirty="0"/>
              <a:t> </a:t>
            </a:r>
            <a:r>
              <a:rPr lang="en-US" altLang="zh-CN" dirty="0"/>
              <a:t>l′</a:t>
            </a:r>
            <a:r>
              <a:rPr lang="zh-CN" altLang="en-US" dirty="0"/>
              <a:t> </a:t>
            </a:r>
            <a:r>
              <a:rPr lang="en-US" altLang="zh-CN" dirty="0"/>
              <a:t>≤</a:t>
            </a:r>
            <a:r>
              <a:rPr lang="zh-CN" altLang="en-US" dirty="0"/>
              <a:t> </a:t>
            </a:r>
            <a:r>
              <a:rPr lang="en-US" altLang="zh-CN" dirty="0"/>
              <a:t>r′</a:t>
            </a:r>
            <a:r>
              <a:rPr lang="zh-CN" altLang="en-US" dirty="0"/>
              <a:t> </a:t>
            </a:r>
            <a:r>
              <a:rPr lang="en-US" altLang="zh-CN" dirty="0"/>
              <a:t>≤</a:t>
            </a:r>
            <a:r>
              <a:rPr lang="zh-CN" altLang="en-US" dirty="0"/>
              <a:t> </a:t>
            </a:r>
            <a:r>
              <a:rPr lang="en-US" altLang="zh-CN" dirty="0"/>
              <a:t>r </a:t>
            </a:r>
            <a:r>
              <a:rPr lang="zh-CN" altLang="en-US" dirty="0"/>
              <a:t>，则 </a:t>
            </a:r>
            <a:r>
              <a:rPr lang="en-US" altLang="zh-CN" dirty="0"/>
              <a:t>w(</a:t>
            </a:r>
            <a:r>
              <a:rPr lang="en-US" altLang="zh-CN" dirty="0" err="1"/>
              <a:t>l,r</a:t>
            </a:r>
            <a:r>
              <a:rPr lang="en-US" altLang="zh-CN" dirty="0"/>
              <a:t>′)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w(</a:t>
            </a:r>
            <a:r>
              <a:rPr lang="en-US" altLang="zh-CN" dirty="0" err="1"/>
              <a:t>l′,r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≤</a:t>
            </a:r>
            <a:r>
              <a:rPr lang="zh-CN" altLang="en-US" dirty="0"/>
              <a:t> </a:t>
            </a:r>
            <a:r>
              <a:rPr lang="en-US" altLang="zh-CN" dirty="0"/>
              <a:t>w(</a:t>
            </a:r>
            <a:r>
              <a:rPr lang="en-US" altLang="zh-CN" dirty="0" err="1"/>
              <a:t>l,r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w(</a:t>
            </a:r>
            <a:r>
              <a:rPr lang="en-US" altLang="zh-CN" dirty="0" err="1"/>
              <a:t>l′,r</a:t>
            </a:r>
            <a:r>
              <a:rPr lang="en-US" altLang="zh-CN" dirty="0"/>
              <a:t>′) 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br>
              <a:rPr lang="zh-CN" altLang="en-US" dirty="0"/>
            </a:br>
            <a:endParaRPr lang="en-US" altLang="zh-CN" dirty="0"/>
          </a:p>
        </p:txBody>
      </p:sp>
      <p:sp>
        <p:nvSpPr>
          <p:cNvPr id="10" name="Rectangle 20"/>
          <p:cNvSpPr/>
          <p:nvPr/>
        </p:nvSpPr>
        <p:spPr>
          <a:xfrm>
            <a:off x="874378" y="36900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810269" y="36369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稻壳儿小白白(http://dwz.cn/Wu2UP)"/>
          <p:cNvSpPr txBox="1">
            <a:spLocks noChangeArrowheads="1"/>
          </p:cNvSpPr>
          <p:nvPr/>
        </p:nvSpPr>
        <p:spPr bwMode="auto">
          <a:xfrm>
            <a:off x="1348851" y="35162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性质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251" y="1749032"/>
            <a:ext cx="5080000" cy="622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3648189"/>
            <a:ext cx="2082800" cy="1282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700" y="5477502"/>
            <a:ext cx="5041900" cy="109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commondata" val="eyJoZGlkIjoiYTFhNWUwMzNiZWUyMGI4NjA4Yzg1YWQ5YzQ2MjY1Y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4085</Words>
  <Application>WPS 演示</Application>
  <PresentationFormat>宽屏</PresentationFormat>
  <Paragraphs>245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Impact</vt:lpstr>
      <vt:lpstr>方正兰亭粗黑简体</vt:lpstr>
      <vt:lpstr>黑体</vt:lpstr>
      <vt:lpstr>方正兰亭超细黑简体</vt:lpstr>
      <vt:lpstr>Calibri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畅</cp:lastModifiedBy>
  <cp:revision>21</cp:revision>
  <dcterms:created xsi:type="dcterms:W3CDTF">2023-04-11T01:53:00Z</dcterms:created>
  <dcterms:modified xsi:type="dcterms:W3CDTF">2024-07-12T11:40:32Z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853C11BFD1924ABE8B09FE5F41498CD1_12</vt:lpwstr>
  </property>
  <property fmtid="{D5CDD505-2E9C-101B-9397-08002B2CF9AE}" pid="3" name="KSOProductBuildVer">
    <vt:lpwstr>2052-12.1.0.17147</vt:lpwstr>
  </property>
</Properties>
</file>