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72" r:id="rId3"/>
    <p:sldId id="331" r:id="rId4"/>
    <p:sldId id="332" r:id="rId5"/>
    <p:sldId id="348" r:id="rId6"/>
    <p:sldId id="349" r:id="rId7"/>
    <p:sldId id="350" r:id="rId8"/>
    <p:sldId id="333" r:id="rId9"/>
    <p:sldId id="351" r:id="rId10"/>
    <p:sldId id="334" r:id="rId11"/>
    <p:sldId id="336" r:id="rId12"/>
    <p:sldId id="340" r:id="rId13"/>
    <p:sldId id="352" r:id="rId14"/>
    <p:sldId id="353" r:id="rId15"/>
    <p:sldId id="354" r:id="rId16"/>
    <p:sldId id="355" r:id="rId17"/>
    <p:sldId id="356" r:id="rId18"/>
    <p:sldId id="357" r:id="rId19"/>
    <p:sldId id="358" r:id="rId20"/>
    <p:sldId id="359" r:id="rId21"/>
    <p:sldId id="36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66"/>
  </p:normalViewPr>
  <p:slideViewPr>
    <p:cSldViewPr snapToGrid="0" snapToObjects="1">
      <p:cViewPr varScale="1">
        <p:scale>
          <a:sx n="102" d="100"/>
          <a:sy n="102"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02D66-B07E-9740-871E-2263D23B12E3}" type="datetimeFigureOut">
              <a:rPr kumimoji="1" lang="zh-CN" altLang="en-US" smtClean="0"/>
              <a:t>2024/7/4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642C8-A821-2141-AD5D-FC635D3475CA}" type="slidenum">
              <a:rPr kumimoji="1" lang="zh-CN" altLang="en-US" smtClean="0"/>
              <a:t>‹#›</a:t>
            </a:fld>
            <a:endParaRPr kumimoji="1" lang="zh-CN" altLang="en-US"/>
          </a:p>
        </p:txBody>
      </p:sp>
    </p:spTree>
    <p:extLst>
      <p:ext uri="{BB962C8B-B14F-4D97-AF65-F5344CB8AC3E}">
        <p14:creationId xmlns:p14="http://schemas.microsoft.com/office/powerpoint/2010/main" val="395758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9EC03C-DBF8-4FA1-93D4-309E83364A69}" type="slidenum">
              <a:rPr lang="zh-CN" altLang="en-US" smtClean="0"/>
              <a:t>1</a:t>
            </a:fld>
            <a:endParaRPr lang="zh-CN" altLang="en-US"/>
          </a:p>
        </p:txBody>
      </p:sp>
    </p:spTree>
    <p:extLst>
      <p:ext uri="{BB962C8B-B14F-4D97-AF65-F5344CB8AC3E}">
        <p14:creationId xmlns:p14="http://schemas.microsoft.com/office/powerpoint/2010/main" val="4102413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10</a:t>
            </a:fld>
            <a:endParaRPr lang="en-GB"/>
          </a:p>
        </p:txBody>
      </p:sp>
    </p:spTree>
    <p:extLst>
      <p:ext uri="{BB962C8B-B14F-4D97-AF65-F5344CB8AC3E}">
        <p14:creationId xmlns:p14="http://schemas.microsoft.com/office/powerpoint/2010/main" val="2826432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957146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12</a:t>
            </a:fld>
            <a:endParaRPr lang="en-GB"/>
          </a:p>
        </p:txBody>
      </p:sp>
    </p:spTree>
    <p:extLst>
      <p:ext uri="{BB962C8B-B14F-4D97-AF65-F5344CB8AC3E}">
        <p14:creationId xmlns:p14="http://schemas.microsoft.com/office/powerpoint/2010/main" val="1610265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13</a:t>
            </a:fld>
            <a:endParaRPr lang="en-GB"/>
          </a:p>
        </p:txBody>
      </p:sp>
    </p:spTree>
    <p:extLst>
      <p:ext uri="{BB962C8B-B14F-4D97-AF65-F5344CB8AC3E}">
        <p14:creationId xmlns:p14="http://schemas.microsoft.com/office/powerpoint/2010/main" val="2315229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14</a:t>
            </a:fld>
            <a:endParaRPr lang="en-GB"/>
          </a:p>
        </p:txBody>
      </p:sp>
    </p:spTree>
    <p:extLst>
      <p:ext uri="{BB962C8B-B14F-4D97-AF65-F5344CB8AC3E}">
        <p14:creationId xmlns:p14="http://schemas.microsoft.com/office/powerpoint/2010/main" val="2771884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15</a:t>
            </a:fld>
            <a:endParaRPr lang="en-GB"/>
          </a:p>
        </p:txBody>
      </p:sp>
    </p:spTree>
    <p:extLst>
      <p:ext uri="{BB962C8B-B14F-4D97-AF65-F5344CB8AC3E}">
        <p14:creationId xmlns:p14="http://schemas.microsoft.com/office/powerpoint/2010/main" val="7525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16</a:t>
            </a:fld>
            <a:endParaRPr lang="en-GB"/>
          </a:p>
        </p:txBody>
      </p:sp>
    </p:spTree>
    <p:extLst>
      <p:ext uri="{BB962C8B-B14F-4D97-AF65-F5344CB8AC3E}">
        <p14:creationId xmlns:p14="http://schemas.microsoft.com/office/powerpoint/2010/main" val="139407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17</a:t>
            </a:fld>
            <a:endParaRPr lang="en-GB"/>
          </a:p>
        </p:txBody>
      </p:sp>
    </p:spTree>
    <p:extLst>
      <p:ext uri="{BB962C8B-B14F-4D97-AF65-F5344CB8AC3E}">
        <p14:creationId xmlns:p14="http://schemas.microsoft.com/office/powerpoint/2010/main" val="3252227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18</a:t>
            </a:fld>
            <a:endParaRPr lang="en-GB"/>
          </a:p>
        </p:txBody>
      </p:sp>
    </p:spTree>
    <p:extLst>
      <p:ext uri="{BB962C8B-B14F-4D97-AF65-F5344CB8AC3E}">
        <p14:creationId xmlns:p14="http://schemas.microsoft.com/office/powerpoint/2010/main" val="444025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19</a:t>
            </a:fld>
            <a:endParaRPr lang="en-GB"/>
          </a:p>
        </p:txBody>
      </p:sp>
    </p:spTree>
    <p:extLst>
      <p:ext uri="{BB962C8B-B14F-4D97-AF65-F5344CB8AC3E}">
        <p14:creationId xmlns:p14="http://schemas.microsoft.com/office/powerpoint/2010/main" val="163212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9EC03C-DBF8-4FA1-93D4-309E83364A69}" type="slidenum">
              <a:rPr lang="zh-CN" altLang="en-US" smtClean="0"/>
              <a:t>2</a:t>
            </a:fld>
            <a:endParaRPr lang="zh-CN" altLang="en-US"/>
          </a:p>
        </p:txBody>
      </p:sp>
    </p:spTree>
    <p:extLst>
      <p:ext uri="{BB962C8B-B14F-4D97-AF65-F5344CB8AC3E}">
        <p14:creationId xmlns:p14="http://schemas.microsoft.com/office/powerpoint/2010/main" val="1419522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20</a:t>
            </a:fld>
            <a:endParaRPr lang="en-GB"/>
          </a:p>
        </p:txBody>
      </p:sp>
    </p:spTree>
    <p:extLst>
      <p:ext uri="{BB962C8B-B14F-4D97-AF65-F5344CB8AC3E}">
        <p14:creationId xmlns:p14="http://schemas.microsoft.com/office/powerpoint/2010/main" val="1703974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21</a:t>
            </a:fld>
            <a:endParaRPr lang="en-GB"/>
          </a:p>
        </p:txBody>
      </p:sp>
    </p:spTree>
    <p:extLst>
      <p:ext uri="{BB962C8B-B14F-4D97-AF65-F5344CB8AC3E}">
        <p14:creationId xmlns:p14="http://schemas.microsoft.com/office/powerpoint/2010/main" val="184657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a:t>
            </a:fld>
            <a:endParaRPr lang="en-GB"/>
          </a:p>
        </p:txBody>
      </p:sp>
    </p:spTree>
    <p:extLst>
      <p:ext uri="{BB962C8B-B14F-4D97-AF65-F5344CB8AC3E}">
        <p14:creationId xmlns:p14="http://schemas.microsoft.com/office/powerpoint/2010/main" val="195552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333193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330811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236769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3660785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310020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377719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90429-8DA0-914B-9CAD-3789EFC87AF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8DB8FC1-BD6F-4842-BF50-8C87CD327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82DA7A8-BEF7-964F-8AC1-F4ABAF1956F0}"/>
              </a:ext>
            </a:extLst>
          </p:cNvPr>
          <p:cNvSpPr>
            <a:spLocks noGrp="1"/>
          </p:cNvSpPr>
          <p:nvPr>
            <p:ph type="dt" sz="half" idx="10"/>
          </p:nvPr>
        </p:nvSpPr>
        <p:spPr/>
        <p:txBody>
          <a:bodyPr/>
          <a:lstStyle/>
          <a:p>
            <a:fld id="{5174357D-9559-F64D-BDC7-2CC41E87FB46}" type="datetimeFigureOut">
              <a:rPr kumimoji="1" lang="zh-CN" altLang="en-US" smtClean="0"/>
              <a:t>2024/7/4</a:t>
            </a:fld>
            <a:endParaRPr kumimoji="1" lang="zh-CN" altLang="en-US"/>
          </a:p>
        </p:txBody>
      </p:sp>
      <p:sp>
        <p:nvSpPr>
          <p:cNvPr id="5" name="页脚占位符 4">
            <a:extLst>
              <a:ext uri="{FF2B5EF4-FFF2-40B4-BE49-F238E27FC236}">
                <a16:creationId xmlns:a16="http://schemas.microsoft.com/office/drawing/2014/main" id="{387BB6EC-299F-3C44-8C79-E571EF1EF6A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2DA4BDE-EDB7-B04F-884B-211A393F6FAC}"/>
              </a:ext>
            </a:extLst>
          </p:cNvPr>
          <p:cNvSpPr>
            <a:spLocks noGrp="1"/>
          </p:cNvSpPr>
          <p:nvPr>
            <p:ph type="sldNum" sz="quarter" idx="12"/>
          </p:nvPr>
        </p:nvSpPr>
        <p:spPr/>
        <p:txBody>
          <a:body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134380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73E27-6572-9B44-858B-E135E787A7A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C1471E7-1990-6049-94D1-45700012FBAF}"/>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1D50B354-F9DA-6249-A2FD-85434DB15274}"/>
              </a:ext>
            </a:extLst>
          </p:cNvPr>
          <p:cNvSpPr>
            <a:spLocks noGrp="1"/>
          </p:cNvSpPr>
          <p:nvPr>
            <p:ph type="dt" sz="half" idx="10"/>
          </p:nvPr>
        </p:nvSpPr>
        <p:spPr/>
        <p:txBody>
          <a:bodyPr/>
          <a:lstStyle/>
          <a:p>
            <a:fld id="{5174357D-9559-F64D-BDC7-2CC41E87FB46}" type="datetimeFigureOut">
              <a:rPr kumimoji="1" lang="zh-CN" altLang="en-US" smtClean="0"/>
              <a:t>2024/7/4</a:t>
            </a:fld>
            <a:endParaRPr kumimoji="1" lang="zh-CN" altLang="en-US"/>
          </a:p>
        </p:txBody>
      </p:sp>
      <p:sp>
        <p:nvSpPr>
          <p:cNvPr id="5" name="页脚占位符 4">
            <a:extLst>
              <a:ext uri="{FF2B5EF4-FFF2-40B4-BE49-F238E27FC236}">
                <a16:creationId xmlns:a16="http://schemas.microsoft.com/office/drawing/2014/main" id="{8A8CCFC9-46C1-3E44-9AA2-10F65297CCF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8819109-3B8A-9B4D-973F-224256D48049}"/>
              </a:ext>
            </a:extLst>
          </p:cNvPr>
          <p:cNvSpPr>
            <a:spLocks noGrp="1"/>
          </p:cNvSpPr>
          <p:nvPr>
            <p:ph type="sldNum" sz="quarter" idx="12"/>
          </p:nvPr>
        </p:nvSpPr>
        <p:spPr/>
        <p:txBody>
          <a:body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31698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4B4D16-9DE4-A442-A100-A9727A8C0E5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D540CD1-19E0-DB49-A8D5-FBAF4CAA7FFE}"/>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25B6B74-C2E2-0A4F-8D60-D5617E3A9FF2}"/>
              </a:ext>
            </a:extLst>
          </p:cNvPr>
          <p:cNvSpPr>
            <a:spLocks noGrp="1"/>
          </p:cNvSpPr>
          <p:nvPr>
            <p:ph type="dt" sz="half" idx="10"/>
          </p:nvPr>
        </p:nvSpPr>
        <p:spPr/>
        <p:txBody>
          <a:bodyPr/>
          <a:lstStyle/>
          <a:p>
            <a:fld id="{5174357D-9559-F64D-BDC7-2CC41E87FB46}" type="datetimeFigureOut">
              <a:rPr kumimoji="1" lang="zh-CN" altLang="en-US" smtClean="0"/>
              <a:t>2024/7/4</a:t>
            </a:fld>
            <a:endParaRPr kumimoji="1" lang="zh-CN" altLang="en-US"/>
          </a:p>
        </p:txBody>
      </p:sp>
      <p:sp>
        <p:nvSpPr>
          <p:cNvPr id="5" name="页脚占位符 4">
            <a:extLst>
              <a:ext uri="{FF2B5EF4-FFF2-40B4-BE49-F238E27FC236}">
                <a16:creationId xmlns:a16="http://schemas.microsoft.com/office/drawing/2014/main" id="{B3086829-D538-794E-8AFF-30EF0E0DCF2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DD01DF-C003-644D-ACB2-C01C26E9CE51}"/>
              </a:ext>
            </a:extLst>
          </p:cNvPr>
          <p:cNvSpPr>
            <a:spLocks noGrp="1"/>
          </p:cNvSpPr>
          <p:nvPr>
            <p:ph type="sldNum" sz="quarter" idx="12"/>
          </p:nvPr>
        </p:nvSpPr>
        <p:spPr/>
        <p:txBody>
          <a:body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350082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7B49A-9A4C-2440-A33D-4C42BE2B483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D9F2FA7-2764-EC4F-A18C-55AA17C3B29A}"/>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A20205E-F562-B049-BC9C-18F3F36DB97F}"/>
              </a:ext>
            </a:extLst>
          </p:cNvPr>
          <p:cNvSpPr>
            <a:spLocks noGrp="1"/>
          </p:cNvSpPr>
          <p:nvPr>
            <p:ph type="dt" sz="half" idx="10"/>
          </p:nvPr>
        </p:nvSpPr>
        <p:spPr/>
        <p:txBody>
          <a:bodyPr/>
          <a:lstStyle/>
          <a:p>
            <a:fld id="{5174357D-9559-F64D-BDC7-2CC41E87FB46}" type="datetimeFigureOut">
              <a:rPr kumimoji="1" lang="zh-CN" altLang="en-US" smtClean="0"/>
              <a:t>2024/7/4</a:t>
            </a:fld>
            <a:endParaRPr kumimoji="1" lang="zh-CN" altLang="en-US"/>
          </a:p>
        </p:txBody>
      </p:sp>
      <p:sp>
        <p:nvSpPr>
          <p:cNvPr id="5" name="页脚占位符 4">
            <a:extLst>
              <a:ext uri="{FF2B5EF4-FFF2-40B4-BE49-F238E27FC236}">
                <a16:creationId xmlns:a16="http://schemas.microsoft.com/office/drawing/2014/main" id="{09103A90-7C3F-E74B-BDBC-C2F1C838012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EA26522-7C7E-CF4E-88EF-87F1FB484D0C}"/>
              </a:ext>
            </a:extLst>
          </p:cNvPr>
          <p:cNvSpPr>
            <a:spLocks noGrp="1"/>
          </p:cNvSpPr>
          <p:nvPr>
            <p:ph type="sldNum" sz="quarter" idx="12"/>
          </p:nvPr>
        </p:nvSpPr>
        <p:spPr/>
        <p:txBody>
          <a:body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346622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A173-AC78-9D49-ACE9-C95D6C89601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83640B2-DDDE-F744-A8A1-A1416CC29D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4C12A7A-8A28-1D42-B192-FB77E21673EB}"/>
              </a:ext>
            </a:extLst>
          </p:cNvPr>
          <p:cNvSpPr>
            <a:spLocks noGrp="1"/>
          </p:cNvSpPr>
          <p:nvPr>
            <p:ph type="dt" sz="half" idx="10"/>
          </p:nvPr>
        </p:nvSpPr>
        <p:spPr/>
        <p:txBody>
          <a:bodyPr/>
          <a:lstStyle/>
          <a:p>
            <a:fld id="{5174357D-9559-F64D-BDC7-2CC41E87FB46}" type="datetimeFigureOut">
              <a:rPr kumimoji="1" lang="zh-CN" altLang="en-US" smtClean="0"/>
              <a:t>2024/7/4</a:t>
            </a:fld>
            <a:endParaRPr kumimoji="1" lang="zh-CN" altLang="en-US"/>
          </a:p>
        </p:txBody>
      </p:sp>
      <p:sp>
        <p:nvSpPr>
          <p:cNvPr id="5" name="页脚占位符 4">
            <a:extLst>
              <a:ext uri="{FF2B5EF4-FFF2-40B4-BE49-F238E27FC236}">
                <a16:creationId xmlns:a16="http://schemas.microsoft.com/office/drawing/2014/main" id="{71D45771-5FA2-4D4F-BFF9-1CD6EA9E036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85AB11-B902-D446-9FF1-20189CEEFCD6}"/>
              </a:ext>
            </a:extLst>
          </p:cNvPr>
          <p:cNvSpPr>
            <a:spLocks noGrp="1"/>
          </p:cNvSpPr>
          <p:nvPr>
            <p:ph type="sldNum" sz="quarter" idx="12"/>
          </p:nvPr>
        </p:nvSpPr>
        <p:spPr/>
        <p:txBody>
          <a:body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331069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B7445-2DD6-7246-9B03-648BFA47A99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FEFC0DC-0D3F-B647-A83E-46B302350E48}"/>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734A2227-A1B7-6E46-B536-98F4C60D5DDF}"/>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1F9C6CE6-C90D-154A-9C0F-1A389A33F036}"/>
              </a:ext>
            </a:extLst>
          </p:cNvPr>
          <p:cNvSpPr>
            <a:spLocks noGrp="1"/>
          </p:cNvSpPr>
          <p:nvPr>
            <p:ph type="dt" sz="half" idx="10"/>
          </p:nvPr>
        </p:nvSpPr>
        <p:spPr/>
        <p:txBody>
          <a:bodyPr/>
          <a:lstStyle/>
          <a:p>
            <a:fld id="{5174357D-9559-F64D-BDC7-2CC41E87FB46}" type="datetimeFigureOut">
              <a:rPr kumimoji="1" lang="zh-CN" altLang="en-US" smtClean="0"/>
              <a:t>2024/7/4</a:t>
            </a:fld>
            <a:endParaRPr kumimoji="1" lang="zh-CN" altLang="en-US"/>
          </a:p>
        </p:txBody>
      </p:sp>
      <p:sp>
        <p:nvSpPr>
          <p:cNvPr id="6" name="页脚占位符 5">
            <a:extLst>
              <a:ext uri="{FF2B5EF4-FFF2-40B4-BE49-F238E27FC236}">
                <a16:creationId xmlns:a16="http://schemas.microsoft.com/office/drawing/2014/main" id="{4DB308B9-3E30-9C4C-92A5-9CE4F2228D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C135D88-C2FC-7C4A-A7B6-D761DBDE145E}"/>
              </a:ext>
            </a:extLst>
          </p:cNvPr>
          <p:cNvSpPr>
            <a:spLocks noGrp="1"/>
          </p:cNvSpPr>
          <p:nvPr>
            <p:ph type="sldNum" sz="quarter" idx="12"/>
          </p:nvPr>
        </p:nvSpPr>
        <p:spPr/>
        <p:txBody>
          <a:body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52831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5BE26-A662-AF43-801A-25E186B80D3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B0E284B-5D7E-DA45-9BA6-953791128B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FB1D7EF3-F83C-DC43-8E06-3F5655B5471F}"/>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79658DC3-2DF1-1E41-9519-90D636F15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0BF4DCCE-8CC7-2346-8A0A-4AE7F205FD3D}"/>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A2B8161B-2417-1747-8912-FD3D7280B63A}"/>
              </a:ext>
            </a:extLst>
          </p:cNvPr>
          <p:cNvSpPr>
            <a:spLocks noGrp="1"/>
          </p:cNvSpPr>
          <p:nvPr>
            <p:ph type="dt" sz="half" idx="10"/>
          </p:nvPr>
        </p:nvSpPr>
        <p:spPr/>
        <p:txBody>
          <a:bodyPr/>
          <a:lstStyle/>
          <a:p>
            <a:fld id="{5174357D-9559-F64D-BDC7-2CC41E87FB46}" type="datetimeFigureOut">
              <a:rPr kumimoji="1" lang="zh-CN" altLang="en-US" smtClean="0"/>
              <a:t>2024/7/4</a:t>
            </a:fld>
            <a:endParaRPr kumimoji="1" lang="zh-CN" altLang="en-US"/>
          </a:p>
        </p:txBody>
      </p:sp>
      <p:sp>
        <p:nvSpPr>
          <p:cNvPr id="8" name="页脚占位符 7">
            <a:extLst>
              <a:ext uri="{FF2B5EF4-FFF2-40B4-BE49-F238E27FC236}">
                <a16:creationId xmlns:a16="http://schemas.microsoft.com/office/drawing/2014/main" id="{86D921FA-ED79-804F-9C0F-F4C667D9402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099A5DC-5F34-B945-A50B-7327CA4F6C04}"/>
              </a:ext>
            </a:extLst>
          </p:cNvPr>
          <p:cNvSpPr>
            <a:spLocks noGrp="1"/>
          </p:cNvSpPr>
          <p:nvPr>
            <p:ph type="sldNum" sz="quarter" idx="12"/>
          </p:nvPr>
        </p:nvSpPr>
        <p:spPr/>
        <p:txBody>
          <a:body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346597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3EC88-0D77-204D-9F07-3641F7DD383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4629A76-4897-8741-B5BD-2CF443EEF5EA}"/>
              </a:ext>
            </a:extLst>
          </p:cNvPr>
          <p:cNvSpPr>
            <a:spLocks noGrp="1"/>
          </p:cNvSpPr>
          <p:nvPr>
            <p:ph type="dt" sz="half" idx="10"/>
          </p:nvPr>
        </p:nvSpPr>
        <p:spPr/>
        <p:txBody>
          <a:bodyPr/>
          <a:lstStyle/>
          <a:p>
            <a:fld id="{5174357D-9559-F64D-BDC7-2CC41E87FB46}" type="datetimeFigureOut">
              <a:rPr kumimoji="1" lang="zh-CN" altLang="en-US" smtClean="0"/>
              <a:t>2024/7/4</a:t>
            </a:fld>
            <a:endParaRPr kumimoji="1" lang="zh-CN" altLang="en-US"/>
          </a:p>
        </p:txBody>
      </p:sp>
      <p:sp>
        <p:nvSpPr>
          <p:cNvPr id="4" name="页脚占位符 3">
            <a:extLst>
              <a:ext uri="{FF2B5EF4-FFF2-40B4-BE49-F238E27FC236}">
                <a16:creationId xmlns:a16="http://schemas.microsoft.com/office/drawing/2014/main" id="{24FED785-254C-7140-A80E-3DBBD4FB613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AB7526D-DC04-7242-ADF0-79D1777D099D}"/>
              </a:ext>
            </a:extLst>
          </p:cNvPr>
          <p:cNvSpPr>
            <a:spLocks noGrp="1"/>
          </p:cNvSpPr>
          <p:nvPr>
            <p:ph type="sldNum" sz="quarter" idx="12"/>
          </p:nvPr>
        </p:nvSpPr>
        <p:spPr/>
        <p:txBody>
          <a:body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251304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F1416A-F1EA-DB42-BC09-7587191DED06}"/>
              </a:ext>
            </a:extLst>
          </p:cNvPr>
          <p:cNvSpPr>
            <a:spLocks noGrp="1"/>
          </p:cNvSpPr>
          <p:nvPr>
            <p:ph type="dt" sz="half" idx="10"/>
          </p:nvPr>
        </p:nvSpPr>
        <p:spPr/>
        <p:txBody>
          <a:bodyPr/>
          <a:lstStyle/>
          <a:p>
            <a:fld id="{5174357D-9559-F64D-BDC7-2CC41E87FB46}" type="datetimeFigureOut">
              <a:rPr kumimoji="1" lang="zh-CN" altLang="en-US" smtClean="0"/>
              <a:t>2024/7/4</a:t>
            </a:fld>
            <a:endParaRPr kumimoji="1" lang="zh-CN" altLang="en-US"/>
          </a:p>
        </p:txBody>
      </p:sp>
      <p:sp>
        <p:nvSpPr>
          <p:cNvPr id="3" name="页脚占位符 2">
            <a:extLst>
              <a:ext uri="{FF2B5EF4-FFF2-40B4-BE49-F238E27FC236}">
                <a16:creationId xmlns:a16="http://schemas.microsoft.com/office/drawing/2014/main" id="{6257A7A1-EED6-E84C-B0AC-F65C5B4AF7B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32A30EB-BF22-9841-9B0C-6D3EE1F34C0B}"/>
              </a:ext>
            </a:extLst>
          </p:cNvPr>
          <p:cNvSpPr>
            <a:spLocks noGrp="1"/>
          </p:cNvSpPr>
          <p:nvPr>
            <p:ph type="sldNum" sz="quarter" idx="12"/>
          </p:nvPr>
        </p:nvSpPr>
        <p:spPr/>
        <p:txBody>
          <a:body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157133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F30E3-F85F-8F48-80F2-014ACC1919B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49E13C6-A919-6B4C-8990-ACC942CF5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72960D5E-071C-7C4A-A5E8-28DFB5027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601053CC-2DD4-5E4A-889F-E161C40F7F74}"/>
              </a:ext>
            </a:extLst>
          </p:cNvPr>
          <p:cNvSpPr>
            <a:spLocks noGrp="1"/>
          </p:cNvSpPr>
          <p:nvPr>
            <p:ph type="dt" sz="half" idx="10"/>
          </p:nvPr>
        </p:nvSpPr>
        <p:spPr/>
        <p:txBody>
          <a:bodyPr/>
          <a:lstStyle/>
          <a:p>
            <a:fld id="{5174357D-9559-F64D-BDC7-2CC41E87FB46}" type="datetimeFigureOut">
              <a:rPr kumimoji="1" lang="zh-CN" altLang="en-US" smtClean="0"/>
              <a:t>2024/7/4</a:t>
            </a:fld>
            <a:endParaRPr kumimoji="1" lang="zh-CN" altLang="en-US"/>
          </a:p>
        </p:txBody>
      </p:sp>
      <p:sp>
        <p:nvSpPr>
          <p:cNvPr id="6" name="页脚占位符 5">
            <a:extLst>
              <a:ext uri="{FF2B5EF4-FFF2-40B4-BE49-F238E27FC236}">
                <a16:creationId xmlns:a16="http://schemas.microsoft.com/office/drawing/2014/main" id="{9E048C44-002F-1848-8174-D4CD1024BFF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B08787A-AFB3-C141-9708-E7261AA19A48}"/>
              </a:ext>
            </a:extLst>
          </p:cNvPr>
          <p:cNvSpPr>
            <a:spLocks noGrp="1"/>
          </p:cNvSpPr>
          <p:nvPr>
            <p:ph type="sldNum" sz="quarter" idx="12"/>
          </p:nvPr>
        </p:nvSpPr>
        <p:spPr/>
        <p:txBody>
          <a:body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40438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9FEF9-BA7D-474C-BB32-D7C0394A21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976AF1C-2631-0A48-A525-3A8C72849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220A62E-BDAC-2640-A069-7437F08D2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6FA1FF0-08AB-C14F-91B6-08FC38A66726}"/>
              </a:ext>
            </a:extLst>
          </p:cNvPr>
          <p:cNvSpPr>
            <a:spLocks noGrp="1"/>
          </p:cNvSpPr>
          <p:nvPr>
            <p:ph type="dt" sz="half" idx="10"/>
          </p:nvPr>
        </p:nvSpPr>
        <p:spPr/>
        <p:txBody>
          <a:bodyPr/>
          <a:lstStyle/>
          <a:p>
            <a:fld id="{5174357D-9559-F64D-BDC7-2CC41E87FB46}" type="datetimeFigureOut">
              <a:rPr kumimoji="1" lang="zh-CN" altLang="en-US" smtClean="0"/>
              <a:t>2024/7/4</a:t>
            </a:fld>
            <a:endParaRPr kumimoji="1" lang="zh-CN" altLang="en-US"/>
          </a:p>
        </p:txBody>
      </p:sp>
      <p:sp>
        <p:nvSpPr>
          <p:cNvPr id="6" name="页脚占位符 5">
            <a:extLst>
              <a:ext uri="{FF2B5EF4-FFF2-40B4-BE49-F238E27FC236}">
                <a16:creationId xmlns:a16="http://schemas.microsoft.com/office/drawing/2014/main" id="{68864A61-C82F-5B45-A2CC-9EE49BF3018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C0B198D-99DC-2F49-8F2B-78E449833C4F}"/>
              </a:ext>
            </a:extLst>
          </p:cNvPr>
          <p:cNvSpPr>
            <a:spLocks noGrp="1"/>
          </p:cNvSpPr>
          <p:nvPr>
            <p:ph type="sldNum" sz="quarter" idx="12"/>
          </p:nvPr>
        </p:nvSpPr>
        <p:spPr/>
        <p:txBody>
          <a:body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174834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659063-3753-B34F-9134-74FEA6BD8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C2CB0C1-5AF3-1549-9094-6C2F478198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69350DE-91D9-574B-AA06-60B2928F6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4357D-9559-F64D-BDC7-2CC41E87FB46}" type="datetimeFigureOut">
              <a:rPr kumimoji="1" lang="zh-CN" altLang="en-US" smtClean="0"/>
              <a:t>2024/7/4</a:t>
            </a:fld>
            <a:endParaRPr kumimoji="1" lang="zh-CN" altLang="en-US"/>
          </a:p>
        </p:txBody>
      </p:sp>
      <p:sp>
        <p:nvSpPr>
          <p:cNvPr id="5" name="页脚占位符 4">
            <a:extLst>
              <a:ext uri="{FF2B5EF4-FFF2-40B4-BE49-F238E27FC236}">
                <a16:creationId xmlns:a16="http://schemas.microsoft.com/office/drawing/2014/main" id="{10FD5939-9F3F-A449-A708-31CF7B49F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AD8363D-1381-F045-8304-3885061C5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48334-FB34-F84F-8FE7-BB62C91AD91F}" type="slidenum">
              <a:rPr kumimoji="1" lang="zh-CN" altLang="en-US" smtClean="0"/>
              <a:t>‹#›</a:t>
            </a:fld>
            <a:endParaRPr kumimoji="1" lang="zh-CN" altLang="en-US"/>
          </a:p>
        </p:txBody>
      </p:sp>
    </p:spTree>
    <p:extLst>
      <p:ext uri="{BB962C8B-B14F-4D97-AF65-F5344CB8AC3E}">
        <p14:creationId xmlns:p14="http://schemas.microsoft.com/office/powerpoint/2010/main" val="1663785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www.luogu.com.cn/problem/P398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4624" y="-242155"/>
            <a:ext cx="2020382" cy="1228870"/>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8209" y="5657322"/>
            <a:ext cx="1564986" cy="394349"/>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509" y="3596113"/>
            <a:ext cx="1480923" cy="752631"/>
          </a:xfrm>
          <a:prstGeom prst="rect">
            <a:avLst/>
          </a:prstGeom>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33925" y="6034794"/>
            <a:ext cx="1029049" cy="1122598"/>
          </a:xfrm>
          <a:prstGeom prst="rect">
            <a:avLst/>
          </a:prstGeom>
        </p:spPr>
      </p:pic>
      <p:pic>
        <p:nvPicPr>
          <p:cNvPr id="6" name="图片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4867" y="1576625"/>
            <a:ext cx="1138680" cy="879407"/>
          </a:xfrm>
          <a:prstGeom prst="rect">
            <a:avLst/>
          </a:prstGeom>
        </p:spPr>
      </p:pic>
      <p:pic>
        <p:nvPicPr>
          <p:cNvPr id="7" name="图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85128" y="729097"/>
            <a:ext cx="421744" cy="782696"/>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22924" y="5717803"/>
            <a:ext cx="1269076" cy="1140197"/>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49" y="5101"/>
            <a:ext cx="1135405" cy="1362145"/>
          </a:xfrm>
          <a:prstGeom prst="rect">
            <a:avLst/>
          </a:prstGeom>
        </p:spPr>
      </p:pic>
      <p:pic>
        <p:nvPicPr>
          <p:cNvPr id="10" name="图片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922924" y="2546889"/>
            <a:ext cx="1461636" cy="1049224"/>
          </a:xfrm>
          <a:prstGeom prst="rect">
            <a:avLst/>
          </a:prstGeom>
        </p:spPr>
      </p:pic>
      <p:pic>
        <p:nvPicPr>
          <p:cNvPr id="11" name="图片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24199" y="5164183"/>
            <a:ext cx="880425" cy="730980"/>
          </a:xfrm>
          <a:prstGeom prst="rect">
            <a:avLst/>
          </a:prstGeom>
        </p:spPr>
      </p:pic>
      <p:sp>
        <p:nvSpPr>
          <p:cNvPr id="12" name="文本框 11"/>
          <p:cNvSpPr txBox="1"/>
          <p:nvPr/>
        </p:nvSpPr>
        <p:spPr>
          <a:xfrm>
            <a:off x="3163292" y="2375218"/>
            <a:ext cx="5865416" cy="800219"/>
          </a:xfrm>
          <a:prstGeom prst="rect">
            <a:avLst/>
          </a:prstGeom>
          <a:noFill/>
        </p:spPr>
        <p:txBody>
          <a:bodyPr wrap="square" rtlCol="0">
            <a:spAutoFit/>
          </a:bodyPr>
          <a:lstStyle/>
          <a:p>
            <a:pPr algn="ctr"/>
            <a:r>
              <a:rPr lang="zh-CN" altLang="en-US" sz="4600" b="1" dirty="0">
                <a:solidFill>
                  <a:srgbClr val="595959"/>
                </a:solidFill>
                <a:latin typeface="微软雅黑" panose="020B0503020204020204" pitchFamily="34" charset="-122"/>
                <a:ea typeface="微软雅黑" panose="020B0503020204020204" pitchFamily="34" charset="-122"/>
              </a:rPr>
              <a:t>动态规划</a:t>
            </a:r>
          </a:p>
        </p:txBody>
      </p:sp>
      <p:grpSp>
        <p:nvGrpSpPr>
          <p:cNvPr id="13" name="组合 12"/>
          <p:cNvGrpSpPr/>
          <p:nvPr/>
        </p:nvGrpSpPr>
        <p:grpSpPr>
          <a:xfrm>
            <a:off x="3525521" y="3463159"/>
            <a:ext cx="5151120" cy="473501"/>
            <a:chOff x="3923309" y="3717159"/>
            <a:chExt cx="4387111" cy="473501"/>
          </a:xfrm>
        </p:grpSpPr>
        <p:sp>
          <p:nvSpPr>
            <p:cNvPr id="14" name="矩形 13"/>
            <p:cNvSpPr/>
            <p:nvPr/>
          </p:nvSpPr>
          <p:spPr>
            <a:xfrm>
              <a:off x="3923309" y="3717159"/>
              <a:ext cx="4387110" cy="47350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968444" y="3788770"/>
              <a:ext cx="4341976" cy="369332"/>
            </a:xfrm>
            <a:prstGeom prst="rect">
              <a:avLst/>
            </a:prstGeom>
            <a:noFill/>
          </p:spPr>
          <p:txBody>
            <a:bodyPr wrap="square" rtlCol="0">
              <a:spAutoFit/>
            </a:bodyPr>
            <a:lstStyle/>
            <a:p>
              <a:pPr algn="dist"/>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9722354"/>
      </p:ext>
    </p:extLst>
  </p:cSld>
  <p:clrMapOvr>
    <a:masterClrMapping/>
  </p:clrMapOvr>
  <mc:AlternateContent xmlns:mc="http://schemas.openxmlformats.org/markup-compatibility/2006" xmlns:p14="http://schemas.microsoft.com/office/powerpoint/2010/main">
    <mc:Choice Requires="p14">
      <p:transition p14:dur="0" advTm="3000"/>
    </mc:Choice>
    <mc:Fallback xmlns:a16="http://schemas.microsoft.com/office/drawing/2014/main" xmlns:a14="http://schemas.microsoft.com/office/drawing/2010/main"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单调队列优化</a:t>
              </a:r>
              <a:endParaRPr lang="en-US" altLang="zh-CN" sz="2000" b="1" dirty="0">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4802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4271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742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递推</a:t>
            </a:r>
            <a:endParaRPr lang="en-US" altLang="zh-CN" sz="2400" b="1" dirty="0">
              <a:solidFill>
                <a:srgbClr val="595959"/>
              </a:solidFill>
              <a:latin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A617FD5B-E46B-AD42-8CEF-EA1F2C4362A7}"/>
              </a:ext>
            </a:extLst>
          </p:cNvPr>
          <p:cNvPicPr>
            <a:picLocks noChangeAspect="1"/>
          </p:cNvPicPr>
          <p:nvPr/>
        </p:nvPicPr>
        <p:blipFill>
          <a:blip r:embed="rId4"/>
          <a:stretch>
            <a:fillRect/>
          </a:stretch>
        </p:blipFill>
        <p:spPr>
          <a:xfrm>
            <a:off x="1682750" y="1971361"/>
            <a:ext cx="8826500" cy="3962400"/>
          </a:xfrm>
          <a:prstGeom prst="rect">
            <a:avLst/>
          </a:prstGeom>
        </p:spPr>
      </p:pic>
      <p:sp>
        <p:nvSpPr>
          <p:cNvPr id="12" name="稻壳儿小白白(http://dwz.cn/Wu2UP)">
            <a:extLst>
              <a:ext uri="{FF2B5EF4-FFF2-40B4-BE49-F238E27FC236}">
                <a16:creationId xmlns:a16="http://schemas.microsoft.com/office/drawing/2014/main" id="{B956227E-3726-5741-9A5F-471BD144047B}"/>
              </a:ext>
            </a:extLst>
          </p:cNvPr>
          <p:cNvSpPr txBox="1">
            <a:spLocks noChangeArrowheads="1"/>
          </p:cNvSpPr>
          <p:nvPr/>
        </p:nvSpPr>
        <p:spPr bwMode="auto">
          <a:xfrm>
            <a:off x="1284742" y="5933761"/>
            <a:ext cx="103709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其中                       ，容量为</a:t>
            </a:r>
            <a:r>
              <a:rPr lang="en-US" altLang="zh-CN" dirty="0"/>
              <a:t>v</a:t>
            </a:r>
            <a:r>
              <a:rPr lang="zh-CN" altLang="en-US" dirty="0"/>
              <a:t>， 价值为</a:t>
            </a:r>
            <a:r>
              <a:rPr lang="en-US" altLang="zh-CN" dirty="0"/>
              <a:t>w</a:t>
            </a:r>
            <a:r>
              <a:rPr lang="zh-CN" altLang="en-US" dirty="0"/>
              <a:t>，数量为</a:t>
            </a:r>
            <a:r>
              <a:rPr lang="en-US" altLang="zh-CN" dirty="0"/>
              <a:t>s</a:t>
            </a:r>
            <a:r>
              <a:rPr lang="zh-CN" altLang="en-US" dirty="0"/>
              <a:t>。</a:t>
            </a:r>
            <a:endParaRPr lang="zh-CN" altLang="en-US" sz="1600" dirty="0"/>
          </a:p>
        </p:txBody>
      </p:sp>
      <p:pic>
        <p:nvPicPr>
          <p:cNvPr id="4" name="图片 3">
            <a:extLst>
              <a:ext uri="{FF2B5EF4-FFF2-40B4-BE49-F238E27FC236}">
                <a16:creationId xmlns:a16="http://schemas.microsoft.com/office/drawing/2014/main" id="{196ACB5B-9ACF-5C47-A9ED-5ED1478C4FBF}"/>
              </a:ext>
            </a:extLst>
          </p:cNvPr>
          <p:cNvPicPr>
            <a:picLocks noChangeAspect="1"/>
          </p:cNvPicPr>
          <p:nvPr/>
        </p:nvPicPr>
        <p:blipFill>
          <a:blip r:embed="rId5"/>
          <a:stretch>
            <a:fillRect/>
          </a:stretch>
        </p:blipFill>
        <p:spPr>
          <a:xfrm>
            <a:off x="1771650" y="5888110"/>
            <a:ext cx="1409700" cy="368300"/>
          </a:xfrm>
          <a:prstGeom prst="rect">
            <a:avLst/>
          </a:prstGeom>
        </p:spPr>
      </p:pic>
    </p:spTree>
    <p:extLst>
      <p:ext uri="{BB962C8B-B14F-4D97-AF65-F5344CB8AC3E}">
        <p14:creationId xmlns:p14="http://schemas.microsoft.com/office/powerpoint/2010/main" val="2898987003"/>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单调队列优化</a:t>
              </a:r>
              <a:endParaRPr lang="en-US" altLang="zh-CN" sz="2000" b="1" dirty="0">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4421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3890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74251" y="13318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思路</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13" name="稻壳儿小白白(http://dwz.cn/Wu2UP)">
            <a:extLst>
              <a:ext uri="{FF2B5EF4-FFF2-40B4-BE49-F238E27FC236}">
                <a16:creationId xmlns:a16="http://schemas.microsoft.com/office/drawing/2014/main" id="{0028038D-5010-2D42-9337-709B203747DC}"/>
              </a:ext>
            </a:extLst>
          </p:cNvPr>
          <p:cNvSpPr txBox="1">
            <a:spLocks noChangeArrowheads="1"/>
          </p:cNvSpPr>
          <p:nvPr/>
        </p:nvSpPr>
        <p:spPr bwMode="auto">
          <a:xfrm>
            <a:off x="1220633" y="1798261"/>
            <a:ext cx="1014525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如此这般，我们便实现了对 </a:t>
            </a:r>
            <a:r>
              <a:rPr lang="en-US" altLang="zh-CN" dirty="0"/>
              <a:t>j </a:t>
            </a:r>
            <a:r>
              <a:rPr lang="zh-CN" altLang="en-US" dirty="0"/>
              <a:t>的余数进行分组</a:t>
            </a:r>
          </a:p>
          <a:p>
            <a:r>
              <a:rPr lang="zh-CN" altLang="en-US" dirty="0"/>
              <a:t>观察上面这个过程，会有如下两个结论：</a:t>
            </a:r>
          </a:p>
          <a:p>
            <a:r>
              <a:rPr lang="zh-CN" altLang="en-US" dirty="0"/>
              <a:t>       </a:t>
            </a:r>
            <a:r>
              <a:rPr lang="en-US" altLang="zh-CN" dirty="0"/>
              <a:t>1</a:t>
            </a:r>
            <a:r>
              <a:rPr lang="zh-CN" altLang="en-US" dirty="0"/>
              <a:t>、自顶向下看，长度会先不变后减小</a:t>
            </a:r>
            <a:br>
              <a:rPr lang="zh-CN" altLang="en-US" dirty="0"/>
            </a:br>
            <a:endParaRPr lang="zh-CN" altLang="en-US" dirty="0"/>
          </a:p>
          <a:p>
            <a:pPr lvl="1"/>
            <a:r>
              <a:rPr lang="zh-CN" altLang="en-US" dirty="0"/>
              <a:t>在长度不变时，</a:t>
            </a:r>
            <a:r>
              <a:rPr lang="zh-CN" altLang="en-US" b="1" dirty="0"/>
              <a:t>改变的是该长度窗口内的状态</a:t>
            </a:r>
            <a:endParaRPr lang="zh-CN" altLang="en-US" dirty="0"/>
          </a:p>
          <a:p>
            <a:endParaRPr lang="zh-CN" altLang="en-US" dirty="0"/>
          </a:p>
          <a:p>
            <a:r>
              <a:rPr lang="zh-CN" altLang="en-US" dirty="0"/>
              <a:t>       </a:t>
            </a:r>
            <a:r>
              <a:rPr lang="en-US" altLang="zh-CN" dirty="0"/>
              <a:t>2</a:t>
            </a:r>
            <a:r>
              <a:rPr lang="zh-CN" altLang="en-US" dirty="0"/>
              <a:t>、自底向上看，长度会先增大，在达到 </a:t>
            </a:r>
            <a:r>
              <a:rPr lang="en-US" altLang="zh-CN" dirty="0"/>
              <a:t>(s+1) </a:t>
            </a:r>
            <a:r>
              <a:rPr lang="zh-CN" altLang="en-US" dirty="0"/>
              <a:t>时不再改变</a:t>
            </a:r>
            <a:br>
              <a:rPr lang="zh-CN" altLang="en-US" dirty="0"/>
            </a:br>
            <a:r>
              <a:rPr lang="zh-CN" altLang="en-US" dirty="0"/>
              <a:t>       由于该种物品只有 </a:t>
            </a:r>
            <a:r>
              <a:rPr lang="en-US" altLang="zh-CN" dirty="0"/>
              <a:t>s </a:t>
            </a:r>
            <a:r>
              <a:rPr lang="zh-CN" altLang="en-US" dirty="0"/>
              <a:t>个，因此窗口内可以达到的最大状态为 </a:t>
            </a:r>
            <a:r>
              <a:rPr lang="en-US" altLang="zh-CN" dirty="0"/>
              <a:t>(s+1) </a:t>
            </a:r>
            <a:r>
              <a:rPr lang="zh-CN" altLang="en-US" dirty="0"/>
              <a:t>（</a:t>
            </a:r>
            <a:r>
              <a:rPr lang="en-US" altLang="zh-CN" dirty="0"/>
              <a:t>v </a:t>
            </a:r>
            <a:r>
              <a:rPr lang="zh-CN" altLang="en-US" dirty="0"/>
              <a:t>前面的系数从 </a:t>
            </a:r>
            <a:r>
              <a:rPr lang="en-US" altLang="zh-CN" dirty="0"/>
              <a:t>0</a:t>
            </a:r>
            <a:r>
              <a:rPr lang="zh-CN" altLang="en-US" dirty="0"/>
              <a:t> 增长到 </a:t>
            </a:r>
            <a:r>
              <a:rPr lang="en-US" altLang="zh-CN" dirty="0"/>
              <a:t>s </a:t>
            </a:r>
            <a:r>
              <a:rPr lang="zh-CN" altLang="en-US" dirty="0"/>
              <a:t>，因此为 </a:t>
            </a:r>
            <a:r>
              <a:rPr lang="en-US" altLang="zh-CN" dirty="0"/>
              <a:t>(s+1) </a:t>
            </a:r>
            <a:r>
              <a:rPr lang="zh-CN" altLang="en-US" dirty="0"/>
              <a:t>）</a:t>
            </a:r>
            <a:br>
              <a:rPr lang="zh-CN" altLang="en-US" dirty="0"/>
            </a:br>
            <a:endParaRPr lang="zh-CN" altLang="en-US" dirty="0"/>
          </a:p>
          <a:p>
            <a:r>
              <a:rPr lang="zh-CN" altLang="en-US" dirty="0"/>
              <a:t>到此为止，我们将所有的状态按照</a:t>
            </a:r>
            <a:r>
              <a:rPr lang="zh-CN" altLang="en-US" b="1" dirty="0"/>
              <a:t>同余</a:t>
            </a:r>
            <a:r>
              <a:rPr lang="zh-CN" altLang="en-US" dirty="0"/>
              <a:t>进行了分组，并且对于某个状态 </a:t>
            </a:r>
            <a:r>
              <a:rPr lang="en-US" altLang="zh-CN" dirty="0"/>
              <a:t>j </a:t>
            </a:r>
            <a:r>
              <a:rPr lang="zh-CN" altLang="en-US" dirty="0"/>
              <a:t>，其值只能由同组当中的其他状态转移而来</a:t>
            </a:r>
          </a:p>
          <a:p>
            <a:r>
              <a:rPr lang="zh-CN" altLang="en-US" dirty="0"/>
              <a:t>并且，这里的「其他状态」是有</a:t>
            </a:r>
            <a:r>
              <a:rPr lang="zh-CN" altLang="en-US" b="1" dirty="0"/>
              <a:t>数量限制</a:t>
            </a:r>
            <a:r>
              <a:rPr lang="zh-CN" altLang="en-US" dirty="0"/>
              <a:t>的，这便构成了一个滑动窗口</a:t>
            </a:r>
          </a:p>
          <a:p>
            <a:r>
              <a:rPr lang="zh-CN" altLang="en-US" dirty="0"/>
              <a:t>对于状态 </a:t>
            </a:r>
            <a:r>
              <a:rPr lang="en-US" altLang="zh-CN" dirty="0"/>
              <a:t>f[</a:t>
            </a:r>
            <a:r>
              <a:rPr lang="en-US" altLang="zh-CN" dirty="0" err="1"/>
              <a:t>i</a:t>
            </a:r>
            <a:r>
              <a:rPr lang="en-US" altLang="zh-CN" dirty="0"/>
              <a:t>][j] </a:t>
            </a:r>
            <a:r>
              <a:rPr lang="zh-CN" altLang="en-US" dirty="0"/>
              <a:t>的值，我们需要找出该滑动窗口当中的</a:t>
            </a:r>
            <a:r>
              <a:rPr lang="zh-CN" altLang="en-US" b="1" dirty="0"/>
              <a:t>最大值</a:t>
            </a:r>
            <a:r>
              <a:rPr lang="zh-CN" altLang="en-US" dirty="0"/>
              <a:t>来进行更新在滑动窗口中找最大值，这就是经典的单调队列问题了</a:t>
            </a:r>
            <a:endParaRPr lang="zh-CN" altLang="en-US" dirty="0">
              <a:effectLst/>
            </a:endParaRPr>
          </a:p>
        </p:txBody>
      </p:sp>
    </p:spTree>
    <p:extLst>
      <p:ext uri="{BB962C8B-B14F-4D97-AF65-F5344CB8AC3E}">
        <p14:creationId xmlns:p14="http://schemas.microsoft.com/office/powerpoint/2010/main" val="205892746"/>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rPr>
                <a:t>单调队列优化</a:t>
              </a:r>
              <a:endParaRPr lang="en-US" altLang="zh-CN" sz="2000" b="1" dirty="0">
                <a:solidFill>
                  <a:srgbClr val="595959"/>
                </a:solidFill>
                <a:latin typeface="方正兰亭粗黑简体" panose="02000000000000000000" pitchFamily="2" charset="-122"/>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4421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3890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74251" y="13318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代码实现</a:t>
            </a:r>
            <a:endParaRPr lang="en-US" altLang="zh-CN" sz="2400" b="1" dirty="0">
              <a:solidFill>
                <a:srgbClr val="595959"/>
              </a:solidFill>
              <a:latin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0DFDF31B-98B2-594E-BDD1-4002F5A1D8EF}"/>
              </a:ext>
            </a:extLst>
          </p:cNvPr>
          <p:cNvPicPr>
            <a:picLocks noChangeAspect="1"/>
          </p:cNvPicPr>
          <p:nvPr/>
        </p:nvPicPr>
        <p:blipFill>
          <a:blip r:embed="rId4"/>
          <a:stretch>
            <a:fillRect/>
          </a:stretch>
        </p:blipFill>
        <p:spPr>
          <a:xfrm>
            <a:off x="3416385" y="374602"/>
            <a:ext cx="6832342" cy="6108796"/>
          </a:xfrm>
          <a:prstGeom prst="rect">
            <a:avLst/>
          </a:prstGeom>
        </p:spPr>
      </p:pic>
      <p:sp>
        <p:nvSpPr>
          <p:cNvPr id="3" name="文本框 2">
            <a:extLst>
              <a:ext uri="{FF2B5EF4-FFF2-40B4-BE49-F238E27FC236}">
                <a16:creationId xmlns:a16="http://schemas.microsoft.com/office/drawing/2014/main" id="{838AB4BF-14D3-B940-B95D-3354A6B7C700}"/>
              </a:ext>
            </a:extLst>
          </p:cNvPr>
          <p:cNvSpPr txBox="1"/>
          <p:nvPr/>
        </p:nvSpPr>
        <p:spPr>
          <a:xfrm>
            <a:off x="1444487" y="2266122"/>
            <a:ext cx="894797" cy="646331"/>
          </a:xfrm>
          <a:prstGeom prst="rect">
            <a:avLst/>
          </a:prstGeom>
          <a:noFill/>
        </p:spPr>
        <p:txBody>
          <a:bodyPr wrap="none" rtlCol="0">
            <a:spAutoFit/>
          </a:bodyPr>
          <a:lstStyle/>
          <a:p>
            <a:r>
              <a:rPr lang="en-US" altLang="zh-CN" b="1" dirty="0"/>
              <a:t>P4095</a:t>
            </a:r>
            <a:r>
              <a:rPr lang="zh-CN" altLang="en-US" dirty="0"/>
              <a:t> </a:t>
            </a:r>
            <a:endParaRPr lang="en-US" altLang="zh-CN" dirty="0"/>
          </a:p>
          <a:p>
            <a:r>
              <a:rPr lang="en-US" altLang="zh-CN" b="1" dirty="0"/>
              <a:t>P2569</a:t>
            </a:r>
            <a:r>
              <a:rPr lang="zh-CN" altLang="en-US" dirty="0"/>
              <a:t> </a:t>
            </a:r>
            <a:endParaRPr kumimoji="1" lang="zh-CN" altLang="en-US" dirty="0"/>
          </a:p>
        </p:txBody>
      </p:sp>
    </p:spTree>
    <p:extLst>
      <p:ext uri="{BB962C8B-B14F-4D97-AF65-F5344CB8AC3E}">
        <p14:creationId xmlns:p14="http://schemas.microsoft.com/office/powerpoint/2010/main" val="2785611361"/>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混合背包问题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问题定义</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如果将前面三个背包混合起来，也就是说，有的物品只可以取一次（</a:t>
            </a:r>
            <a:r>
              <a:rPr lang="en-US" altLang="zh-CN" dirty="0"/>
              <a:t>01</a:t>
            </a:r>
            <a:r>
              <a:rPr lang="zh-CN" altLang="en-US" dirty="0"/>
              <a:t>背包），有的物品可以取无限次（完全背包），有的物品可以取的次数有一个上限（多重背包），如何解决。</a:t>
            </a:r>
          </a:p>
        </p:txBody>
      </p:sp>
      <p:sp>
        <p:nvSpPr>
          <p:cNvPr id="10" name="Rectangle 20">
            <a:extLst>
              <a:ext uri="{FF2B5EF4-FFF2-40B4-BE49-F238E27FC236}">
                <a16:creationId xmlns:a16="http://schemas.microsoft.com/office/drawing/2014/main" id="{D3E66AE6-33D0-7B4E-A0F0-424259022DCA}"/>
              </a:ext>
            </a:extLst>
          </p:cNvPr>
          <p:cNvSpPr/>
          <p:nvPr/>
        </p:nvSpPr>
        <p:spPr>
          <a:xfrm>
            <a:off x="874378" y="28264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27733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25510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思路</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13" name="稻壳儿小白白(http://dwz.cn/Wu2UP)">
            <a:extLst>
              <a:ext uri="{FF2B5EF4-FFF2-40B4-BE49-F238E27FC236}">
                <a16:creationId xmlns:a16="http://schemas.microsoft.com/office/drawing/2014/main" id="{940C39F9-6BD3-134E-960E-1C5D371AC133}"/>
              </a:ext>
            </a:extLst>
          </p:cNvPr>
          <p:cNvSpPr txBox="1">
            <a:spLocks noChangeArrowheads="1"/>
          </p:cNvSpPr>
          <p:nvPr/>
        </p:nvSpPr>
        <p:spPr bwMode="auto">
          <a:xfrm>
            <a:off x="1351122" y="2946833"/>
            <a:ext cx="10370978"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en-US" altLang="zh-CN" sz="1600" dirty="0"/>
          </a:p>
          <a:p>
            <a:r>
              <a:rPr lang="zh-CN" altLang="en-US" sz="1600" dirty="0"/>
              <a:t>三种背包混合使用即可。</a:t>
            </a:r>
            <a:endParaRPr lang="en-US" altLang="zh-CN" sz="1600" dirty="0"/>
          </a:p>
          <a:p>
            <a:endParaRPr lang="en-US" altLang="zh-CN" sz="1600" dirty="0"/>
          </a:p>
          <a:p>
            <a:r>
              <a:rPr lang="en-US" altLang="zh-CN" sz="1600" dirty="0"/>
              <a:t>for (</a:t>
            </a:r>
            <a:r>
              <a:rPr lang="zh-CN" altLang="en-US" sz="1600" dirty="0"/>
              <a:t>循环物品种类</a:t>
            </a:r>
            <a:r>
              <a:rPr lang="en-US" altLang="zh-CN" sz="1600" dirty="0"/>
              <a:t>) {</a:t>
            </a:r>
          </a:p>
          <a:p>
            <a:r>
              <a:rPr lang="en-US" altLang="zh-CN" sz="1600" dirty="0"/>
              <a:t>  if (</a:t>
            </a:r>
            <a:r>
              <a:rPr lang="zh-CN" altLang="en-US" sz="1600" dirty="0"/>
              <a:t>是 </a:t>
            </a:r>
            <a:r>
              <a:rPr lang="en-US" altLang="zh-CN" sz="1600" dirty="0"/>
              <a:t>0 - 1 </a:t>
            </a:r>
            <a:r>
              <a:rPr lang="zh-CN" altLang="en-US" sz="1600" dirty="0"/>
              <a:t>背包</a:t>
            </a:r>
            <a:r>
              <a:rPr lang="en-US" altLang="zh-CN" sz="1600" dirty="0"/>
              <a:t>)</a:t>
            </a:r>
          </a:p>
          <a:p>
            <a:r>
              <a:rPr lang="en-US" altLang="zh-CN" sz="1600" dirty="0"/>
              <a:t>    </a:t>
            </a:r>
            <a:r>
              <a:rPr lang="zh-CN" altLang="en-US" sz="1600" dirty="0"/>
              <a:t>套用 </a:t>
            </a:r>
            <a:r>
              <a:rPr lang="en-US" altLang="zh-CN" sz="1600" dirty="0"/>
              <a:t>0 - 1 </a:t>
            </a:r>
            <a:r>
              <a:rPr lang="zh-CN" altLang="en-US" sz="1600" dirty="0"/>
              <a:t>背包代码</a:t>
            </a:r>
            <a:r>
              <a:rPr lang="en-US" altLang="zh-CN" sz="1600" dirty="0"/>
              <a:t>;</a:t>
            </a:r>
          </a:p>
          <a:p>
            <a:r>
              <a:rPr lang="en-US" altLang="zh-CN" sz="1600" dirty="0"/>
              <a:t>  else if (</a:t>
            </a:r>
            <a:r>
              <a:rPr lang="zh-CN" altLang="en-US" sz="1600" dirty="0"/>
              <a:t>是完全背包</a:t>
            </a:r>
            <a:r>
              <a:rPr lang="en-US" altLang="zh-CN" sz="1600" dirty="0"/>
              <a:t>)</a:t>
            </a:r>
          </a:p>
          <a:p>
            <a:r>
              <a:rPr lang="en-US" altLang="zh-CN" sz="1600" dirty="0"/>
              <a:t>    </a:t>
            </a:r>
            <a:r>
              <a:rPr lang="zh-CN" altLang="en-US" sz="1600" dirty="0"/>
              <a:t>套用完全背包代码</a:t>
            </a:r>
            <a:r>
              <a:rPr lang="en-US" altLang="zh-CN" sz="1600" dirty="0"/>
              <a:t>;</a:t>
            </a:r>
          </a:p>
          <a:p>
            <a:r>
              <a:rPr lang="en-US" altLang="zh-CN" sz="1600" dirty="0"/>
              <a:t>  else if (</a:t>
            </a:r>
            <a:r>
              <a:rPr lang="zh-CN" altLang="en-US" sz="1600" dirty="0"/>
              <a:t>是多重背包</a:t>
            </a:r>
            <a:r>
              <a:rPr lang="en-US" altLang="zh-CN" sz="1600" dirty="0"/>
              <a:t>)</a:t>
            </a:r>
          </a:p>
          <a:p>
            <a:r>
              <a:rPr lang="en-US" altLang="zh-CN" sz="1600" dirty="0"/>
              <a:t>    </a:t>
            </a:r>
            <a:r>
              <a:rPr lang="zh-CN" altLang="en-US" sz="1600" dirty="0"/>
              <a:t>套用多重背包代码</a:t>
            </a:r>
            <a:r>
              <a:rPr lang="en-US" altLang="zh-CN" sz="1600" dirty="0"/>
              <a:t>;</a:t>
            </a:r>
          </a:p>
          <a:p>
            <a:r>
              <a:rPr lang="en-US" altLang="zh-CN" sz="1600" dirty="0"/>
              <a:t>}</a:t>
            </a:r>
            <a:endParaRPr lang="zh-CN" altLang="en-US" sz="1600" dirty="0"/>
          </a:p>
          <a:p>
            <a:endParaRPr lang="en-US" altLang="zh-CN" sz="1600" dirty="0"/>
          </a:p>
        </p:txBody>
      </p:sp>
    </p:spTree>
    <p:extLst>
      <p:ext uri="{BB962C8B-B14F-4D97-AF65-F5344CB8AC3E}">
        <p14:creationId xmlns:p14="http://schemas.microsoft.com/office/powerpoint/2010/main" val="2713946443"/>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二维费用背包问题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问题定义</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二维费用的背包问题是指：对于每件物品，具有两种不同的费用；选择这件物品必须同时付出这两种代价；对于每种代价都有一个可付出的最大值（背包容量）。问怎样选择物品可以得到最大的价值。设第 </a:t>
            </a:r>
            <a:r>
              <a:rPr lang="en-US" altLang="zh-CN" dirty="0" err="1"/>
              <a:t>i</a:t>
            </a:r>
            <a:r>
              <a:rPr lang="zh-CN" altLang="en-US" dirty="0"/>
              <a:t>件物品所需的两种代价分别为 </a:t>
            </a:r>
            <a:r>
              <a:rPr lang="en-US" altLang="zh-CN" dirty="0"/>
              <a:t>c [ </a:t>
            </a:r>
            <a:r>
              <a:rPr lang="en-US" altLang="zh-CN" dirty="0" err="1"/>
              <a:t>i</a:t>
            </a:r>
            <a:r>
              <a:rPr lang="en-US" altLang="zh-CN" dirty="0"/>
              <a:t> ]</a:t>
            </a:r>
            <a:r>
              <a:rPr lang="zh-CN" altLang="en-US" dirty="0"/>
              <a:t>和 </a:t>
            </a:r>
            <a:r>
              <a:rPr lang="en-US" altLang="zh-CN" dirty="0"/>
              <a:t>g [ </a:t>
            </a:r>
            <a:r>
              <a:rPr lang="en-US" altLang="zh-CN" dirty="0" err="1"/>
              <a:t>i</a:t>
            </a:r>
            <a:r>
              <a:rPr lang="en-US" altLang="zh-CN" dirty="0"/>
              <a:t> ]</a:t>
            </a:r>
            <a:r>
              <a:rPr lang="zh-CN" altLang="en-US" dirty="0"/>
              <a:t>。两种代价可付出的最大值（两种背包容量）分别为</a:t>
            </a:r>
            <a:r>
              <a:rPr lang="en-US" altLang="zh-CN" dirty="0"/>
              <a:t>V</a:t>
            </a:r>
            <a:r>
              <a:rPr lang="zh-CN" altLang="en-US" dirty="0"/>
              <a:t>和</a:t>
            </a:r>
            <a:r>
              <a:rPr lang="en-US" altLang="zh-CN" dirty="0"/>
              <a:t>M</a:t>
            </a:r>
            <a:r>
              <a:rPr lang="zh-CN" altLang="en-US" dirty="0"/>
              <a:t>。物品的价值为 </a:t>
            </a:r>
            <a:r>
              <a:rPr lang="en-US" altLang="zh-CN" dirty="0"/>
              <a:t>w [ </a:t>
            </a:r>
            <a:r>
              <a:rPr lang="en-US" altLang="zh-CN" dirty="0" err="1"/>
              <a:t>i</a:t>
            </a:r>
            <a:r>
              <a:rPr lang="en-US" altLang="zh-CN" dirty="0"/>
              <a:t> ]</a:t>
            </a:r>
            <a:r>
              <a:rPr lang="zh-CN" altLang="en-US" dirty="0"/>
              <a:t>。</a:t>
            </a:r>
            <a:r>
              <a:rPr lang="en-US" altLang="zh-CN" u="sng" dirty="0">
                <a:hlinkClick r:id="rId4"/>
              </a:rPr>
              <a:t> P3985</a:t>
            </a:r>
            <a:endParaRPr lang="zh-CN" altLang="en-US" dirty="0"/>
          </a:p>
        </p:txBody>
      </p:sp>
      <p:sp>
        <p:nvSpPr>
          <p:cNvPr id="10" name="Rectangle 20">
            <a:extLst>
              <a:ext uri="{FF2B5EF4-FFF2-40B4-BE49-F238E27FC236}">
                <a16:creationId xmlns:a16="http://schemas.microsoft.com/office/drawing/2014/main" id="{D3E66AE6-33D0-7B4E-A0F0-424259022DCA}"/>
              </a:ext>
            </a:extLst>
          </p:cNvPr>
          <p:cNvSpPr/>
          <p:nvPr/>
        </p:nvSpPr>
        <p:spPr>
          <a:xfrm>
            <a:off x="874378" y="34868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34337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32114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思路</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13" name="稻壳儿小白白(http://dwz.cn/Wu2UP)">
            <a:extLst>
              <a:ext uri="{FF2B5EF4-FFF2-40B4-BE49-F238E27FC236}">
                <a16:creationId xmlns:a16="http://schemas.microsoft.com/office/drawing/2014/main" id="{940C39F9-6BD3-134E-960E-1C5D371AC133}"/>
              </a:ext>
            </a:extLst>
          </p:cNvPr>
          <p:cNvSpPr txBox="1">
            <a:spLocks noChangeArrowheads="1"/>
          </p:cNvSpPr>
          <p:nvPr/>
        </p:nvSpPr>
        <p:spPr bwMode="auto">
          <a:xfrm>
            <a:off x="1351122" y="3391333"/>
            <a:ext cx="10370978"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en-US" altLang="zh-CN" sz="1600" dirty="0"/>
          </a:p>
          <a:p>
            <a:r>
              <a:rPr lang="zh-CN" altLang="en-US" sz="1600" dirty="0"/>
              <a:t>费用加了一维，只需状态也加一维即可。设 </a:t>
            </a:r>
            <a:r>
              <a:rPr lang="en-US" altLang="zh-CN" sz="1600" dirty="0"/>
              <a:t>f[</a:t>
            </a:r>
            <a:r>
              <a:rPr lang="en-US" altLang="zh-CN" sz="1600" dirty="0" err="1"/>
              <a:t>i</a:t>
            </a:r>
            <a:r>
              <a:rPr lang="en-US" altLang="zh-CN" sz="1600" dirty="0"/>
              <a:t>][j][k] </a:t>
            </a:r>
            <a:r>
              <a:rPr lang="zh-CN" altLang="en-US" sz="1600" dirty="0"/>
              <a:t>表示前 </a:t>
            </a:r>
            <a:r>
              <a:rPr lang="en-US" altLang="zh-CN" sz="1600" dirty="0" err="1"/>
              <a:t>i</a:t>
            </a:r>
            <a:r>
              <a:rPr lang="en-US" altLang="zh-CN" sz="1600" dirty="0"/>
              <a:t> </a:t>
            </a:r>
            <a:r>
              <a:rPr lang="zh-CN" altLang="en-US" sz="1600" dirty="0"/>
              <a:t>件物品付出两种代价分别最大为 </a:t>
            </a:r>
            <a:r>
              <a:rPr lang="en-US" altLang="zh-CN" sz="1600" dirty="0"/>
              <a:t>j</a:t>
            </a:r>
            <a:r>
              <a:rPr lang="zh-CN" altLang="en-US" sz="1600" dirty="0"/>
              <a:t> 和 </a:t>
            </a:r>
            <a:r>
              <a:rPr lang="en-US" altLang="zh-CN" sz="1600" dirty="0"/>
              <a:t>k</a:t>
            </a:r>
            <a:r>
              <a:rPr lang="zh-CN" altLang="en-US" sz="1600" dirty="0"/>
              <a:t> 时可获得的最大价值。状态转移方程就是：</a:t>
            </a:r>
            <a:r>
              <a:rPr lang="en-US" altLang="zh-CN" sz="1600" dirty="0"/>
              <a:t>f[</a:t>
            </a:r>
            <a:r>
              <a:rPr lang="en-US" altLang="zh-CN" sz="1600" dirty="0" err="1"/>
              <a:t>i</a:t>
            </a:r>
            <a:r>
              <a:rPr lang="en-US" altLang="zh-CN" sz="1600" dirty="0"/>
              <a:t>][j][k]=max(f[i−1][j][k],f[i−1][j−c[</a:t>
            </a:r>
            <a:r>
              <a:rPr lang="en-US" altLang="zh-CN" sz="1600" dirty="0" err="1"/>
              <a:t>i</a:t>
            </a:r>
            <a:r>
              <a:rPr lang="en-US" altLang="zh-CN" sz="1600" dirty="0"/>
              <a:t>]][k−g[</a:t>
            </a:r>
            <a:r>
              <a:rPr lang="en-US" altLang="zh-CN" sz="1600" dirty="0" err="1"/>
              <a:t>i</a:t>
            </a:r>
            <a:r>
              <a:rPr lang="en-US" altLang="zh-CN" sz="1600" dirty="0"/>
              <a:t>]]+w[</a:t>
            </a:r>
            <a:r>
              <a:rPr lang="en-US" altLang="zh-CN" sz="1600" dirty="0" err="1"/>
              <a:t>i</a:t>
            </a:r>
            <a:r>
              <a:rPr lang="en-US" altLang="zh-CN" sz="1600" dirty="0"/>
              <a:t>])</a:t>
            </a:r>
            <a:endParaRPr lang="zh-CN" altLang="en-US" sz="1400" dirty="0"/>
          </a:p>
          <a:p>
            <a:endParaRPr lang="en-US" altLang="zh-CN" sz="1600" dirty="0"/>
          </a:p>
          <a:p>
            <a:r>
              <a:rPr lang="zh-CN" altLang="en-US" sz="1600" dirty="0"/>
              <a:t>如前述方法，可以只使用二维的数组：当每件物品只可以取一次时变量 </a:t>
            </a:r>
            <a:r>
              <a:rPr lang="en-US" altLang="zh-CN" sz="1600" dirty="0"/>
              <a:t>j </a:t>
            </a:r>
            <a:r>
              <a:rPr lang="zh-CN" altLang="en-US" sz="1600" dirty="0"/>
              <a:t>和 </a:t>
            </a:r>
            <a:r>
              <a:rPr lang="en-US" altLang="zh-CN" sz="1600" dirty="0"/>
              <a:t>k </a:t>
            </a:r>
            <a:r>
              <a:rPr lang="zh-CN" altLang="en-US" sz="1600" dirty="0"/>
              <a:t>采用逆序的循环，当物品有如完全背包问题时采用顺序的循环。当物品有如多重背包问题时可拆分物品。最终答案为 </a:t>
            </a:r>
            <a:r>
              <a:rPr lang="en-US" altLang="zh-CN" sz="1600" dirty="0"/>
              <a:t>f [ V ] [ M ]</a:t>
            </a:r>
          </a:p>
          <a:p>
            <a:endParaRPr lang="en-US" altLang="zh-CN" sz="1600" dirty="0"/>
          </a:p>
          <a:p>
            <a:endParaRPr lang="en-US" altLang="zh-CN" sz="1600" dirty="0"/>
          </a:p>
        </p:txBody>
      </p:sp>
    </p:spTree>
    <p:extLst>
      <p:ext uri="{BB962C8B-B14F-4D97-AF65-F5344CB8AC3E}">
        <p14:creationId xmlns:p14="http://schemas.microsoft.com/office/powerpoint/2010/main" val="4282164479"/>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二维费用背包问题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10" name="Rectangle 20">
            <a:extLst>
              <a:ext uri="{FF2B5EF4-FFF2-40B4-BE49-F238E27FC236}">
                <a16:creationId xmlns:a16="http://schemas.microsoft.com/office/drawing/2014/main" id="{D3E66AE6-33D0-7B4E-A0F0-424259022DCA}"/>
              </a:ext>
            </a:extLst>
          </p:cNvPr>
          <p:cNvSpPr/>
          <p:nvPr/>
        </p:nvSpPr>
        <p:spPr>
          <a:xfrm>
            <a:off x="874378" y="32836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32305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30082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补充</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13" name="稻壳儿小白白(http://dwz.cn/Wu2UP)">
            <a:extLst>
              <a:ext uri="{FF2B5EF4-FFF2-40B4-BE49-F238E27FC236}">
                <a16:creationId xmlns:a16="http://schemas.microsoft.com/office/drawing/2014/main" id="{940C39F9-6BD3-134E-960E-1C5D371AC133}"/>
              </a:ext>
            </a:extLst>
          </p:cNvPr>
          <p:cNvSpPr txBox="1">
            <a:spLocks noChangeArrowheads="1"/>
          </p:cNvSpPr>
          <p:nvPr/>
        </p:nvSpPr>
        <p:spPr bwMode="auto">
          <a:xfrm>
            <a:off x="1374251" y="1480458"/>
            <a:ext cx="10370978"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en-US" altLang="zh-CN" sz="1600" dirty="0"/>
          </a:p>
          <a:p>
            <a:r>
              <a:rPr lang="en-US" altLang="zh-CN" sz="1600" dirty="0"/>
              <a:t>for (</a:t>
            </a:r>
            <a:r>
              <a:rPr lang="en-US" altLang="zh-CN" sz="1600" dirty="0" err="1"/>
              <a:t>int</a:t>
            </a:r>
            <a:r>
              <a:rPr lang="en-US" altLang="zh-CN" sz="1600" dirty="0"/>
              <a:t> </a:t>
            </a:r>
            <a:r>
              <a:rPr lang="en-US" altLang="zh-CN" sz="1600" dirty="0" err="1"/>
              <a:t>i</a:t>
            </a:r>
            <a:r>
              <a:rPr lang="en-US" altLang="zh-CN" sz="1600" dirty="0"/>
              <a:t> = 1; </a:t>
            </a:r>
            <a:r>
              <a:rPr lang="en-US" altLang="zh-CN" sz="1600" dirty="0" err="1"/>
              <a:t>i</a:t>
            </a:r>
            <a:r>
              <a:rPr lang="en-US" altLang="zh-CN" sz="1600" dirty="0"/>
              <a:t> &lt;= n; </a:t>
            </a:r>
            <a:r>
              <a:rPr lang="en-US" altLang="zh-CN" sz="1600" dirty="0" err="1"/>
              <a:t>i</a:t>
            </a:r>
            <a:r>
              <a:rPr lang="en-US" altLang="zh-CN" sz="1600" dirty="0"/>
              <a:t>++)</a:t>
            </a:r>
          </a:p>
          <a:p>
            <a:r>
              <a:rPr lang="en-US" altLang="zh-CN" sz="1600" dirty="0"/>
              <a:t>    for (</a:t>
            </a:r>
            <a:r>
              <a:rPr lang="en-US" altLang="zh-CN" sz="1600" dirty="0" err="1"/>
              <a:t>int</a:t>
            </a:r>
            <a:r>
              <a:rPr lang="en-US" altLang="zh-CN" sz="1600" dirty="0"/>
              <a:t> j = V; j &gt;= c[</a:t>
            </a:r>
            <a:r>
              <a:rPr lang="en-US" altLang="zh-CN" sz="1600" dirty="0" err="1"/>
              <a:t>i</a:t>
            </a:r>
            <a:r>
              <a:rPr lang="en-US" altLang="zh-CN" sz="1600" dirty="0"/>
              <a:t>]; j--)</a:t>
            </a:r>
          </a:p>
          <a:p>
            <a:r>
              <a:rPr lang="en-US" altLang="zh-CN" sz="1600" dirty="0"/>
              <a:t>        for (</a:t>
            </a:r>
            <a:r>
              <a:rPr lang="en-US" altLang="zh-CN" sz="1600" dirty="0" err="1"/>
              <a:t>int</a:t>
            </a:r>
            <a:r>
              <a:rPr lang="en-US" altLang="zh-CN" sz="1600" dirty="0"/>
              <a:t> k = M; k &gt;= g[</a:t>
            </a:r>
            <a:r>
              <a:rPr lang="en-US" altLang="zh-CN" sz="1600" dirty="0" err="1"/>
              <a:t>i</a:t>
            </a:r>
            <a:r>
              <a:rPr lang="en-US" altLang="zh-CN" sz="1600" dirty="0"/>
              <a:t>]; k--)</a:t>
            </a:r>
          </a:p>
          <a:p>
            <a:r>
              <a:rPr lang="en-US" altLang="zh-CN" sz="1600" dirty="0"/>
              <a:t>            f[j][k] = max(f[j][k], f[j - c[</a:t>
            </a:r>
            <a:r>
              <a:rPr lang="en-US" altLang="zh-CN" sz="1600" dirty="0" err="1"/>
              <a:t>i</a:t>
            </a:r>
            <a:r>
              <a:rPr lang="en-US" altLang="zh-CN" sz="1600" dirty="0"/>
              <a:t>]][k - g[</a:t>
            </a:r>
            <a:r>
              <a:rPr lang="en-US" altLang="zh-CN" sz="1600" dirty="0" err="1"/>
              <a:t>i</a:t>
            </a:r>
            <a:r>
              <a:rPr lang="en-US" altLang="zh-CN" sz="1600" dirty="0"/>
              <a:t>]] + w[</a:t>
            </a:r>
            <a:r>
              <a:rPr lang="en-US" altLang="zh-CN" sz="1600" dirty="0" err="1"/>
              <a:t>i</a:t>
            </a:r>
            <a:r>
              <a:rPr lang="en-US" altLang="zh-CN" sz="1600" dirty="0"/>
              <a:t>]);</a:t>
            </a:r>
          </a:p>
          <a:p>
            <a:endParaRPr lang="en-US" altLang="zh-CN" sz="1600" dirty="0"/>
          </a:p>
          <a:p>
            <a:endParaRPr lang="en-US" altLang="zh-CN" sz="1600" dirty="0"/>
          </a:p>
          <a:p>
            <a:endParaRPr lang="en-US" altLang="zh-CN" sz="1600" dirty="0"/>
          </a:p>
          <a:p>
            <a:endParaRPr lang="en-US" altLang="zh-CN" sz="1600" dirty="0"/>
          </a:p>
          <a:p>
            <a:r>
              <a:rPr lang="zh-CN" altLang="en-US" sz="1600" dirty="0"/>
              <a:t>有时，“二维费用”的条件是以这样一种隐含的方式给出的：最多只能取 </a:t>
            </a:r>
            <a:r>
              <a:rPr lang="en-US" altLang="zh-CN" sz="1600" dirty="0"/>
              <a:t>M</a:t>
            </a:r>
            <a:r>
              <a:rPr lang="zh-CN" altLang="en-US" sz="1600" dirty="0"/>
              <a:t> 件物品。这事实上相当于每件物品多了一种“件数”的费用，每个物品的件数费用均为 </a:t>
            </a:r>
            <a:r>
              <a:rPr lang="en-US" altLang="zh-CN" sz="1600" dirty="0"/>
              <a:t>1</a:t>
            </a:r>
            <a:r>
              <a:rPr lang="zh-CN" altLang="en-US" sz="1600" dirty="0"/>
              <a:t>，可以付出的最大件数费用为 </a:t>
            </a:r>
            <a:r>
              <a:rPr lang="en-US" altLang="zh-CN" sz="1600" dirty="0"/>
              <a:t>M</a:t>
            </a:r>
            <a:r>
              <a:rPr lang="zh-CN" altLang="en-US" sz="1600" dirty="0"/>
              <a:t>。换句话说，设 </a:t>
            </a:r>
            <a:r>
              <a:rPr lang="en-US" altLang="zh-CN" sz="1600" dirty="0"/>
              <a:t>f [ </a:t>
            </a:r>
            <a:r>
              <a:rPr lang="en-US" altLang="zh-CN" sz="1600" dirty="0" err="1"/>
              <a:t>i</a:t>
            </a:r>
            <a:r>
              <a:rPr lang="en-US" altLang="zh-CN" sz="1600" dirty="0"/>
              <a:t> ] [ j ] </a:t>
            </a:r>
            <a:r>
              <a:rPr lang="zh-CN" altLang="en-US" sz="1600" dirty="0"/>
              <a:t>表示付出费用 </a:t>
            </a:r>
            <a:r>
              <a:rPr lang="en-US" altLang="zh-CN" sz="1600" dirty="0" err="1"/>
              <a:t>i</a:t>
            </a:r>
            <a:r>
              <a:rPr lang="en-US" altLang="zh-CN" sz="1600" dirty="0"/>
              <a:t> </a:t>
            </a:r>
            <a:r>
              <a:rPr lang="zh-CN" altLang="en-US" sz="1600" dirty="0"/>
              <a:t>、最多选 </a:t>
            </a:r>
            <a:r>
              <a:rPr lang="en-US" altLang="zh-CN" sz="1600" dirty="0"/>
              <a:t>j </a:t>
            </a:r>
            <a:r>
              <a:rPr lang="zh-CN" altLang="en-US" sz="1600" dirty="0"/>
              <a:t>件时可得到的最大价值，则根据物品的类型（</a:t>
            </a:r>
            <a:r>
              <a:rPr lang="en-US" altLang="zh-CN" sz="1600" dirty="0"/>
              <a:t>01</a:t>
            </a:r>
            <a:r>
              <a:rPr lang="zh-CN" altLang="en-US" sz="1600" dirty="0"/>
              <a:t>、完全、多重）用不同的方法循环更新。</a:t>
            </a:r>
          </a:p>
          <a:p>
            <a:endParaRPr lang="zh-CN" altLang="en-US" sz="1600" dirty="0"/>
          </a:p>
          <a:p>
            <a:endParaRPr lang="en-US" altLang="zh-CN" sz="1600" dirty="0"/>
          </a:p>
          <a:p>
            <a:endParaRPr lang="en-US" altLang="zh-CN" sz="1600" dirty="0"/>
          </a:p>
          <a:p>
            <a:endParaRPr lang="en-US" altLang="zh-CN" sz="1600" dirty="0"/>
          </a:p>
          <a:p>
            <a:endParaRPr lang="en-US" altLang="zh-CN" sz="1600" dirty="0"/>
          </a:p>
        </p:txBody>
      </p:sp>
      <p:sp>
        <p:nvSpPr>
          <p:cNvPr id="17" name="Rectangle 20">
            <a:extLst>
              <a:ext uri="{FF2B5EF4-FFF2-40B4-BE49-F238E27FC236}">
                <a16:creationId xmlns:a16="http://schemas.microsoft.com/office/drawing/2014/main" id="{53B130D9-B076-E248-9B75-C9E7E159D015}"/>
              </a:ext>
            </a:extLst>
          </p:cNvPr>
          <p:cNvSpPr/>
          <p:nvPr/>
        </p:nvSpPr>
        <p:spPr>
          <a:xfrm>
            <a:off x="874378" y="1328991"/>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Rectangle 21">
            <a:extLst>
              <a:ext uri="{FF2B5EF4-FFF2-40B4-BE49-F238E27FC236}">
                <a16:creationId xmlns:a16="http://schemas.microsoft.com/office/drawing/2014/main" id="{79DA91F2-EFF5-3247-B60C-19E2036597B6}"/>
              </a:ext>
            </a:extLst>
          </p:cNvPr>
          <p:cNvSpPr/>
          <p:nvPr/>
        </p:nvSpPr>
        <p:spPr>
          <a:xfrm>
            <a:off x="810269" y="1275841"/>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稻壳儿小白白(http://dwz.cn/Wu2UP)">
            <a:extLst>
              <a:ext uri="{FF2B5EF4-FFF2-40B4-BE49-F238E27FC236}">
                <a16:creationId xmlns:a16="http://schemas.microsoft.com/office/drawing/2014/main" id="{64A548DF-AD34-0C40-B017-759607841584}"/>
              </a:ext>
            </a:extLst>
          </p:cNvPr>
          <p:cNvSpPr txBox="1">
            <a:spLocks noChangeArrowheads="1"/>
          </p:cNvSpPr>
          <p:nvPr/>
        </p:nvSpPr>
        <p:spPr bwMode="auto">
          <a:xfrm>
            <a:off x="1374251" y="1218701"/>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代码实现</a:t>
            </a:r>
            <a:endParaRPr lang="en-US" altLang="zh-CN" sz="2400" b="1" dirty="0">
              <a:solidFill>
                <a:srgbClr val="595959"/>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57384273"/>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分组背包问题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问题定义</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有 </a:t>
            </a:r>
            <a:r>
              <a:rPr lang="en-US" altLang="zh-CN" dirty="0"/>
              <a:t>N </a:t>
            </a:r>
            <a:r>
              <a:rPr lang="zh-CN" altLang="en-US" dirty="0"/>
              <a:t>件物品和一个容量为 </a:t>
            </a:r>
            <a:r>
              <a:rPr lang="en-US" altLang="zh-CN" dirty="0"/>
              <a:t>V </a:t>
            </a:r>
            <a:r>
              <a:rPr lang="zh-CN" altLang="en-US" dirty="0"/>
              <a:t>的背包。第 </a:t>
            </a:r>
            <a:r>
              <a:rPr lang="en-US" altLang="zh-CN" dirty="0" err="1"/>
              <a:t>i</a:t>
            </a:r>
            <a:r>
              <a:rPr lang="en-US" altLang="zh-CN" dirty="0"/>
              <a:t> </a:t>
            </a:r>
            <a:r>
              <a:rPr lang="zh-CN" altLang="en-US" dirty="0"/>
              <a:t>件物品的费用是 </a:t>
            </a:r>
            <a:r>
              <a:rPr lang="en-US" altLang="zh-CN" dirty="0"/>
              <a:t>c [ </a:t>
            </a:r>
            <a:r>
              <a:rPr lang="en-US" altLang="zh-CN" dirty="0" err="1"/>
              <a:t>i</a:t>
            </a:r>
            <a:r>
              <a:rPr lang="en-US" altLang="zh-CN" dirty="0"/>
              <a:t> ] </a:t>
            </a:r>
            <a:r>
              <a:rPr lang="zh-CN" altLang="en-US" dirty="0"/>
              <a:t>，价值是 </a:t>
            </a:r>
            <a:r>
              <a:rPr lang="en-US" altLang="zh-CN" dirty="0"/>
              <a:t>w [ </a:t>
            </a:r>
            <a:r>
              <a:rPr lang="en-US" altLang="zh-CN" dirty="0" err="1"/>
              <a:t>i</a:t>
            </a:r>
            <a:r>
              <a:rPr lang="en-US" altLang="zh-CN" dirty="0"/>
              <a:t> ] </a:t>
            </a:r>
            <a:r>
              <a:rPr lang="zh-CN" altLang="en-US" dirty="0"/>
              <a:t>。这些物品被划分为若干组，每组中的物品互相冲突，最多选一件。求解将哪些物品装入背包可使这些物品的费用总和不超过背包容量，且价值总和最大。</a:t>
            </a:r>
            <a:endParaRPr lang="en-US" altLang="zh-CN" b="1" dirty="0"/>
          </a:p>
        </p:txBody>
      </p:sp>
      <p:sp>
        <p:nvSpPr>
          <p:cNvPr id="10" name="Rectangle 20">
            <a:extLst>
              <a:ext uri="{FF2B5EF4-FFF2-40B4-BE49-F238E27FC236}">
                <a16:creationId xmlns:a16="http://schemas.microsoft.com/office/drawing/2014/main" id="{D3E66AE6-33D0-7B4E-A0F0-424259022DCA}"/>
              </a:ext>
            </a:extLst>
          </p:cNvPr>
          <p:cNvSpPr/>
          <p:nvPr/>
        </p:nvSpPr>
        <p:spPr>
          <a:xfrm>
            <a:off x="874378" y="34868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34337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32114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思路</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13" name="稻壳儿小白白(http://dwz.cn/Wu2UP)">
            <a:extLst>
              <a:ext uri="{FF2B5EF4-FFF2-40B4-BE49-F238E27FC236}">
                <a16:creationId xmlns:a16="http://schemas.microsoft.com/office/drawing/2014/main" id="{940C39F9-6BD3-134E-960E-1C5D371AC133}"/>
              </a:ext>
            </a:extLst>
          </p:cNvPr>
          <p:cNvSpPr txBox="1">
            <a:spLocks noChangeArrowheads="1"/>
          </p:cNvSpPr>
          <p:nvPr/>
        </p:nvSpPr>
        <p:spPr bwMode="auto">
          <a:xfrm>
            <a:off x="1351122" y="3391333"/>
            <a:ext cx="1037097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en-US" altLang="zh-CN" sz="1600" dirty="0"/>
          </a:p>
          <a:p>
            <a:r>
              <a:rPr lang="zh-CN" altLang="en-US" sz="1600" dirty="0"/>
              <a:t>这个问题变成了每组物品有若干种策略：是选择本组的某一件，还是一件都不选。也就是说设 </a:t>
            </a:r>
            <a:r>
              <a:rPr lang="en-US" altLang="zh-CN" sz="1600" dirty="0"/>
              <a:t>f [ k ] [ j ]</a:t>
            </a:r>
            <a:r>
              <a:rPr lang="zh-CN" altLang="en-US" sz="1600" dirty="0"/>
              <a:t> 表示前 </a:t>
            </a:r>
            <a:r>
              <a:rPr lang="en-US" altLang="zh-CN" sz="1600" dirty="0"/>
              <a:t>k</a:t>
            </a:r>
            <a:r>
              <a:rPr lang="zh-CN" altLang="en-US" sz="1600" dirty="0"/>
              <a:t> 组物品花费费用 </a:t>
            </a:r>
            <a:r>
              <a:rPr lang="en-US" altLang="zh-CN" sz="1600" dirty="0"/>
              <a:t>j </a:t>
            </a:r>
            <a:r>
              <a:rPr lang="zh-CN" altLang="en-US" sz="1600" dirty="0"/>
              <a:t>能取得的最大价值，则有：</a:t>
            </a:r>
            <a:r>
              <a:rPr lang="en-US" altLang="zh-CN" dirty="0"/>
              <a:t> f[k][j]=max(f[k−1][j],f[k−1][j−c[</a:t>
            </a:r>
            <a:r>
              <a:rPr lang="en-US" altLang="zh-CN" dirty="0" err="1"/>
              <a:t>i</a:t>
            </a:r>
            <a:r>
              <a:rPr lang="en-US" altLang="zh-CN" dirty="0"/>
              <a:t>]]+w[</a:t>
            </a:r>
            <a:r>
              <a:rPr lang="en-US" altLang="zh-CN" dirty="0" err="1"/>
              <a:t>i</a:t>
            </a:r>
            <a:r>
              <a:rPr lang="en-US" altLang="zh-CN" dirty="0"/>
              <a:t>]</a:t>
            </a:r>
            <a:r>
              <a:rPr lang="zh-CN" altLang="en-US" dirty="0"/>
              <a:t> </a:t>
            </a:r>
            <a:r>
              <a:rPr lang="en-US" altLang="zh-CN" dirty="0"/>
              <a:t>∣</a:t>
            </a:r>
            <a:r>
              <a:rPr lang="zh-CN" altLang="en-US" dirty="0"/>
              <a:t>物品</a:t>
            </a:r>
            <a:r>
              <a:rPr lang="en-US" altLang="zh-CN" dirty="0" err="1"/>
              <a:t>i</a:t>
            </a:r>
            <a:r>
              <a:rPr lang="zh-CN" altLang="en-US" dirty="0"/>
              <a:t> </a:t>
            </a:r>
            <a:r>
              <a:rPr lang="en-US" altLang="zh-CN" dirty="0"/>
              <a:t>⊆</a:t>
            </a:r>
            <a:r>
              <a:rPr lang="zh-CN" altLang="en-US" dirty="0"/>
              <a:t> 组</a:t>
            </a:r>
            <a:r>
              <a:rPr lang="en-US" altLang="zh-CN" dirty="0"/>
              <a:t>k)</a:t>
            </a:r>
            <a:endParaRPr lang="zh-CN" altLang="en-US" sz="1600" dirty="0"/>
          </a:p>
          <a:p>
            <a:endParaRPr lang="en-US" altLang="zh-CN" sz="1600" dirty="0"/>
          </a:p>
        </p:txBody>
      </p:sp>
    </p:spTree>
    <p:extLst>
      <p:ext uri="{BB962C8B-B14F-4D97-AF65-F5344CB8AC3E}">
        <p14:creationId xmlns:p14="http://schemas.microsoft.com/office/powerpoint/2010/main" val="1362567808"/>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分组背包问题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10" name="Rectangle 20">
            <a:extLst>
              <a:ext uri="{FF2B5EF4-FFF2-40B4-BE49-F238E27FC236}">
                <a16:creationId xmlns:a16="http://schemas.microsoft.com/office/drawing/2014/main" id="{D3E66AE6-33D0-7B4E-A0F0-424259022DCA}"/>
              </a:ext>
            </a:extLst>
          </p:cNvPr>
          <p:cNvSpPr/>
          <p:nvPr/>
        </p:nvSpPr>
        <p:spPr>
          <a:xfrm>
            <a:off x="874378" y="44774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44243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42020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补充</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13" name="稻壳儿小白白(http://dwz.cn/Wu2UP)">
            <a:extLst>
              <a:ext uri="{FF2B5EF4-FFF2-40B4-BE49-F238E27FC236}">
                <a16:creationId xmlns:a16="http://schemas.microsoft.com/office/drawing/2014/main" id="{940C39F9-6BD3-134E-960E-1C5D371AC133}"/>
              </a:ext>
            </a:extLst>
          </p:cNvPr>
          <p:cNvSpPr txBox="1">
            <a:spLocks noChangeArrowheads="1"/>
          </p:cNvSpPr>
          <p:nvPr/>
        </p:nvSpPr>
        <p:spPr bwMode="auto">
          <a:xfrm>
            <a:off x="1374251" y="1480458"/>
            <a:ext cx="1037097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en-US" altLang="zh-CN" sz="1600" dirty="0"/>
          </a:p>
          <a:p>
            <a:r>
              <a:rPr lang="en-US" altLang="zh-CN" sz="1600" dirty="0"/>
              <a:t>for (</a:t>
            </a:r>
            <a:r>
              <a:rPr lang="en-US" altLang="zh-CN" sz="1600" dirty="0" err="1"/>
              <a:t>int</a:t>
            </a:r>
            <a:r>
              <a:rPr lang="en-US" altLang="zh-CN" sz="1600" dirty="0"/>
              <a:t> </a:t>
            </a:r>
            <a:r>
              <a:rPr lang="en-US" altLang="zh-CN" sz="1600" dirty="0" err="1"/>
              <a:t>i</a:t>
            </a:r>
            <a:r>
              <a:rPr lang="en-US" altLang="zh-CN" sz="1600" dirty="0"/>
              <a:t> = 1; </a:t>
            </a:r>
            <a:r>
              <a:rPr lang="en-US" altLang="zh-CN" sz="1600" dirty="0" err="1"/>
              <a:t>i</a:t>
            </a:r>
            <a:r>
              <a:rPr lang="en-US" altLang="zh-CN" sz="1600" dirty="0"/>
              <a:t> &lt;= n; </a:t>
            </a:r>
            <a:r>
              <a:rPr lang="en-US" altLang="zh-CN" sz="1600" dirty="0" err="1"/>
              <a:t>i</a:t>
            </a:r>
            <a:r>
              <a:rPr lang="en-US" altLang="zh-CN" sz="1600" dirty="0"/>
              <a:t>++) {</a:t>
            </a:r>
          </a:p>
          <a:p>
            <a:r>
              <a:rPr lang="zh-CN" altLang="en-US" sz="1600" dirty="0"/>
              <a:t>             </a:t>
            </a:r>
            <a:r>
              <a:rPr lang="en-US" altLang="zh-CN" sz="1600" dirty="0" err="1"/>
              <a:t>cin</a:t>
            </a:r>
            <a:r>
              <a:rPr lang="en-US" altLang="zh-CN" sz="1600" dirty="0"/>
              <a:t> &gt;&gt; s; // </a:t>
            </a:r>
            <a:r>
              <a:rPr lang="zh-CN" altLang="en-US" sz="1600" dirty="0"/>
              <a:t>第</a:t>
            </a:r>
            <a:r>
              <a:rPr lang="en-US" altLang="zh-CN" sz="1600" dirty="0" err="1"/>
              <a:t>i</a:t>
            </a:r>
            <a:r>
              <a:rPr lang="zh-CN" altLang="en-US" sz="1600" dirty="0"/>
              <a:t>组的物品数量</a:t>
            </a:r>
          </a:p>
          <a:p>
            <a:r>
              <a:rPr lang="zh-CN" altLang="en-US" sz="1600" dirty="0"/>
              <a:t>    </a:t>
            </a:r>
            <a:r>
              <a:rPr lang="en-US" altLang="zh-CN" sz="1600" dirty="0"/>
              <a:t>for (</a:t>
            </a:r>
            <a:r>
              <a:rPr lang="en-US" altLang="zh-CN" sz="1600" dirty="0" err="1"/>
              <a:t>int</a:t>
            </a:r>
            <a:r>
              <a:rPr lang="en-US" altLang="zh-CN" sz="1600" dirty="0"/>
              <a:t> j = 1; j &lt;= s; </a:t>
            </a:r>
            <a:r>
              <a:rPr lang="en-US" altLang="zh-CN" sz="1600" dirty="0" err="1"/>
              <a:t>j++</a:t>
            </a:r>
            <a:r>
              <a:rPr lang="en-US" altLang="zh-CN" sz="1600" dirty="0"/>
              <a:t>)</a:t>
            </a:r>
          </a:p>
          <a:p>
            <a:r>
              <a:rPr lang="zh-CN" altLang="en-US" sz="1600" dirty="0"/>
              <a:t>             </a:t>
            </a:r>
            <a:r>
              <a:rPr lang="en-US" altLang="zh-CN" sz="1600" dirty="0" err="1"/>
              <a:t>cin</a:t>
            </a:r>
            <a:r>
              <a:rPr lang="en-US" altLang="zh-CN" sz="1600" dirty="0"/>
              <a:t> &gt;&gt; c[j] &gt;&gt; w[j]; //</a:t>
            </a:r>
            <a:r>
              <a:rPr lang="zh-CN" altLang="en-US" sz="1600" dirty="0"/>
              <a:t>组中每个物品的属性</a:t>
            </a:r>
          </a:p>
          <a:p>
            <a:r>
              <a:rPr lang="zh-CN" altLang="en-US" sz="1600" dirty="0"/>
              <a:t>    </a:t>
            </a:r>
            <a:r>
              <a:rPr lang="en-US" altLang="zh-CN" sz="1600" dirty="0"/>
              <a:t>for (</a:t>
            </a:r>
            <a:r>
              <a:rPr lang="en-US" altLang="zh-CN" sz="1600" dirty="0" err="1"/>
              <a:t>int</a:t>
            </a:r>
            <a:r>
              <a:rPr lang="en-US" altLang="zh-CN" sz="1600" dirty="0"/>
              <a:t> j = V; j &gt;= 0; j--)</a:t>
            </a:r>
          </a:p>
          <a:p>
            <a:r>
              <a:rPr lang="en-US" altLang="zh-CN" sz="1600" dirty="0"/>
              <a:t>        for (</a:t>
            </a:r>
            <a:r>
              <a:rPr lang="en-US" altLang="zh-CN" sz="1600" dirty="0" err="1"/>
              <a:t>int</a:t>
            </a:r>
            <a:r>
              <a:rPr lang="en-US" altLang="zh-CN" sz="1600" dirty="0"/>
              <a:t> k = 1; k &lt;= s; k++)</a:t>
            </a:r>
          </a:p>
          <a:p>
            <a:r>
              <a:rPr lang="en-US" altLang="zh-CN" sz="1600" dirty="0"/>
              <a:t>            if (j &gt;= c[k])</a:t>
            </a:r>
          </a:p>
          <a:p>
            <a:r>
              <a:rPr lang="en-US" altLang="zh-CN" sz="1600" dirty="0"/>
              <a:t>                f[j] = max(f[j], f[j - c[k]] + w[k]);</a:t>
            </a:r>
          </a:p>
          <a:p>
            <a:r>
              <a:rPr lang="en-US" altLang="zh-CN" sz="1600" dirty="0"/>
              <a:t>            // </a:t>
            </a:r>
            <a:r>
              <a:rPr lang="zh-CN" altLang="en-US" sz="1600" dirty="0"/>
              <a:t>由于每组物品只能选一个，所以可以覆盖之前组内物品最优解的来取最大值</a:t>
            </a:r>
          </a:p>
          <a:p>
            <a:r>
              <a:rPr lang="en-US" altLang="zh-CN" sz="1600" dirty="0"/>
              <a:t>}</a:t>
            </a:r>
          </a:p>
          <a:p>
            <a:endParaRPr lang="en-US" altLang="zh-CN" sz="1600" dirty="0"/>
          </a:p>
          <a:p>
            <a:endParaRPr lang="en-US" altLang="zh-CN" sz="1600" dirty="0"/>
          </a:p>
          <a:p>
            <a:r>
              <a:rPr lang="zh-CN" altLang="en-US" sz="1600" dirty="0"/>
              <a:t>分组背包在面对一组内 </a:t>
            </a:r>
            <a:r>
              <a:rPr lang="en-US" altLang="zh-CN" sz="1600" dirty="0"/>
              <a:t>s </a:t>
            </a:r>
            <a:r>
              <a:rPr lang="zh-CN" altLang="en-US" sz="1600" dirty="0"/>
              <a:t>个的物品时，共有 </a:t>
            </a:r>
            <a:r>
              <a:rPr lang="en-US" altLang="zh-CN" sz="1600" dirty="0"/>
              <a:t>s + 1</a:t>
            </a:r>
            <a:r>
              <a:rPr lang="zh-CN" altLang="en-US" sz="1600" dirty="0"/>
              <a:t> 种决策情况，分别是选第 </a:t>
            </a:r>
            <a:r>
              <a:rPr lang="en-US" altLang="zh-CN" sz="1600" dirty="0"/>
              <a:t>0 , 1 , 2... s </a:t>
            </a:r>
            <a:r>
              <a:rPr lang="zh-CN" altLang="en-US" sz="1600" dirty="0"/>
              <a:t>个物品（选第 </a:t>
            </a:r>
            <a:r>
              <a:rPr lang="en-US" altLang="zh-CN" sz="1600" dirty="0"/>
              <a:t>0</a:t>
            </a:r>
            <a:r>
              <a:rPr lang="zh-CN" altLang="en-US" sz="1600" dirty="0"/>
              <a:t> 个物品即不选该组内任何物品）。多重背包中每个物品有 </a:t>
            </a:r>
            <a:r>
              <a:rPr lang="en-US" altLang="zh-CN" sz="1600" dirty="0"/>
              <a:t>s </a:t>
            </a:r>
            <a:r>
              <a:rPr lang="zh-CN" altLang="en-US" sz="1600" dirty="0"/>
              <a:t>个，也有 </a:t>
            </a:r>
            <a:r>
              <a:rPr lang="en-US" altLang="zh-CN" sz="1600" dirty="0"/>
              <a:t>s + 1 </a:t>
            </a:r>
            <a:r>
              <a:rPr lang="zh-CN" altLang="en-US" sz="1600" dirty="0"/>
              <a:t>种决策情况，分别是选 </a:t>
            </a:r>
            <a:r>
              <a:rPr lang="en-US" altLang="zh-CN" sz="1600" dirty="0"/>
              <a:t>0 , 1 , 2... s </a:t>
            </a:r>
            <a:r>
              <a:rPr lang="zh-CN" altLang="en-US" sz="1600" dirty="0"/>
              <a:t>个该物品，在此可以和上面的情况做一下对比区分。多重背包可以说是分组背包的一个特殊情况，所以多重背包可以用放弃数组完整性的代价来优化算法。</a:t>
            </a:r>
          </a:p>
          <a:p>
            <a:endParaRPr lang="en-US" altLang="zh-CN" sz="1600" dirty="0"/>
          </a:p>
          <a:p>
            <a:endParaRPr lang="en-US" altLang="zh-CN" sz="1600" dirty="0"/>
          </a:p>
          <a:p>
            <a:endParaRPr lang="en-US" altLang="zh-CN" sz="1600" dirty="0"/>
          </a:p>
          <a:p>
            <a:endParaRPr lang="en-US" altLang="zh-CN" sz="1600" dirty="0"/>
          </a:p>
        </p:txBody>
      </p:sp>
      <p:sp>
        <p:nvSpPr>
          <p:cNvPr id="17" name="Rectangle 20">
            <a:extLst>
              <a:ext uri="{FF2B5EF4-FFF2-40B4-BE49-F238E27FC236}">
                <a16:creationId xmlns:a16="http://schemas.microsoft.com/office/drawing/2014/main" id="{53B130D9-B076-E248-9B75-C9E7E159D015}"/>
              </a:ext>
            </a:extLst>
          </p:cNvPr>
          <p:cNvSpPr/>
          <p:nvPr/>
        </p:nvSpPr>
        <p:spPr>
          <a:xfrm>
            <a:off x="874378" y="1328991"/>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Rectangle 21">
            <a:extLst>
              <a:ext uri="{FF2B5EF4-FFF2-40B4-BE49-F238E27FC236}">
                <a16:creationId xmlns:a16="http://schemas.microsoft.com/office/drawing/2014/main" id="{79DA91F2-EFF5-3247-B60C-19E2036597B6}"/>
              </a:ext>
            </a:extLst>
          </p:cNvPr>
          <p:cNvSpPr/>
          <p:nvPr/>
        </p:nvSpPr>
        <p:spPr>
          <a:xfrm>
            <a:off x="810269" y="1275841"/>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稻壳儿小白白(http://dwz.cn/Wu2UP)">
            <a:extLst>
              <a:ext uri="{FF2B5EF4-FFF2-40B4-BE49-F238E27FC236}">
                <a16:creationId xmlns:a16="http://schemas.microsoft.com/office/drawing/2014/main" id="{64A548DF-AD34-0C40-B017-759607841584}"/>
              </a:ext>
            </a:extLst>
          </p:cNvPr>
          <p:cNvSpPr txBox="1">
            <a:spLocks noChangeArrowheads="1"/>
          </p:cNvSpPr>
          <p:nvPr/>
        </p:nvSpPr>
        <p:spPr bwMode="auto">
          <a:xfrm>
            <a:off x="1374251" y="1218701"/>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代码实现</a:t>
            </a:r>
            <a:endParaRPr lang="en-US" altLang="zh-CN" sz="2400" b="1" dirty="0">
              <a:solidFill>
                <a:srgbClr val="595959"/>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43119215"/>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有依赖的背包问题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问题定义</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这种背包问题的物品间存在某种“依赖”的关系。也就是说， </a:t>
            </a:r>
            <a:r>
              <a:rPr lang="en-US" altLang="zh-CN" dirty="0" err="1"/>
              <a:t>i</a:t>
            </a:r>
            <a:r>
              <a:rPr lang="en-US" altLang="zh-CN" dirty="0"/>
              <a:t> </a:t>
            </a:r>
            <a:r>
              <a:rPr lang="zh-CN" altLang="en-US" dirty="0"/>
              <a:t>依赖于 </a:t>
            </a:r>
            <a:r>
              <a:rPr lang="en-US" altLang="zh-CN" dirty="0"/>
              <a:t>j </a:t>
            </a:r>
            <a:r>
              <a:rPr lang="zh-CN" altLang="en-US" dirty="0"/>
              <a:t>，表示若选物品 </a:t>
            </a:r>
            <a:r>
              <a:rPr lang="en-US" altLang="zh-CN" dirty="0" err="1"/>
              <a:t>i</a:t>
            </a:r>
            <a:r>
              <a:rPr lang="zh-CN" altLang="en-US" dirty="0"/>
              <a:t>，则必须选物品 </a:t>
            </a:r>
            <a:r>
              <a:rPr lang="en-US" altLang="zh-CN" dirty="0"/>
              <a:t>j </a:t>
            </a:r>
            <a:r>
              <a:rPr lang="zh-CN" altLang="en-US" dirty="0"/>
              <a:t>。为了简化起见，我们先设没有某个物品既依赖于别的物品，又被别的物品所依赖；另外，没有某件物品同时依赖多件物品。</a:t>
            </a:r>
          </a:p>
        </p:txBody>
      </p:sp>
      <p:sp>
        <p:nvSpPr>
          <p:cNvPr id="10" name="Rectangle 20">
            <a:extLst>
              <a:ext uri="{FF2B5EF4-FFF2-40B4-BE49-F238E27FC236}">
                <a16:creationId xmlns:a16="http://schemas.microsoft.com/office/drawing/2014/main" id="{D3E66AE6-33D0-7B4E-A0F0-424259022DCA}"/>
              </a:ext>
            </a:extLst>
          </p:cNvPr>
          <p:cNvSpPr/>
          <p:nvPr/>
        </p:nvSpPr>
        <p:spPr>
          <a:xfrm>
            <a:off x="874378" y="34868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34337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32114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思路</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13" name="稻壳儿小白白(http://dwz.cn/Wu2UP)">
            <a:extLst>
              <a:ext uri="{FF2B5EF4-FFF2-40B4-BE49-F238E27FC236}">
                <a16:creationId xmlns:a16="http://schemas.microsoft.com/office/drawing/2014/main" id="{940C39F9-6BD3-134E-960E-1C5D371AC133}"/>
              </a:ext>
            </a:extLst>
          </p:cNvPr>
          <p:cNvSpPr txBox="1">
            <a:spLocks noChangeArrowheads="1"/>
          </p:cNvSpPr>
          <p:nvPr/>
        </p:nvSpPr>
        <p:spPr bwMode="auto">
          <a:xfrm>
            <a:off x="1351122" y="3391333"/>
            <a:ext cx="10370978"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en-US" altLang="zh-CN" sz="1600" dirty="0"/>
          </a:p>
          <a:p>
            <a:r>
              <a:rPr lang="zh-CN" altLang="en-US" sz="1600" dirty="0"/>
              <a:t>这个问题由</a:t>
            </a:r>
            <a:r>
              <a:rPr lang="en-US" altLang="zh-CN" sz="1600" dirty="0"/>
              <a:t>NOIP2006</a:t>
            </a:r>
            <a:r>
              <a:rPr lang="zh-CN" altLang="en-US" sz="1600" dirty="0"/>
              <a:t>金明的预算方案一题扩展而来。遵从该题的提法，将不依赖于别的物品的物品称为“主件”，依赖于某主件的物品称为“附件”。由这个问题的简化条件可知所有的物品由若干主件和依赖于每个主件的一个附件集合组成。</a:t>
            </a:r>
          </a:p>
          <a:p>
            <a:r>
              <a:rPr lang="zh-CN" altLang="en-US" sz="1600" dirty="0"/>
              <a:t>按照背包问题的一般思路，仅考虑一个主件和它的附件集合。可是，可用的策略非常多，包括：一个也不选，仅选择主件，选择主件后再选择一个附件，选择主件后再选择两个附件</a:t>
            </a:r>
            <a:r>
              <a:rPr lang="en-US" altLang="zh-CN" sz="1600" dirty="0"/>
              <a:t>…</a:t>
            </a:r>
            <a:r>
              <a:rPr lang="zh-CN" altLang="en-US" sz="1600" dirty="0"/>
              <a:t>无法用状态转移方程来表示如此多的策略。事实上，设一个主件下有 </a:t>
            </a:r>
            <a:r>
              <a:rPr lang="en-US" altLang="zh-CN" sz="1600" dirty="0"/>
              <a:t>n </a:t>
            </a:r>
            <a:r>
              <a:rPr lang="zh-CN" altLang="en-US" sz="1600" dirty="0"/>
              <a:t>个附件，则策略有 </a:t>
            </a:r>
            <a:r>
              <a:rPr lang="en-US" altLang="zh-CN" sz="1600" dirty="0"/>
              <a:t>2^n+1</a:t>
            </a:r>
            <a:r>
              <a:rPr lang="zh-CN" altLang="en-US" sz="1600" dirty="0"/>
              <a:t>个，为指数级。</a:t>
            </a:r>
            <a:endParaRPr lang="en-US" altLang="zh-CN" sz="1600" dirty="0"/>
          </a:p>
          <a:p>
            <a:endParaRPr lang="en-US" altLang="zh-CN" sz="1600" dirty="0"/>
          </a:p>
          <a:p>
            <a:r>
              <a:rPr lang="zh-CN" altLang="en-US" sz="1600" dirty="0"/>
              <a:t>考虑到所有这些策略都是互斥的（也就是说，你只能选择一种策略），所以一个主件和它的附件集合实际上对应于分组背包中的一个物品组，每个选择了主件又选择了若干个附件的策略对应于这个物品组中的一个物品，其费用和价值都是这个策略中的物品的值的和。但仅仅是这一步转化并不能给出一个好的算法，因为物品组中的物品还是像原问题的策略一样多。</a:t>
            </a:r>
          </a:p>
          <a:p>
            <a:endParaRPr lang="zh-CN" altLang="en-US" sz="1600" dirty="0"/>
          </a:p>
        </p:txBody>
      </p:sp>
    </p:spTree>
    <p:extLst>
      <p:ext uri="{BB962C8B-B14F-4D97-AF65-F5344CB8AC3E}">
        <p14:creationId xmlns:p14="http://schemas.microsoft.com/office/powerpoint/2010/main" val="2449337314"/>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有依赖的背包问题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进一步优化</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600" dirty="0"/>
              <a:t>我们可以对主件 </a:t>
            </a:r>
            <a:r>
              <a:rPr lang="en-US" altLang="zh-CN" sz="1600" dirty="0" err="1"/>
              <a:t>i</a:t>
            </a:r>
            <a:r>
              <a:rPr lang="en-US" altLang="zh-CN" sz="1600" dirty="0"/>
              <a:t> </a:t>
            </a:r>
            <a:r>
              <a:rPr lang="zh-CN" altLang="en-US" sz="1600" dirty="0"/>
              <a:t>的附件集合（其中为所有单个的附件，大小为 </a:t>
            </a:r>
            <a:r>
              <a:rPr lang="en-US" altLang="zh-CN" sz="1600" dirty="0"/>
              <a:t>n</a:t>
            </a:r>
            <a:r>
              <a:rPr lang="zh-CN" altLang="en-US" sz="1600" dirty="0"/>
              <a:t>）先进行一次</a:t>
            </a:r>
            <a:r>
              <a:rPr lang="en-US" altLang="zh-CN" sz="1600" dirty="0"/>
              <a:t>01</a:t>
            </a:r>
            <a:r>
              <a:rPr lang="zh-CN" altLang="en-US" sz="1600" dirty="0"/>
              <a:t>背包，得到费用依次为 </a:t>
            </a:r>
            <a:r>
              <a:rPr lang="en-US" altLang="zh-CN" sz="1600" dirty="0"/>
              <a:t>0... V − c [ </a:t>
            </a:r>
            <a:r>
              <a:rPr lang="en-US" altLang="zh-CN" sz="1600" dirty="0" err="1"/>
              <a:t>i</a:t>
            </a:r>
            <a:r>
              <a:rPr lang="en-US" altLang="zh-CN" sz="1600" dirty="0"/>
              <a:t> ] </a:t>
            </a:r>
            <a:r>
              <a:rPr lang="zh-CN" altLang="en-US" sz="1600" dirty="0"/>
              <a:t>所有这些值时相应的最大价值 </a:t>
            </a:r>
            <a:r>
              <a:rPr lang="en-US" altLang="zh-CN" sz="1600" dirty="0"/>
              <a:t>f ′ [ 0... V − c [ </a:t>
            </a:r>
            <a:r>
              <a:rPr lang="en-US" altLang="zh-CN" sz="1600" dirty="0" err="1"/>
              <a:t>i</a:t>
            </a:r>
            <a:r>
              <a:rPr lang="en-US" altLang="zh-CN" sz="1600" dirty="0"/>
              <a:t> ] ] </a:t>
            </a:r>
            <a:r>
              <a:rPr lang="zh-CN" altLang="en-US" sz="1600" dirty="0"/>
              <a:t>。那么这个主件及它的附件集合相当于 </a:t>
            </a:r>
            <a:r>
              <a:rPr lang="en-US" altLang="zh-CN" sz="1600" dirty="0"/>
              <a:t>V − c [ </a:t>
            </a:r>
            <a:r>
              <a:rPr lang="en-US" altLang="zh-CN" sz="1600" dirty="0" err="1"/>
              <a:t>i</a:t>
            </a:r>
            <a:r>
              <a:rPr lang="en-US" altLang="zh-CN" sz="1600" dirty="0"/>
              <a:t> ] + 1 </a:t>
            </a:r>
            <a:r>
              <a:rPr lang="zh-CN" altLang="en-US" sz="1600" dirty="0"/>
              <a:t>个物品的物品组，其中费用为 </a:t>
            </a:r>
            <a:r>
              <a:rPr lang="en-US" altLang="zh-CN" sz="1600" dirty="0"/>
              <a:t>c [ </a:t>
            </a:r>
            <a:r>
              <a:rPr lang="en-US" altLang="zh-CN" sz="1600" dirty="0" err="1"/>
              <a:t>i</a:t>
            </a:r>
            <a:r>
              <a:rPr lang="en-US" altLang="zh-CN" sz="1600" dirty="0"/>
              <a:t> ] + k </a:t>
            </a:r>
            <a:r>
              <a:rPr lang="zh-CN" altLang="en-US" sz="1600" dirty="0"/>
              <a:t>的物品的价值为 </a:t>
            </a:r>
            <a:r>
              <a:rPr lang="en-US" altLang="zh-CN" sz="1600" dirty="0"/>
              <a:t>f ′ [ k ] + w [ </a:t>
            </a:r>
            <a:r>
              <a:rPr lang="en-US" altLang="zh-CN" sz="1600" dirty="0" err="1"/>
              <a:t>i</a:t>
            </a:r>
            <a:r>
              <a:rPr lang="en-US" altLang="zh-CN" sz="1600" dirty="0"/>
              <a:t> ] </a:t>
            </a:r>
            <a:r>
              <a:rPr lang="zh-CN" altLang="en-US" sz="1600" dirty="0"/>
              <a:t>。也就是说原来指数级的策略中有很多策略都是冗余的，通过一次</a:t>
            </a:r>
            <a:r>
              <a:rPr lang="en-US" altLang="zh-CN" sz="1600" dirty="0"/>
              <a:t>01</a:t>
            </a:r>
            <a:r>
              <a:rPr lang="zh-CN" altLang="en-US" sz="1600" dirty="0"/>
              <a:t>背包后，将主件 </a:t>
            </a:r>
            <a:r>
              <a:rPr lang="en-US" altLang="zh-CN" sz="1600" dirty="0" err="1"/>
              <a:t>i</a:t>
            </a:r>
            <a:r>
              <a:rPr lang="en-US" altLang="zh-CN" sz="1600" dirty="0"/>
              <a:t> </a:t>
            </a:r>
            <a:r>
              <a:rPr lang="zh-CN" altLang="en-US" sz="1600" dirty="0"/>
              <a:t>转化为 </a:t>
            </a:r>
            <a:r>
              <a:rPr lang="en-US" altLang="zh-CN" sz="1600" dirty="0"/>
              <a:t>V − c [ </a:t>
            </a:r>
            <a:r>
              <a:rPr lang="en-US" altLang="zh-CN" sz="1600" dirty="0" err="1"/>
              <a:t>i</a:t>
            </a:r>
            <a:r>
              <a:rPr lang="en-US" altLang="zh-CN" sz="1600" dirty="0"/>
              <a:t> ] + 1 </a:t>
            </a:r>
            <a:r>
              <a:rPr lang="zh-CN" altLang="en-US" sz="1600" dirty="0"/>
              <a:t>个物品的物品组，就可以直接应用分组背包的算法解决问题了。</a:t>
            </a:r>
            <a:endParaRPr lang="en-US" altLang="zh-CN" sz="1600" dirty="0"/>
          </a:p>
          <a:p>
            <a:endParaRPr lang="en-US" altLang="zh-CN" sz="1600" dirty="0"/>
          </a:p>
          <a:p>
            <a:endParaRPr lang="en-US" altLang="zh-CN" sz="1600" dirty="0"/>
          </a:p>
          <a:p>
            <a:r>
              <a:rPr lang="zh-CN" altLang="en-US" sz="1600" dirty="0"/>
              <a:t>更一般的问题是：依赖关系以图论中“森林”的形式给出（森林即多叉树的集合），也就是说，主件的附件仍然可以具有自己的附件集合，限制只是每个物品最多只依赖于一个物品（只有一个主件）且不出现循环依赖。</a:t>
            </a:r>
          </a:p>
          <a:p>
            <a:r>
              <a:rPr lang="zh-CN" altLang="en-US" sz="1600" dirty="0"/>
              <a:t>解决这个问题仍然可以用将每个主件及其附件集合转化为物品组的方式。唯一不同的是，由于附件可能还有附件，就不能将每个附件都看作一个一般的</a:t>
            </a:r>
            <a:r>
              <a:rPr lang="en-US" altLang="zh-CN" sz="1600" dirty="0"/>
              <a:t>01</a:t>
            </a:r>
            <a:r>
              <a:rPr lang="zh-CN" altLang="en-US" sz="1600" dirty="0"/>
              <a:t>背包中的物品了。若这个附件也有附件集合，则它必定要被先转化为物品组，然后用分组的背包问题解出主件及其附件集合所对应的附件组中各个费用的附件所对应的价值。</a:t>
            </a:r>
          </a:p>
          <a:p>
            <a:r>
              <a:rPr lang="zh-CN" altLang="en-US" sz="1600" dirty="0"/>
              <a:t>事实上，这是一种树形</a:t>
            </a:r>
            <a:r>
              <a:rPr lang="en-US" altLang="zh-CN" sz="1600" dirty="0"/>
              <a:t>DP</a:t>
            </a:r>
            <a:r>
              <a:rPr lang="zh-CN" altLang="en-US" sz="1600" dirty="0"/>
              <a:t>，其特点是每个父节点都需要对它的各个儿子的属性进行一次</a:t>
            </a:r>
            <a:r>
              <a:rPr lang="en-US" altLang="zh-CN" sz="1600" dirty="0"/>
              <a:t>DP</a:t>
            </a:r>
            <a:r>
              <a:rPr lang="zh-CN" altLang="en-US" sz="1600" dirty="0"/>
              <a:t>以求得自己的相关属性。这已经触及到了“泛化物品”的思想。学完泛化物品背包后，你会发现这个“依赖关系树”每一个子树都等价于一件泛化物品，求某节点为根的子树对应的泛化物品相当于求其所有儿子的对应的泛化物品之和。</a:t>
            </a:r>
          </a:p>
          <a:p>
            <a:endParaRPr lang="zh-CN" altLang="en-US" dirty="0"/>
          </a:p>
        </p:txBody>
      </p:sp>
      <p:sp>
        <p:nvSpPr>
          <p:cNvPr id="10" name="Rectangle 20">
            <a:extLst>
              <a:ext uri="{FF2B5EF4-FFF2-40B4-BE49-F238E27FC236}">
                <a16:creationId xmlns:a16="http://schemas.microsoft.com/office/drawing/2014/main" id="{D3E66AE6-33D0-7B4E-A0F0-424259022DCA}"/>
              </a:ext>
            </a:extLst>
          </p:cNvPr>
          <p:cNvSpPr/>
          <p:nvPr/>
        </p:nvSpPr>
        <p:spPr>
          <a:xfrm>
            <a:off x="874378" y="34233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33702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31479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一般化扩展</a:t>
            </a:r>
            <a:endParaRPr lang="en-US" altLang="zh-CN" sz="2400" b="1" dirty="0">
              <a:solidFill>
                <a:srgbClr val="595959"/>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91761785"/>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996" y="545244"/>
            <a:ext cx="2190406" cy="1332285"/>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2924" y="5717803"/>
            <a:ext cx="1269076" cy="1140197"/>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22924" y="2546889"/>
            <a:ext cx="1461636" cy="1049224"/>
          </a:xfrm>
          <a:prstGeom prst="rect">
            <a:avLst/>
          </a:prstGeom>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24199" y="5164183"/>
            <a:ext cx="880425" cy="730980"/>
          </a:xfrm>
          <a:prstGeom prst="rect">
            <a:avLst/>
          </a:prstGeom>
        </p:spPr>
      </p:pic>
      <p:pic>
        <p:nvPicPr>
          <p:cNvPr id="6" name="图片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9" y="5101"/>
            <a:ext cx="1135405" cy="1362145"/>
          </a:xfrm>
          <a:prstGeom prst="rect">
            <a:avLst/>
          </a:prstGeom>
        </p:spPr>
      </p:pic>
      <p:pic>
        <p:nvPicPr>
          <p:cNvPr id="7" name="图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54509" y="3596113"/>
            <a:ext cx="1840092" cy="463671"/>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19206" y="6002747"/>
            <a:ext cx="1409790" cy="1088786"/>
          </a:xfrm>
          <a:prstGeom prst="rect">
            <a:avLst/>
          </a:prstGeom>
        </p:spPr>
      </p:pic>
      <p:sp>
        <p:nvSpPr>
          <p:cNvPr id="9" name="等腰三角形 8"/>
          <p:cNvSpPr/>
          <p:nvPr/>
        </p:nvSpPr>
        <p:spPr>
          <a:xfrm rot="5400000">
            <a:off x="1495087" y="5432021"/>
            <a:ext cx="254489" cy="219387"/>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95959"/>
              </a:solidFill>
            </a:endParaRPr>
          </a:p>
        </p:txBody>
      </p:sp>
      <p:sp>
        <p:nvSpPr>
          <p:cNvPr id="10" name="等腰三角形 9"/>
          <p:cNvSpPr/>
          <p:nvPr/>
        </p:nvSpPr>
        <p:spPr>
          <a:xfrm rot="5400000">
            <a:off x="1821223" y="5432021"/>
            <a:ext cx="254489" cy="219387"/>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95959"/>
              </a:solidFill>
            </a:endParaRPr>
          </a:p>
        </p:txBody>
      </p:sp>
      <p:sp>
        <p:nvSpPr>
          <p:cNvPr id="11" name="文本框 10"/>
          <p:cNvSpPr txBox="1"/>
          <p:nvPr/>
        </p:nvSpPr>
        <p:spPr>
          <a:xfrm>
            <a:off x="1413754" y="2623089"/>
            <a:ext cx="3452886" cy="1323439"/>
          </a:xfrm>
          <a:prstGeom prst="rect">
            <a:avLst/>
          </a:prstGeom>
          <a:noFill/>
        </p:spPr>
        <p:txBody>
          <a:bodyPr wrap="square" rtlCol="0">
            <a:spAutoFit/>
          </a:bodyPr>
          <a:lstStyle/>
          <a:p>
            <a:r>
              <a:rPr lang="en-US" altLang="zh-CN" sz="8000" dirty="0">
                <a:solidFill>
                  <a:srgbClr val="595959"/>
                </a:solidFill>
                <a:latin typeface="Impact" panose="020B0806030902050204" pitchFamily="34" charset="0"/>
                <a:ea typeface="方正兰亭粗黑简体" panose="02000000000000000000" pitchFamily="2" charset="-122"/>
              </a:rPr>
              <a:t>PART  3</a:t>
            </a:r>
            <a:endParaRPr lang="zh-CN" altLang="en-US" sz="8000" dirty="0">
              <a:solidFill>
                <a:srgbClr val="595959"/>
              </a:solidFill>
              <a:latin typeface="Impact" panose="020B0806030902050204" pitchFamily="34" charset="0"/>
              <a:ea typeface="方正兰亭粗黑简体" panose="02000000000000000000" pitchFamily="2" charset="-122"/>
            </a:endParaRPr>
          </a:p>
        </p:txBody>
      </p:sp>
      <p:sp>
        <p:nvSpPr>
          <p:cNvPr id="12" name="文本框 11"/>
          <p:cNvSpPr txBox="1"/>
          <p:nvPr/>
        </p:nvSpPr>
        <p:spPr>
          <a:xfrm>
            <a:off x="1393434" y="3808374"/>
            <a:ext cx="3947540" cy="830997"/>
          </a:xfrm>
          <a:prstGeom prst="rect">
            <a:avLst/>
          </a:prstGeom>
          <a:noFill/>
        </p:spPr>
        <p:txBody>
          <a:bodyPr wrap="square" rtlCol="0">
            <a:spAutoFit/>
          </a:bodyPr>
          <a:lstStyle/>
          <a:p>
            <a:pPr algn="ctr"/>
            <a:r>
              <a:rPr lang="zh-CN" altLang="en-US" sz="4800" b="1" dirty="0">
                <a:solidFill>
                  <a:srgbClr val="595959"/>
                </a:solidFill>
                <a:latin typeface="方正兰亭超细黑简体" panose="02000000000000000000" pitchFamily="2" charset="-122"/>
                <a:ea typeface="方正兰亭超细黑简体" panose="02000000000000000000" pitchFamily="2" charset="-122"/>
              </a:rPr>
              <a:t>背包</a:t>
            </a:r>
            <a:r>
              <a:rPr lang="en-US" altLang="zh-CN" sz="4800" b="1" dirty="0" err="1">
                <a:solidFill>
                  <a:srgbClr val="595959"/>
                </a:solidFill>
                <a:latin typeface="方正兰亭超细黑简体" panose="02000000000000000000" pitchFamily="2" charset="-122"/>
                <a:ea typeface="方正兰亭超细黑简体" panose="02000000000000000000" pitchFamily="2" charset="-122"/>
              </a:rPr>
              <a:t>dp</a:t>
            </a:r>
            <a:endParaRPr lang="zh-CN" altLang="en-US" sz="4800" b="1" dirty="0">
              <a:solidFill>
                <a:srgbClr val="595959"/>
              </a:solidFill>
              <a:latin typeface="方正兰亭超细黑简体" panose="02000000000000000000" pitchFamily="2" charset="-122"/>
              <a:ea typeface="方正兰亭超细黑简体" panose="02000000000000000000" pitchFamily="2" charset="-122"/>
            </a:endParaRPr>
          </a:p>
        </p:txBody>
      </p:sp>
      <p:sp>
        <p:nvSpPr>
          <p:cNvPr id="13" name="文本框 16"/>
          <p:cNvSpPr txBox="1">
            <a:spLocks noChangeArrowheads="1"/>
          </p:cNvSpPr>
          <p:nvPr/>
        </p:nvSpPr>
        <p:spPr bwMode="auto">
          <a:xfrm>
            <a:off x="1413754" y="4639371"/>
            <a:ext cx="437083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1200" dirty="0">
                <a:solidFill>
                  <a:srgbClr val="595959"/>
                </a:solidFill>
                <a:latin typeface="微软雅黑" panose="020B0503020204020204" pitchFamily="34" charset="-122"/>
                <a:ea typeface="微软雅黑" panose="020B0503020204020204" pitchFamily="34" charset="-122"/>
              </a:rPr>
              <a:t>A designer can use default text to simulate what text would look like. A designer can use default text to simulate what text would look like. </a:t>
            </a:r>
          </a:p>
        </p:txBody>
      </p:sp>
    </p:spTree>
    <p:extLst>
      <p:ext uri="{BB962C8B-B14F-4D97-AF65-F5344CB8AC3E}">
        <p14:creationId xmlns:p14="http://schemas.microsoft.com/office/powerpoint/2010/main" val="3504098477"/>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泛化物品的背包问题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问题定义</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考虑这样一种物品，它并没有固定的费用和价值，而是它的价值随着你分配给它的费用而变化。这就是泛化物品的概念。</a:t>
            </a:r>
          </a:p>
          <a:p>
            <a:r>
              <a:rPr lang="zh-CN" altLang="en-US" dirty="0"/>
              <a:t>更严格的定义之。在背包容量为 </a:t>
            </a:r>
            <a:r>
              <a:rPr lang="en-US" altLang="zh-CN" dirty="0"/>
              <a:t>V </a:t>
            </a:r>
            <a:r>
              <a:rPr lang="zh-CN" altLang="en-US" dirty="0"/>
              <a:t>的背包问题中，泛化物品是一个定义域为 </a:t>
            </a:r>
            <a:r>
              <a:rPr lang="en-US" altLang="zh-CN" dirty="0"/>
              <a:t>0... V </a:t>
            </a:r>
            <a:r>
              <a:rPr lang="zh-CN" altLang="en-US" dirty="0"/>
              <a:t>中的整数的函数 </a:t>
            </a:r>
            <a:r>
              <a:rPr lang="en-US" altLang="zh-CN" dirty="0"/>
              <a:t>h</a:t>
            </a:r>
            <a:r>
              <a:rPr lang="zh-CN" altLang="en-US" dirty="0"/>
              <a:t>，当分配给它的费用为</a:t>
            </a:r>
            <a:r>
              <a:rPr lang="en-US" altLang="zh-CN" dirty="0"/>
              <a:t>v</a:t>
            </a:r>
            <a:r>
              <a:rPr lang="zh-CN" altLang="en-US" dirty="0"/>
              <a:t>时，能得到的价值就是 </a:t>
            </a:r>
            <a:r>
              <a:rPr lang="en-US" altLang="zh-CN" dirty="0"/>
              <a:t>h ( v ) </a:t>
            </a:r>
            <a:r>
              <a:rPr lang="zh-CN" altLang="en-US" dirty="0"/>
              <a:t>。</a:t>
            </a:r>
          </a:p>
        </p:txBody>
      </p:sp>
      <p:sp>
        <p:nvSpPr>
          <p:cNvPr id="10" name="Rectangle 20">
            <a:extLst>
              <a:ext uri="{FF2B5EF4-FFF2-40B4-BE49-F238E27FC236}">
                <a16:creationId xmlns:a16="http://schemas.microsoft.com/office/drawing/2014/main" id="{D3E66AE6-33D0-7B4E-A0F0-424259022DCA}"/>
              </a:ext>
            </a:extLst>
          </p:cNvPr>
          <p:cNvSpPr/>
          <p:nvPr/>
        </p:nvSpPr>
        <p:spPr>
          <a:xfrm>
            <a:off x="874378" y="33217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32686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30463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其他背包</a:t>
            </a:r>
            <a:endParaRPr lang="en-US" altLang="zh-CN" sz="2400" b="1" dirty="0">
              <a:solidFill>
                <a:srgbClr val="595959"/>
              </a:solidFill>
              <a:latin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CF575FB5-8E6C-5948-BF22-B03A2D28A881}"/>
              </a:ext>
            </a:extLst>
          </p:cNvPr>
          <p:cNvPicPr>
            <a:picLocks noChangeAspect="1"/>
          </p:cNvPicPr>
          <p:nvPr/>
        </p:nvPicPr>
        <p:blipFill>
          <a:blip r:embed="rId4"/>
          <a:stretch>
            <a:fillRect/>
          </a:stretch>
        </p:blipFill>
        <p:spPr>
          <a:xfrm>
            <a:off x="2633593" y="3415719"/>
            <a:ext cx="7111880" cy="3146748"/>
          </a:xfrm>
          <a:prstGeom prst="rect">
            <a:avLst/>
          </a:prstGeom>
        </p:spPr>
      </p:pic>
    </p:spTree>
    <p:extLst>
      <p:ext uri="{BB962C8B-B14F-4D97-AF65-F5344CB8AC3E}">
        <p14:creationId xmlns:p14="http://schemas.microsoft.com/office/powerpoint/2010/main" val="2018589505"/>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泛化物品的背包问题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思路</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给定两个泛化物品 </a:t>
            </a:r>
            <a:r>
              <a:rPr lang="en-US" altLang="zh-CN" dirty="0"/>
              <a:t>h </a:t>
            </a:r>
            <a:r>
              <a:rPr lang="zh-CN" altLang="en-US" dirty="0"/>
              <a:t>和 </a:t>
            </a:r>
            <a:r>
              <a:rPr lang="en-US" altLang="zh-CN" dirty="0"/>
              <a:t>g </a:t>
            </a:r>
            <a:r>
              <a:rPr lang="zh-CN" altLang="en-US" dirty="0"/>
              <a:t>，以及最大费用 </a:t>
            </a:r>
            <a:r>
              <a:rPr lang="en-US" altLang="zh-CN" dirty="0"/>
              <a:t>V ,</a:t>
            </a:r>
            <a:r>
              <a:rPr lang="zh-CN" altLang="en-US" dirty="0"/>
              <a:t>求如何分配费用使得两个物品的价值最大</a:t>
            </a:r>
            <a:endParaRPr lang="en-US" altLang="zh-CN" dirty="0"/>
          </a:p>
          <a:p>
            <a:endParaRPr lang="en-US" altLang="zh-CN" dirty="0"/>
          </a:p>
          <a:p>
            <a:endParaRPr lang="zh-CN" altLang="en-US" dirty="0"/>
          </a:p>
        </p:txBody>
      </p:sp>
      <p:sp>
        <p:nvSpPr>
          <p:cNvPr id="10" name="Rectangle 20">
            <a:extLst>
              <a:ext uri="{FF2B5EF4-FFF2-40B4-BE49-F238E27FC236}">
                <a16:creationId xmlns:a16="http://schemas.microsoft.com/office/drawing/2014/main" id="{D3E66AE6-33D0-7B4E-A0F0-424259022DCA}"/>
              </a:ext>
            </a:extLst>
          </p:cNvPr>
          <p:cNvSpPr/>
          <p:nvPr/>
        </p:nvSpPr>
        <p:spPr>
          <a:xfrm>
            <a:off x="874378" y="42996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42465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40242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应用</a:t>
            </a:r>
            <a:endParaRPr lang="en-US" altLang="zh-CN" sz="2400" b="1" dirty="0">
              <a:solidFill>
                <a:srgbClr val="595959"/>
              </a:solidFill>
              <a:latin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ABAB8F35-D6A8-D142-8C83-E1C82961084D}"/>
              </a:ext>
            </a:extLst>
          </p:cNvPr>
          <p:cNvPicPr>
            <a:picLocks noChangeAspect="1"/>
          </p:cNvPicPr>
          <p:nvPr/>
        </p:nvPicPr>
        <p:blipFill>
          <a:blip r:embed="rId4"/>
          <a:stretch>
            <a:fillRect/>
          </a:stretch>
        </p:blipFill>
        <p:spPr>
          <a:xfrm>
            <a:off x="1742204" y="2308221"/>
            <a:ext cx="7975600" cy="1701800"/>
          </a:xfrm>
          <a:prstGeom prst="rect">
            <a:avLst/>
          </a:prstGeom>
        </p:spPr>
      </p:pic>
      <p:pic>
        <p:nvPicPr>
          <p:cNvPr id="4" name="图片 3">
            <a:extLst>
              <a:ext uri="{FF2B5EF4-FFF2-40B4-BE49-F238E27FC236}">
                <a16:creationId xmlns:a16="http://schemas.microsoft.com/office/drawing/2014/main" id="{0DD57DD2-97F5-AE41-A460-7CA8136C2F84}"/>
              </a:ext>
            </a:extLst>
          </p:cNvPr>
          <p:cNvPicPr>
            <a:picLocks noChangeAspect="1"/>
          </p:cNvPicPr>
          <p:nvPr/>
        </p:nvPicPr>
        <p:blipFill>
          <a:blip r:embed="rId5"/>
          <a:stretch>
            <a:fillRect/>
          </a:stretch>
        </p:blipFill>
        <p:spPr>
          <a:xfrm>
            <a:off x="1682750" y="4602611"/>
            <a:ext cx="8826500" cy="1104900"/>
          </a:xfrm>
          <a:prstGeom prst="rect">
            <a:avLst/>
          </a:prstGeom>
        </p:spPr>
      </p:pic>
    </p:spTree>
    <p:extLst>
      <p:ext uri="{BB962C8B-B14F-4D97-AF65-F5344CB8AC3E}">
        <p14:creationId xmlns:p14="http://schemas.microsoft.com/office/powerpoint/2010/main" val="3573536383"/>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en-US" altLang="zh-CN" sz="2000" b="1" dirty="0">
                  <a:solidFill>
                    <a:srgbClr val="595959"/>
                  </a:solidFill>
                  <a:ea typeface="方正兰亭粗黑简体" panose="02000000000000000000" pitchFamily="2" charset="-122"/>
                </a:rPr>
                <a:t>0-1 </a:t>
              </a:r>
              <a:r>
                <a:rPr lang="zh-CN" altLang="en-US" sz="2000" b="1" dirty="0">
                  <a:solidFill>
                    <a:srgbClr val="595959"/>
                  </a:solidFill>
                  <a:ea typeface="方正兰亭粗黑简体" panose="02000000000000000000" pitchFamily="2" charset="-122"/>
                </a:rPr>
                <a:t>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问题定义</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有 </a:t>
            </a:r>
            <a:r>
              <a:rPr lang="en-US" altLang="zh-CN" dirty="0"/>
              <a:t>n </a:t>
            </a:r>
            <a:r>
              <a:rPr lang="zh-CN" altLang="en-US" dirty="0"/>
              <a:t>个物品和一个容量为 </a:t>
            </a:r>
            <a:r>
              <a:rPr lang="en-US" altLang="zh-CN" dirty="0"/>
              <a:t>W </a:t>
            </a:r>
            <a:r>
              <a:rPr lang="zh-CN" altLang="en-US" dirty="0"/>
              <a:t>的背包，每个物品有重量 </a:t>
            </a:r>
            <a:r>
              <a:rPr lang="en-US" altLang="zh-CN" dirty="0"/>
              <a:t>w[</a:t>
            </a:r>
            <a:r>
              <a:rPr lang="en-US" altLang="zh-CN" dirty="0" err="1"/>
              <a:t>i</a:t>
            </a:r>
            <a:r>
              <a:rPr lang="en-US" altLang="zh-CN" dirty="0"/>
              <a:t>] </a:t>
            </a:r>
            <a:r>
              <a:rPr lang="zh-CN" altLang="en-US" dirty="0"/>
              <a:t>和价值 </a:t>
            </a:r>
            <a:r>
              <a:rPr lang="en-US" altLang="zh-CN" dirty="0"/>
              <a:t>v[</a:t>
            </a:r>
            <a:r>
              <a:rPr lang="en-US" altLang="zh-CN" dirty="0" err="1"/>
              <a:t>i</a:t>
            </a:r>
            <a:r>
              <a:rPr lang="en-US" altLang="zh-CN" dirty="0"/>
              <a:t>] </a:t>
            </a:r>
            <a:r>
              <a:rPr lang="zh-CN" altLang="en-US" dirty="0"/>
              <a:t>两种属性，要求选若干物品放入背包使背包中物品的总价值最大且背包中物品的总重量不超过背包的容量。</a:t>
            </a:r>
          </a:p>
        </p:txBody>
      </p:sp>
      <p:sp>
        <p:nvSpPr>
          <p:cNvPr id="10" name="Rectangle 20">
            <a:extLst>
              <a:ext uri="{FF2B5EF4-FFF2-40B4-BE49-F238E27FC236}">
                <a16:creationId xmlns:a16="http://schemas.microsoft.com/office/drawing/2014/main" id="{D3E66AE6-33D0-7B4E-A0F0-424259022DCA}"/>
              </a:ext>
            </a:extLst>
          </p:cNvPr>
          <p:cNvSpPr/>
          <p:nvPr/>
        </p:nvSpPr>
        <p:spPr>
          <a:xfrm>
            <a:off x="874378" y="28264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27733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25510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思路</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13" name="稻壳儿小白白(http://dwz.cn/Wu2UP)">
            <a:extLst>
              <a:ext uri="{FF2B5EF4-FFF2-40B4-BE49-F238E27FC236}">
                <a16:creationId xmlns:a16="http://schemas.microsoft.com/office/drawing/2014/main" id="{940C39F9-6BD3-134E-960E-1C5D371AC133}"/>
              </a:ext>
            </a:extLst>
          </p:cNvPr>
          <p:cNvSpPr txBox="1">
            <a:spLocks noChangeArrowheads="1"/>
          </p:cNvSpPr>
          <p:nvPr/>
        </p:nvSpPr>
        <p:spPr bwMode="auto">
          <a:xfrm>
            <a:off x="1351122" y="2946833"/>
            <a:ext cx="10370978"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600" dirty="0"/>
              <a:t>已知条件有第 </a:t>
            </a:r>
            <a:r>
              <a:rPr lang="en-US" altLang="zh-CN" sz="1600" dirty="0" err="1"/>
              <a:t>i</a:t>
            </a:r>
            <a:r>
              <a:rPr lang="en-US" altLang="zh-CN" sz="1600" dirty="0"/>
              <a:t> </a:t>
            </a:r>
            <a:r>
              <a:rPr lang="zh-CN" altLang="en-US" sz="1600" dirty="0"/>
              <a:t>个物品的重量 </a:t>
            </a:r>
            <a:r>
              <a:rPr lang="en-US" altLang="zh-CN" sz="1600" dirty="0"/>
              <a:t>w[</a:t>
            </a:r>
            <a:r>
              <a:rPr lang="en-US" altLang="zh-CN" sz="1600" dirty="0" err="1"/>
              <a:t>i</a:t>
            </a:r>
            <a:r>
              <a:rPr lang="en-US" altLang="zh-CN" sz="1600" dirty="0"/>
              <a:t>]</a:t>
            </a:r>
            <a:r>
              <a:rPr lang="zh-CN" altLang="en-US" sz="1600" dirty="0"/>
              <a:t>，价值 </a:t>
            </a:r>
            <a:r>
              <a:rPr lang="en-US" altLang="zh-CN" sz="1600" dirty="0"/>
              <a:t>v[</a:t>
            </a:r>
            <a:r>
              <a:rPr lang="en-US" altLang="zh-CN" sz="1600" dirty="0" err="1"/>
              <a:t>i</a:t>
            </a:r>
            <a:r>
              <a:rPr lang="en-US" altLang="zh-CN" sz="1600" dirty="0"/>
              <a:t>]</a:t>
            </a:r>
            <a:r>
              <a:rPr lang="zh-CN" altLang="en-US" sz="1600" dirty="0"/>
              <a:t>，以及背包的总容量 </a:t>
            </a:r>
            <a:r>
              <a:rPr lang="en-US" altLang="zh-CN" sz="1600" dirty="0"/>
              <a:t>W</a:t>
            </a:r>
            <a:r>
              <a:rPr lang="zh-CN" altLang="en-US" sz="1600" dirty="0"/>
              <a:t>。</a:t>
            </a:r>
          </a:p>
          <a:p>
            <a:endParaRPr lang="zh-CN" altLang="en-US" sz="1600" dirty="0"/>
          </a:p>
          <a:p>
            <a:r>
              <a:rPr lang="zh-CN" altLang="en-US" sz="1600" dirty="0"/>
              <a:t>设 </a:t>
            </a:r>
            <a:r>
              <a:rPr lang="en-US" altLang="zh-CN" sz="1600" dirty="0"/>
              <a:t>DP </a:t>
            </a:r>
            <a:r>
              <a:rPr lang="zh-CN" altLang="en-US" sz="1600" dirty="0"/>
              <a:t>状态 </a:t>
            </a:r>
            <a:r>
              <a:rPr lang="en-US" altLang="zh-CN" sz="1600" dirty="0"/>
              <a:t>f[</a:t>
            </a:r>
            <a:r>
              <a:rPr lang="en-US" altLang="zh-CN" sz="1600" dirty="0" err="1"/>
              <a:t>i</a:t>
            </a:r>
            <a:r>
              <a:rPr lang="en-US" altLang="zh-CN" sz="1600" dirty="0"/>
              <a:t>][j] </a:t>
            </a:r>
            <a:r>
              <a:rPr lang="zh-CN" altLang="en-US" sz="1600" dirty="0"/>
              <a:t>为在只能放前 </a:t>
            </a:r>
            <a:r>
              <a:rPr lang="en-US" altLang="zh-CN" sz="1600" dirty="0" err="1"/>
              <a:t>i</a:t>
            </a:r>
            <a:r>
              <a:rPr lang="en-US" altLang="zh-CN" sz="1600" dirty="0"/>
              <a:t> </a:t>
            </a:r>
            <a:r>
              <a:rPr lang="zh-CN" altLang="en-US" sz="1600" dirty="0"/>
              <a:t>个物品的情况下，容量为 </a:t>
            </a:r>
            <a:r>
              <a:rPr lang="en-US" altLang="zh-CN" sz="1600" dirty="0"/>
              <a:t>j </a:t>
            </a:r>
            <a:r>
              <a:rPr lang="zh-CN" altLang="en-US" sz="1600" dirty="0"/>
              <a:t>的背包所能达到的最大总价值。</a:t>
            </a:r>
            <a:endParaRPr lang="en-US" altLang="zh-CN" sz="1600" dirty="0"/>
          </a:p>
          <a:p>
            <a:endParaRPr lang="en-US" altLang="zh-CN" sz="1600" dirty="0"/>
          </a:p>
          <a:p>
            <a:r>
              <a:rPr lang="zh-CN" altLang="en-US" sz="1600" dirty="0"/>
              <a:t>考虑转移。假设当前已经处理好了前 </a:t>
            </a:r>
            <a:r>
              <a:rPr lang="en-US" altLang="zh-CN" sz="1600" dirty="0"/>
              <a:t>i-1 </a:t>
            </a:r>
            <a:r>
              <a:rPr lang="zh-CN" altLang="en-US" sz="1600" dirty="0"/>
              <a:t>个物品的所有状态，那么对于第 </a:t>
            </a:r>
            <a:r>
              <a:rPr lang="en-US" altLang="zh-CN" sz="1600" dirty="0" err="1"/>
              <a:t>i</a:t>
            </a:r>
            <a:r>
              <a:rPr lang="en-US" altLang="zh-CN" sz="1600" dirty="0"/>
              <a:t> </a:t>
            </a:r>
            <a:r>
              <a:rPr lang="zh-CN" altLang="en-US" sz="1600" dirty="0"/>
              <a:t>个物品，当其不放入背包时，背包的剩余容量不变，背包中物品的总价值也不变，故这种情况的最大价值为 </a:t>
            </a:r>
            <a:r>
              <a:rPr lang="en-US" altLang="zh-CN" sz="1600" dirty="0"/>
              <a:t>f[i-1][j]</a:t>
            </a:r>
            <a:r>
              <a:rPr lang="zh-CN" altLang="en-US" sz="1600" dirty="0"/>
              <a:t>；当其放入背包时，背包的剩余容量会减小 </a:t>
            </a:r>
            <a:r>
              <a:rPr lang="en-US" altLang="zh-CN" sz="1600" dirty="0"/>
              <a:t>w[</a:t>
            </a:r>
            <a:r>
              <a:rPr lang="en-US" altLang="zh-CN" sz="1600" dirty="0" err="1"/>
              <a:t>i</a:t>
            </a:r>
            <a:r>
              <a:rPr lang="en-US" altLang="zh-CN" sz="1600" dirty="0"/>
              <a:t>]</a:t>
            </a:r>
            <a:r>
              <a:rPr lang="zh-CN" altLang="en-US" sz="1600" dirty="0"/>
              <a:t>，背包中物品的总价值会增大 </a:t>
            </a:r>
            <a:r>
              <a:rPr lang="en-US" altLang="zh-CN" sz="1600" dirty="0"/>
              <a:t>v[</a:t>
            </a:r>
            <a:r>
              <a:rPr lang="en-US" altLang="zh-CN" sz="1600" dirty="0" err="1"/>
              <a:t>i</a:t>
            </a:r>
            <a:r>
              <a:rPr lang="en-US" altLang="zh-CN" sz="1600" dirty="0"/>
              <a:t>]</a:t>
            </a:r>
            <a:r>
              <a:rPr lang="zh-CN" altLang="en-US" sz="1600" dirty="0"/>
              <a:t>，故这种情况的最大价值为 </a:t>
            </a:r>
            <a:r>
              <a:rPr lang="en-US" altLang="zh-CN" sz="1600" dirty="0"/>
              <a:t>f[i-1][j - w[</a:t>
            </a:r>
            <a:r>
              <a:rPr lang="en-US" altLang="zh-CN" sz="1600" dirty="0" err="1"/>
              <a:t>i</a:t>
            </a:r>
            <a:r>
              <a:rPr lang="en-US" altLang="zh-CN" sz="1600" dirty="0"/>
              <a:t>] ]+v[</a:t>
            </a:r>
            <a:r>
              <a:rPr lang="en-US" altLang="zh-CN" sz="1600" dirty="0" err="1"/>
              <a:t>i</a:t>
            </a:r>
            <a:r>
              <a:rPr lang="en-US" altLang="zh-CN" sz="1600" dirty="0"/>
              <a:t>]</a:t>
            </a:r>
            <a:r>
              <a:rPr lang="zh-CN" altLang="en-US" sz="1600" dirty="0"/>
              <a:t>。</a:t>
            </a:r>
            <a:endParaRPr lang="en-US" altLang="zh-CN" sz="1600" dirty="0"/>
          </a:p>
          <a:p>
            <a:endParaRPr lang="en-US" altLang="zh-CN" sz="1600" dirty="0"/>
          </a:p>
          <a:p>
            <a:r>
              <a:rPr lang="zh-CN" altLang="en-US" sz="1600" dirty="0"/>
              <a:t>由此可得状态转移方程：</a:t>
            </a:r>
            <a:endParaRPr lang="en-US" altLang="zh-CN" sz="1600" dirty="0"/>
          </a:p>
          <a:p>
            <a:endParaRPr lang="en-US" altLang="zh-CN" sz="1600" dirty="0"/>
          </a:p>
          <a:p>
            <a:r>
              <a:rPr lang="zh-CN" altLang="en-US" sz="1600" dirty="0"/>
              <a:t>观察可得对</a:t>
            </a:r>
            <a:r>
              <a:rPr lang="en-US" altLang="zh-CN" sz="1600" dirty="0"/>
              <a:t>f[</a:t>
            </a:r>
            <a:r>
              <a:rPr lang="en-US" altLang="zh-CN" sz="1600" dirty="0" err="1"/>
              <a:t>i</a:t>
            </a:r>
            <a:r>
              <a:rPr lang="en-US" altLang="zh-CN" sz="1600" dirty="0"/>
              <a:t>]</a:t>
            </a:r>
            <a:r>
              <a:rPr lang="zh-CN" altLang="en-US" sz="1600" dirty="0"/>
              <a:t>有影响的只有</a:t>
            </a:r>
            <a:r>
              <a:rPr lang="en-US" altLang="zh-CN" sz="1600" dirty="0"/>
              <a:t>f[i-1]</a:t>
            </a:r>
            <a:r>
              <a:rPr lang="zh-CN" altLang="en-US" sz="1600" dirty="0"/>
              <a:t>，所以可以去掉一维，利用滚动数组优化：</a:t>
            </a:r>
            <a:endParaRPr lang="en-US" altLang="zh-CN" sz="1600" dirty="0"/>
          </a:p>
          <a:p>
            <a:endParaRPr lang="en-US" altLang="zh-CN" sz="1600" dirty="0"/>
          </a:p>
          <a:p>
            <a:r>
              <a:rPr lang="zh-CN" altLang="en-US" b="1" dirty="0"/>
              <a:t>大部分背包问题的转移方程都是在此基础上推导出来的。</a:t>
            </a:r>
            <a:endParaRPr lang="en-US" altLang="zh-CN" sz="1600" dirty="0"/>
          </a:p>
          <a:p>
            <a:endParaRPr lang="zh-CN" altLang="en-US" sz="1600" dirty="0"/>
          </a:p>
        </p:txBody>
      </p:sp>
      <p:pic>
        <p:nvPicPr>
          <p:cNvPr id="8" name="图片 7">
            <a:extLst>
              <a:ext uri="{FF2B5EF4-FFF2-40B4-BE49-F238E27FC236}">
                <a16:creationId xmlns:a16="http://schemas.microsoft.com/office/drawing/2014/main" id="{C741EE2E-8589-4448-B803-F51CF3B09D72}"/>
              </a:ext>
            </a:extLst>
          </p:cNvPr>
          <p:cNvPicPr>
            <a:picLocks noChangeAspect="1"/>
          </p:cNvPicPr>
          <p:nvPr/>
        </p:nvPicPr>
        <p:blipFill>
          <a:blip r:embed="rId4"/>
          <a:stretch>
            <a:fillRect/>
          </a:stretch>
        </p:blipFill>
        <p:spPr>
          <a:xfrm>
            <a:off x="3562350" y="4813300"/>
            <a:ext cx="2959100" cy="406400"/>
          </a:xfrm>
          <a:prstGeom prst="rect">
            <a:avLst/>
          </a:prstGeom>
        </p:spPr>
      </p:pic>
      <p:pic>
        <p:nvPicPr>
          <p:cNvPr id="9" name="图片 8">
            <a:extLst>
              <a:ext uri="{FF2B5EF4-FFF2-40B4-BE49-F238E27FC236}">
                <a16:creationId xmlns:a16="http://schemas.microsoft.com/office/drawing/2014/main" id="{C6017A2D-DAD8-9340-8975-52D905DB21CD}"/>
              </a:ext>
            </a:extLst>
          </p:cNvPr>
          <p:cNvPicPr>
            <a:picLocks noChangeAspect="1"/>
          </p:cNvPicPr>
          <p:nvPr/>
        </p:nvPicPr>
        <p:blipFill>
          <a:blip r:embed="rId5"/>
          <a:stretch>
            <a:fillRect/>
          </a:stretch>
        </p:blipFill>
        <p:spPr>
          <a:xfrm>
            <a:off x="7969250" y="5295900"/>
            <a:ext cx="2349500" cy="381000"/>
          </a:xfrm>
          <a:prstGeom prst="rect">
            <a:avLst/>
          </a:prstGeom>
        </p:spPr>
      </p:pic>
    </p:spTree>
    <p:extLst>
      <p:ext uri="{BB962C8B-B14F-4D97-AF65-F5344CB8AC3E}">
        <p14:creationId xmlns:p14="http://schemas.microsoft.com/office/powerpoint/2010/main" val="1627542981"/>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en-US" altLang="zh-CN" sz="2000" b="1" dirty="0">
                  <a:solidFill>
                    <a:srgbClr val="595959"/>
                  </a:solidFill>
                  <a:ea typeface="方正兰亭粗黑简体" panose="02000000000000000000" pitchFamily="2" charset="-122"/>
                </a:rPr>
                <a:t>0-1 </a:t>
              </a:r>
              <a:r>
                <a:rPr lang="zh-CN" altLang="en-US" sz="2000" b="1" dirty="0">
                  <a:solidFill>
                    <a:srgbClr val="595959"/>
                  </a:solidFill>
                  <a:ea typeface="方正兰亭粗黑简体" panose="02000000000000000000" pitchFamily="2" charset="-122"/>
                </a:rPr>
                <a:t>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代码实现</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sz="1600" dirty="0"/>
              <a:t>for (</a:t>
            </a:r>
            <a:r>
              <a:rPr lang="en-US" altLang="zh-CN" sz="1600" dirty="0" err="1"/>
              <a:t>int</a:t>
            </a:r>
            <a:r>
              <a:rPr lang="en-US" altLang="zh-CN" sz="1600" dirty="0"/>
              <a:t> </a:t>
            </a:r>
            <a:r>
              <a:rPr lang="en-US" altLang="zh-CN" sz="1600" dirty="0" err="1"/>
              <a:t>i</a:t>
            </a:r>
            <a:r>
              <a:rPr lang="en-US" altLang="zh-CN" sz="1600" dirty="0"/>
              <a:t> = 1; </a:t>
            </a:r>
            <a:r>
              <a:rPr lang="en-US" altLang="zh-CN" sz="1600" dirty="0" err="1"/>
              <a:t>i</a:t>
            </a:r>
            <a:r>
              <a:rPr lang="en-US" altLang="zh-CN" sz="1600" dirty="0"/>
              <a:t> &lt;= n; </a:t>
            </a:r>
            <a:r>
              <a:rPr lang="en-US" altLang="zh-CN" sz="1600" dirty="0" err="1"/>
              <a:t>i</a:t>
            </a:r>
            <a:r>
              <a:rPr lang="en-US" altLang="zh-CN" sz="1600" dirty="0"/>
              <a:t>++)</a:t>
            </a:r>
          </a:p>
          <a:p>
            <a:r>
              <a:rPr lang="en-US" altLang="zh-CN" sz="1600" dirty="0"/>
              <a:t>  for (</a:t>
            </a:r>
            <a:r>
              <a:rPr lang="en-US" altLang="zh-CN" sz="1600" dirty="0" err="1"/>
              <a:t>int</a:t>
            </a:r>
            <a:r>
              <a:rPr lang="en-US" altLang="zh-CN" sz="1600" dirty="0"/>
              <a:t> l = W; l &gt;= w[</a:t>
            </a:r>
            <a:r>
              <a:rPr lang="en-US" altLang="zh-CN" sz="1600" dirty="0" err="1"/>
              <a:t>i</a:t>
            </a:r>
            <a:r>
              <a:rPr lang="en-US" altLang="zh-CN" sz="1600" dirty="0"/>
              <a:t>]; l--)</a:t>
            </a:r>
          </a:p>
          <a:p>
            <a:r>
              <a:rPr lang="en-US" altLang="zh-CN" sz="1600" dirty="0"/>
              <a:t>    f[l] = max(f[l], f[l - w[</a:t>
            </a:r>
            <a:r>
              <a:rPr lang="en-US" altLang="zh-CN" sz="1600" dirty="0" err="1"/>
              <a:t>i</a:t>
            </a:r>
            <a:r>
              <a:rPr lang="en-US" altLang="zh-CN" sz="1600" dirty="0"/>
              <a:t>]] + v[</a:t>
            </a:r>
            <a:r>
              <a:rPr lang="en-US" altLang="zh-CN" sz="1600" dirty="0" err="1"/>
              <a:t>i</a:t>
            </a:r>
            <a:r>
              <a:rPr lang="en-US" altLang="zh-CN" sz="1600" dirty="0"/>
              <a:t>]);</a:t>
            </a:r>
          </a:p>
          <a:p>
            <a:endParaRPr lang="en-US" altLang="zh-CN" sz="1600" dirty="0"/>
          </a:p>
          <a:p>
            <a:r>
              <a:rPr lang="en-US" altLang="zh-CN" sz="1600" dirty="0"/>
              <a:t>#</a:t>
            </a:r>
            <a:r>
              <a:rPr lang="zh-CN" altLang="en-US" sz="1600" dirty="0"/>
              <a:t>注意空间顺序</a:t>
            </a:r>
            <a:endParaRPr lang="en-US" altLang="zh-CN" sz="1600" dirty="0"/>
          </a:p>
        </p:txBody>
      </p:sp>
    </p:spTree>
    <p:extLst>
      <p:ext uri="{BB962C8B-B14F-4D97-AF65-F5344CB8AC3E}">
        <p14:creationId xmlns:p14="http://schemas.microsoft.com/office/powerpoint/2010/main" val="3545609363"/>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完全背包问题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问题定义</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完全背包模型与 </a:t>
            </a:r>
            <a:r>
              <a:rPr lang="en-US" altLang="zh-CN" dirty="0"/>
              <a:t>0-1 </a:t>
            </a:r>
            <a:r>
              <a:rPr lang="zh-CN" altLang="en-US" dirty="0"/>
              <a:t>背包类似，与 </a:t>
            </a:r>
            <a:r>
              <a:rPr lang="en-US" altLang="zh-CN" dirty="0"/>
              <a:t>0-1 </a:t>
            </a:r>
            <a:r>
              <a:rPr lang="zh-CN" altLang="en-US" dirty="0"/>
              <a:t>背包的区别仅在于一个物品可以选取无限次，而非仅能选取一次。</a:t>
            </a:r>
          </a:p>
        </p:txBody>
      </p:sp>
      <p:sp>
        <p:nvSpPr>
          <p:cNvPr id="10" name="Rectangle 20">
            <a:extLst>
              <a:ext uri="{FF2B5EF4-FFF2-40B4-BE49-F238E27FC236}">
                <a16:creationId xmlns:a16="http://schemas.microsoft.com/office/drawing/2014/main" id="{D3E66AE6-33D0-7B4E-A0F0-424259022DCA}"/>
              </a:ext>
            </a:extLst>
          </p:cNvPr>
          <p:cNvSpPr/>
          <p:nvPr/>
        </p:nvSpPr>
        <p:spPr>
          <a:xfrm>
            <a:off x="874378" y="28264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27733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25510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思路</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13" name="稻壳儿小白白(http://dwz.cn/Wu2UP)">
            <a:extLst>
              <a:ext uri="{FF2B5EF4-FFF2-40B4-BE49-F238E27FC236}">
                <a16:creationId xmlns:a16="http://schemas.microsoft.com/office/drawing/2014/main" id="{940C39F9-6BD3-134E-960E-1C5D371AC133}"/>
              </a:ext>
            </a:extLst>
          </p:cNvPr>
          <p:cNvSpPr txBox="1">
            <a:spLocks noChangeArrowheads="1"/>
          </p:cNvSpPr>
          <p:nvPr/>
        </p:nvSpPr>
        <p:spPr bwMode="auto">
          <a:xfrm>
            <a:off x="1351122" y="2946833"/>
            <a:ext cx="1037097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600" dirty="0"/>
              <a:t>我们可以借鉴 </a:t>
            </a:r>
            <a:r>
              <a:rPr lang="en-US" altLang="zh-CN" sz="1600" dirty="0"/>
              <a:t>0-1 </a:t>
            </a:r>
            <a:r>
              <a:rPr lang="zh-CN" altLang="en-US" sz="1600" dirty="0"/>
              <a:t>背包的思路，进行状态定义：设 </a:t>
            </a:r>
            <a:r>
              <a:rPr lang="en-US" altLang="zh-CN" sz="1600" dirty="0"/>
              <a:t>f[</a:t>
            </a:r>
            <a:r>
              <a:rPr lang="en-US" altLang="zh-CN" sz="1600" dirty="0" err="1"/>
              <a:t>i</a:t>
            </a:r>
            <a:r>
              <a:rPr lang="en-US" altLang="zh-CN" sz="1600" dirty="0"/>
              <a:t>][j] </a:t>
            </a:r>
            <a:r>
              <a:rPr lang="zh-CN" altLang="en-US" sz="1600" dirty="0"/>
              <a:t>为只能选前 </a:t>
            </a:r>
            <a:r>
              <a:rPr lang="en-US" altLang="zh-CN" sz="1600" dirty="0" err="1"/>
              <a:t>i</a:t>
            </a:r>
            <a:r>
              <a:rPr lang="en-US" altLang="zh-CN" sz="1600" dirty="0"/>
              <a:t> </a:t>
            </a:r>
            <a:r>
              <a:rPr lang="zh-CN" altLang="en-US" sz="1600" dirty="0"/>
              <a:t>个物品时，容量为 </a:t>
            </a:r>
            <a:r>
              <a:rPr lang="en-US" altLang="zh-CN" sz="1600" dirty="0"/>
              <a:t>j </a:t>
            </a:r>
            <a:r>
              <a:rPr lang="zh-CN" altLang="en-US" sz="1600" dirty="0"/>
              <a:t>的背包可以达到的最大价值。</a:t>
            </a:r>
          </a:p>
          <a:p>
            <a:endParaRPr lang="en-US" altLang="zh-CN" sz="1600" dirty="0"/>
          </a:p>
          <a:p>
            <a:r>
              <a:rPr lang="zh-CN" altLang="en-US" sz="1600" dirty="0"/>
              <a:t>可以考虑一个最朴素的做法：对于第 </a:t>
            </a:r>
            <a:r>
              <a:rPr lang="en-US" altLang="zh-CN" sz="1600" dirty="0" err="1"/>
              <a:t>i</a:t>
            </a:r>
            <a:r>
              <a:rPr lang="en-US" altLang="zh-CN" sz="1600" dirty="0"/>
              <a:t> </a:t>
            </a:r>
            <a:r>
              <a:rPr lang="zh-CN" altLang="en-US" sz="1600" dirty="0"/>
              <a:t>件物品，枚举其选了多少个来转移。这样做的时间复杂度是 </a:t>
            </a:r>
            <a:r>
              <a:rPr lang="en-US" altLang="zh-CN" sz="1600" dirty="0"/>
              <a:t>O(n^3) </a:t>
            </a:r>
            <a:r>
              <a:rPr lang="zh-CN" altLang="en-US" sz="1600" dirty="0"/>
              <a:t>的。</a:t>
            </a:r>
            <a:endParaRPr lang="en-US" altLang="zh-CN" sz="1600" dirty="0"/>
          </a:p>
          <a:p>
            <a:r>
              <a:rPr lang="zh-CN" altLang="en-US" sz="1600" dirty="0"/>
              <a:t>状态转移方程如下：</a:t>
            </a:r>
            <a:endParaRPr lang="en-US" altLang="zh-CN" sz="1600" dirty="0"/>
          </a:p>
          <a:p>
            <a:endParaRPr lang="en-US" altLang="zh-CN" sz="1600" dirty="0"/>
          </a:p>
          <a:p>
            <a:endParaRPr lang="en-US" altLang="zh-CN" sz="1600" dirty="0"/>
          </a:p>
          <a:p>
            <a:r>
              <a:rPr lang="zh-CN" altLang="en-US" sz="1600" dirty="0"/>
              <a:t>考虑做一个简单的优化。可以发现，对于 </a:t>
            </a:r>
            <a:r>
              <a:rPr lang="en-US" altLang="zh-CN" sz="1600" dirty="0"/>
              <a:t>f[</a:t>
            </a:r>
            <a:r>
              <a:rPr lang="en-US" altLang="zh-CN" sz="1600" dirty="0" err="1"/>
              <a:t>i</a:t>
            </a:r>
            <a:r>
              <a:rPr lang="en-US" altLang="zh-CN" sz="1600" dirty="0"/>
              <a:t>][j]</a:t>
            </a:r>
            <a:r>
              <a:rPr lang="zh-CN" altLang="en-US" sz="1600" dirty="0"/>
              <a:t>，只要通过 </a:t>
            </a:r>
            <a:r>
              <a:rPr lang="en-US" altLang="zh-CN" sz="1600" dirty="0"/>
              <a:t>f[</a:t>
            </a:r>
            <a:r>
              <a:rPr lang="en-US" altLang="zh-CN" sz="1600" dirty="0" err="1"/>
              <a:t>i</a:t>
            </a:r>
            <a:r>
              <a:rPr lang="en-US" altLang="zh-CN" sz="1600" dirty="0"/>
              <a:t>][j-w] </a:t>
            </a:r>
            <a:r>
              <a:rPr lang="zh-CN" altLang="en-US" sz="1600" dirty="0"/>
              <a:t>转移就可以了。因此状态转移方程为：</a:t>
            </a:r>
            <a:endParaRPr lang="en-US" altLang="zh-CN" sz="1600" dirty="0"/>
          </a:p>
          <a:p>
            <a:endParaRPr lang="en-US" altLang="zh-CN" sz="1600" dirty="0"/>
          </a:p>
          <a:p>
            <a:endParaRPr lang="en-US" altLang="zh-CN" sz="1600" dirty="0"/>
          </a:p>
          <a:p>
            <a:r>
              <a:rPr lang="zh-CN" altLang="en-US" sz="1600" dirty="0"/>
              <a:t>当我们这样转移时，</a:t>
            </a:r>
            <a:r>
              <a:rPr lang="en-US" altLang="zh-CN" sz="1600" dirty="0"/>
              <a:t>f[</a:t>
            </a:r>
            <a:r>
              <a:rPr lang="en-US" altLang="zh-CN" sz="1600" dirty="0" err="1"/>
              <a:t>i</a:t>
            </a:r>
            <a:r>
              <a:rPr lang="en-US" altLang="zh-CN" sz="1600" dirty="0"/>
              <a:t>][j-</a:t>
            </a:r>
            <a:r>
              <a:rPr lang="en-US" altLang="zh-CN" sz="1600" dirty="0" err="1"/>
              <a:t>w_i</a:t>
            </a:r>
            <a:r>
              <a:rPr lang="en-US" altLang="zh-CN" sz="1600" dirty="0"/>
              <a:t>] </a:t>
            </a:r>
            <a:r>
              <a:rPr lang="zh-CN" altLang="en-US" sz="1600" dirty="0"/>
              <a:t>已经由 </a:t>
            </a:r>
            <a:r>
              <a:rPr lang="en-US" altLang="zh-CN" sz="1600" dirty="0"/>
              <a:t>f[</a:t>
            </a:r>
            <a:r>
              <a:rPr lang="en-US" altLang="zh-CN" sz="1600" dirty="0" err="1"/>
              <a:t>i</a:t>
            </a:r>
            <a:r>
              <a:rPr lang="en-US" altLang="zh-CN" sz="1600" dirty="0"/>
              <a:t>][j-2*</a:t>
            </a:r>
            <a:r>
              <a:rPr lang="en-US" altLang="zh-CN" sz="1600" dirty="0" err="1"/>
              <a:t>w_i</a:t>
            </a:r>
            <a:r>
              <a:rPr lang="en-US" altLang="zh-CN" sz="1600" dirty="0"/>
              <a:t>] </a:t>
            </a:r>
            <a:r>
              <a:rPr lang="zh-CN" altLang="en-US" sz="1600" dirty="0"/>
              <a:t>更新过，那么 </a:t>
            </a:r>
            <a:r>
              <a:rPr lang="en-US" altLang="zh-CN" sz="1600" dirty="0"/>
              <a:t>f[</a:t>
            </a:r>
            <a:r>
              <a:rPr lang="en-US" altLang="zh-CN" sz="1600" dirty="0" err="1"/>
              <a:t>i</a:t>
            </a:r>
            <a:r>
              <a:rPr lang="en-US" altLang="zh-CN" sz="1600" dirty="0"/>
              <a:t>][j-</a:t>
            </a:r>
            <a:r>
              <a:rPr lang="en-US" altLang="zh-CN" sz="1600" dirty="0" err="1"/>
              <a:t>w_i</a:t>
            </a:r>
            <a:r>
              <a:rPr lang="en-US" altLang="zh-CN" sz="1600" dirty="0"/>
              <a:t>] </a:t>
            </a:r>
            <a:r>
              <a:rPr lang="zh-CN" altLang="en-US" sz="1600" dirty="0"/>
              <a:t>就是充分考虑了第 </a:t>
            </a:r>
            <a:r>
              <a:rPr lang="en-US" altLang="zh-CN" sz="1600" dirty="0" err="1"/>
              <a:t>i</a:t>
            </a:r>
            <a:r>
              <a:rPr lang="en-US" altLang="zh-CN" sz="1600" dirty="0"/>
              <a:t> </a:t>
            </a:r>
            <a:r>
              <a:rPr lang="zh-CN" altLang="en-US" sz="1600" dirty="0"/>
              <a:t>件物品所选次数后得到的最优结果。换言之，我们通过局部最优子结构的性质重复使用了之前的枚举过程，优化了枚举的复杂度。</a:t>
            </a:r>
            <a:endParaRPr lang="en-US" altLang="zh-CN" sz="1600" dirty="0"/>
          </a:p>
          <a:p>
            <a:endParaRPr lang="en-US" altLang="zh-CN" sz="1600" dirty="0"/>
          </a:p>
          <a:p>
            <a:r>
              <a:rPr lang="zh-CN" altLang="en-US" sz="1600" dirty="0"/>
              <a:t>与 </a:t>
            </a:r>
            <a:r>
              <a:rPr lang="en-US" altLang="zh-CN" sz="1600" dirty="0"/>
              <a:t>0-1 </a:t>
            </a:r>
            <a:r>
              <a:rPr lang="zh-CN" altLang="en-US" sz="1600" dirty="0"/>
              <a:t>背包相同，我们可以将第一维去掉来优化空间复杂度。</a:t>
            </a:r>
          </a:p>
          <a:p>
            <a:endParaRPr lang="zh-CN" altLang="en-US" sz="1600" dirty="0"/>
          </a:p>
          <a:p>
            <a:endParaRPr lang="en-US" altLang="zh-CN" sz="1600" dirty="0"/>
          </a:p>
        </p:txBody>
      </p:sp>
      <p:pic>
        <p:nvPicPr>
          <p:cNvPr id="4" name="图片 3">
            <a:extLst>
              <a:ext uri="{FF2B5EF4-FFF2-40B4-BE49-F238E27FC236}">
                <a16:creationId xmlns:a16="http://schemas.microsoft.com/office/drawing/2014/main" id="{8E93CF99-532F-AA44-8193-DB2C246C2A77}"/>
              </a:ext>
            </a:extLst>
          </p:cNvPr>
          <p:cNvPicPr>
            <a:picLocks noChangeAspect="1"/>
          </p:cNvPicPr>
          <p:nvPr/>
        </p:nvPicPr>
        <p:blipFill>
          <a:blip r:embed="rId4"/>
          <a:stretch>
            <a:fillRect/>
          </a:stretch>
        </p:blipFill>
        <p:spPr>
          <a:xfrm>
            <a:off x="4622799" y="3813528"/>
            <a:ext cx="2832100" cy="482600"/>
          </a:xfrm>
          <a:prstGeom prst="rect">
            <a:avLst/>
          </a:prstGeom>
        </p:spPr>
      </p:pic>
      <p:pic>
        <p:nvPicPr>
          <p:cNvPr id="6" name="图片 5">
            <a:extLst>
              <a:ext uri="{FF2B5EF4-FFF2-40B4-BE49-F238E27FC236}">
                <a16:creationId xmlns:a16="http://schemas.microsoft.com/office/drawing/2014/main" id="{BDA52712-68A5-D448-A722-B641E2D269A7}"/>
              </a:ext>
            </a:extLst>
          </p:cNvPr>
          <p:cNvPicPr>
            <a:picLocks noChangeAspect="1"/>
          </p:cNvPicPr>
          <p:nvPr/>
        </p:nvPicPr>
        <p:blipFill>
          <a:blip r:embed="rId5"/>
          <a:stretch>
            <a:fillRect/>
          </a:stretch>
        </p:blipFill>
        <p:spPr>
          <a:xfrm>
            <a:off x="4677205" y="4736895"/>
            <a:ext cx="2723287" cy="387134"/>
          </a:xfrm>
          <a:prstGeom prst="rect">
            <a:avLst/>
          </a:prstGeom>
        </p:spPr>
      </p:pic>
    </p:spTree>
    <p:extLst>
      <p:ext uri="{BB962C8B-B14F-4D97-AF65-F5344CB8AC3E}">
        <p14:creationId xmlns:p14="http://schemas.microsoft.com/office/powerpoint/2010/main" val="509585240"/>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完全背包问题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代码实现</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sz="1600" dirty="0"/>
              <a:t>for (</a:t>
            </a:r>
            <a:r>
              <a:rPr lang="en-US" altLang="zh-CN" sz="1600" dirty="0" err="1"/>
              <a:t>int</a:t>
            </a:r>
            <a:r>
              <a:rPr lang="en-US" altLang="zh-CN" sz="1600" dirty="0"/>
              <a:t> </a:t>
            </a:r>
            <a:r>
              <a:rPr lang="en-US" altLang="zh-CN" sz="1600" dirty="0" err="1"/>
              <a:t>i</a:t>
            </a:r>
            <a:r>
              <a:rPr lang="en-US" altLang="zh-CN" sz="1600" dirty="0"/>
              <a:t> = 1; </a:t>
            </a:r>
            <a:r>
              <a:rPr lang="en-US" altLang="zh-CN" sz="1600" dirty="0" err="1"/>
              <a:t>i</a:t>
            </a:r>
            <a:r>
              <a:rPr lang="en-US" altLang="zh-CN" sz="1600" dirty="0"/>
              <a:t> &lt;= n; </a:t>
            </a:r>
            <a:r>
              <a:rPr lang="en-US" altLang="zh-CN" sz="1600" dirty="0" err="1"/>
              <a:t>i</a:t>
            </a:r>
            <a:r>
              <a:rPr lang="en-US" altLang="zh-CN" sz="1600" dirty="0"/>
              <a:t>++)</a:t>
            </a:r>
          </a:p>
          <a:p>
            <a:r>
              <a:rPr lang="en-US" altLang="zh-CN" sz="1600" dirty="0"/>
              <a:t>    for (</a:t>
            </a:r>
            <a:r>
              <a:rPr lang="en-US" altLang="zh-CN" sz="1600" dirty="0" err="1"/>
              <a:t>int</a:t>
            </a:r>
            <a:r>
              <a:rPr lang="en-US" altLang="zh-CN" sz="1600" dirty="0"/>
              <a:t> l = w[</a:t>
            </a:r>
            <a:r>
              <a:rPr lang="en-US" altLang="zh-CN" sz="1600" dirty="0" err="1"/>
              <a:t>i</a:t>
            </a:r>
            <a:r>
              <a:rPr lang="en-US" altLang="zh-CN" sz="1600" dirty="0"/>
              <a:t>]; l &lt;= W; l++)</a:t>
            </a:r>
          </a:p>
          <a:p>
            <a:r>
              <a:rPr lang="en-US" altLang="zh-CN" sz="1600" dirty="0"/>
              <a:t>      if (f[l - w[</a:t>
            </a:r>
            <a:r>
              <a:rPr lang="en-US" altLang="zh-CN" sz="1600" dirty="0" err="1"/>
              <a:t>i</a:t>
            </a:r>
            <a:r>
              <a:rPr lang="en-US" altLang="zh-CN" sz="1600" dirty="0"/>
              <a:t>]] + v[</a:t>
            </a:r>
            <a:r>
              <a:rPr lang="en-US" altLang="zh-CN" sz="1600" dirty="0" err="1"/>
              <a:t>i</a:t>
            </a:r>
            <a:r>
              <a:rPr lang="en-US" altLang="zh-CN" sz="1600" dirty="0"/>
              <a:t>] &gt; f[l]) </a:t>
            </a:r>
          </a:p>
          <a:p>
            <a:r>
              <a:rPr lang="en-US" altLang="zh-CN" sz="1600" dirty="0"/>
              <a:t>          f[l] = f[l - w[</a:t>
            </a:r>
            <a:r>
              <a:rPr lang="en-US" altLang="zh-CN" sz="1600" dirty="0" err="1"/>
              <a:t>i</a:t>
            </a:r>
            <a:r>
              <a:rPr lang="en-US" altLang="zh-CN" sz="1600" dirty="0"/>
              <a:t>]] + v[</a:t>
            </a:r>
            <a:r>
              <a:rPr lang="en-US" altLang="zh-CN" sz="1600" dirty="0" err="1"/>
              <a:t>i</a:t>
            </a:r>
            <a:r>
              <a:rPr lang="en-US" altLang="zh-CN" sz="1600" dirty="0"/>
              <a:t>]; </a:t>
            </a:r>
          </a:p>
          <a:p>
            <a:endParaRPr lang="en-US" altLang="zh-CN" sz="1600" dirty="0"/>
          </a:p>
          <a:p>
            <a:r>
              <a:rPr lang="en-US" altLang="zh-CN" sz="1600" dirty="0"/>
              <a:t>#</a:t>
            </a:r>
            <a:r>
              <a:rPr lang="zh-CN" altLang="en-US" sz="1600" dirty="0"/>
              <a:t>注意空间顺序</a:t>
            </a:r>
            <a:endParaRPr lang="en-US" altLang="zh-CN" sz="1600" dirty="0"/>
          </a:p>
          <a:p>
            <a:endParaRPr lang="en-US" altLang="zh-CN" sz="1600" dirty="0"/>
          </a:p>
          <a:p>
            <a:endParaRPr lang="en-US" altLang="zh-CN" sz="1600" dirty="0"/>
          </a:p>
          <a:p>
            <a:r>
              <a:rPr lang="zh-CN" altLang="en-US" dirty="0"/>
              <a:t>洛谷 </a:t>
            </a:r>
            <a:r>
              <a:rPr lang="en-US" altLang="zh-CN" b="1" dirty="0"/>
              <a:t>P1858</a:t>
            </a:r>
          </a:p>
        </p:txBody>
      </p:sp>
    </p:spTree>
    <p:extLst>
      <p:ext uri="{BB962C8B-B14F-4D97-AF65-F5344CB8AC3E}">
        <p14:creationId xmlns:p14="http://schemas.microsoft.com/office/powerpoint/2010/main" val="1083665785"/>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多重背包问题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问题定义</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多重背包也是 </a:t>
            </a:r>
            <a:r>
              <a:rPr lang="en-US" altLang="zh-CN" dirty="0"/>
              <a:t>0-1 </a:t>
            </a:r>
            <a:r>
              <a:rPr lang="zh-CN" altLang="en-US" dirty="0"/>
              <a:t>背包的一个变式。与 </a:t>
            </a:r>
            <a:r>
              <a:rPr lang="en-US" altLang="zh-CN" dirty="0"/>
              <a:t>0-1 </a:t>
            </a:r>
            <a:r>
              <a:rPr lang="zh-CN" altLang="en-US" dirty="0"/>
              <a:t>背包的区别在于每种物品有 </a:t>
            </a:r>
            <a:r>
              <a:rPr lang="en-US" altLang="zh-CN" dirty="0" err="1"/>
              <a:t>k_i</a:t>
            </a:r>
            <a:r>
              <a:rPr lang="en-US" altLang="zh-CN" dirty="0"/>
              <a:t> </a:t>
            </a:r>
            <a:r>
              <a:rPr lang="zh-CN" altLang="en-US" dirty="0"/>
              <a:t>个，而非一个。 </a:t>
            </a:r>
            <a:r>
              <a:rPr lang="en-US" altLang="zh-CN" b="1" dirty="0"/>
              <a:t>P1776</a:t>
            </a:r>
          </a:p>
        </p:txBody>
      </p:sp>
      <p:sp>
        <p:nvSpPr>
          <p:cNvPr id="10" name="Rectangle 20">
            <a:extLst>
              <a:ext uri="{FF2B5EF4-FFF2-40B4-BE49-F238E27FC236}">
                <a16:creationId xmlns:a16="http://schemas.microsoft.com/office/drawing/2014/main" id="{D3E66AE6-33D0-7B4E-A0F0-424259022DCA}"/>
              </a:ext>
            </a:extLst>
          </p:cNvPr>
          <p:cNvSpPr/>
          <p:nvPr/>
        </p:nvSpPr>
        <p:spPr>
          <a:xfrm>
            <a:off x="874378" y="28264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21">
            <a:extLst>
              <a:ext uri="{FF2B5EF4-FFF2-40B4-BE49-F238E27FC236}">
                <a16:creationId xmlns:a16="http://schemas.microsoft.com/office/drawing/2014/main" id="{8C844A56-7D3A-1C44-B66E-5DEF525BF8F8}"/>
              </a:ext>
            </a:extLst>
          </p:cNvPr>
          <p:cNvSpPr/>
          <p:nvPr/>
        </p:nvSpPr>
        <p:spPr>
          <a:xfrm>
            <a:off x="810269" y="27733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稻壳儿小白白(http://dwz.cn/Wu2UP)">
            <a:extLst>
              <a:ext uri="{FF2B5EF4-FFF2-40B4-BE49-F238E27FC236}">
                <a16:creationId xmlns:a16="http://schemas.microsoft.com/office/drawing/2014/main" id="{10EED230-B0E4-3D48-94B9-353E3BF58326}"/>
              </a:ext>
            </a:extLst>
          </p:cNvPr>
          <p:cNvSpPr txBox="1">
            <a:spLocks noChangeArrowheads="1"/>
          </p:cNvSpPr>
          <p:nvPr/>
        </p:nvSpPr>
        <p:spPr bwMode="auto">
          <a:xfrm>
            <a:off x="1348851" y="25510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思路</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13" name="稻壳儿小白白(http://dwz.cn/Wu2UP)">
            <a:extLst>
              <a:ext uri="{FF2B5EF4-FFF2-40B4-BE49-F238E27FC236}">
                <a16:creationId xmlns:a16="http://schemas.microsoft.com/office/drawing/2014/main" id="{940C39F9-6BD3-134E-960E-1C5D371AC133}"/>
              </a:ext>
            </a:extLst>
          </p:cNvPr>
          <p:cNvSpPr txBox="1">
            <a:spLocks noChangeArrowheads="1"/>
          </p:cNvSpPr>
          <p:nvPr/>
        </p:nvSpPr>
        <p:spPr bwMode="auto">
          <a:xfrm>
            <a:off x="1351122" y="2946833"/>
            <a:ext cx="1037097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600" dirty="0"/>
              <a:t>一个很朴素的想法就是：把「每种物品选 </a:t>
            </a:r>
            <a:r>
              <a:rPr lang="en-US" altLang="zh-CN" sz="1600" dirty="0" err="1"/>
              <a:t>k_i</a:t>
            </a:r>
            <a:r>
              <a:rPr lang="en-US" altLang="zh-CN" sz="1600" dirty="0"/>
              <a:t> </a:t>
            </a:r>
            <a:r>
              <a:rPr lang="zh-CN" altLang="en-US" sz="1600" dirty="0"/>
              <a:t>次」等价转换为「有 </a:t>
            </a:r>
            <a:r>
              <a:rPr lang="en-US" altLang="zh-CN" sz="1600" dirty="0" err="1"/>
              <a:t>k_i</a:t>
            </a:r>
            <a:r>
              <a:rPr lang="en-US" altLang="zh-CN" sz="1600" dirty="0"/>
              <a:t> </a:t>
            </a:r>
            <a:r>
              <a:rPr lang="zh-CN" altLang="en-US" sz="1600" dirty="0"/>
              <a:t>个相同的物品，每个物品选一次」。这样就转换成了一个 </a:t>
            </a:r>
            <a:r>
              <a:rPr lang="en-US" altLang="zh-CN" sz="1600" dirty="0"/>
              <a:t>0-1 </a:t>
            </a:r>
            <a:r>
              <a:rPr lang="zh-CN" altLang="en-US" sz="1600" dirty="0"/>
              <a:t>背包模型，套用之前所述的方法就可已解决。状态转移方程如下：</a:t>
            </a:r>
            <a:endParaRPr lang="en-US" altLang="zh-CN" sz="1600" dirty="0"/>
          </a:p>
          <a:p>
            <a:endParaRPr lang="en-US" altLang="zh-CN" sz="1600" dirty="0"/>
          </a:p>
          <a:p>
            <a:endParaRPr lang="en-US" altLang="zh-CN" sz="1600" dirty="0"/>
          </a:p>
          <a:p>
            <a:r>
              <a:rPr lang="zh-CN" altLang="en-US" sz="1600" dirty="0"/>
              <a:t>时间复杂度为</a:t>
            </a:r>
            <a:r>
              <a:rPr lang="en-US" altLang="zh-CN" sz="1600" dirty="0"/>
              <a:t>O</a:t>
            </a:r>
            <a:r>
              <a:rPr lang="zh-CN" altLang="en-US" sz="1600" dirty="0"/>
              <a:t>（</a:t>
            </a:r>
            <a:r>
              <a:rPr lang="en-US" altLang="zh-CN" sz="1600" dirty="0" err="1"/>
              <a:t>Wn</a:t>
            </a:r>
            <a:r>
              <a:rPr lang="en-US" altLang="zh-CN" sz="1600" dirty="0"/>
              <a:t> </a:t>
            </a:r>
            <a:r>
              <a:rPr lang="en-US" altLang="zh-CN" sz="1600" dirty="0" err="1"/>
              <a:t>sumk_i</a:t>
            </a:r>
            <a:r>
              <a:rPr lang="zh-CN" altLang="en-US" sz="1600" dirty="0"/>
              <a:t>）</a:t>
            </a:r>
            <a:endParaRPr lang="en-US" altLang="zh-CN" sz="1600" dirty="0"/>
          </a:p>
          <a:p>
            <a:r>
              <a:rPr lang="zh-CN" altLang="en-US" sz="1600" dirty="0"/>
              <a:t>针对此模型，可以考虑二进制分组优化。</a:t>
            </a:r>
            <a:endParaRPr lang="en-US" altLang="zh-CN" sz="1600" dirty="0"/>
          </a:p>
          <a:p>
            <a:r>
              <a:rPr lang="zh-CN" altLang="en-US" sz="1600" dirty="0"/>
              <a:t>显然，复杂度中的 </a:t>
            </a:r>
            <a:r>
              <a:rPr lang="en-US" altLang="zh-CN" sz="1600" dirty="0"/>
              <a:t>O(</a:t>
            </a:r>
            <a:r>
              <a:rPr lang="en-US" altLang="zh-CN" sz="1600" dirty="0" err="1"/>
              <a:t>Wn</a:t>
            </a:r>
            <a:r>
              <a:rPr lang="en-US" altLang="zh-CN" sz="1600" dirty="0"/>
              <a:t>) </a:t>
            </a:r>
            <a:r>
              <a:rPr lang="zh-CN" altLang="en-US" sz="1600" dirty="0"/>
              <a:t>部分无法再优化了，我们只能从 </a:t>
            </a:r>
            <a:r>
              <a:rPr lang="en-US" altLang="zh-CN" sz="1600" dirty="0"/>
              <a:t>O(sum </a:t>
            </a:r>
            <a:r>
              <a:rPr lang="en-US" altLang="zh-CN" sz="1600" dirty="0" err="1"/>
              <a:t>k_i</a:t>
            </a:r>
            <a:r>
              <a:rPr lang="en-US" altLang="zh-CN" sz="1600" dirty="0"/>
              <a:t>) </a:t>
            </a:r>
            <a:r>
              <a:rPr lang="zh-CN" altLang="en-US" sz="1600" dirty="0"/>
              <a:t>处入手。为了表述方便，我们用 </a:t>
            </a:r>
            <a:r>
              <a:rPr lang="en-US" altLang="zh-CN" sz="1600" dirty="0"/>
              <a:t>A[</a:t>
            </a:r>
            <a:r>
              <a:rPr lang="en-US" altLang="zh-CN" sz="1600" dirty="0" err="1"/>
              <a:t>i</a:t>
            </a:r>
            <a:r>
              <a:rPr lang="en-US" altLang="zh-CN" sz="1600" dirty="0"/>
              <a:t>][j] </a:t>
            </a:r>
            <a:r>
              <a:rPr lang="zh-CN" altLang="en-US" sz="1600" dirty="0"/>
              <a:t>代表</a:t>
            </a:r>
            <a:endParaRPr lang="en-US" altLang="zh-CN" sz="1600" dirty="0"/>
          </a:p>
          <a:p>
            <a:r>
              <a:rPr lang="zh-CN" altLang="en-US" sz="1600" dirty="0"/>
              <a:t>第 </a:t>
            </a:r>
            <a:r>
              <a:rPr lang="en-US" altLang="zh-CN" sz="1600" dirty="0" err="1"/>
              <a:t>i</a:t>
            </a:r>
            <a:r>
              <a:rPr lang="en-US" altLang="zh-CN" sz="1600" dirty="0"/>
              <a:t> </a:t>
            </a:r>
            <a:r>
              <a:rPr lang="zh-CN" altLang="en-US" sz="1600" dirty="0"/>
              <a:t>种物品拆分出的第 </a:t>
            </a:r>
            <a:r>
              <a:rPr lang="en-US" altLang="zh-CN" sz="1600" dirty="0"/>
              <a:t>j </a:t>
            </a:r>
            <a:r>
              <a:rPr lang="zh-CN" altLang="en-US" sz="1600" dirty="0"/>
              <a:t>个物品。</a:t>
            </a:r>
          </a:p>
          <a:p>
            <a:endParaRPr lang="zh-CN" altLang="en-US" sz="1600" dirty="0"/>
          </a:p>
          <a:p>
            <a:r>
              <a:rPr lang="zh-CN" altLang="en-US" sz="1600" dirty="0"/>
              <a:t>在朴素的做法中，所有的</a:t>
            </a:r>
            <a:r>
              <a:rPr lang="en-US" altLang="zh-CN" sz="1600" dirty="0"/>
              <a:t>j&lt;=</a:t>
            </a:r>
            <a:r>
              <a:rPr lang="en-US" altLang="zh-CN" sz="1600" dirty="0" err="1"/>
              <a:t>k_i</a:t>
            </a:r>
            <a:r>
              <a:rPr lang="zh-CN" altLang="en-US" sz="1600" dirty="0"/>
              <a:t>，</a:t>
            </a:r>
            <a:r>
              <a:rPr lang="en-US" altLang="zh-CN" sz="1600" dirty="0"/>
              <a:t>A[</a:t>
            </a:r>
            <a:r>
              <a:rPr lang="en-US" altLang="zh-CN" sz="1600" dirty="0" err="1"/>
              <a:t>i</a:t>
            </a:r>
            <a:r>
              <a:rPr lang="en-US" altLang="zh-CN" sz="1600" dirty="0"/>
              <a:t>][j] </a:t>
            </a:r>
            <a:r>
              <a:rPr lang="zh-CN" altLang="en-US" sz="1600" dirty="0"/>
              <a:t>均表示相同物品。那么我们效率低的原因主要在于我们进行了大量重复性的工作。举例来说，我们考虑了「同时选 </a:t>
            </a:r>
            <a:r>
              <a:rPr lang="en-US" altLang="zh-CN" sz="1600" dirty="0"/>
              <a:t>A[</a:t>
            </a:r>
            <a:r>
              <a:rPr lang="en-US" altLang="zh-CN" sz="1600" dirty="0" err="1"/>
              <a:t>i</a:t>
            </a:r>
            <a:r>
              <a:rPr lang="en-US" altLang="zh-CN" sz="1600" dirty="0"/>
              <a:t>][1],A[</a:t>
            </a:r>
            <a:r>
              <a:rPr lang="en-US" altLang="zh-CN" sz="1600" dirty="0" err="1"/>
              <a:t>i</a:t>
            </a:r>
            <a:r>
              <a:rPr lang="en-US" altLang="zh-CN" sz="1600" dirty="0"/>
              <a:t>][2]</a:t>
            </a:r>
            <a:r>
              <a:rPr lang="zh-CN" altLang="en-US" sz="1600" dirty="0"/>
              <a:t>」与「同时选 </a:t>
            </a:r>
            <a:r>
              <a:rPr lang="en-US" altLang="zh-CN" sz="1600" dirty="0"/>
              <a:t>A[</a:t>
            </a:r>
            <a:r>
              <a:rPr lang="en-US" altLang="zh-CN" sz="1600" dirty="0" err="1"/>
              <a:t>i</a:t>
            </a:r>
            <a:r>
              <a:rPr lang="en-US" altLang="zh-CN" sz="1600" dirty="0"/>
              <a:t>][2],A[</a:t>
            </a:r>
            <a:r>
              <a:rPr lang="en-US" altLang="zh-CN" sz="1600" dirty="0" err="1"/>
              <a:t>i</a:t>
            </a:r>
            <a:r>
              <a:rPr lang="en-US" altLang="zh-CN" sz="1600" dirty="0"/>
              <a:t>][3]</a:t>
            </a:r>
            <a:r>
              <a:rPr lang="zh-CN" altLang="en-US" sz="1600" dirty="0"/>
              <a:t>」这两个完全等效的情况。这样的重复性工作我们进行了许多次。那么优化拆分方式就成为了解决问题的突破口。</a:t>
            </a:r>
            <a:endParaRPr lang="en-US" altLang="zh-CN" sz="1600" dirty="0"/>
          </a:p>
          <a:p>
            <a:endParaRPr lang="en-US" altLang="zh-CN" sz="1600" dirty="0"/>
          </a:p>
          <a:p>
            <a:endParaRPr lang="zh-CN" altLang="en-US" sz="1600" dirty="0"/>
          </a:p>
          <a:p>
            <a:endParaRPr lang="en-US" altLang="zh-CN" sz="1600" dirty="0"/>
          </a:p>
        </p:txBody>
      </p:sp>
      <p:pic>
        <p:nvPicPr>
          <p:cNvPr id="7" name="图片 6">
            <a:extLst>
              <a:ext uri="{FF2B5EF4-FFF2-40B4-BE49-F238E27FC236}">
                <a16:creationId xmlns:a16="http://schemas.microsoft.com/office/drawing/2014/main" id="{60E80002-B810-004E-BF73-709D06DA168D}"/>
              </a:ext>
            </a:extLst>
          </p:cNvPr>
          <p:cNvPicPr>
            <a:picLocks noChangeAspect="1"/>
          </p:cNvPicPr>
          <p:nvPr/>
        </p:nvPicPr>
        <p:blipFill>
          <a:blip r:embed="rId4"/>
          <a:stretch>
            <a:fillRect/>
          </a:stretch>
        </p:blipFill>
        <p:spPr>
          <a:xfrm>
            <a:off x="4692650" y="3439275"/>
            <a:ext cx="2806700" cy="546100"/>
          </a:xfrm>
          <a:prstGeom prst="rect">
            <a:avLst/>
          </a:prstGeom>
        </p:spPr>
      </p:pic>
    </p:spTree>
    <p:extLst>
      <p:ext uri="{BB962C8B-B14F-4D97-AF65-F5344CB8AC3E}">
        <p14:creationId xmlns:p14="http://schemas.microsoft.com/office/powerpoint/2010/main" val="358094970"/>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FDE0A2E-3657-F345-AB19-937324381A19}"/>
              </a:ext>
            </a:extLst>
          </p:cNvPr>
          <p:cNvPicPr>
            <a:picLocks noChangeAspect="1"/>
          </p:cNvPicPr>
          <p:nvPr/>
        </p:nvPicPr>
        <p:blipFill>
          <a:blip r:embed="rId3"/>
          <a:stretch>
            <a:fillRect/>
          </a:stretch>
        </p:blipFill>
        <p:spPr>
          <a:xfrm>
            <a:off x="2774950" y="2729872"/>
            <a:ext cx="2781300" cy="342900"/>
          </a:xfrm>
          <a:prstGeom prst="rect">
            <a:avLst/>
          </a:prstGeom>
        </p:spPr>
      </p:pic>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多重背包问题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74251" y="16112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二进制分组</a:t>
            </a:r>
            <a:endParaRPr lang="en-US" altLang="zh-CN" sz="2400" b="1" dirty="0">
              <a:solidFill>
                <a:srgbClr val="595959"/>
              </a:solidFill>
              <a:latin typeface="微软雅黑" panose="020B0503020204020204" pitchFamily="34" charset="-122"/>
              <a:sym typeface="Arial" panose="020B0604020202020204" pitchFamily="34" charset="0"/>
            </a:endParaRPr>
          </a:p>
        </p:txBody>
      </p:sp>
      <p:pic>
        <p:nvPicPr>
          <p:cNvPr id="4" name="图片 3">
            <a:extLst>
              <a:ext uri="{FF2B5EF4-FFF2-40B4-BE49-F238E27FC236}">
                <a16:creationId xmlns:a16="http://schemas.microsoft.com/office/drawing/2014/main" id="{6DEBDC48-191D-0C4B-8D97-11F2BE7D971B}"/>
              </a:ext>
            </a:extLst>
          </p:cNvPr>
          <p:cNvPicPr>
            <a:picLocks noChangeAspect="1"/>
          </p:cNvPicPr>
          <p:nvPr/>
        </p:nvPicPr>
        <p:blipFill>
          <a:blip r:embed="rId5"/>
          <a:stretch>
            <a:fillRect/>
          </a:stretch>
        </p:blipFill>
        <p:spPr>
          <a:xfrm>
            <a:off x="5988050" y="2915718"/>
            <a:ext cx="1536700" cy="342900"/>
          </a:xfrm>
          <a:prstGeom prst="rect">
            <a:avLst/>
          </a:prstGeom>
        </p:spPr>
      </p:pic>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2261033"/>
            <a:ext cx="1037097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600" dirty="0"/>
              <a:t>我们可以通过「二进制分组」的方式使拆分方式更加优美。</a:t>
            </a:r>
          </a:p>
          <a:p>
            <a:endParaRPr lang="zh-CN" altLang="en-US" sz="1600" dirty="0"/>
          </a:p>
          <a:p>
            <a:r>
              <a:rPr lang="zh-CN" altLang="en-US" sz="1600" dirty="0"/>
              <a:t>具体地说就是令                                                 分别表示由 </a:t>
            </a:r>
            <a:r>
              <a:rPr lang="en-US" altLang="zh-CN" sz="1600" dirty="0"/>
              <a:t>2^j </a:t>
            </a:r>
            <a:r>
              <a:rPr lang="zh-CN" altLang="en-US" sz="1600" dirty="0"/>
              <a:t>个单个物品「捆绑」而成的大物品。特殊地，若 </a:t>
            </a:r>
            <a:r>
              <a:rPr lang="en-US" altLang="zh-CN" sz="1600" dirty="0"/>
              <a:t>k_i+1 </a:t>
            </a:r>
            <a:r>
              <a:rPr lang="zh-CN" altLang="en-US" sz="1600" dirty="0"/>
              <a:t>不是 </a:t>
            </a:r>
            <a:r>
              <a:rPr lang="en-US" altLang="zh-CN" sz="1600" dirty="0"/>
              <a:t>2 </a:t>
            </a:r>
            <a:r>
              <a:rPr lang="zh-CN" altLang="en-US" sz="1600" dirty="0"/>
              <a:t>的整数次幂，则需要在最后添加一个由                           个单个物品「捆绑」而成的大物品用于补足。</a:t>
            </a:r>
            <a:endParaRPr lang="en-US" altLang="zh-CN" sz="1600" dirty="0"/>
          </a:p>
          <a:p>
            <a:endParaRPr lang="en-US" altLang="zh-CN" sz="1600" dirty="0"/>
          </a:p>
          <a:p>
            <a:r>
              <a:rPr lang="zh-CN" altLang="en-US" sz="1600" dirty="0"/>
              <a:t>显然，通过上述拆分方式，可以表示任意 </a:t>
            </a:r>
            <a:r>
              <a:rPr lang="en-US" altLang="zh-CN" sz="1600" dirty="0"/>
              <a:t>&lt;= </a:t>
            </a:r>
            <a:r>
              <a:rPr lang="en-US" altLang="zh-CN" sz="1600" dirty="0" err="1"/>
              <a:t>k_i</a:t>
            </a:r>
            <a:r>
              <a:rPr lang="en-US" altLang="zh-CN" sz="1600" dirty="0"/>
              <a:t> </a:t>
            </a:r>
            <a:r>
              <a:rPr lang="zh-CN" altLang="en-US" sz="1600" dirty="0"/>
              <a:t>个物品的等效选择方式。将每种物品按照上述方式拆分后，使用 </a:t>
            </a:r>
            <a:r>
              <a:rPr lang="en-US" altLang="zh-CN" sz="1600" dirty="0"/>
              <a:t>0-1 </a:t>
            </a:r>
            <a:r>
              <a:rPr lang="zh-CN" altLang="en-US" sz="1600" dirty="0"/>
              <a:t>背包的方法解决即可。</a:t>
            </a:r>
            <a:endParaRPr lang="en-US" altLang="zh-CN" sz="1600" dirty="0"/>
          </a:p>
        </p:txBody>
      </p:sp>
    </p:spTree>
    <p:extLst>
      <p:ext uri="{BB962C8B-B14F-4D97-AF65-F5344CB8AC3E}">
        <p14:creationId xmlns:p14="http://schemas.microsoft.com/office/powerpoint/2010/main" val="3044360328"/>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多重背包问题</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74250" y="1611287"/>
            <a:ext cx="62457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单调队列优化（这个图</a:t>
            </a:r>
            <a:r>
              <a:rPr lang="en-US" altLang="zh-CN" sz="2400" b="1" dirty="0">
                <a:solidFill>
                  <a:srgbClr val="595959"/>
                </a:solidFill>
                <a:latin typeface="微软雅黑" panose="020B0503020204020204" pitchFamily="34" charset="-122"/>
                <a:sym typeface="Arial" panose="020B0604020202020204" pitchFamily="34" charset="0"/>
              </a:rPr>
              <a:t>v</a:t>
            </a:r>
            <a:r>
              <a:rPr lang="zh-CN" altLang="en-US" sz="2400" b="1" dirty="0">
                <a:solidFill>
                  <a:srgbClr val="595959"/>
                </a:solidFill>
                <a:latin typeface="微软雅黑" panose="020B0503020204020204" pitchFamily="34" charset="-122"/>
                <a:sym typeface="Arial" panose="020B0604020202020204" pitchFamily="34" charset="0"/>
              </a:rPr>
              <a:t>是容量</a:t>
            </a:r>
            <a:r>
              <a:rPr lang="en-US" altLang="zh-CN" sz="2400" b="1" dirty="0">
                <a:solidFill>
                  <a:srgbClr val="595959"/>
                </a:solidFill>
                <a:latin typeface="微软雅黑" panose="020B0503020204020204" pitchFamily="34" charset="-122"/>
                <a:sym typeface="Arial" panose="020B0604020202020204" pitchFamily="34" charset="0"/>
              </a:rPr>
              <a:t>w</a:t>
            </a:r>
            <a:r>
              <a:rPr lang="zh-CN" altLang="en-US" sz="2400" b="1" dirty="0">
                <a:solidFill>
                  <a:srgbClr val="595959"/>
                </a:solidFill>
                <a:latin typeface="微软雅黑" panose="020B0503020204020204" pitchFamily="34" charset="-122"/>
                <a:sym typeface="Arial" panose="020B0604020202020204" pitchFamily="34" charset="0"/>
              </a:rPr>
              <a:t>是价值）</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2261033"/>
            <a:ext cx="1037097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600" dirty="0"/>
              <a:t>假设我们要计算</a:t>
            </a:r>
            <a:r>
              <a:rPr lang="en-US" altLang="zh-CN" sz="1600" dirty="0"/>
              <a:t>f[</a:t>
            </a:r>
            <a:r>
              <a:rPr lang="en-US" altLang="zh-CN" sz="1600" dirty="0" err="1"/>
              <a:t>i</a:t>
            </a:r>
            <a:r>
              <a:rPr lang="en-US" altLang="zh-CN" sz="1600" dirty="0"/>
              <a:t>][j]</a:t>
            </a:r>
            <a:r>
              <a:rPr lang="zh-CN" altLang="en-US" sz="1600" dirty="0"/>
              <a:t>，那么显然</a:t>
            </a:r>
            <a:r>
              <a:rPr lang="en-US" altLang="zh-CN" sz="1600" dirty="0"/>
              <a:t>f[</a:t>
            </a:r>
            <a:r>
              <a:rPr lang="en-US" altLang="zh-CN" sz="1600" dirty="0" err="1"/>
              <a:t>i</a:t>
            </a:r>
            <a:r>
              <a:rPr lang="en-US" altLang="zh-CN" sz="1600" dirty="0"/>
              <a:t>][j]</a:t>
            </a:r>
            <a:r>
              <a:rPr lang="zh-CN" altLang="en-US" sz="1600" dirty="0"/>
              <a:t>的值只跟</a:t>
            </a:r>
            <a:r>
              <a:rPr lang="en-US" altLang="zh-CN" sz="1600" dirty="0"/>
              <a:t>f[i-1][j]</a:t>
            </a:r>
            <a:r>
              <a:rPr lang="zh-CN" altLang="en-US" sz="1600" dirty="0"/>
              <a:t>、</a:t>
            </a:r>
            <a:r>
              <a:rPr lang="en-US" altLang="zh-CN" sz="1600" dirty="0"/>
              <a:t>f[i-1][j-</a:t>
            </a:r>
            <a:r>
              <a:rPr lang="en-US" altLang="zh-CN" sz="1600" dirty="0" err="1"/>
              <a:t>v_i</a:t>
            </a:r>
            <a:r>
              <a:rPr lang="en-US" altLang="zh-CN" sz="1600" dirty="0"/>
              <a:t>]</a:t>
            </a:r>
            <a:r>
              <a:rPr lang="zh-CN" altLang="en-US" sz="1600" dirty="0"/>
              <a:t>、</a:t>
            </a:r>
            <a:r>
              <a:rPr lang="en-US" altLang="zh-CN" sz="1600" dirty="0"/>
              <a:t>f[i-1][i-2*</a:t>
            </a:r>
            <a:r>
              <a:rPr lang="en-US" altLang="zh-CN" sz="1600" dirty="0" err="1"/>
              <a:t>v_i</a:t>
            </a:r>
            <a:r>
              <a:rPr lang="en-US" altLang="zh-CN" sz="1600" dirty="0"/>
              <a:t>]…</a:t>
            </a:r>
            <a:r>
              <a:rPr lang="zh-CN" altLang="en-US" sz="1600" dirty="0"/>
              <a:t>有关，那么只需要考虑模</a:t>
            </a:r>
            <a:r>
              <a:rPr lang="en-US" altLang="zh-CN" sz="1600" dirty="0"/>
              <a:t>vi</a:t>
            </a:r>
            <a:r>
              <a:rPr lang="zh-CN" altLang="en-US" sz="1600" dirty="0"/>
              <a:t>与</a:t>
            </a:r>
            <a:r>
              <a:rPr lang="en-US" altLang="zh-CN" sz="1600" dirty="0"/>
              <a:t>j</a:t>
            </a:r>
            <a:r>
              <a:rPr lang="zh-CN" altLang="en-US" sz="1600" dirty="0"/>
              <a:t>同余的那些下标即可。</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zh-CN" altLang="en-US" sz="1600" dirty="0"/>
              <a:t>所以，我们便可以通过「同余」这一点来进行分组，我们只需要单独处理组内的状态，再将所有组合起来就得到了所有状态</a:t>
            </a:r>
          </a:p>
        </p:txBody>
      </p:sp>
      <p:pic>
        <p:nvPicPr>
          <p:cNvPr id="3" name="图片 2">
            <a:extLst>
              <a:ext uri="{FF2B5EF4-FFF2-40B4-BE49-F238E27FC236}">
                <a16:creationId xmlns:a16="http://schemas.microsoft.com/office/drawing/2014/main" id="{C349D301-B751-114D-8DBC-C48C81582988}"/>
              </a:ext>
            </a:extLst>
          </p:cNvPr>
          <p:cNvPicPr>
            <a:picLocks noChangeAspect="1"/>
          </p:cNvPicPr>
          <p:nvPr/>
        </p:nvPicPr>
        <p:blipFill>
          <a:blip r:embed="rId4"/>
          <a:stretch>
            <a:fillRect/>
          </a:stretch>
        </p:blipFill>
        <p:spPr>
          <a:xfrm>
            <a:off x="1797050" y="2927327"/>
            <a:ext cx="8597900" cy="2870200"/>
          </a:xfrm>
          <a:prstGeom prst="rect">
            <a:avLst/>
          </a:prstGeom>
        </p:spPr>
      </p:pic>
    </p:spTree>
    <p:extLst>
      <p:ext uri="{BB962C8B-B14F-4D97-AF65-F5344CB8AC3E}">
        <p14:creationId xmlns:p14="http://schemas.microsoft.com/office/powerpoint/2010/main" val="623115445"/>
      </p:ext>
    </p:extLst>
  </p:cSld>
  <p:clrMapOvr>
    <a:masterClrMapping/>
  </p:clrMapOvr>
  <mc:AlternateContent xmlns:mc="http://schemas.openxmlformats.org/markup-compatibility/2006" xmlns:p14="http://schemas.microsoft.com/office/powerpoint/2010/main">
    <mc:Choice Requires="p14">
      <p:transition p14:dur="0" advTm="3000"/>
    </mc:Choice>
    <mc:Fallback xmlns:a14="http://schemas.microsoft.com/office/drawing/2010/main" xmlns="">
      <p:transition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3652</TotalTime>
  <Words>3552</Words>
  <Application>Microsoft Macintosh PowerPoint</Application>
  <PresentationFormat>宽屏</PresentationFormat>
  <Paragraphs>221</Paragraphs>
  <Slides>21</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方正兰亭超细黑简体</vt:lpstr>
      <vt:lpstr>方正兰亭粗黑简体</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49</cp:revision>
  <dcterms:created xsi:type="dcterms:W3CDTF">2023-04-03T01:34:00Z</dcterms:created>
  <dcterms:modified xsi:type="dcterms:W3CDTF">2024-07-05T09:32:37Z</dcterms:modified>
</cp:coreProperties>
</file>