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374" r:id="rId3"/>
    <p:sldId id="405" r:id="rId5"/>
    <p:sldId id="422" r:id="rId6"/>
    <p:sldId id="423" r:id="rId7"/>
    <p:sldId id="424" r:id="rId8"/>
    <p:sldId id="425" r:id="rId9"/>
    <p:sldId id="426" r:id="rId10"/>
    <p:sldId id="427" r:id="rId11"/>
    <p:sldId id="428" r:id="rId12"/>
    <p:sldId id="429" r:id="rId13"/>
    <p:sldId id="42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5470"/>
  </p:normalViewPr>
  <p:slideViewPr>
    <p:cSldViewPr snapToGrid="0" snapToObjects="1">
      <p:cViewPr varScale="1">
        <p:scale>
          <a:sx n="97" d="100"/>
          <a:sy n="97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102D66-B07E-9740-871E-2263D23B12E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642C8-A821-2141-AD5D-FC635D3475C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EC03C-DBF8-4FA1-93D4-309E83364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、非常简单，只要根据 </a:t>
            </a:r>
            <a:r>
              <a:rPr lang="en-US" altLang="zh-CN" b="0" i="0" dirty="0">
                <a:effectLst/>
              </a:rPr>
              <a:t>p</a:t>
            </a:r>
            <a:r>
              <a:rPr lang="en-US" altLang="zh-CN" dirty="0"/>
              <a:t> </a:t>
            </a:r>
            <a:r>
              <a:rPr lang="zh-CN" altLang="en-US" dirty="0"/>
              <a:t>的字符在</a:t>
            </a:r>
            <a:r>
              <a:rPr lang="en-US" altLang="zh-CN" dirty="0"/>
              <a:t>SAM</a:t>
            </a:r>
            <a:r>
              <a:rPr lang="zh-CN" altLang="en-US" dirty="0"/>
              <a:t>上进行转移，如果在某一步无法转移则没有出现过。例如在上面的图中，当 </a:t>
            </a:r>
            <a:r>
              <a:rPr lang="en-US" altLang="zh-CN" b="0" i="0" dirty="0">
                <a:effectLst/>
              </a:rPr>
              <a:t>p</a:t>
            </a:r>
            <a:r>
              <a:rPr lang="en-US" altLang="zh-CN" dirty="0"/>
              <a:t> </a:t>
            </a:r>
            <a:r>
              <a:rPr lang="zh-CN" altLang="en-US" dirty="0"/>
              <a:t>为</a:t>
            </a:r>
            <a:r>
              <a:rPr lang="en-US" altLang="zh-CN" dirty="0"/>
              <a:t>"aba" </a:t>
            </a:r>
            <a:r>
              <a:rPr lang="zh-CN" altLang="en-US" dirty="0"/>
              <a:t>时，走</a:t>
            </a:r>
            <a:r>
              <a:rPr lang="en-US" altLang="zh-CN" dirty="0"/>
              <a:t>1-&gt;2-&gt;6-&gt;5</a:t>
            </a:r>
            <a:r>
              <a:rPr lang="zh-CN" altLang="en-US" dirty="0"/>
              <a:t>可以处理完整个模式串，所以该模式串出现过； </a:t>
            </a:r>
            <a:r>
              <a:rPr lang="en-US" altLang="zh-CN" b="0" i="0" dirty="0">
                <a:effectLst/>
              </a:rPr>
              <a:t>p</a:t>
            </a:r>
            <a:r>
              <a:rPr lang="en-US" altLang="zh-CN" dirty="0"/>
              <a:t> </a:t>
            </a:r>
            <a:r>
              <a:rPr lang="zh-CN" altLang="en-US" dirty="0"/>
              <a:t>为</a:t>
            </a:r>
            <a:r>
              <a:rPr lang="en-US" altLang="zh-CN" dirty="0"/>
              <a:t>"baa"</a:t>
            </a:r>
            <a:r>
              <a:rPr lang="zh-CN" altLang="en-US" dirty="0"/>
              <a:t>时，走</a:t>
            </a:r>
            <a:r>
              <a:rPr lang="en-US" altLang="zh-CN" dirty="0"/>
              <a:t>1-&gt;3-&gt;5</a:t>
            </a:r>
            <a:r>
              <a:rPr lang="zh-CN" altLang="en-US" dirty="0"/>
              <a:t>后便无法再转移，所以该模式串未出现过。容易发现这个方法还可以求出出现过的</a:t>
            </a:r>
            <a:r>
              <a:rPr lang="zh-CN" altLang="en-US" b="1" dirty="0">
                <a:effectLst/>
              </a:rPr>
              <a:t>最长前缀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、其实就是 </a:t>
            </a:r>
            <a:r>
              <a:rPr lang="en-US" altLang="zh-CN" b="0" i="0" dirty="0">
                <a:effectLst/>
              </a:rPr>
              <a:t>p</a:t>
            </a:r>
            <a:r>
              <a:rPr lang="en-US" altLang="zh-CN" dirty="0"/>
              <a:t> </a:t>
            </a:r>
            <a:r>
              <a:rPr lang="zh-CN" altLang="en-US" dirty="0"/>
              <a:t>对应节点的 </a:t>
            </a:r>
            <a:r>
              <a:rPr lang="en-US" altLang="zh-CN" b="0" i="0" dirty="0" err="1">
                <a:effectLst/>
              </a:rPr>
              <a:t>endpos</a:t>
            </a:r>
            <a:r>
              <a:rPr lang="en-US" altLang="zh-CN" dirty="0"/>
              <a:t> </a:t>
            </a:r>
            <a:r>
              <a:rPr lang="zh-CN" altLang="en-US" dirty="0"/>
              <a:t>集合的大小，这个直接在</a:t>
            </a:r>
            <a:r>
              <a:rPr lang="en-US" altLang="zh-CN" dirty="0"/>
              <a:t>parent</a:t>
            </a:r>
            <a:r>
              <a:rPr lang="zh-CN" altLang="en-US" dirty="0"/>
              <a:t>树上</a:t>
            </a:r>
            <a:r>
              <a:rPr lang="en-US" altLang="zh-CN" dirty="0" err="1"/>
              <a:t>dp</a:t>
            </a:r>
            <a:r>
              <a:rPr lang="zh-CN" altLang="en-US" dirty="0"/>
              <a:t>就可以了。注意那些原字符串的前缀对应的节点，划分后 </a:t>
            </a:r>
            <a:r>
              <a:rPr lang="en-US" altLang="zh-CN" b="0" i="0" dirty="0" err="1">
                <a:effectLst/>
              </a:rPr>
              <a:t>endpos</a:t>
            </a:r>
            <a:r>
              <a:rPr lang="en-US" altLang="zh-CN" dirty="0"/>
              <a:t> </a:t>
            </a:r>
            <a:r>
              <a:rPr lang="zh-CN" altLang="en-US" dirty="0"/>
              <a:t>集合会丢失一个元素，所以这些节点的</a:t>
            </a:r>
            <a:r>
              <a:rPr lang="en-US" altLang="zh-CN" dirty="0" err="1"/>
              <a:t>dp</a:t>
            </a:r>
            <a:r>
              <a:rPr lang="zh-CN" altLang="en-US" dirty="0"/>
              <a:t>值要比子节点</a:t>
            </a:r>
            <a:r>
              <a:rPr lang="en-US" altLang="zh-CN" dirty="0" err="1"/>
              <a:t>dp</a:t>
            </a:r>
            <a:r>
              <a:rPr lang="zh-CN" altLang="en-US" dirty="0"/>
              <a:t>值之和多</a:t>
            </a:r>
            <a:r>
              <a:rPr lang="en-US" altLang="zh-CN" dirty="0"/>
              <a:t>1</a:t>
            </a:r>
            <a:r>
              <a:rPr lang="zh-CN" altLang="en-US" dirty="0"/>
              <a:t>。这个直接在建</a:t>
            </a:r>
            <a:r>
              <a:rPr lang="en-US" altLang="zh-CN" dirty="0"/>
              <a:t>SAM</a:t>
            </a:r>
            <a:r>
              <a:rPr lang="zh-CN" altLang="en-US" dirty="0"/>
              <a:t>的时候预处理就行，直接令</a:t>
            </a:r>
            <a:r>
              <a:rPr lang="en-US" altLang="zh-CN" dirty="0" err="1"/>
              <a:t>dp</a:t>
            </a:r>
            <a:r>
              <a:rPr lang="en-US" altLang="zh-CN" dirty="0"/>
              <a:t>[cur] = 1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、把 </a:t>
            </a:r>
            <a:r>
              <a:rPr lang="en-US" altLang="zh-CN" b="0" i="0" dirty="0">
                <a:effectLst/>
              </a:rPr>
              <a:t>s</a:t>
            </a:r>
            <a:r>
              <a:rPr lang="en-US" altLang="zh-CN" dirty="0"/>
              <a:t> </a:t>
            </a:r>
            <a:r>
              <a:rPr lang="zh-CN" altLang="en-US" dirty="0"/>
              <a:t>重复一遍，建出其</a:t>
            </a:r>
            <a:r>
              <a:rPr lang="en-US" altLang="zh-CN" dirty="0"/>
              <a:t>SAM</a:t>
            </a:r>
            <a:r>
              <a:rPr lang="zh-CN" altLang="en-US" dirty="0"/>
              <a:t>，然后从开始节点往下走 </a:t>
            </a:r>
            <a:r>
              <a:rPr lang="en-US" altLang="zh-CN" b="0" i="0" dirty="0">
                <a:effectLst/>
              </a:rPr>
              <a:t>|s|</a:t>
            </a:r>
            <a:r>
              <a:rPr lang="en-US" altLang="zh-CN" dirty="0"/>
              <a:t> </a:t>
            </a:r>
            <a:r>
              <a:rPr lang="zh-CN" altLang="en-US" dirty="0"/>
              <a:t>步，每次都走最小字符对应的边，得到的显然便是最小表示法。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、从</a:t>
            </a:r>
            <a:r>
              <a:rPr lang="en-US" altLang="zh-CN" dirty="0"/>
              <a:t>parent tree</a:t>
            </a:r>
            <a:r>
              <a:rPr lang="zh-CN" altLang="en-US" dirty="0"/>
              <a:t>的角度，每个节点代表了 </a:t>
            </a:r>
            <a:r>
              <a:rPr lang="en-US" altLang="zh-CN" b="0" i="0" dirty="0" err="1">
                <a:effectLst/>
              </a:rPr>
              <a:t>p.len</a:t>
            </a:r>
            <a:r>
              <a:rPr lang="en-US" altLang="zh-CN" b="0" i="0" dirty="0">
                <a:effectLst/>
              </a:rPr>
              <a:t>−fa(p).</a:t>
            </a:r>
            <a:r>
              <a:rPr lang="en-US" altLang="zh-CN" b="0" i="0" dirty="0" err="1">
                <a:effectLst/>
              </a:rPr>
              <a:t>len</a:t>
            </a:r>
            <a:r>
              <a:rPr lang="en-US" altLang="zh-CN" dirty="0"/>
              <a:t> </a:t>
            </a:r>
            <a:r>
              <a:rPr lang="zh-CN" altLang="en-US" dirty="0"/>
              <a:t>个子串，且每个节点代表的子串各不相同，所以只要对每个节点计算这个值然后相加即可。这个甚至可以在建</a:t>
            </a:r>
            <a:r>
              <a:rPr lang="en-US" altLang="zh-CN" dirty="0"/>
              <a:t>SAM</a:t>
            </a:r>
            <a:r>
              <a:rPr lang="zh-CN" altLang="en-US" dirty="0"/>
              <a:t>途中动态维护。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每个节点对应的所有后缀长度是</a:t>
            </a:r>
            <a:r>
              <a:rPr lang="en-US" altLang="zh-CN" b="0" i="0" dirty="0" err="1">
                <a:effectLst/>
              </a:rPr>
              <a:t>p.len</a:t>
            </a:r>
            <a:r>
              <a:rPr lang="zh-CN" altLang="en-US" b="0" i="0" dirty="0">
                <a:effectLst/>
              </a:rPr>
              <a:t>*（</a:t>
            </a:r>
            <a:r>
              <a:rPr lang="en-US" altLang="zh-CN" b="0" i="0" dirty="0">
                <a:effectLst/>
              </a:rPr>
              <a:t>fa(p).len+1</a:t>
            </a:r>
            <a:r>
              <a:rPr lang="zh-CN" altLang="en-US" b="0" i="0" dirty="0">
                <a:effectLst/>
              </a:rPr>
              <a:t>）</a:t>
            </a:r>
            <a:r>
              <a:rPr lang="en-US" altLang="zh-CN" b="0" i="0" dirty="0">
                <a:effectLst/>
              </a:rPr>
              <a:t>/2</a:t>
            </a:r>
            <a:r>
              <a:rPr lang="zh-CN" altLang="en-US" b="0" i="0" dirty="0">
                <a:effectLst/>
              </a:rPr>
              <a:t>，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减去其父节点的对应值就是该节点的净贡献，对自动机所有节点求和即可。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、为 </a:t>
            </a:r>
            <a:r>
              <a:rPr lang="en-US" altLang="zh-CN" b="0" i="0" dirty="0">
                <a:effectLst/>
              </a:rPr>
              <a:t>s1</a:t>
            </a:r>
            <a:r>
              <a:rPr lang="en-US" altLang="zh-CN" dirty="0"/>
              <a:t> </a:t>
            </a:r>
            <a:r>
              <a:rPr lang="zh-CN" altLang="en-US" dirty="0"/>
              <a:t>建</a:t>
            </a:r>
            <a:r>
              <a:rPr lang="en-US" altLang="zh-CN" dirty="0"/>
              <a:t>SAM</a:t>
            </a:r>
            <a:r>
              <a:rPr lang="zh-CN" altLang="en-US" dirty="0"/>
              <a:t>，对 </a:t>
            </a:r>
            <a:r>
              <a:rPr lang="en-US" altLang="zh-CN" b="0" i="0" dirty="0">
                <a:effectLst/>
              </a:rPr>
              <a:t>s2</a:t>
            </a:r>
            <a:r>
              <a:rPr lang="en-US" altLang="zh-CN" dirty="0"/>
              <a:t> </a:t>
            </a:r>
            <a:r>
              <a:rPr lang="zh-CN" altLang="en-US" dirty="0"/>
              <a:t>每一个前缀求它在 </a:t>
            </a:r>
            <a:r>
              <a:rPr lang="en-US" altLang="zh-CN" b="0" i="0" dirty="0">
                <a:effectLst/>
              </a:rPr>
              <a:t>s1</a:t>
            </a:r>
            <a:r>
              <a:rPr lang="en-US" altLang="zh-CN" dirty="0"/>
              <a:t> </a:t>
            </a:r>
            <a:r>
              <a:rPr lang="zh-CN" altLang="en-US" dirty="0"/>
              <a:t>中出现过的最长后缀。这个可以用类似</a:t>
            </a:r>
            <a:r>
              <a:rPr lang="en-US" altLang="zh-CN" dirty="0"/>
              <a:t>KMP</a:t>
            </a:r>
            <a:r>
              <a:rPr lang="zh-CN" altLang="en-US" dirty="0"/>
              <a:t>的方法，先尽量转移，转移不动则跳到</a:t>
            </a:r>
            <a:r>
              <a:rPr lang="en-US" altLang="zh-CN" dirty="0"/>
              <a:t>parent tree</a:t>
            </a:r>
            <a:r>
              <a:rPr lang="zh-CN" altLang="en-US" dirty="0"/>
              <a:t>上的父亲节点继续尝试转移，直到跳到根节点。整个过程中要维护当前最长后缀的长度。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MAXM = 1e6 + 5;</a:t>
            </a:r>
            <a:endParaRPr lang="en-US" altLang="zh-CN" dirty="0"/>
          </a:p>
          <a:p>
            <a:r>
              <a:rPr lang="en-US" altLang="zh-CN" dirty="0"/>
              <a:t>struct State {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fa, </a:t>
            </a:r>
            <a:r>
              <a:rPr lang="en-US" altLang="zh-CN" dirty="0" err="1"/>
              <a:t>len</a:t>
            </a:r>
            <a:r>
              <a:rPr lang="en-US" altLang="zh-CN" dirty="0"/>
              <a:t>, next[26];</a:t>
            </a:r>
            <a:endParaRPr lang="en-US" altLang="zh-CN" dirty="0"/>
          </a:p>
          <a:p>
            <a:r>
              <a:rPr lang="en-US" altLang="zh-CN" dirty="0"/>
              <a:t>} </a:t>
            </a:r>
            <a:r>
              <a:rPr lang="en-US" altLang="zh-CN" dirty="0" err="1"/>
              <a:t>sam</a:t>
            </a:r>
            <a:r>
              <a:rPr lang="en-US" altLang="zh-CN" dirty="0"/>
              <a:t>[MAXM];</a:t>
            </a:r>
            <a:endParaRPr lang="en-US" altLang="zh-CN" dirty="0"/>
          </a:p>
          <a:p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cnt</a:t>
            </a:r>
            <a:r>
              <a:rPr lang="en-US" altLang="zh-CN" dirty="0"/>
              <a:t> = 1, last = 1;</a:t>
            </a:r>
            <a:endParaRPr lang="en-US" altLang="zh-CN" dirty="0"/>
          </a:p>
          <a:p>
            <a:r>
              <a:rPr lang="en-US" altLang="zh-CN" dirty="0"/>
              <a:t>void insert(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ch</a:t>
            </a:r>
            <a:r>
              <a:rPr lang="en-US" altLang="zh-CN" dirty="0"/>
              <a:t>) { // </a:t>
            </a:r>
            <a:r>
              <a:rPr lang="zh-CN" altLang="en-US" dirty="0"/>
              <a:t>插入时要</a:t>
            </a:r>
            <a:r>
              <a:rPr lang="en-US" altLang="zh-CN" dirty="0"/>
              <a:t>-'a'</a:t>
            </a:r>
            <a:r>
              <a:rPr lang="zh-CN" altLang="en-US" dirty="0"/>
              <a:t>（或其他）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cur = ++</a:t>
            </a:r>
            <a:r>
              <a:rPr lang="en-US" altLang="zh-CN" dirty="0" err="1"/>
              <a:t>cnt</a:t>
            </a:r>
            <a:r>
              <a:rPr lang="en-US" altLang="zh-CN" dirty="0"/>
              <a:t>, p;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sam</a:t>
            </a:r>
            <a:r>
              <a:rPr lang="en-US" altLang="zh-CN" dirty="0"/>
              <a:t>[cur].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sam</a:t>
            </a:r>
            <a:r>
              <a:rPr lang="en-US" altLang="zh-CN" dirty="0"/>
              <a:t>[last].</a:t>
            </a:r>
            <a:r>
              <a:rPr lang="en-US" altLang="zh-CN" dirty="0" err="1"/>
              <a:t>len</a:t>
            </a:r>
            <a:r>
              <a:rPr lang="en-US" altLang="zh-CN" dirty="0"/>
              <a:t> + 1;</a:t>
            </a:r>
            <a:endParaRPr lang="en-US" altLang="zh-CN" dirty="0"/>
          </a:p>
          <a:p>
            <a:r>
              <a:rPr lang="en-US" altLang="zh-CN" dirty="0"/>
              <a:t>    for (p = last; p &amp;&amp; !</a:t>
            </a:r>
            <a:r>
              <a:rPr lang="en-US" altLang="zh-CN" dirty="0" err="1"/>
              <a:t>sam</a:t>
            </a:r>
            <a:r>
              <a:rPr lang="en-US" altLang="zh-CN" dirty="0"/>
              <a:t>[p].next[</a:t>
            </a:r>
            <a:r>
              <a:rPr lang="en-US" altLang="zh-CN" dirty="0" err="1"/>
              <a:t>ch</a:t>
            </a:r>
            <a:r>
              <a:rPr lang="en-US" altLang="zh-CN" dirty="0"/>
              <a:t>]; p = </a:t>
            </a:r>
            <a:r>
              <a:rPr lang="en-US" altLang="zh-CN" dirty="0" err="1"/>
              <a:t>sam</a:t>
            </a:r>
            <a:r>
              <a:rPr lang="en-US" altLang="zh-CN" dirty="0"/>
              <a:t>[p].fa)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</a:t>
            </a:r>
            <a:r>
              <a:rPr lang="en-US" altLang="zh-CN" dirty="0"/>
              <a:t>[p].next[</a:t>
            </a:r>
            <a:r>
              <a:rPr lang="en-US" altLang="zh-CN" dirty="0" err="1"/>
              <a:t>ch</a:t>
            </a:r>
            <a:r>
              <a:rPr lang="en-US" altLang="zh-CN" dirty="0"/>
              <a:t>] = cur;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q = </a:t>
            </a:r>
            <a:r>
              <a:rPr lang="en-US" altLang="zh-CN" dirty="0" err="1"/>
              <a:t>sam</a:t>
            </a:r>
            <a:r>
              <a:rPr lang="en-US" altLang="zh-CN" dirty="0"/>
              <a:t>[p].next[</a:t>
            </a:r>
            <a:r>
              <a:rPr lang="en-US" altLang="zh-CN" dirty="0" err="1"/>
              <a:t>ch</a:t>
            </a:r>
            <a:r>
              <a:rPr lang="en-US" altLang="zh-CN" dirty="0"/>
              <a:t>];</a:t>
            </a:r>
            <a:endParaRPr lang="en-US" altLang="zh-CN" dirty="0"/>
          </a:p>
          <a:p>
            <a:r>
              <a:rPr lang="en-US" altLang="zh-CN" dirty="0"/>
              <a:t>    if (q == 0)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</a:t>
            </a:r>
            <a:r>
              <a:rPr lang="en-US" altLang="zh-CN" dirty="0"/>
              <a:t>[cur].fa = 1;</a:t>
            </a:r>
            <a:endParaRPr lang="en-US" altLang="zh-CN" dirty="0"/>
          </a:p>
          <a:p>
            <a:r>
              <a:rPr lang="en-US" altLang="zh-CN" dirty="0"/>
              <a:t>    } else if (</a:t>
            </a:r>
            <a:r>
              <a:rPr lang="en-US" altLang="zh-CN" dirty="0" err="1"/>
              <a:t>sam</a:t>
            </a:r>
            <a:r>
              <a:rPr lang="en-US" altLang="zh-CN" dirty="0"/>
              <a:t>[p].</a:t>
            </a:r>
            <a:r>
              <a:rPr lang="en-US" altLang="zh-CN" dirty="0" err="1"/>
              <a:t>len</a:t>
            </a:r>
            <a:r>
              <a:rPr lang="en-US" altLang="zh-CN" dirty="0"/>
              <a:t> + 1 == </a:t>
            </a:r>
            <a:r>
              <a:rPr lang="en-US" altLang="zh-CN" dirty="0" err="1"/>
              <a:t>sam</a:t>
            </a:r>
            <a:r>
              <a:rPr lang="en-US" altLang="zh-CN" dirty="0"/>
              <a:t>[q].</a:t>
            </a:r>
            <a:r>
              <a:rPr lang="en-US" altLang="zh-CN" dirty="0" err="1"/>
              <a:t>len</a:t>
            </a:r>
            <a:r>
              <a:rPr lang="en-US" altLang="zh-CN" dirty="0"/>
              <a:t>)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</a:t>
            </a:r>
            <a:r>
              <a:rPr lang="en-US" altLang="zh-CN" dirty="0"/>
              <a:t>[cur].fa = q;</a:t>
            </a:r>
            <a:endParaRPr lang="en-US" altLang="zh-CN" dirty="0"/>
          </a:p>
          <a:p>
            <a:r>
              <a:rPr lang="en-US" altLang="zh-CN" dirty="0"/>
              <a:t>    } else 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r = ++</a:t>
            </a:r>
            <a:r>
              <a:rPr lang="en-US" altLang="zh-CN" dirty="0" err="1"/>
              <a:t>cnt</a:t>
            </a:r>
            <a:r>
              <a:rPr lang="en-US" altLang="zh-CN" dirty="0"/>
              <a:t>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</a:t>
            </a:r>
            <a:r>
              <a:rPr lang="en-US" altLang="zh-CN" dirty="0"/>
              <a:t>[r] = </a:t>
            </a:r>
            <a:r>
              <a:rPr lang="en-US" altLang="zh-CN" dirty="0" err="1"/>
              <a:t>sam</a:t>
            </a:r>
            <a:r>
              <a:rPr lang="en-US" altLang="zh-CN" dirty="0"/>
              <a:t>[q];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</a:t>
            </a:r>
            <a:r>
              <a:rPr lang="en-US" altLang="zh-CN" dirty="0"/>
              <a:t>[r].</a:t>
            </a:r>
            <a:r>
              <a:rPr lang="en-US" altLang="zh-CN" dirty="0" err="1"/>
              <a:t>len</a:t>
            </a:r>
            <a:r>
              <a:rPr lang="en-US" altLang="zh-CN" dirty="0"/>
              <a:t> = </a:t>
            </a:r>
            <a:r>
              <a:rPr lang="en-US" altLang="zh-CN" dirty="0" err="1"/>
              <a:t>sam</a:t>
            </a:r>
            <a:r>
              <a:rPr lang="en-US" altLang="zh-CN" dirty="0"/>
              <a:t>[p].</a:t>
            </a:r>
            <a:r>
              <a:rPr lang="en-US" altLang="zh-CN" dirty="0" err="1"/>
              <a:t>len</a:t>
            </a:r>
            <a:r>
              <a:rPr lang="en-US" altLang="zh-CN" dirty="0"/>
              <a:t> + 1;</a:t>
            </a:r>
            <a:endParaRPr lang="en-US" altLang="zh-CN" dirty="0"/>
          </a:p>
          <a:p>
            <a:r>
              <a:rPr lang="en-US" altLang="zh-CN" dirty="0"/>
              <a:t>        for (; p &amp;&amp; </a:t>
            </a:r>
            <a:r>
              <a:rPr lang="en-US" altLang="zh-CN" dirty="0" err="1"/>
              <a:t>sam</a:t>
            </a:r>
            <a:r>
              <a:rPr lang="en-US" altLang="zh-CN" dirty="0"/>
              <a:t>[p].next[</a:t>
            </a:r>
            <a:r>
              <a:rPr lang="en-US" altLang="zh-CN" dirty="0" err="1"/>
              <a:t>ch</a:t>
            </a:r>
            <a:r>
              <a:rPr lang="en-US" altLang="zh-CN" dirty="0"/>
              <a:t>] == q; p = </a:t>
            </a:r>
            <a:r>
              <a:rPr lang="en-US" altLang="zh-CN" dirty="0" err="1"/>
              <a:t>sam</a:t>
            </a:r>
            <a:r>
              <a:rPr lang="en-US" altLang="zh-CN" dirty="0"/>
              <a:t>[p].fa)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sam</a:t>
            </a:r>
            <a:r>
              <a:rPr lang="en-US" altLang="zh-CN" dirty="0"/>
              <a:t>[p].next[</a:t>
            </a:r>
            <a:r>
              <a:rPr lang="en-US" altLang="zh-CN" dirty="0" err="1"/>
              <a:t>ch</a:t>
            </a:r>
            <a:r>
              <a:rPr lang="en-US" altLang="zh-CN" dirty="0"/>
              <a:t>] = r;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sam</a:t>
            </a:r>
            <a:r>
              <a:rPr lang="en-US" altLang="zh-CN" dirty="0"/>
              <a:t>[cur].fa = </a:t>
            </a:r>
            <a:r>
              <a:rPr lang="en-US" altLang="zh-CN" dirty="0" err="1"/>
              <a:t>sam</a:t>
            </a:r>
            <a:r>
              <a:rPr lang="en-US" altLang="zh-CN" dirty="0"/>
              <a:t>[q].fa = r;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    last = cur;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6B02EC-97C0-4E19-AA45-E904FCC1D11E}" type="slidenum">
              <a:rPr lang="en-GB" smtClean="0"/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357D-9559-F64D-BDC7-2CC41E87FB46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48334-FB34-F84F-8FE7-BB62C91AD91F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2" Type="http://schemas.openxmlformats.org/officeDocument/2006/relationships/notesSlide" Target="../notesSlides/notesSlide1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624" y="-242155"/>
            <a:ext cx="2020382" cy="12288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209" y="5657322"/>
            <a:ext cx="1564986" cy="39434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6509" y="3596113"/>
            <a:ext cx="1480923" cy="75263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25" y="6034794"/>
            <a:ext cx="1029049" cy="112259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867" y="1576625"/>
            <a:ext cx="1138680" cy="8794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128" y="729097"/>
            <a:ext cx="421744" cy="78269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5717803"/>
            <a:ext cx="1269076" cy="114019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9" y="5101"/>
            <a:ext cx="1135405" cy="13621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924" y="2546889"/>
            <a:ext cx="1461636" cy="1049224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199" y="5164183"/>
            <a:ext cx="880425" cy="73098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163292" y="2375218"/>
            <a:ext cx="586541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后缀自动机</a:t>
            </a:r>
            <a:endParaRPr lang="zh-CN" altLang="en-US" sz="4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525521" y="3463159"/>
            <a:ext cx="5151120" cy="473501"/>
            <a:chOff x="3923309" y="3717159"/>
            <a:chExt cx="4387111" cy="473501"/>
          </a:xfrm>
        </p:grpSpPr>
        <p:sp>
          <p:nvSpPr>
            <p:cNvPr id="14" name="矩形 13"/>
            <p:cNvSpPr/>
            <p:nvPr/>
          </p:nvSpPr>
          <p:spPr>
            <a:xfrm>
              <a:off x="3923309" y="3717159"/>
              <a:ext cx="4387110" cy="473501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68444" y="3788770"/>
              <a:ext cx="4341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性质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 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给出</a:t>
            </a:r>
            <a:r>
              <a:rPr lang="en-US" altLang="zh-CN" dirty="0"/>
              <a:t>"</a:t>
            </a:r>
            <a:r>
              <a:rPr lang="en-US" altLang="zh-CN" dirty="0" err="1"/>
              <a:t>aababb</a:t>
            </a:r>
            <a:r>
              <a:rPr lang="en-US" altLang="zh-CN" dirty="0"/>
              <a:t>"</a:t>
            </a:r>
            <a:r>
              <a:rPr lang="zh-CN" altLang="en-US" dirty="0"/>
              <a:t>的</a:t>
            </a:r>
            <a:r>
              <a:rPr lang="en-US" altLang="zh-CN" dirty="0"/>
              <a:t>SAM</a:t>
            </a:r>
            <a:r>
              <a:rPr lang="zh-CN" altLang="en-US" dirty="0"/>
              <a:t>作为参考</a:t>
            </a:r>
            <a:endParaRPr lang="en-US" altLang="zh-CN" dirty="0"/>
          </a:p>
          <a:p>
            <a:r>
              <a:rPr lang="en-US" altLang="zh-CN" b="1" dirty="0"/>
              <a:t>SAM</a:t>
            </a:r>
            <a:r>
              <a:rPr lang="zh-CN" altLang="en-US" b="1" dirty="0"/>
              <a:t>的总状态数不超过 </a:t>
            </a:r>
            <a:r>
              <a:rPr lang="en-US" altLang="zh-CN" dirty="0"/>
              <a:t>2n−1</a:t>
            </a:r>
            <a:r>
              <a:rPr lang="zh-CN" altLang="en-US" b="1" dirty="0"/>
              <a:t>，当字符串形如 </a:t>
            </a:r>
            <a:r>
              <a:rPr lang="en-US" altLang="zh-CN" dirty="0" err="1"/>
              <a:t>abbb</a:t>
            </a:r>
            <a:r>
              <a:rPr lang="en-US" altLang="zh-CN" dirty="0"/>
              <a:t>...</a:t>
            </a:r>
            <a:r>
              <a:rPr lang="en-US" altLang="zh-CN" b="1" dirty="0"/>
              <a:t> </a:t>
            </a:r>
            <a:r>
              <a:rPr lang="zh-CN" altLang="en-US" b="1" dirty="0"/>
              <a:t>时取到上界</a:t>
            </a:r>
            <a:endParaRPr lang="en-US" altLang="zh-CN" b="1" dirty="0"/>
          </a:p>
          <a:p>
            <a:r>
              <a:rPr lang="en-US" altLang="zh-CN" b="1" dirty="0"/>
              <a:t>SAM</a:t>
            </a:r>
            <a:r>
              <a:rPr lang="zh-CN" altLang="en-US" b="1" dirty="0"/>
              <a:t>的总转移数不超过 </a:t>
            </a:r>
            <a:r>
              <a:rPr lang="en-US" altLang="zh-CN" dirty="0"/>
              <a:t>3n−4</a:t>
            </a:r>
            <a:r>
              <a:rPr lang="en-US" altLang="zh-CN" b="1" dirty="0"/>
              <a:t> </a:t>
            </a:r>
            <a:r>
              <a:rPr lang="zh-CN" altLang="en-US" b="1" dirty="0"/>
              <a:t>，当字符串形如 </a:t>
            </a:r>
            <a:r>
              <a:rPr lang="en-US" altLang="zh-CN" dirty="0" err="1"/>
              <a:t>abbb</a:t>
            </a:r>
            <a:r>
              <a:rPr lang="en-US" altLang="zh-CN" dirty="0"/>
              <a:t>...</a:t>
            </a:r>
            <a:r>
              <a:rPr lang="en-US" altLang="zh-CN" dirty="0" err="1"/>
              <a:t>bc</a:t>
            </a:r>
            <a:r>
              <a:rPr lang="en-US" altLang="zh-CN" b="1" dirty="0"/>
              <a:t> </a:t>
            </a:r>
            <a:r>
              <a:rPr lang="zh-CN" altLang="en-US" b="1" dirty="0"/>
              <a:t>时取到</a:t>
            </a:r>
            <a:endParaRPr lang="en-US" altLang="zh-CN" b="1" dirty="0"/>
          </a:p>
          <a:p>
            <a:r>
              <a:rPr lang="zh-CN" altLang="en-US" b="1" dirty="0"/>
              <a:t>上界构建</a:t>
            </a:r>
            <a:r>
              <a:rPr lang="en-US" altLang="zh-CN" b="1" dirty="0"/>
              <a:t>SAM</a:t>
            </a:r>
            <a:r>
              <a:rPr lang="zh-CN" altLang="en-US" b="1" dirty="0"/>
              <a:t>的复杂度为 </a:t>
            </a:r>
            <a:r>
              <a:rPr lang="en-US" altLang="zh-CN" dirty="0"/>
              <a:t>O(|</a:t>
            </a:r>
            <a:r>
              <a:rPr lang="el-GR" altLang="zh-CN" dirty="0"/>
              <a:t>Σ|</a:t>
            </a:r>
            <a:r>
              <a:rPr lang="en-US" altLang="zh-CN" dirty="0"/>
              <a:t>n)</a:t>
            </a:r>
            <a:r>
              <a:rPr lang="zh-CN" altLang="en-US" b="1" dirty="0"/>
              <a:t>， </a:t>
            </a:r>
            <a:r>
              <a:rPr lang="el-GR" altLang="zh-CN" dirty="0"/>
              <a:t>Σ</a:t>
            </a:r>
            <a:r>
              <a:rPr lang="el-GR" altLang="zh-CN" b="1" dirty="0"/>
              <a:t> </a:t>
            </a:r>
            <a:r>
              <a:rPr lang="zh-CN" altLang="en-US" b="1" dirty="0"/>
              <a:t>为字符集。（瓶颈是复制节点，所以如果字符集过大，可以考虑用</a:t>
            </a:r>
            <a:r>
              <a:rPr lang="en-US" altLang="zh-CN" b="1" dirty="0"/>
              <a:t>map</a:t>
            </a:r>
            <a:r>
              <a:rPr lang="zh-CN" altLang="en-US" b="1" dirty="0"/>
              <a:t>代替数组）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678" y="903191"/>
            <a:ext cx="8991600" cy="426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后缀数组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应用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48851" y="1493858"/>
            <a:ext cx="10589087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en-US" altLang="zh-CN" b="1" dirty="0"/>
              <a:t>1</a:t>
            </a:r>
            <a:r>
              <a:rPr lang="zh-CN" altLang="en-US" b="1" dirty="0"/>
              <a:t>、求模式串 </a:t>
            </a:r>
            <a:r>
              <a:rPr lang="en-US" altLang="zh-CN" dirty="0"/>
              <a:t>p</a:t>
            </a:r>
            <a:r>
              <a:rPr lang="en-US" altLang="zh-CN" b="1" dirty="0"/>
              <a:t> </a:t>
            </a:r>
            <a:r>
              <a:rPr lang="zh-CN" altLang="en-US" b="1" dirty="0"/>
              <a:t>有没有在字符串 </a:t>
            </a:r>
            <a:r>
              <a:rPr lang="en-US" altLang="zh-CN" dirty="0"/>
              <a:t>s</a:t>
            </a:r>
            <a:r>
              <a:rPr lang="en-US" altLang="zh-CN" b="1" dirty="0"/>
              <a:t> </a:t>
            </a:r>
            <a:r>
              <a:rPr lang="zh-CN" altLang="en-US" b="1" dirty="0"/>
              <a:t>中出现过。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b="1" dirty="0"/>
              <a:t>2</a:t>
            </a:r>
            <a:r>
              <a:rPr lang="zh-CN" altLang="en-US" b="1" dirty="0"/>
              <a:t>、求模式串 </a:t>
            </a:r>
            <a:r>
              <a:rPr lang="en-US" altLang="zh-CN" dirty="0"/>
              <a:t>p</a:t>
            </a:r>
            <a:r>
              <a:rPr lang="en-US" altLang="zh-CN" b="1" dirty="0"/>
              <a:t> </a:t>
            </a:r>
            <a:r>
              <a:rPr lang="zh-CN" altLang="en-US" b="1" dirty="0"/>
              <a:t>在字符串 </a:t>
            </a:r>
            <a:r>
              <a:rPr lang="en-US" altLang="zh-CN" dirty="0"/>
              <a:t>s</a:t>
            </a:r>
            <a:r>
              <a:rPr lang="en-US" altLang="zh-CN" b="1" dirty="0"/>
              <a:t> </a:t>
            </a:r>
            <a:r>
              <a:rPr lang="zh-CN" altLang="en-US" b="1" dirty="0"/>
              <a:t>中出现的次数。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zh-CN" altLang="en-US" b="1" dirty="0"/>
              <a:t>求字符串 </a:t>
            </a:r>
            <a:r>
              <a:rPr lang="en-US" altLang="zh-CN" dirty="0"/>
              <a:t>s</a:t>
            </a:r>
            <a:r>
              <a:rPr lang="en-US" altLang="zh-CN" b="1" dirty="0"/>
              <a:t> </a:t>
            </a:r>
            <a:r>
              <a:rPr lang="zh-CN" altLang="en-US" b="1" dirty="0"/>
              <a:t>的最小表示法（循环同构字符串中字典序最小的一个）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、</a:t>
            </a:r>
            <a:r>
              <a:rPr lang="zh-CN" altLang="en-US" b="1" dirty="0"/>
              <a:t>求 </a:t>
            </a:r>
            <a:r>
              <a:rPr lang="en-US" altLang="zh-CN" dirty="0"/>
              <a:t>s</a:t>
            </a:r>
            <a:r>
              <a:rPr lang="en-US" altLang="zh-CN" b="1" dirty="0"/>
              <a:t> </a:t>
            </a:r>
            <a:r>
              <a:rPr lang="zh-CN" altLang="en-US" b="1" dirty="0"/>
              <a:t>的本质不同子串个数 </a:t>
            </a:r>
            <a:r>
              <a:rPr lang="en-US" altLang="zh-CN" b="1" dirty="0"/>
              <a:t>P3804</a:t>
            </a:r>
            <a:r>
              <a:rPr lang="zh-CN" altLang="en-US" b="1" dirty="0"/>
              <a:t> </a:t>
            </a:r>
            <a:r>
              <a:rPr lang="en-US" altLang="zh-CN" b="1" dirty="0"/>
              <a:t>P4070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en-US" altLang="zh-CN" b="1" dirty="0"/>
              <a:t>5</a:t>
            </a:r>
            <a:r>
              <a:rPr lang="zh-CN" altLang="en-US" b="1" dirty="0"/>
              <a:t>、求 </a:t>
            </a:r>
            <a:r>
              <a:rPr lang="en-US" altLang="zh-CN" dirty="0"/>
              <a:t>s</a:t>
            </a:r>
            <a:r>
              <a:rPr lang="en-US" altLang="zh-CN" b="1" dirty="0"/>
              <a:t> </a:t>
            </a:r>
            <a:r>
              <a:rPr lang="zh-CN" altLang="en-US" b="1" dirty="0"/>
              <a:t>的本质不同子串总长度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zh-CN" altLang="en-US" b="1" dirty="0"/>
              <a:t>最长公共子串 </a:t>
            </a:r>
            <a:r>
              <a:rPr lang="en-US" altLang="zh-CN" dirty="0"/>
              <a:t>SP1812</a:t>
            </a:r>
            <a:endParaRPr lang="zh-CN" altLang="en-US" dirty="0"/>
          </a:p>
          <a:p>
            <a:endParaRPr lang="en-US" altLang="zh-CN" sz="2400" b="1" dirty="0"/>
          </a:p>
          <a:p>
            <a:r>
              <a:rPr lang="en-US" altLang="zh-CN" sz="2400" b="1" dirty="0"/>
              <a:t>P3804/P3975/P4248/P5341/P4770/P5284/P5319</a:t>
            </a:r>
            <a:endParaRPr lang="en-US" altLang="zh-CN" sz="2400" b="1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字符串 </a:t>
            </a:r>
            <a:r>
              <a:rPr lang="en-US" altLang="zh-CN" dirty="0"/>
              <a:t>s </a:t>
            </a:r>
            <a:r>
              <a:rPr lang="zh-CN" altLang="en-US" dirty="0"/>
              <a:t>的</a:t>
            </a:r>
            <a:r>
              <a:rPr lang="zh-CN" altLang="en-US" b="1" dirty="0"/>
              <a:t>后缀自动机</a:t>
            </a:r>
            <a:r>
              <a:rPr lang="zh-CN" altLang="en-US" dirty="0"/>
              <a:t>（</a:t>
            </a:r>
            <a:r>
              <a:rPr lang="en-US" altLang="zh-CN" b="1" dirty="0"/>
              <a:t>SAM</a:t>
            </a:r>
            <a:r>
              <a:rPr lang="zh-CN" altLang="en-US" dirty="0"/>
              <a:t>）是一种特殊的</a:t>
            </a:r>
            <a:r>
              <a:rPr lang="en-US" altLang="zh-CN" dirty="0"/>
              <a:t>DFA</a:t>
            </a:r>
            <a:r>
              <a:rPr lang="zh-CN" altLang="en-US" dirty="0"/>
              <a:t>，它符合以下性质：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、转移图是</a:t>
            </a:r>
            <a:r>
              <a:rPr lang="zh-CN" altLang="en-US" b="1" dirty="0"/>
              <a:t>有向无环图</a:t>
            </a:r>
            <a:r>
              <a:rPr lang="zh-CN" altLang="en-US" dirty="0"/>
              <a:t>，且每个转移接受且只接受一个字符</a:t>
            </a:r>
            <a:endParaRPr lang="zh-CN" altLang="en-US" dirty="0"/>
          </a:p>
          <a:p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zh-CN" altLang="en-US" b="1" dirty="0"/>
              <a:t>接受</a:t>
            </a:r>
            <a:r>
              <a:rPr lang="zh-CN" altLang="en-US" dirty="0"/>
              <a:t>且只接受 </a:t>
            </a:r>
            <a:r>
              <a:rPr lang="en-US" altLang="zh-CN" dirty="0"/>
              <a:t>s </a:t>
            </a:r>
            <a:r>
              <a:rPr lang="zh-CN" altLang="en-US" dirty="0"/>
              <a:t>的所有</a:t>
            </a:r>
            <a:r>
              <a:rPr lang="zh-CN" altLang="en-US" b="1" dirty="0"/>
              <a:t>后缀</a:t>
            </a:r>
            <a:endParaRPr lang="en-US" altLang="zh-CN" b="1" dirty="0"/>
          </a:p>
          <a:p>
            <a:r>
              <a:rPr lang="en-US" altLang="zh-CN" dirty="0"/>
              <a:t>3</a:t>
            </a:r>
            <a:r>
              <a:rPr lang="zh-CN" altLang="en-US" dirty="0"/>
              <a:t>、在符合以上性质的基础上，节点数最少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如果只考虑前两条，其实只要把 </a:t>
            </a:r>
            <a:r>
              <a:rPr lang="en-US" altLang="zh-CN" dirty="0"/>
              <a:t>s </a:t>
            </a:r>
            <a:r>
              <a:rPr lang="zh-CN" altLang="en-US" dirty="0"/>
              <a:t>的所有后缀插入字典树即可。</a:t>
            </a:r>
            <a:endParaRPr lang="en-US" altLang="zh-CN" dirty="0"/>
          </a:p>
          <a:p>
            <a:r>
              <a:rPr lang="zh-CN" altLang="en-US" dirty="0"/>
              <a:t>例如，对于</a:t>
            </a:r>
            <a:r>
              <a:rPr lang="en-US" altLang="zh-CN" dirty="0" err="1"/>
              <a:t>aababc</a:t>
            </a:r>
            <a:r>
              <a:rPr lang="zh-CN" altLang="en-US" dirty="0"/>
              <a:t>：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29" y="1745674"/>
            <a:ext cx="2863829" cy="47798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但是这里有很多相似的结构：</a:t>
            </a: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94" y="516970"/>
            <a:ext cx="3587403" cy="59959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22159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我们可以利用这种相似性，合并一些节点。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准确地说，我们定义 </a:t>
            </a:r>
            <a:r>
              <a:rPr lang="en-US" altLang="zh-CN" dirty="0" err="1"/>
              <a:t>endpos</a:t>
            </a:r>
            <a:r>
              <a:rPr lang="en-US" altLang="zh-CN" dirty="0"/>
              <a:t>(p) </a:t>
            </a:r>
            <a:r>
              <a:rPr lang="zh-CN" altLang="en-US" dirty="0"/>
              <a:t>为模式串 </a:t>
            </a:r>
            <a:r>
              <a:rPr lang="en-US" altLang="zh-CN" dirty="0"/>
              <a:t>p </a:t>
            </a:r>
            <a:r>
              <a:rPr lang="zh-CN" altLang="en-US" dirty="0"/>
              <a:t>在 </a:t>
            </a:r>
            <a:r>
              <a:rPr lang="en-US" altLang="zh-CN" dirty="0"/>
              <a:t>s </a:t>
            </a:r>
            <a:r>
              <a:rPr lang="zh-CN" altLang="en-US" dirty="0"/>
              <a:t>中所有</a:t>
            </a:r>
            <a:r>
              <a:rPr lang="zh-CN" altLang="en-US" b="1" dirty="0"/>
              <a:t>出现</a:t>
            </a:r>
            <a:r>
              <a:rPr lang="zh-CN" altLang="en-US" dirty="0"/>
              <a:t>的</a:t>
            </a:r>
            <a:r>
              <a:rPr lang="zh-CN" altLang="en-US" b="1" dirty="0"/>
              <a:t>结束位置</a:t>
            </a:r>
            <a:r>
              <a:rPr lang="zh-CN" altLang="en-US" dirty="0"/>
              <a:t>的集合，那么 </a:t>
            </a:r>
            <a:r>
              <a:rPr lang="en-US" altLang="zh-CN" dirty="0" err="1"/>
              <a:t>endpos</a:t>
            </a:r>
            <a:r>
              <a:rPr lang="zh-CN" altLang="en-US" dirty="0"/>
              <a:t>相同的模式串就可以共用一个节点。例如在</a:t>
            </a:r>
            <a:r>
              <a:rPr lang="en-US" altLang="zh-CN" dirty="0" err="1"/>
              <a:t>aababc</a:t>
            </a:r>
            <a:r>
              <a:rPr lang="zh-CN" altLang="en-US" dirty="0"/>
              <a:t>中，</a:t>
            </a:r>
            <a:r>
              <a:rPr lang="en-US" altLang="zh-CN" dirty="0"/>
              <a:t>b</a:t>
            </a:r>
            <a:r>
              <a:rPr lang="zh-CN" altLang="en-US" dirty="0"/>
              <a:t>和 </a:t>
            </a:r>
            <a:r>
              <a:rPr lang="en-US" altLang="zh-CN" dirty="0"/>
              <a:t>ab </a:t>
            </a:r>
            <a:r>
              <a:rPr lang="zh-CN" altLang="en-US" dirty="0"/>
              <a:t>的 </a:t>
            </a:r>
            <a:r>
              <a:rPr lang="en-US" altLang="zh-CN" dirty="0" err="1"/>
              <a:t>endpos</a:t>
            </a:r>
            <a:r>
              <a:rPr lang="en-US" altLang="zh-CN" dirty="0"/>
              <a:t> </a:t>
            </a:r>
            <a:r>
              <a:rPr lang="zh-CN" altLang="en-US" dirty="0"/>
              <a:t>都是 </a:t>
            </a:r>
            <a:r>
              <a:rPr lang="en-US" altLang="zh-CN" dirty="0"/>
              <a:t>{3,5}</a:t>
            </a:r>
            <a:r>
              <a:rPr lang="zh-CN" altLang="en-US" dirty="0"/>
              <a:t> ，说明它们总是</a:t>
            </a:r>
            <a:r>
              <a:rPr lang="zh-CN" altLang="en-US" b="1" dirty="0"/>
              <a:t>一起出现</a:t>
            </a:r>
            <a:r>
              <a:rPr lang="zh-CN" altLang="en-US" dirty="0"/>
              <a:t>，所以可以共用一个节点。我们把 </a:t>
            </a:r>
            <a:r>
              <a:rPr lang="en-US" altLang="zh-CN" dirty="0" err="1"/>
              <a:t>endpos</a:t>
            </a:r>
            <a:r>
              <a:rPr lang="en-US" altLang="zh-CN" dirty="0"/>
              <a:t> </a:t>
            </a:r>
            <a:r>
              <a:rPr lang="zh-CN" altLang="en-US" dirty="0"/>
              <a:t>相同的模式串组成的集合称为一个 </a:t>
            </a:r>
            <a:r>
              <a:rPr lang="en-US" altLang="zh-CN" dirty="0" err="1"/>
              <a:t>endpos</a:t>
            </a:r>
            <a:r>
              <a:rPr lang="en-US" altLang="zh-CN" dirty="0"/>
              <a:t> </a:t>
            </a:r>
            <a:r>
              <a:rPr lang="zh-CN" altLang="en-US" b="1" dirty="0"/>
              <a:t>等价类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显然，对于同一个等价类内的两个模式串 </a:t>
            </a:r>
            <a:r>
              <a:rPr lang="en-US" altLang="zh-CN" dirty="0"/>
              <a:t>p1 </a:t>
            </a:r>
            <a:r>
              <a:rPr lang="zh-CN" altLang="en-US" dirty="0"/>
              <a:t>和 </a:t>
            </a:r>
            <a:r>
              <a:rPr lang="en-US" altLang="zh-CN" dirty="0"/>
              <a:t>p2 </a:t>
            </a:r>
            <a:r>
              <a:rPr lang="zh-CN" altLang="en-US" dirty="0"/>
              <a:t>，如果 </a:t>
            </a:r>
            <a:r>
              <a:rPr lang="en-US" altLang="zh-CN" dirty="0"/>
              <a:t>p1&lt;p2 </a:t>
            </a:r>
            <a:r>
              <a:rPr lang="zh-CN" altLang="en-US" dirty="0"/>
              <a:t>，那么 </a:t>
            </a:r>
            <a:r>
              <a:rPr lang="en-US" altLang="zh-CN" dirty="0"/>
              <a:t>p1 </a:t>
            </a:r>
            <a:r>
              <a:rPr lang="zh-CN" altLang="en-US" dirty="0"/>
              <a:t>一定是 </a:t>
            </a:r>
            <a:r>
              <a:rPr lang="en-US" altLang="zh-CN" dirty="0"/>
              <a:t>p2 </a:t>
            </a:r>
            <a:r>
              <a:rPr lang="zh-CN" altLang="en-US" dirty="0"/>
              <a:t>的后缀。因此，在一个等价类中，必然存在且只存在一个</a:t>
            </a:r>
            <a:r>
              <a:rPr lang="zh-CN" altLang="en-US" b="1" dirty="0"/>
              <a:t>最长</a:t>
            </a:r>
            <a:r>
              <a:rPr lang="zh-CN" altLang="en-US" dirty="0"/>
              <a:t>的串 </a:t>
            </a:r>
            <a:r>
              <a:rPr lang="en-US" altLang="zh-CN" dirty="0"/>
              <a:t>p 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78" y="3652538"/>
            <a:ext cx="8216900" cy="279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介绍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对于 </a:t>
            </a:r>
            <a:r>
              <a:rPr lang="en-US" altLang="zh-CN" dirty="0"/>
              <a:t>p </a:t>
            </a:r>
            <a:r>
              <a:rPr lang="zh-CN" altLang="en-US" dirty="0"/>
              <a:t>的所有出现，根据位于 </a:t>
            </a:r>
            <a:r>
              <a:rPr lang="en-US" altLang="zh-CN" dirty="0"/>
              <a:t>p </a:t>
            </a:r>
            <a:r>
              <a:rPr lang="zh-CN" altLang="en-US" b="1" dirty="0"/>
              <a:t>前面的那一个字符</a:t>
            </a:r>
            <a:r>
              <a:rPr lang="zh-CN" altLang="en-US" dirty="0"/>
              <a:t>是什么，可以把原等价类</a:t>
            </a:r>
            <a:r>
              <a:rPr lang="zh-CN" altLang="en-US" b="1" dirty="0"/>
              <a:t>划分</a:t>
            </a:r>
            <a:r>
              <a:rPr lang="zh-CN" altLang="en-US" dirty="0"/>
              <a:t>为若干个等价类。例如在</a:t>
            </a:r>
            <a:r>
              <a:rPr lang="en-US" altLang="zh-CN" dirty="0" err="1"/>
              <a:t>aababc</a:t>
            </a:r>
            <a:r>
              <a:rPr lang="zh-CN" altLang="en-US" dirty="0"/>
              <a:t>中，我们已经知道</a:t>
            </a:r>
            <a:r>
              <a:rPr lang="en-US" altLang="zh-CN" dirty="0"/>
              <a:t>ab</a:t>
            </a:r>
            <a:r>
              <a:rPr lang="zh-CN" altLang="en-US" dirty="0"/>
              <a:t>出现了两次，但首次出现（ </a:t>
            </a:r>
            <a:r>
              <a:rPr lang="en-US" altLang="zh-CN" dirty="0" err="1"/>
              <a:t>endpos</a:t>
            </a:r>
            <a:r>
              <a:rPr lang="en-US" altLang="zh-CN" dirty="0"/>
              <a:t>=3 </a:t>
            </a:r>
            <a:r>
              <a:rPr lang="zh-CN" altLang="en-US" dirty="0"/>
              <a:t>）时前面那一个字符是</a:t>
            </a:r>
            <a:r>
              <a:rPr lang="en-US" altLang="zh-CN" dirty="0"/>
              <a:t>a</a:t>
            </a:r>
            <a:r>
              <a:rPr lang="zh-CN" altLang="en-US" dirty="0"/>
              <a:t>，再次出现（ </a:t>
            </a:r>
            <a:r>
              <a:rPr lang="en-US" altLang="zh-CN" dirty="0" err="1"/>
              <a:t>endpos</a:t>
            </a:r>
            <a:r>
              <a:rPr lang="en-US" altLang="zh-CN" dirty="0"/>
              <a:t>=5 </a:t>
            </a:r>
            <a:r>
              <a:rPr lang="zh-CN" altLang="en-US" dirty="0"/>
              <a:t>）时前面那一个字符是</a:t>
            </a:r>
            <a:r>
              <a:rPr lang="en-US" altLang="zh-CN" dirty="0"/>
              <a:t>b</a:t>
            </a:r>
            <a:r>
              <a:rPr lang="zh-CN" altLang="en-US" dirty="0"/>
              <a:t>，</a:t>
            </a:r>
            <a:r>
              <a:rPr lang="en-US" altLang="zh-CN" dirty="0" err="1"/>
              <a:t>aab</a:t>
            </a:r>
            <a:r>
              <a:rPr lang="zh-CN" altLang="en-US" dirty="0"/>
              <a:t>和</a:t>
            </a:r>
            <a:r>
              <a:rPr lang="en-US" altLang="zh-CN" dirty="0" err="1"/>
              <a:t>bab</a:t>
            </a:r>
            <a:r>
              <a:rPr lang="zh-CN" altLang="en-US" dirty="0"/>
              <a:t>属于两个不同的等价类，这就把 </a:t>
            </a:r>
            <a:r>
              <a:rPr lang="en-US" altLang="zh-CN" dirty="0"/>
              <a:t>{3,5}</a:t>
            </a:r>
            <a:r>
              <a:rPr lang="zh-CN" altLang="en-US" dirty="0"/>
              <a:t>划分成了 </a:t>
            </a:r>
            <a:r>
              <a:rPr lang="en-US" altLang="zh-CN" dirty="0"/>
              <a:t>{3}</a:t>
            </a:r>
            <a:r>
              <a:rPr lang="zh-CN" altLang="en-US" dirty="0"/>
              <a:t> 和 </a:t>
            </a:r>
            <a:r>
              <a:rPr lang="en-US" altLang="zh-CN" dirty="0"/>
              <a:t>{5}</a:t>
            </a:r>
            <a:r>
              <a:rPr lang="zh-CN" altLang="en-US" dirty="0"/>
              <a:t> 。</a:t>
            </a:r>
            <a:endParaRPr lang="en-US" altLang="zh-CN" dirty="0"/>
          </a:p>
          <a:p>
            <a:r>
              <a:rPr lang="zh-CN" altLang="en-US" dirty="0"/>
              <a:t>受此启发，可以发现一个重要的性质：</a:t>
            </a:r>
            <a:r>
              <a:rPr lang="en-US" altLang="zh-CN" dirty="0" err="1"/>
              <a:t>endpos</a:t>
            </a:r>
            <a:r>
              <a:rPr lang="en-US" altLang="zh-CN" b="1" dirty="0"/>
              <a:t> </a:t>
            </a:r>
            <a:r>
              <a:rPr lang="zh-CN" altLang="en-US" b="1" dirty="0"/>
              <a:t>等价类的数量是 </a:t>
            </a:r>
            <a:r>
              <a:rPr lang="en-US" altLang="zh-CN" dirty="0"/>
              <a:t>O(n)</a:t>
            </a:r>
            <a:r>
              <a:rPr lang="en-US" altLang="zh-CN" b="1" dirty="0"/>
              <a:t> </a:t>
            </a:r>
            <a:r>
              <a:rPr lang="zh-CN" altLang="en-US" b="1" dirty="0"/>
              <a:t>级别的</a:t>
            </a:r>
            <a:r>
              <a:rPr lang="zh-CN" altLang="en-US" dirty="0"/>
              <a:t>。不妨设空串所属的 </a:t>
            </a:r>
            <a:r>
              <a:rPr lang="en-US" altLang="zh-CN" dirty="0" err="1"/>
              <a:t>endpos</a:t>
            </a:r>
            <a:r>
              <a:rPr lang="en-US" altLang="zh-CN" dirty="0"/>
              <a:t> </a:t>
            </a:r>
            <a:r>
              <a:rPr lang="zh-CN" altLang="en-US" dirty="0"/>
              <a:t>等价类为 </a:t>
            </a:r>
            <a:r>
              <a:rPr lang="en-US" altLang="zh-CN" dirty="0"/>
              <a:t>{1,2,…,n} </a:t>
            </a:r>
            <a:r>
              <a:rPr lang="zh-CN" altLang="en-US" dirty="0"/>
              <a:t>，那么所有等价类都可以认为是由此一步步</a:t>
            </a:r>
            <a:r>
              <a:rPr lang="zh-CN" altLang="en-US" b="1" dirty="0"/>
              <a:t>划分</a:t>
            </a:r>
            <a:r>
              <a:rPr lang="zh-CN" altLang="en-US" dirty="0"/>
              <a:t>而来的，形成一个</a:t>
            </a:r>
            <a:r>
              <a:rPr lang="zh-CN" altLang="en-US" b="1" dirty="0"/>
              <a:t>树</a:t>
            </a:r>
            <a:r>
              <a:rPr lang="zh-CN" altLang="en-US" dirty="0"/>
              <a:t>的结构，总数不会超过 </a:t>
            </a:r>
            <a:r>
              <a:rPr lang="en-US" altLang="zh-CN" dirty="0"/>
              <a:t>2n−1 </a:t>
            </a:r>
            <a:r>
              <a:rPr lang="zh-CN" altLang="en-US" dirty="0"/>
              <a:t>（极限情况是满二叉树）。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这棵树，一般被叫做</a:t>
            </a:r>
            <a:r>
              <a:rPr lang="en-US" altLang="zh-CN" b="1" dirty="0"/>
              <a:t>parent tree</a:t>
            </a:r>
            <a:r>
              <a:rPr lang="zh-CN" altLang="en-US" dirty="0"/>
              <a:t>，它的节点与后缀自动机的状态一一对应。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878" y="3361825"/>
            <a:ext cx="8216900" cy="2794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构造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现在我们来一边构造</a:t>
            </a:r>
            <a:r>
              <a:rPr lang="en-US" altLang="zh-CN" dirty="0"/>
              <a:t>parent tree</a:t>
            </a:r>
            <a:r>
              <a:rPr lang="zh-CN" altLang="en-US" dirty="0"/>
              <a:t>一边构造后缀自动机。我们采取</a:t>
            </a:r>
            <a:r>
              <a:rPr lang="zh-CN" altLang="en-US" b="1" dirty="0"/>
              <a:t>动态构造</a:t>
            </a:r>
            <a:r>
              <a:rPr lang="zh-CN" altLang="en-US" dirty="0"/>
              <a:t>的方法，即，一个一个地把字符加进去。那么问题转化为，向一个已知的字符串的后面添加一个字符，它的</a:t>
            </a:r>
            <a:r>
              <a:rPr lang="en-US" altLang="zh-CN" dirty="0"/>
              <a:t>SAM</a:t>
            </a:r>
            <a:r>
              <a:rPr lang="zh-CN" altLang="en-US" dirty="0"/>
              <a:t>会如何变化。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设</a:t>
            </a:r>
            <a:r>
              <a:rPr lang="en-US" altLang="zh-CN" dirty="0" err="1"/>
              <a:t>st.nxt</a:t>
            </a:r>
            <a:r>
              <a:rPr lang="en-US" altLang="zh-CN" dirty="0"/>
              <a:t>[</a:t>
            </a:r>
            <a:r>
              <a:rPr lang="en-US" altLang="zh-CN" dirty="0" err="1"/>
              <a:t>ch</a:t>
            </a:r>
            <a:r>
              <a:rPr lang="en-US" altLang="zh-CN" dirty="0"/>
              <a:t>]</a:t>
            </a:r>
            <a:r>
              <a:rPr lang="zh-CN" altLang="en-US" dirty="0"/>
              <a:t>表示状态</a:t>
            </a:r>
            <a:r>
              <a:rPr lang="en-US" altLang="zh-CN" dirty="0" err="1"/>
              <a:t>st</a:t>
            </a:r>
            <a:r>
              <a:rPr lang="zh-CN" altLang="en-US" dirty="0"/>
              <a:t>接受字符</a:t>
            </a:r>
            <a:r>
              <a:rPr lang="en-US" altLang="zh-CN" dirty="0" err="1"/>
              <a:t>ch</a:t>
            </a:r>
            <a:r>
              <a:rPr lang="zh-CN" altLang="en-US" dirty="0"/>
              <a:t>后转移到的状态，</a:t>
            </a:r>
            <a:r>
              <a:rPr lang="en-US" altLang="zh-CN" dirty="0" err="1"/>
              <a:t>st.fa</a:t>
            </a:r>
            <a:r>
              <a:rPr lang="zh-CN" altLang="en-US" dirty="0"/>
              <a:t>为该状态在</a:t>
            </a:r>
            <a:r>
              <a:rPr lang="en-US" altLang="zh-CN" dirty="0"/>
              <a:t>parent tree</a:t>
            </a:r>
            <a:r>
              <a:rPr lang="zh-CN" altLang="en-US" dirty="0"/>
              <a:t>上的父节点，</a:t>
            </a:r>
            <a:r>
              <a:rPr lang="en-US" altLang="zh-CN" dirty="0" err="1"/>
              <a:t>st.len</a:t>
            </a:r>
            <a:r>
              <a:rPr lang="zh-CN" altLang="en-US" dirty="0"/>
              <a:t>为该状态对应的 </a:t>
            </a:r>
            <a:r>
              <a:rPr lang="en-US" altLang="zh-CN" dirty="0" err="1"/>
              <a:t>endpos</a:t>
            </a:r>
            <a:r>
              <a:rPr lang="en-US" altLang="zh-CN" dirty="0"/>
              <a:t> </a:t>
            </a:r>
            <a:r>
              <a:rPr lang="zh-CN" altLang="en-US" dirty="0"/>
              <a:t>等价类中最长串的长度，</a:t>
            </a:r>
            <a:r>
              <a:rPr lang="en-US" altLang="zh-CN" dirty="0"/>
              <a:t>last</a:t>
            </a:r>
            <a:r>
              <a:rPr lang="zh-CN" altLang="en-US" dirty="0"/>
              <a:t>为加入新字符前</a:t>
            </a:r>
            <a:r>
              <a:rPr lang="zh-CN" altLang="en-US" b="1" dirty="0"/>
              <a:t>整个字符串</a:t>
            </a:r>
            <a:r>
              <a:rPr lang="zh-CN" altLang="en-US" dirty="0"/>
              <a:t>所在的等价类对应的状态。</a:t>
            </a:r>
            <a:br>
              <a:rPr lang="zh-CN" altLang="en-US" dirty="0"/>
            </a:br>
            <a:endParaRPr lang="en-US" altLang="zh-CN" dirty="0"/>
          </a:p>
          <a:p>
            <a:r>
              <a:rPr lang="zh-CN" altLang="en-US" dirty="0"/>
              <a:t>一个基本的观察是：从</a:t>
            </a:r>
            <a:r>
              <a:rPr lang="en-US" altLang="zh-CN" dirty="0"/>
              <a:t>last</a:t>
            </a:r>
            <a:r>
              <a:rPr lang="zh-CN" altLang="en-US" dirty="0"/>
              <a:t>开始在</a:t>
            </a:r>
            <a:r>
              <a:rPr lang="en-US" altLang="zh-CN" dirty="0"/>
              <a:t>parent</a:t>
            </a:r>
            <a:r>
              <a:rPr lang="zh-CN" altLang="en-US" dirty="0"/>
              <a:t>树上往上爬，一定能遍历加入新字符前所有</a:t>
            </a:r>
            <a:r>
              <a:rPr lang="zh-CN" altLang="en-US" b="1" dirty="0"/>
              <a:t>后缀</a:t>
            </a:r>
            <a:r>
              <a:rPr lang="zh-CN" altLang="en-US" dirty="0"/>
              <a:t>的对应节点。 加入一个新的字符，其实就是给之前部分后缀新增了转移。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所以当新增字符</a:t>
            </a:r>
            <a:r>
              <a:rPr lang="en-US" altLang="zh-CN" dirty="0" err="1"/>
              <a:t>ch</a:t>
            </a:r>
            <a:r>
              <a:rPr lang="zh-CN" altLang="en-US" dirty="0"/>
              <a:t>时，我们创建一个新状态</a:t>
            </a:r>
            <a:r>
              <a:rPr lang="en-US" altLang="zh-CN" dirty="0"/>
              <a:t>cur</a:t>
            </a:r>
            <a:r>
              <a:rPr lang="zh-CN" altLang="en-US" dirty="0"/>
              <a:t>（其中令</a:t>
            </a:r>
            <a:r>
              <a:rPr lang="en-US" altLang="zh-CN" dirty="0" err="1"/>
              <a:t>cur.len</a:t>
            </a:r>
            <a:r>
              <a:rPr lang="en-US" altLang="zh-CN" dirty="0"/>
              <a:t> = </a:t>
            </a:r>
            <a:r>
              <a:rPr lang="en-US" altLang="zh-CN" dirty="0" err="1"/>
              <a:t>last.len</a:t>
            </a:r>
            <a:r>
              <a:rPr lang="en-US" altLang="zh-CN" dirty="0"/>
              <a:t> + 1</a:t>
            </a:r>
            <a:r>
              <a:rPr lang="zh-CN" altLang="en-US" dirty="0"/>
              <a:t>），然后从</a:t>
            </a:r>
            <a:r>
              <a:rPr lang="en-US" altLang="zh-CN" dirty="0"/>
              <a:t>last</a:t>
            </a:r>
            <a:r>
              <a:rPr lang="zh-CN" altLang="en-US" dirty="0"/>
              <a:t>开始往上爬，对于遇到的每个状态</a:t>
            </a:r>
            <a:r>
              <a:rPr lang="en-US" altLang="zh-CN" dirty="0"/>
              <a:t>p</a:t>
            </a:r>
            <a:r>
              <a:rPr lang="zh-CN" altLang="en-US" dirty="0"/>
              <a:t>，如果</a:t>
            </a:r>
            <a:r>
              <a:rPr lang="en-US" altLang="zh-CN" dirty="0"/>
              <a:t>p</a:t>
            </a:r>
            <a:r>
              <a:rPr lang="zh-CN" altLang="en-US" dirty="0"/>
              <a:t>还不能通过</a:t>
            </a:r>
            <a:r>
              <a:rPr lang="en-US" altLang="zh-CN" dirty="0" err="1"/>
              <a:t>ch</a:t>
            </a:r>
            <a:r>
              <a:rPr lang="zh-CN" altLang="en-US" dirty="0"/>
              <a:t>转移，那我们就新增一个转移（</a:t>
            </a:r>
            <a:r>
              <a:rPr lang="en-US" altLang="zh-CN" dirty="0" err="1"/>
              <a:t>p.nxt</a:t>
            </a:r>
            <a:r>
              <a:rPr lang="en-US" altLang="zh-CN" dirty="0"/>
              <a:t>[</a:t>
            </a:r>
            <a:r>
              <a:rPr lang="en-US" altLang="zh-CN" dirty="0" err="1"/>
              <a:t>ch</a:t>
            </a:r>
            <a:r>
              <a:rPr lang="en-US" altLang="zh-CN" dirty="0"/>
              <a:t>] = cur</a:t>
            </a:r>
            <a:r>
              <a:rPr lang="zh-CN" altLang="en-US" dirty="0"/>
              <a:t>），然后继续往上爬，直到某个</a:t>
            </a:r>
            <a:r>
              <a:rPr lang="en-US" altLang="zh-CN" dirty="0"/>
              <a:t>p</a:t>
            </a:r>
            <a:r>
              <a:rPr lang="zh-CN" altLang="en-US" dirty="0"/>
              <a:t>可以通过</a:t>
            </a:r>
            <a:r>
              <a:rPr lang="en-US" altLang="zh-CN" dirty="0" err="1"/>
              <a:t>ch</a:t>
            </a:r>
            <a:r>
              <a:rPr lang="zh-CN" altLang="en-US" dirty="0"/>
              <a:t>转移到状态</a:t>
            </a:r>
            <a:r>
              <a:rPr lang="en-US" altLang="zh-CN" dirty="0"/>
              <a:t>q </a:t>
            </a:r>
            <a:r>
              <a:rPr lang="zh-CN" altLang="en-US" dirty="0"/>
              <a:t>，或者处理完根节点为止。这分为三种情况：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构造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 </a:t>
            </a: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b="1" dirty="0"/>
              <a:t>没有找到要找的</a:t>
            </a:r>
            <a:r>
              <a:rPr lang="en-US" altLang="zh-CN" b="1" dirty="0"/>
              <a:t>q</a:t>
            </a:r>
            <a:r>
              <a:rPr lang="zh-CN" altLang="en-US" dirty="0"/>
              <a:t>。这只可能出现在加入了从未加入过的字符的时候，此时直接令</a:t>
            </a:r>
            <a:r>
              <a:rPr lang="en-US" altLang="zh-CN" dirty="0" err="1"/>
              <a:t>cur.fa</a:t>
            </a:r>
            <a:r>
              <a:rPr lang="zh-CN" altLang="en-US" dirty="0"/>
              <a:t>为根节点然后退出即可。 （退出后还需要把</a:t>
            </a:r>
            <a:r>
              <a:rPr lang="en-US" altLang="zh-CN" dirty="0"/>
              <a:t>last</a:t>
            </a:r>
            <a:r>
              <a:rPr lang="zh-CN" altLang="en-US" dirty="0"/>
              <a:t>设为</a:t>
            </a:r>
            <a:r>
              <a:rPr lang="en-US" altLang="zh-CN" dirty="0"/>
              <a:t>cur</a:t>
            </a:r>
            <a:r>
              <a:rPr lang="zh-CN" altLang="en-US" dirty="0"/>
              <a:t>，这对三种情况都是一样的）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黑色边为</a:t>
            </a:r>
            <a:r>
              <a:rPr lang="en-US" altLang="zh-CN" dirty="0"/>
              <a:t>parent tree</a:t>
            </a:r>
            <a:r>
              <a:rPr lang="zh-CN" altLang="en-US" dirty="0"/>
              <a:t>的边，蓝色边为</a:t>
            </a:r>
            <a:r>
              <a:rPr lang="en-US" altLang="zh-CN" dirty="0"/>
              <a:t>SAM</a:t>
            </a:r>
            <a:r>
              <a:rPr lang="zh-CN" altLang="en-US" dirty="0"/>
              <a:t>的转移边，圈内标的是最长串长度，旁边标注了最长串，加粗边框的为</a:t>
            </a:r>
            <a:r>
              <a:rPr lang="en-US" altLang="zh-CN" dirty="0"/>
              <a:t>last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50" y="2087668"/>
            <a:ext cx="9055100" cy="3517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516970"/>
            <a:ext cx="4099859" cy="391281"/>
            <a:chOff x="522940" y="516970"/>
            <a:chExt cx="4099859" cy="391281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554257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315177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262027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1039787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构造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351122" y="1422833"/>
            <a:ext cx="1037097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 </a:t>
            </a:r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b="1" dirty="0"/>
              <a:t> </a:t>
            </a:r>
            <a:r>
              <a:rPr lang="en-US" altLang="zh-CN" b="1" dirty="0" err="1"/>
              <a:t>p.len</a:t>
            </a:r>
            <a:r>
              <a:rPr lang="en-US" altLang="zh-CN" b="1" dirty="0"/>
              <a:t> + 1 == </a:t>
            </a:r>
            <a:r>
              <a:rPr lang="en-US" altLang="zh-CN" b="1" dirty="0" err="1"/>
              <a:t>q.len</a:t>
            </a:r>
            <a:r>
              <a:rPr lang="zh-CN" altLang="en-US" dirty="0"/>
              <a:t>。这时我们说 </a:t>
            </a:r>
            <a:r>
              <a:rPr lang="en-US" altLang="zh-CN" dirty="0" err="1"/>
              <a:t>p→q</a:t>
            </a:r>
            <a:r>
              <a:rPr lang="zh-CN" altLang="en-US" dirty="0"/>
              <a:t>（</a:t>
            </a:r>
            <a:r>
              <a:rPr lang="en-US" altLang="zh-CN" dirty="0" err="1"/>
              <a:t>ch</a:t>
            </a:r>
            <a:r>
              <a:rPr lang="zh-CN" altLang="en-US" dirty="0"/>
              <a:t>）</a:t>
            </a:r>
            <a:r>
              <a:rPr lang="en-US" altLang="zh-CN" dirty="0"/>
              <a:t> </a:t>
            </a:r>
            <a:r>
              <a:rPr lang="zh-CN" altLang="en-US" dirty="0"/>
              <a:t>是一个</a:t>
            </a:r>
            <a:r>
              <a:rPr lang="zh-CN" altLang="en-US" b="1" dirty="0"/>
              <a:t>连续</a:t>
            </a:r>
            <a:r>
              <a:rPr lang="zh-CN" altLang="en-US" dirty="0"/>
              <a:t>的转移。这种情况下，我们直接令</a:t>
            </a:r>
            <a:endParaRPr lang="en-US" altLang="zh-CN" dirty="0"/>
          </a:p>
          <a:p>
            <a:r>
              <a:rPr lang="en-US" altLang="zh-CN" dirty="0" err="1"/>
              <a:t>cur.fa</a:t>
            </a:r>
            <a:r>
              <a:rPr lang="en-US" altLang="zh-CN" dirty="0"/>
              <a:t> = q</a:t>
            </a:r>
            <a:r>
              <a:rPr lang="zh-CN" altLang="en-US" dirty="0"/>
              <a:t>然后退出即可。这是因为 </a:t>
            </a:r>
            <a:r>
              <a:rPr lang="en-US" altLang="zh-CN" dirty="0"/>
              <a:t>p </a:t>
            </a:r>
            <a:r>
              <a:rPr lang="zh-CN" altLang="en-US" dirty="0"/>
              <a:t>所对应集合中每个字符串在后面加上一个 </a:t>
            </a:r>
            <a:r>
              <a:rPr lang="en-US" altLang="zh-CN" dirty="0" err="1"/>
              <a:t>ch</a:t>
            </a:r>
            <a:r>
              <a:rPr lang="en-US" altLang="zh-CN" dirty="0"/>
              <a:t> </a:t>
            </a:r>
            <a:r>
              <a:rPr lang="zh-CN" altLang="en-US" dirty="0"/>
              <a:t>都能构成一个 </a:t>
            </a:r>
            <a:r>
              <a:rPr lang="en-US" altLang="zh-CN" dirty="0"/>
              <a:t>q </a:t>
            </a:r>
            <a:r>
              <a:rPr lang="zh-CN" altLang="en-US" dirty="0"/>
              <a:t>对应集合的字符串，而 </a:t>
            </a:r>
            <a:r>
              <a:rPr lang="en-US" altLang="zh-CN" dirty="0"/>
              <a:t>p </a:t>
            </a:r>
            <a:r>
              <a:rPr lang="zh-CN" altLang="en-US" dirty="0"/>
              <a:t>对应集合都是原字符串的后缀，所以 </a:t>
            </a:r>
            <a:r>
              <a:rPr lang="en-US" altLang="zh-CN" dirty="0"/>
              <a:t>q </a:t>
            </a:r>
            <a:r>
              <a:rPr lang="zh-CN" altLang="en-US" dirty="0"/>
              <a:t>对应集合都是新字符串的后缀，应作为</a:t>
            </a:r>
            <a:r>
              <a:rPr lang="en-US" altLang="zh-CN" dirty="0"/>
              <a:t>cur</a:t>
            </a:r>
            <a:r>
              <a:rPr lang="zh-CN" altLang="en-US" dirty="0"/>
              <a:t>的父亲节点。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橙色表示</a:t>
            </a:r>
            <a:r>
              <a:rPr lang="en-US" altLang="zh-CN" dirty="0"/>
              <a:t>p</a:t>
            </a:r>
            <a:r>
              <a:rPr lang="zh-CN" altLang="en-US" dirty="0"/>
              <a:t>，紫色表示</a:t>
            </a:r>
            <a:r>
              <a:rPr lang="en-US" altLang="zh-CN" dirty="0"/>
              <a:t>q</a:t>
            </a:r>
            <a:r>
              <a:rPr lang="zh-CN" altLang="en-US" dirty="0"/>
              <a:t>，爬到</a:t>
            </a:r>
            <a:r>
              <a:rPr lang="en-US" altLang="zh-CN" dirty="0"/>
              <a:t>p</a:t>
            </a:r>
            <a:r>
              <a:rPr lang="zh-CN" altLang="en-US" dirty="0"/>
              <a:t>的时候发现可以通过字符</a:t>
            </a:r>
            <a:r>
              <a:rPr lang="en-US" altLang="zh-CN" dirty="0"/>
              <a:t>a</a:t>
            </a:r>
            <a:r>
              <a:rPr lang="zh-CN" altLang="en-US" dirty="0"/>
              <a:t>转移到</a:t>
            </a:r>
            <a:r>
              <a:rPr lang="en-US" altLang="zh-CN" dirty="0"/>
              <a:t>q</a:t>
            </a:r>
            <a:r>
              <a:rPr lang="zh-CN" altLang="en-US" dirty="0"/>
              <a:t>，且</a:t>
            </a:r>
            <a:r>
              <a:rPr lang="en-US" altLang="zh-CN" dirty="0" err="1"/>
              <a:t>len</a:t>
            </a:r>
            <a:r>
              <a:rPr lang="en-US" altLang="zh-CN" dirty="0"/>
              <a:t>[p] + 1 == </a:t>
            </a:r>
            <a:r>
              <a:rPr lang="en-US" altLang="zh-CN" dirty="0" err="1"/>
              <a:t>len</a:t>
            </a:r>
            <a:r>
              <a:rPr lang="en-US" altLang="zh-CN" dirty="0"/>
              <a:t>[q]</a:t>
            </a:r>
            <a:r>
              <a:rPr lang="zh-CN" altLang="en-US" dirty="0"/>
              <a:t>，属于第二种情况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150" y="2642221"/>
            <a:ext cx="9029700" cy="337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图文框 64"/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3750"/>
            </a:avLst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66" name="组合 65"/>
          <p:cNvGrpSpPr/>
          <p:nvPr/>
        </p:nvGrpSpPr>
        <p:grpSpPr>
          <a:xfrm>
            <a:off x="522940" y="484983"/>
            <a:ext cx="4099859" cy="423268"/>
            <a:chOff x="522940" y="484983"/>
            <a:chExt cx="4099859" cy="423268"/>
          </a:xfrm>
        </p:grpSpPr>
        <p:sp>
          <p:nvSpPr>
            <p:cNvPr id="67" name="稻壳儿小白白(http://dwz.cn/Wu2UP)"/>
            <p:cNvSpPr txBox="1">
              <a:spLocks noChangeArrowheads="1"/>
            </p:cNvSpPr>
            <p:nvPr/>
          </p:nvSpPr>
          <p:spPr bwMode="auto">
            <a:xfrm>
              <a:off x="1420238" y="484983"/>
              <a:ext cx="3202561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 defTabSz="12160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595959"/>
                  </a:solidFill>
                  <a:latin typeface="方正兰亭粗黑简体" panose="02000000000000000000" pitchFamily="2" charset="-122"/>
                  <a:ea typeface="方正兰亭粗黑简体" panose="02000000000000000000" pitchFamily="2" charset="-122"/>
                  <a:sym typeface="Arial" panose="020B0604020202020204" pitchFamily="34" charset="0"/>
                </a:rPr>
                <a:t>后缀自动机</a:t>
              </a:r>
              <a:endParaRPr lang="en-US" altLang="zh-CN" sz="2000" b="1" dirty="0">
                <a:solidFill>
                  <a:srgbClr val="595959"/>
                </a:solidFill>
                <a:latin typeface="方正兰亭粗黑简体" panose="02000000000000000000" pitchFamily="2" charset="-122"/>
                <a:ea typeface="方正兰亭粗黑简体" panose="02000000000000000000" pitchFamily="2" charset="-122"/>
                <a:sym typeface="Arial" panose="020B0604020202020204" pitchFamily="34" charset="0"/>
              </a:endParaRPr>
            </a:p>
          </p:txBody>
        </p:sp>
        <p:pic>
          <p:nvPicPr>
            <p:cNvPr id="68" name="图片 67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940" y="516970"/>
              <a:ext cx="769909" cy="391281"/>
            </a:xfrm>
            <a:prstGeom prst="rect">
              <a:avLst/>
            </a:prstGeom>
          </p:spPr>
        </p:pic>
      </p:grpSp>
      <p:sp>
        <p:nvSpPr>
          <p:cNvPr id="69" name="Rectangle 20"/>
          <p:cNvSpPr/>
          <p:nvPr/>
        </p:nvSpPr>
        <p:spPr>
          <a:xfrm>
            <a:off x="874378" y="1079648"/>
            <a:ext cx="410364" cy="30293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2" name="Rectangle 21"/>
          <p:cNvSpPr/>
          <p:nvPr/>
        </p:nvSpPr>
        <p:spPr>
          <a:xfrm>
            <a:off x="810269" y="1026498"/>
            <a:ext cx="410364" cy="30293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GB" sz="855">
              <a:solidFill>
                <a:srgbClr val="595959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79" name="稻壳儿小白白(http://dwz.cn/Wu2UP)"/>
          <p:cNvSpPr txBox="1">
            <a:spLocks noChangeArrowheads="1"/>
          </p:cNvSpPr>
          <p:nvPr/>
        </p:nvSpPr>
        <p:spPr bwMode="auto">
          <a:xfrm>
            <a:off x="1348851" y="804258"/>
            <a:ext cx="19526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sym typeface="Arial" panose="020B0604020202020204" pitchFamily="34" charset="0"/>
              </a:rPr>
              <a:t>构造</a:t>
            </a:r>
            <a:endParaRPr lang="en-US" altLang="zh-CN" sz="2400" b="1" dirty="0">
              <a:solidFill>
                <a:srgbClr val="595959"/>
              </a:solidFill>
              <a:latin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0" name="稻壳儿小白白(http://dwz.cn/Wu2UP)"/>
          <p:cNvSpPr txBox="1">
            <a:spLocks noChangeArrowheads="1"/>
          </p:cNvSpPr>
          <p:nvPr/>
        </p:nvSpPr>
        <p:spPr bwMode="auto">
          <a:xfrm>
            <a:off x="1292849" y="1086004"/>
            <a:ext cx="10370978" cy="553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dirty="0"/>
              <a:t> 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b="1" dirty="0"/>
              <a:t> </a:t>
            </a:r>
            <a:r>
              <a:rPr lang="en-US" altLang="zh-CN" b="1" dirty="0" err="1"/>
              <a:t>p.len</a:t>
            </a:r>
            <a:r>
              <a:rPr lang="en-US" altLang="zh-CN" b="1" dirty="0"/>
              <a:t> + 1 != </a:t>
            </a:r>
            <a:r>
              <a:rPr lang="en-US" altLang="zh-CN" b="1" dirty="0" err="1"/>
              <a:t>q.len</a:t>
            </a:r>
            <a:r>
              <a:rPr lang="zh-CN" altLang="en-US" dirty="0"/>
              <a:t>。这时我们说 </a:t>
            </a:r>
            <a:r>
              <a:rPr lang="en-US" altLang="zh-CN" dirty="0" err="1"/>
              <a:t>p→q</a:t>
            </a:r>
            <a:r>
              <a:rPr lang="zh-CN" altLang="en-US" dirty="0"/>
              <a:t>（</a:t>
            </a:r>
            <a:r>
              <a:rPr lang="en-US" altLang="zh-CN" dirty="0" err="1"/>
              <a:t>ch</a:t>
            </a:r>
            <a:r>
              <a:rPr lang="zh-CN" altLang="en-US" dirty="0"/>
              <a:t>）</a:t>
            </a:r>
            <a:r>
              <a:rPr lang="en-US" altLang="zh-CN" dirty="0"/>
              <a:t> </a:t>
            </a:r>
            <a:r>
              <a:rPr lang="zh-CN" altLang="en-US" dirty="0"/>
              <a:t>是一个</a:t>
            </a:r>
            <a:r>
              <a:rPr lang="zh-CN" altLang="en-US" b="1" dirty="0"/>
              <a:t>不连续</a:t>
            </a:r>
            <a:r>
              <a:rPr lang="zh-CN" altLang="en-US" dirty="0"/>
              <a:t>的转移。我们新建一个 </a:t>
            </a:r>
            <a:r>
              <a:rPr lang="en-US" altLang="zh-CN" dirty="0"/>
              <a:t>r </a:t>
            </a:r>
            <a:r>
              <a:rPr lang="zh-CN" altLang="en-US" dirty="0"/>
              <a:t>节点，它拥有 </a:t>
            </a:r>
            <a:r>
              <a:rPr lang="en-US" altLang="zh-CN" dirty="0"/>
              <a:t>q </a:t>
            </a:r>
            <a:r>
              <a:rPr lang="zh-CN" altLang="en-US" dirty="0"/>
              <a:t>节点的所有出边，且</a:t>
            </a:r>
            <a:r>
              <a:rPr lang="en-US" altLang="zh-CN" dirty="0"/>
              <a:t>fa</a:t>
            </a:r>
            <a:r>
              <a:rPr lang="zh-CN" altLang="en-US" dirty="0"/>
              <a:t>也与 </a:t>
            </a:r>
            <a:r>
              <a:rPr lang="en-US" altLang="zh-CN" dirty="0"/>
              <a:t>q </a:t>
            </a:r>
            <a:r>
              <a:rPr lang="zh-CN" altLang="en-US" dirty="0"/>
              <a:t>节点相同，但是</a:t>
            </a:r>
            <a:r>
              <a:rPr lang="en-US" altLang="zh-CN" dirty="0" err="1"/>
              <a:t>r.len</a:t>
            </a:r>
            <a:r>
              <a:rPr lang="en-US" altLang="zh-CN" dirty="0"/>
              <a:t> = </a:t>
            </a:r>
            <a:r>
              <a:rPr lang="en-US" altLang="zh-CN" dirty="0" err="1"/>
              <a:t>p.len</a:t>
            </a:r>
            <a:r>
              <a:rPr lang="en-US" altLang="zh-CN" dirty="0"/>
              <a:t> + 1</a:t>
            </a:r>
            <a:r>
              <a:rPr lang="zh-CN" altLang="en-US" dirty="0"/>
              <a:t>。我们从 </a:t>
            </a:r>
            <a:r>
              <a:rPr lang="en-US" altLang="zh-CN" dirty="0"/>
              <a:t>p </a:t>
            </a:r>
            <a:r>
              <a:rPr lang="zh-CN" altLang="en-US" dirty="0"/>
              <a:t>节点继续往上爬，把所有接受 </a:t>
            </a:r>
            <a:r>
              <a:rPr lang="en-US" altLang="zh-CN" dirty="0" err="1"/>
              <a:t>ch</a:t>
            </a:r>
            <a:r>
              <a:rPr lang="en-US" altLang="zh-CN" dirty="0"/>
              <a:t> </a:t>
            </a:r>
            <a:r>
              <a:rPr lang="zh-CN" altLang="en-US" dirty="0"/>
              <a:t>而到达 </a:t>
            </a:r>
            <a:r>
              <a:rPr lang="en-US" altLang="zh-CN" dirty="0"/>
              <a:t>q </a:t>
            </a:r>
            <a:r>
              <a:rPr lang="zh-CN" altLang="en-US" dirty="0"/>
              <a:t>的转移的目标改为 </a:t>
            </a:r>
            <a:r>
              <a:rPr lang="en-US" altLang="zh-CN" dirty="0"/>
              <a:t>r </a:t>
            </a:r>
            <a:r>
              <a:rPr lang="zh-CN" altLang="en-US" dirty="0"/>
              <a:t>（注意只要有一个节点不能接受 </a:t>
            </a:r>
            <a:r>
              <a:rPr lang="en-US" altLang="zh-CN" dirty="0" err="1"/>
              <a:t>ch</a:t>
            </a:r>
            <a:r>
              <a:rPr lang="en-US" altLang="zh-CN" dirty="0"/>
              <a:t> </a:t>
            </a:r>
            <a:r>
              <a:rPr lang="zh-CN" altLang="en-US" dirty="0"/>
              <a:t>那它的祖先都不能接受 </a:t>
            </a:r>
            <a:r>
              <a:rPr lang="en-US" altLang="zh-CN" dirty="0" err="1"/>
              <a:t>ch</a:t>
            </a:r>
            <a:r>
              <a:rPr lang="en-US" altLang="zh-CN" dirty="0"/>
              <a:t> </a:t>
            </a:r>
            <a:r>
              <a:rPr lang="zh-CN" altLang="en-US" dirty="0"/>
              <a:t>，要及时退出循环）。最后令</a:t>
            </a:r>
            <a:r>
              <a:rPr lang="en-US" altLang="zh-CN" dirty="0" err="1"/>
              <a:t>cur.fa</a:t>
            </a:r>
            <a:r>
              <a:rPr lang="en-US" altLang="zh-CN" dirty="0"/>
              <a:t> = </a:t>
            </a:r>
            <a:r>
              <a:rPr lang="en-US" altLang="zh-CN" dirty="0" err="1"/>
              <a:t>q.fa</a:t>
            </a:r>
            <a:r>
              <a:rPr lang="en-US" altLang="zh-CN" dirty="0"/>
              <a:t> = r</a:t>
            </a:r>
            <a:r>
              <a:rPr lang="zh-CN" altLang="en-US" dirty="0"/>
              <a:t>。 这里不能用②的方法是因为</a:t>
            </a:r>
            <a:r>
              <a:rPr lang="en-US" altLang="zh-CN" dirty="0"/>
              <a:t>q </a:t>
            </a:r>
            <a:r>
              <a:rPr lang="zh-CN" altLang="en-US" dirty="0"/>
              <a:t>不仅仅包含新字符串的后缀，比如下图中</a:t>
            </a:r>
            <a:r>
              <a:rPr lang="en-US" altLang="zh-CN" dirty="0"/>
              <a:t>3</a:t>
            </a:r>
            <a:r>
              <a:rPr lang="zh-CN" altLang="en-US" dirty="0"/>
              <a:t>号点除了</a:t>
            </a:r>
            <a:r>
              <a:rPr lang="en-US" altLang="zh-CN" dirty="0"/>
              <a:t>"ab"</a:t>
            </a:r>
            <a:r>
              <a:rPr lang="zh-CN" altLang="en-US" dirty="0"/>
              <a:t>还包含了</a:t>
            </a:r>
            <a:r>
              <a:rPr lang="en-US" altLang="zh-CN" dirty="0"/>
              <a:t>"</a:t>
            </a:r>
            <a:r>
              <a:rPr lang="en-US" altLang="zh-CN" dirty="0" err="1"/>
              <a:t>aab</a:t>
            </a:r>
            <a:r>
              <a:rPr lang="en-US" altLang="zh-CN" dirty="0"/>
              <a:t>"</a:t>
            </a:r>
            <a:r>
              <a:rPr lang="zh-CN" altLang="en-US" dirty="0"/>
              <a:t>，我们不得不将它拆分开。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这种情况相当于把原来的一个节点拆分成两个节点 ，新节点相当于是原节点的一个后缀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2457880"/>
            <a:ext cx="8445500" cy="377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commondata" val="eyJoZGlkIjoiYTFhNWUwMzNiZWUyMGI4NjA4Yzg1YWQ5YzQ2MjY1Y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2309</Words>
  <Application>WPS 演示</Application>
  <PresentationFormat>宽屏</PresentationFormat>
  <Paragraphs>172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方正兰亭粗黑简体</vt:lpstr>
      <vt:lpstr>黑体</vt:lpstr>
      <vt:lpstr>等线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畅</cp:lastModifiedBy>
  <cp:revision>121</cp:revision>
  <dcterms:created xsi:type="dcterms:W3CDTF">2023-04-03T01:34:00Z</dcterms:created>
  <dcterms:modified xsi:type="dcterms:W3CDTF">2024-07-05T06:46:19Z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E37D5F6963F04C649F040EFB5D540F2F_12</vt:lpwstr>
  </property>
  <property fmtid="{D5CDD505-2E9C-101B-9397-08002B2CF9AE}" pid="3" name="KSOProductBuildVer">
    <vt:lpwstr>2052-12.1.0.16929</vt:lpwstr>
  </property>
</Properties>
</file>