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49"/>
  </p:notesMasterIdLst>
  <p:sldIdLst>
    <p:sldId id="292" r:id="rId4"/>
    <p:sldId id="730" r:id="rId5"/>
    <p:sldId id="704" r:id="rId6"/>
    <p:sldId id="705" r:id="rId7"/>
    <p:sldId id="706" r:id="rId8"/>
    <p:sldId id="707" r:id="rId9"/>
    <p:sldId id="709" r:id="rId10"/>
    <p:sldId id="757" r:id="rId11"/>
    <p:sldId id="710" r:id="rId12"/>
    <p:sldId id="712" r:id="rId13"/>
    <p:sldId id="714" r:id="rId14"/>
    <p:sldId id="715" r:id="rId15"/>
    <p:sldId id="718" r:id="rId16"/>
    <p:sldId id="717" r:id="rId17"/>
    <p:sldId id="786" r:id="rId18"/>
    <p:sldId id="758" r:id="rId19"/>
    <p:sldId id="759" r:id="rId20"/>
    <p:sldId id="760" r:id="rId21"/>
    <p:sldId id="762" r:id="rId22"/>
    <p:sldId id="763" r:id="rId23"/>
    <p:sldId id="721" r:id="rId24"/>
    <p:sldId id="725" r:id="rId25"/>
    <p:sldId id="752" r:id="rId26"/>
    <p:sldId id="753" r:id="rId27"/>
    <p:sldId id="776" r:id="rId28"/>
    <p:sldId id="754" r:id="rId29"/>
    <p:sldId id="755" r:id="rId30"/>
    <p:sldId id="777" r:id="rId31"/>
    <p:sldId id="781" r:id="rId32"/>
    <p:sldId id="782" r:id="rId33"/>
    <p:sldId id="783" r:id="rId34"/>
    <p:sldId id="805" r:id="rId35"/>
    <p:sldId id="806" r:id="rId36"/>
    <p:sldId id="807" r:id="rId37"/>
    <p:sldId id="808" r:id="rId38"/>
    <p:sldId id="809" r:id="rId39"/>
    <p:sldId id="810" r:id="rId40"/>
    <p:sldId id="811" r:id="rId41"/>
    <p:sldId id="812" r:id="rId42"/>
    <p:sldId id="784" r:id="rId43"/>
    <p:sldId id="813" r:id="rId44"/>
    <p:sldId id="815" r:id="rId45"/>
    <p:sldId id="816" r:id="rId46"/>
    <p:sldId id="817" r:id="rId47"/>
    <p:sldId id="286" r:id="rId4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15"/>
    <p:restoredTop sz="92889"/>
  </p:normalViewPr>
  <p:slideViewPr>
    <p:cSldViewPr showGuides="1">
      <p:cViewPr varScale="1">
        <p:scale>
          <a:sx n="107" d="100"/>
          <a:sy n="107" d="100"/>
        </p:scale>
        <p:origin x="1830" y="96"/>
      </p:cViewPr>
      <p:guideLst>
        <p:guide orient="horz" pos="2201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1058E7-3DD8-4F0D-AA17-4EE5BCD5EAD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130A1-4891-4846-9EE4-84F63B6FF3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270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0" y="0"/>
            <a:ext cx="12198351" cy="6851650"/>
            <a:chOff x="1" y="0"/>
            <a:chExt cx="5763" cy="4316"/>
          </a:xfrm>
        </p:grpSpPr>
        <p:sp>
          <p:nvSpPr>
            <p:cNvPr id="45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6" name="Group 6"/>
            <p:cNvGrpSpPr/>
            <p:nvPr/>
          </p:nvGrpSpPr>
          <p:grpSpPr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68" name="Freeform 7"/>
              <p:cNvSpPr/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7"/>
              <p:cNvSpPr/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18"/>
              <p:cNvSpPr/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9"/>
              <p:cNvSpPr/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3" name="Freeform 23"/>
            <p:cNvSpPr/>
            <p:nvPr/>
          </p:nvSpPr>
          <p:spPr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25" y="845"/>
                </a:cxn>
                <a:cxn ang="0">
                  <a:pos x="725" y="821"/>
                </a:cxn>
                <a:cxn ang="0">
                  <a:pos x="582" y="605"/>
                </a:cxn>
                <a:cxn ang="0">
                  <a:pos x="410" y="396"/>
                </a:cxn>
                <a:cxn ang="0">
                  <a:pos x="225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13" y="198"/>
                </a:cxn>
                <a:cxn ang="0">
                  <a:pos x="404" y="408"/>
                </a:cxn>
                <a:cxn ang="0">
                  <a:pos x="576" y="623"/>
                </a:cxn>
                <a:cxn ang="0">
                  <a:pos x="725" y="845"/>
                </a:cxn>
              </a:cxnLst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4" name="Freeform 24"/>
            <p:cNvSpPr/>
            <p:nvPr/>
          </p:nvSpPr>
          <p:spPr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11" y="414"/>
                </a:cxn>
                <a:cxn ang="0">
                  <a:pos x="411" y="396"/>
                </a:cxn>
                <a:cxn ang="0">
                  <a:pos x="226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0" y="204"/>
                </a:cxn>
                <a:cxn ang="0">
                  <a:pos x="411" y="414"/>
                </a:cxn>
              </a:cxnLst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6" name="Freeform 26"/>
            <p:cNvSpPr/>
            <p:nvPr/>
          </p:nvSpPr>
          <p:spPr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94" y="0"/>
                </a:cxn>
                <a:cxn ang="0">
                  <a:pos x="576" y="0"/>
                </a:cxn>
                <a:cxn ang="0">
                  <a:pos x="411" y="132"/>
                </a:cxn>
                <a:cxn ang="0">
                  <a:pos x="261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1" y="282"/>
                </a:cxn>
                <a:cxn ang="0">
                  <a:pos x="417" y="138"/>
                </a:cxn>
                <a:cxn ang="0">
                  <a:pos x="594" y="0"/>
                </a:cxn>
              </a:cxnLst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7" name="Freeform 27"/>
            <p:cNvSpPr/>
            <p:nvPr/>
          </p:nvSpPr>
          <p:spPr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55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73" y="0"/>
                </a:cxn>
              </a:cxnLst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8" name="Line 28"/>
            <p:cNvSpPr/>
            <p:nvPr/>
          </p:nvSpPr>
          <p:spPr>
            <a:xfrm>
              <a:off x="1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9" name="Line 29"/>
            <p:cNvSpPr/>
            <p:nvPr/>
          </p:nvSpPr>
          <p:spPr>
            <a:xfrm>
              <a:off x="1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0" name="Line 30"/>
            <p:cNvSpPr/>
            <p:nvPr/>
          </p:nvSpPr>
          <p:spPr>
            <a:xfrm>
              <a:off x="1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1" name="Group 31"/>
            <p:cNvGrpSpPr/>
            <p:nvPr/>
          </p:nvGrpSpPr>
          <p:grpSpPr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5152" name="Line 32"/>
              <p:cNvSpPr/>
              <p:nvPr userDrawn="1"/>
            </p:nvSpPr>
            <p:spPr>
              <a:xfrm>
                <a:off x="1" y="784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3" name="Line 33"/>
              <p:cNvSpPr/>
              <p:nvPr userDrawn="1"/>
            </p:nvSpPr>
            <p:spPr>
              <a:xfrm>
                <a:off x="1" y="1963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4" name="Line 34"/>
              <p:cNvSpPr/>
              <p:nvPr userDrawn="1"/>
            </p:nvSpPr>
            <p:spPr>
              <a:xfrm>
                <a:off x="1" y="157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5" name="Line 35"/>
              <p:cNvSpPr/>
              <p:nvPr userDrawn="1"/>
            </p:nvSpPr>
            <p:spPr>
              <a:xfrm>
                <a:off x="1" y="1177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6" name="Line 36"/>
              <p:cNvSpPr/>
              <p:nvPr userDrawn="1"/>
            </p:nvSpPr>
            <p:spPr>
              <a:xfrm>
                <a:off x="1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157" name="Line 37"/>
            <p:cNvSpPr/>
            <p:nvPr/>
          </p:nvSpPr>
          <p:spPr>
            <a:xfrm>
              <a:off x="1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8" name="Line 38"/>
            <p:cNvSpPr/>
            <p:nvPr/>
          </p:nvSpPr>
          <p:spPr>
            <a:xfrm>
              <a:off x="1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5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5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76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1" name="Rectangle 4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Rectangle 4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9B4EB1-5974-4BDE-AAB5-BA7D8E18012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0" y="0"/>
            <a:ext cx="12198351" cy="6851650"/>
            <a:chOff x="1" y="0"/>
            <a:chExt cx="5763" cy="4316"/>
          </a:xfrm>
        </p:grpSpPr>
        <p:sp>
          <p:nvSpPr>
            <p:cNvPr id="45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6" name="Group 6"/>
            <p:cNvGrpSpPr/>
            <p:nvPr/>
          </p:nvGrpSpPr>
          <p:grpSpPr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68" name="Freeform 7"/>
              <p:cNvSpPr/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7"/>
              <p:cNvSpPr/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18"/>
              <p:cNvSpPr/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9"/>
              <p:cNvSpPr/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3" name="Freeform 23"/>
            <p:cNvSpPr/>
            <p:nvPr/>
          </p:nvSpPr>
          <p:spPr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25" y="845"/>
                </a:cxn>
                <a:cxn ang="0">
                  <a:pos x="725" y="821"/>
                </a:cxn>
                <a:cxn ang="0">
                  <a:pos x="582" y="605"/>
                </a:cxn>
                <a:cxn ang="0">
                  <a:pos x="410" y="396"/>
                </a:cxn>
                <a:cxn ang="0">
                  <a:pos x="225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13" y="198"/>
                </a:cxn>
                <a:cxn ang="0">
                  <a:pos x="404" y="408"/>
                </a:cxn>
                <a:cxn ang="0">
                  <a:pos x="576" y="623"/>
                </a:cxn>
                <a:cxn ang="0">
                  <a:pos x="725" y="845"/>
                </a:cxn>
              </a:cxnLst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4" name="Freeform 24"/>
            <p:cNvSpPr/>
            <p:nvPr/>
          </p:nvSpPr>
          <p:spPr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11" y="414"/>
                </a:cxn>
                <a:cxn ang="0">
                  <a:pos x="411" y="396"/>
                </a:cxn>
                <a:cxn ang="0">
                  <a:pos x="226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0" y="204"/>
                </a:cxn>
                <a:cxn ang="0">
                  <a:pos x="411" y="414"/>
                </a:cxn>
              </a:cxnLst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6" name="Freeform 26"/>
            <p:cNvSpPr/>
            <p:nvPr/>
          </p:nvSpPr>
          <p:spPr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94" y="0"/>
                </a:cxn>
                <a:cxn ang="0">
                  <a:pos x="576" y="0"/>
                </a:cxn>
                <a:cxn ang="0">
                  <a:pos x="411" y="132"/>
                </a:cxn>
                <a:cxn ang="0">
                  <a:pos x="261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1" y="282"/>
                </a:cxn>
                <a:cxn ang="0">
                  <a:pos x="417" y="138"/>
                </a:cxn>
                <a:cxn ang="0">
                  <a:pos x="594" y="0"/>
                </a:cxn>
              </a:cxnLst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7" name="Freeform 27"/>
            <p:cNvSpPr/>
            <p:nvPr/>
          </p:nvSpPr>
          <p:spPr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55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73" y="0"/>
                </a:cxn>
              </a:cxnLst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8" name="Line 28"/>
            <p:cNvSpPr/>
            <p:nvPr/>
          </p:nvSpPr>
          <p:spPr>
            <a:xfrm>
              <a:off x="1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9" name="Line 29"/>
            <p:cNvSpPr/>
            <p:nvPr/>
          </p:nvSpPr>
          <p:spPr>
            <a:xfrm>
              <a:off x="1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0" name="Line 30"/>
            <p:cNvSpPr/>
            <p:nvPr/>
          </p:nvSpPr>
          <p:spPr>
            <a:xfrm>
              <a:off x="1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1" name="Group 31"/>
            <p:cNvGrpSpPr/>
            <p:nvPr/>
          </p:nvGrpSpPr>
          <p:grpSpPr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5152" name="Line 32"/>
              <p:cNvSpPr/>
              <p:nvPr userDrawn="1"/>
            </p:nvSpPr>
            <p:spPr>
              <a:xfrm>
                <a:off x="1" y="784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3" name="Line 33"/>
              <p:cNvSpPr/>
              <p:nvPr userDrawn="1"/>
            </p:nvSpPr>
            <p:spPr>
              <a:xfrm>
                <a:off x="1" y="1963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4" name="Line 34"/>
              <p:cNvSpPr/>
              <p:nvPr userDrawn="1"/>
            </p:nvSpPr>
            <p:spPr>
              <a:xfrm>
                <a:off x="1" y="157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5" name="Line 35"/>
              <p:cNvSpPr/>
              <p:nvPr userDrawn="1"/>
            </p:nvSpPr>
            <p:spPr>
              <a:xfrm>
                <a:off x="1" y="1177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6" name="Line 36"/>
              <p:cNvSpPr/>
              <p:nvPr userDrawn="1"/>
            </p:nvSpPr>
            <p:spPr>
              <a:xfrm>
                <a:off x="1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157" name="Line 37"/>
            <p:cNvSpPr/>
            <p:nvPr/>
          </p:nvSpPr>
          <p:spPr>
            <a:xfrm>
              <a:off x="1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8" name="Line 38"/>
            <p:cNvSpPr/>
            <p:nvPr/>
          </p:nvSpPr>
          <p:spPr>
            <a:xfrm>
              <a:off x="1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5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5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76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1" name="Rectangle 4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Rectangle 4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9B4EB1-5974-4BDE-AAB5-BA7D8E18012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2117" y="0"/>
            <a:ext cx="12198349" cy="6851650"/>
            <a:chOff x="1" y="0"/>
            <a:chExt cx="5763" cy="4316"/>
          </a:xfrm>
        </p:grpSpPr>
        <p:sp>
          <p:nvSpPr>
            <p:cNvPr id="29699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0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1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30" name="Group 6"/>
            <p:cNvGrpSpPr/>
            <p:nvPr/>
          </p:nvGrpSpPr>
          <p:grpSpPr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9703" name="Freeform 7"/>
              <p:cNvSpPr/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4" name="Freeform 8"/>
              <p:cNvSpPr/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5" name="Freeform 9"/>
              <p:cNvSpPr/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6" name="Freeform 10"/>
              <p:cNvSpPr/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7" name="Freeform 11"/>
              <p:cNvSpPr/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8" name="Freeform 12"/>
              <p:cNvSpPr/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9" name="Freeform 13"/>
              <p:cNvSpPr/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0" name="Freeform 14"/>
              <p:cNvSpPr/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1" name="Freeform 15"/>
              <p:cNvSpPr/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2" name="Freeform 16"/>
              <p:cNvSpPr/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3" name="Freeform 17"/>
              <p:cNvSpPr/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4" name="Freeform 18"/>
              <p:cNvSpPr/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5" name="Freeform 19"/>
              <p:cNvSpPr/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16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7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8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Freeform 23"/>
            <p:cNvSpPr/>
            <p:nvPr/>
          </p:nvSpPr>
          <p:spPr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25" y="845"/>
                </a:cxn>
                <a:cxn ang="0">
                  <a:pos x="725" y="821"/>
                </a:cxn>
                <a:cxn ang="0">
                  <a:pos x="582" y="605"/>
                </a:cxn>
                <a:cxn ang="0">
                  <a:pos x="410" y="396"/>
                </a:cxn>
                <a:cxn ang="0">
                  <a:pos x="225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13" y="198"/>
                </a:cxn>
                <a:cxn ang="0">
                  <a:pos x="404" y="408"/>
                </a:cxn>
                <a:cxn ang="0">
                  <a:pos x="576" y="623"/>
                </a:cxn>
                <a:cxn ang="0">
                  <a:pos x="725" y="845"/>
                </a:cxn>
              </a:cxnLst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Freeform 24"/>
            <p:cNvSpPr/>
            <p:nvPr/>
          </p:nvSpPr>
          <p:spPr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11" y="414"/>
                </a:cxn>
                <a:cxn ang="0">
                  <a:pos x="411" y="396"/>
                </a:cxn>
                <a:cxn ang="0">
                  <a:pos x="226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0" y="204"/>
                </a:cxn>
                <a:cxn ang="0">
                  <a:pos x="411" y="414"/>
                </a:cxn>
              </a:cxnLst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1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Freeform 26"/>
            <p:cNvSpPr/>
            <p:nvPr/>
          </p:nvSpPr>
          <p:spPr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94" y="0"/>
                </a:cxn>
                <a:cxn ang="0">
                  <a:pos x="576" y="0"/>
                </a:cxn>
                <a:cxn ang="0">
                  <a:pos x="411" y="132"/>
                </a:cxn>
                <a:cxn ang="0">
                  <a:pos x="261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1" y="282"/>
                </a:cxn>
                <a:cxn ang="0">
                  <a:pos x="417" y="138"/>
                </a:cxn>
                <a:cxn ang="0">
                  <a:pos x="594" y="0"/>
                </a:cxn>
              </a:cxnLst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Freeform 27"/>
            <p:cNvSpPr/>
            <p:nvPr/>
          </p:nvSpPr>
          <p:spPr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55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73" y="0"/>
                </a:cxn>
              </a:cxnLst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" name="Line 28"/>
            <p:cNvSpPr/>
            <p:nvPr/>
          </p:nvSpPr>
          <p:spPr>
            <a:xfrm>
              <a:off x="1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3" name="Line 29"/>
            <p:cNvSpPr/>
            <p:nvPr/>
          </p:nvSpPr>
          <p:spPr>
            <a:xfrm>
              <a:off x="1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" name="Line 30"/>
            <p:cNvSpPr/>
            <p:nvPr/>
          </p:nvSpPr>
          <p:spPr>
            <a:xfrm>
              <a:off x="1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55" name="Group 31"/>
            <p:cNvGrpSpPr/>
            <p:nvPr/>
          </p:nvGrpSpPr>
          <p:grpSpPr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6" name="Line 32"/>
              <p:cNvSpPr/>
              <p:nvPr userDrawn="1"/>
            </p:nvSpPr>
            <p:spPr>
              <a:xfrm>
                <a:off x="1" y="784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7" name="Line 33"/>
              <p:cNvSpPr/>
              <p:nvPr userDrawn="1"/>
            </p:nvSpPr>
            <p:spPr>
              <a:xfrm>
                <a:off x="1" y="1963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8" name="Line 34"/>
              <p:cNvSpPr/>
              <p:nvPr userDrawn="1"/>
            </p:nvSpPr>
            <p:spPr>
              <a:xfrm>
                <a:off x="1" y="157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9" name="Line 35"/>
              <p:cNvSpPr/>
              <p:nvPr userDrawn="1"/>
            </p:nvSpPr>
            <p:spPr>
              <a:xfrm>
                <a:off x="1" y="1177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60" name="Line 36"/>
              <p:cNvSpPr/>
              <p:nvPr userDrawn="1"/>
            </p:nvSpPr>
            <p:spPr>
              <a:xfrm>
                <a:off x="1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61" name="Line 37"/>
            <p:cNvSpPr/>
            <p:nvPr/>
          </p:nvSpPr>
          <p:spPr>
            <a:xfrm>
              <a:off x="1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2" name="Line 38"/>
            <p:cNvSpPr/>
            <p:nvPr/>
          </p:nvSpPr>
          <p:spPr>
            <a:xfrm>
              <a:off x="1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73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2973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2117" y="0"/>
            <a:ext cx="12198349" cy="6851650"/>
            <a:chOff x="1" y="0"/>
            <a:chExt cx="5763" cy="4316"/>
          </a:xfrm>
        </p:grpSpPr>
        <p:sp>
          <p:nvSpPr>
            <p:cNvPr id="29699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0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1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30" name="Group 6"/>
            <p:cNvGrpSpPr/>
            <p:nvPr/>
          </p:nvGrpSpPr>
          <p:grpSpPr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9703" name="Freeform 7"/>
              <p:cNvSpPr/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4" name="Freeform 8"/>
              <p:cNvSpPr/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5" name="Freeform 9"/>
              <p:cNvSpPr/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6" name="Freeform 10"/>
              <p:cNvSpPr/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7" name="Freeform 11"/>
              <p:cNvSpPr/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8" name="Freeform 12"/>
              <p:cNvSpPr/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9" name="Freeform 13"/>
              <p:cNvSpPr/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0" name="Freeform 14"/>
              <p:cNvSpPr/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1" name="Freeform 15"/>
              <p:cNvSpPr/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2" name="Freeform 16"/>
              <p:cNvSpPr/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3" name="Freeform 17"/>
              <p:cNvSpPr/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4" name="Freeform 18"/>
              <p:cNvSpPr/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5" name="Freeform 19"/>
              <p:cNvSpPr/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16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7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8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Freeform 23"/>
            <p:cNvSpPr/>
            <p:nvPr/>
          </p:nvSpPr>
          <p:spPr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25" y="845"/>
                </a:cxn>
                <a:cxn ang="0">
                  <a:pos x="725" y="821"/>
                </a:cxn>
                <a:cxn ang="0">
                  <a:pos x="582" y="605"/>
                </a:cxn>
                <a:cxn ang="0">
                  <a:pos x="410" y="396"/>
                </a:cxn>
                <a:cxn ang="0">
                  <a:pos x="225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13" y="198"/>
                </a:cxn>
                <a:cxn ang="0">
                  <a:pos x="404" y="408"/>
                </a:cxn>
                <a:cxn ang="0">
                  <a:pos x="576" y="623"/>
                </a:cxn>
                <a:cxn ang="0">
                  <a:pos x="725" y="845"/>
                </a:cxn>
              </a:cxnLst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Freeform 24"/>
            <p:cNvSpPr/>
            <p:nvPr/>
          </p:nvSpPr>
          <p:spPr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11" y="414"/>
                </a:cxn>
                <a:cxn ang="0">
                  <a:pos x="411" y="396"/>
                </a:cxn>
                <a:cxn ang="0">
                  <a:pos x="226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0" y="204"/>
                </a:cxn>
                <a:cxn ang="0">
                  <a:pos x="411" y="414"/>
                </a:cxn>
              </a:cxnLst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1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Freeform 26"/>
            <p:cNvSpPr/>
            <p:nvPr/>
          </p:nvSpPr>
          <p:spPr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94" y="0"/>
                </a:cxn>
                <a:cxn ang="0">
                  <a:pos x="576" y="0"/>
                </a:cxn>
                <a:cxn ang="0">
                  <a:pos x="411" y="132"/>
                </a:cxn>
                <a:cxn ang="0">
                  <a:pos x="261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1" y="282"/>
                </a:cxn>
                <a:cxn ang="0">
                  <a:pos x="417" y="138"/>
                </a:cxn>
                <a:cxn ang="0">
                  <a:pos x="594" y="0"/>
                </a:cxn>
              </a:cxnLst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Freeform 27"/>
            <p:cNvSpPr/>
            <p:nvPr/>
          </p:nvSpPr>
          <p:spPr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55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73" y="0"/>
                </a:cxn>
              </a:cxnLst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" name="Line 28"/>
            <p:cNvSpPr/>
            <p:nvPr/>
          </p:nvSpPr>
          <p:spPr>
            <a:xfrm>
              <a:off x="1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3" name="Line 29"/>
            <p:cNvSpPr/>
            <p:nvPr/>
          </p:nvSpPr>
          <p:spPr>
            <a:xfrm>
              <a:off x="1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" name="Line 30"/>
            <p:cNvSpPr/>
            <p:nvPr/>
          </p:nvSpPr>
          <p:spPr>
            <a:xfrm>
              <a:off x="1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55" name="Group 31"/>
            <p:cNvGrpSpPr/>
            <p:nvPr/>
          </p:nvGrpSpPr>
          <p:grpSpPr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6" name="Line 32"/>
              <p:cNvSpPr/>
              <p:nvPr userDrawn="1"/>
            </p:nvSpPr>
            <p:spPr>
              <a:xfrm>
                <a:off x="1" y="784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7" name="Line 33"/>
              <p:cNvSpPr/>
              <p:nvPr userDrawn="1"/>
            </p:nvSpPr>
            <p:spPr>
              <a:xfrm>
                <a:off x="1" y="1963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8" name="Line 34"/>
              <p:cNvSpPr/>
              <p:nvPr userDrawn="1"/>
            </p:nvSpPr>
            <p:spPr>
              <a:xfrm>
                <a:off x="1" y="157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9" name="Line 35"/>
              <p:cNvSpPr/>
              <p:nvPr userDrawn="1"/>
            </p:nvSpPr>
            <p:spPr>
              <a:xfrm>
                <a:off x="1" y="1177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60" name="Line 36"/>
              <p:cNvSpPr/>
              <p:nvPr userDrawn="1"/>
            </p:nvSpPr>
            <p:spPr>
              <a:xfrm>
                <a:off x="1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61" name="Line 37"/>
            <p:cNvSpPr/>
            <p:nvPr/>
          </p:nvSpPr>
          <p:spPr>
            <a:xfrm>
              <a:off x="1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2" name="Line 38"/>
            <p:cNvSpPr/>
            <p:nvPr/>
          </p:nvSpPr>
          <p:spPr>
            <a:xfrm>
              <a:off x="1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73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2973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8.bin"/><Relationship Id="rId1" Type="http://schemas.openxmlformats.org/officeDocument/2006/relationships/tags" Target="../tags/tag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306320" y="1167765"/>
            <a:ext cx="8000365" cy="2270125"/>
          </a:xfrm>
        </p:spPr>
        <p:txBody>
          <a:bodyPr vert="horz" wrap="square" lIns="91440" tIns="45720" rIns="91440" bIns="45720" numCol="1" anchor="b" anchorCtr="1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提高</a:t>
            </a:r>
            <a:r>
              <a:rPr kumimoji="0" lang="zh-CN" altLang="en-US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篇</a:t>
            </a:r>
            <a:r>
              <a:rPr kumimoji="0" lang="en-US" altLang="zh-CN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-强连通分量</a:t>
            </a:r>
            <a:br>
              <a:rPr kumimoji="0" lang="en-US" altLang="zh-CN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</a:br>
            <a:r>
              <a:rPr kumimoji="0" lang="en-US" altLang="zh-CN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SCC</a:t>
            </a:r>
            <a:endParaRPr kumimoji="0" lang="en-US" altLang="zh-CN" sz="7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242" name="文本框 2"/>
          <p:cNvSpPr txBox="1"/>
          <p:nvPr/>
        </p:nvSpPr>
        <p:spPr>
          <a:xfrm>
            <a:off x="8472488" y="4292600"/>
            <a:ext cx="9829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by:hucc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1630" y="415290"/>
            <a:ext cx="11341735" cy="526224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2.算法的主要过程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①数组的初始化：当首次搜索到点u时，DFN(u)为结点u的搜索次序编号(时间戳)。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堆栈：将u压入栈顶。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②更新Low(u):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如果(u,v)为树枝边（v不在栈中），u为v的父结点，则Low(u)=Min(Low(u),Low(v))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如果(u,v)为后向边或指向栈中结点的横叉边（v在栈中），则Low(u)=Min(Low(u),DFN(v))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③如果u的子树已经全部遍历后Low(u)等于DFN(u)，则将u和栈中在u之后的所有结点弹出栈。这些出栈的元素组成一个强连通分量。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继续搜索（或许会更换搜索的起点，因为整个有向图可能分为多个不连通的部分），直到所有点被遍历。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3695" y="170180"/>
            <a:ext cx="11308080" cy="119888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marL="342900" indent="-342900" algn="l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算法流程演示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从结点1开始DFS，把遍历到的结点加入栈中(1-&gt;3-&gt;5-&gt;6)。搜索到结点u=6时，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DFN[6]=LOW[6]，找到了一个强连通分量。退栈到u=v为止，{6}为一个强连通分量。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14339" name="图片 4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5730" y="1557020"/>
            <a:ext cx="3251835" cy="1899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53695" y="3573145"/>
            <a:ext cx="8869680" cy="46037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返回结点5，发现DFN[5]=LOW[5]，退栈后{5}为一个强连通分量。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6" name="图片 7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30" y="4077335"/>
            <a:ext cx="3183255" cy="20339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9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3955" y="1346200"/>
            <a:ext cx="3006725" cy="1737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39470" y="3213100"/>
            <a:ext cx="10044430" cy="119888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继续回到结点1，最后访问结点2。访问边(2,4)，4还在栈中，所以LOW[2]=DFN[4]=5.返回1后，发现DFN[1]=LOW[1]，把栈中结点全部取出，组成一个连通分量{1,3,4,2}.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5" name="图片 10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55" y="4411980"/>
            <a:ext cx="3006090" cy="1748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39470" y="116840"/>
            <a:ext cx="9578340" cy="156845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返回结点3，继续搜索到结点4，把4加入栈。发现结点4向结点1有后向边，结点1还在栈中，所以LOW[4]=1。结点6已经出栈，(4,6)是指向非栈中结点的横叉边，因此不更新LOW[4]返回3，(3,4)为树枝边，所以LOW[3]=LOW[4]=1.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3420" y="421005"/>
            <a:ext cx="10805160" cy="193802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marR="0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至此，算法结束。经过该算法，求出了图中全部的三个强连通分量{1,3,4,2},{5},{6}.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可以发现，运行Tarjan算法的过程中，每个顶点都被访问了一次，且只进出了一次栈，每条边也只被访问了一次，所以该算法的时间复杂度为O(n+m).（n表示点数，m表示边数）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5" name="图片 10" descr="image"/>
          <p:cNvPicPr>
            <a:picLocks noChangeAspect="1"/>
          </p:cNvPicPr>
          <p:nvPr/>
        </p:nvPicPr>
        <p:blipFill>
          <a:blip r:embed="rId1"/>
          <a:srcRect l="865" t="-224" r="32610" b="224"/>
          <a:stretch>
            <a:fillRect/>
          </a:stretch>
        </p:blipFill>
        <p:spPr>
          <a:xfrm>
            <a:off x="3596640" y="2797810"/>
            <a:ext cx="3564890" cy="3116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99110" y="59690"/>
            <a:ext cx="9846945" cy="673925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4.核心代码</a:t>
            </a:r>
            <a:endParaRPr kumimoji="0" lang="zh-CN" altLang="en-US" sz="18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1.void Tarjan(int u)                     //Tarjan缩点</a:t>
            </a:r>
            <a:endParaRPr kumimoji="0" lang="zh-CN" altLang="en-US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2.{     </a:t>
            </a:r>
            <a:endParaRPr kumimoji="0" lang="zh-CN" altLang="en-US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3.    dfn[u] = low[u] = ++num;     </a:t>
            </a:r>
            <a:endParaRPr kumimoji="0" lang="zh-CN" altLang="en-US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4.    st[++top] = u;                        //将u入栈 </a:t>
            </a:r>
            <a:endParaRPr kumimoji="0" lang="zh-CN" altLang="en-US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5.    for(int i = fir[u]; i; i = nex[i]) // 枚举每一条边</a:t>
            </a:r>
            <a:endParaRPr kumimoji="0" lang="zh-CN" altLang="en-US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6.    {     </a:t>
            </a:r>
            <a:endParaRPr kumimoji="0" lang="zh-CN" altLang="en-US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7.        int v = to[i];     </a:t>
            </a:r>
            <a:endParaRPr kumimoji="0" lang="zh-CN" altLang="en-US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8.        if(!dfn[v])                         // 如果结点v未被访问过</a:t>
            </a:r>
            <a:endParaRPr kumimoji="0" lang="zh-CN" altLang="en-US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9.        {     Tarjan(v);                      // 继续向下找 </a:t>
            </a:r>
            <a:endParaRPr kumimoji="0" lang="zh-CN" altLang="en-US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              low[u] = min(low[u], low[v]);     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//low[u]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的值会被多次更新</a:t>
            </a:r>
            <a:endParaRPr kumimoji="0" lang="zh-CN" altLang="en-US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        }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        else if(!co[v])              // 如果结点v还在栈内即v不属于任何强连通分量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                low[u] = min(low[u], dfn[v]);     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//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low[u] = min(low[u], 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low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[v]);也正确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    }   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5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    if(low[u] == dfn[u])   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6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    {   co[u] = ++col;          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//co[u]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值相同的所有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为同一个强连通分量。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         while(st[top] != u)   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         {      co[st[top]] = col;     //将st[top]退栈，为该强连通分量中一个顶点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               --top;   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         }   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         --top;                        //将u退栈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     }  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.} </a:t>
            </a:r>
            <a:endParaRPr lang="zh-CN" altLang="en-US" sz="1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421255"/>
            <a:ext cx="10972800" cy="3304540"/>
          </a:xfrm>
        </p:spPr>
        <p:txBody>
          <a:bodyPr/>
          <a:p>
            <a:pPr marL="0" indent="0">
              <a:buNone/>
            </a:pPr>
            <a:r>
              <a:rPr lang="zh-CN" altLang="en-US"/>
              <a:t>https://www.bilibili.com/video/BV19J411J7AZ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https://www.bilibili.com/video/BV19J411J7AZ?p=2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https://www.bilibili.com/video/BV19J411J7AZ?p=3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https://www.bilibili.com/video/BV19J411J7AZ?p=4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https://www.bilibili.com/video/BV19J411J7AZ?p=5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95325" y="1412875"/>
            <a:ext cx="10972800" cy="7404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如果还未理解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Tarjan算法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，可以观看如下视频：</a:t>
            </a:r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435610"/>
            <a:ext cx="10962640" cy="5405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831215"/>
            <a:ext cx="11303000" cy="51955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886460" y="118110"/>
          <a:ext cx="10433685" cy="663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772650" imgH="6210300" progId="Paint.Picture">
                  <p:embed/>
                </p:oleObj>
              </mc:Choice>
              <mc:Fallback>
                <p:oleObj name="" r:id="rId1" imgW="9772650" imgH="62103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6460" y="118110"/>
                        <a:ext cx="10433685" cy="663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61060" y="455295"/>
            <a:ext cx="10491470" cy="415417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首先简化一下，若欢迎关系图是一个DAG(有向无环图)，则只要统计每个点的出度，出度为0的点即为受所有牛欢迎的点且只有唯一一个，因为若存在两个以上出度为0的点，它们之间不可能互相欣赏，满足不了题意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但实际情况可能存在环，环上的顶点互相之间欣赏。此时，若环外的一头牛欣赏环内某头牛，则它必定欣赏环内所有牛；而若环内某头牛欣赏环外一头牛，则环内所有牛也必定欣赏这头牛。则我们把一个环缩成一个新点，记录这个新点的大小(环的顶点数)，这样最后还是等价为DAG，最后统计一下出度，若只有唯一一个，输出这个点的大小，若超过一个则无解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https://blog.csdn.net/weixin_43209425/article/details/105267626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67715" y="260985"/>
            <a:ext cx="10603230" cy="452310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marR="0" algn="l" defTabSz="914400" eaLnBrk="0" hangingPunct="0">
              <a:buClrTx/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一、定义</a:t>
            </a:r>
            <a:endParaRPr kumimoji="0" lang="en-US" altLang="zh-CN" sz="2400" kern="1200" cap="none" spc="0" normalizeH="0" baseline="0" noProof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 eaLnBrk="0" hangingPunct="0">
              <a:buClrTx/>
              <a:buSz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在有向图G中，如果两个顶点u,v间存在一条u到v的路径且也存在一条v到u的路径，则称这两个顶点u,v是强连通的。</a:t>
            </a:r>
            <a:endParaRPr kumimoji="0" lang="en-US" altLang="zh-CN" sz="2400" kern="1200" cap="none" spc="0" normalizeH="0" baseline="0" noProof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 eaLnBrk="0" hangingPunct="0">
              <a:buClrTx/>
              <a:buSz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 eaLnBrk="0" hangingPunct="0">
              <a:buClrTx/>
              <a:buSz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如果有向图G的任意两个顶点都强连通，称G是一个强连通图。有向非强连通图的极大强连通子图，称为强连通分量。</a:t>
            </a:r>
            <a:endParaRPr kumimoji="0" lang="en-US" altLang="zh-CN" sz="2400" kern="1200" cap="none" spc="0" normalizeH="0" baseline="0" noProof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 eaLnBrk="0" hangingPunct="0">
              <a:buClrTx/>
              <a:buSz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 eaLnBrk="0" hangingPunct="0">
              <a:buClrTx/>
              <a:buSz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极大强连通子图：G是一个极大强连通子图当且仅当G是一个强连通子图且不存在另一个强连通子图G'，使得G是G'的真子集。</a:t>
            </a:r>
            <a:endParaRPr kumimoji="0" lang="en-US" altLang="zh-CN" sz="2400" kern="1200" cap="none" spc="0" normalizeH="0" baseline="0" noProof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 eaLnBrk="0" hangingPunct="0">
              <a:buClrTx/>
              <a:buSz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 eaLnBrk="0" hangingPunct="0">
              <a:buClrTx/>
              <a:buSz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下图中，子图{1,2,3,4}为一个强连通分量，因为顶点1,2,3,4两两可达。{5},{6}也分别是两个强连通分量。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6147" name="图片 405" descr="imag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21125" y="4784090"/>
            <a:ext cx="3199130" cy="2009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8910" y="46990"/>
            <a:ext cx="5368290" cy="677037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#include&lt;cstdio&gt;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#include&lt;iostream&gt;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N = 1E4+10;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M = 5E4+10;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struct node{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to,nxt;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}e[M];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head[N],tot;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add(int u,int v){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e[++tot].to=v;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e[tot].nxt=head[u];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head[u]=tot;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dfn[N],low[N],dfncnt,s[N],tp;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scc[N],sc,sz[N],n,m,out[N];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tarjan(int u){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low[u]=dfn[u]=++dfncnt,s[++tp]=u;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i=head[u];i;i=e[i].nxt){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v=e[i].to;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if(!dfn[v])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tarjan(v),low[u]=min(low[u],low[v]);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 if(!scc[v])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low[u]=min(low[u],dfn[v]);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if(dfn[u]==low[u]){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++sc;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while(s[tp]!=u) scc[s[tp]]=sc,sz[sc]++,--tp;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scc[s[tp]]=sc,sz[sc]++,--tp;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8075" y="424180"/>
            <a:ext cx="5093335" cy="526224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scanf("%d%d",&amp;n,&amp;m);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i=1;i&lt;=m;i++){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u,v; scanf("%d%d",&amp;u,&amp;v);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add(u,v);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i=1;i&lt;=n;i++)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if(!dfn[i])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tarjan(i);   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u=1;u&lt;=n;u++)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i=head[u];i;i=e[i].nxt){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int v=e[i].to;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if(scc[u]==scc[v]) continue;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out[scc[u]]++;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ans=0;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i=1;i&lt;=sc;i++)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if(!out[i])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if(!ans) ans=i;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else{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cout&lt;&lt;0;return 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cout&lt;&lt;sz[ans];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990600" y="79375"/>
          <a:ext cx="8324850" cy="669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8829675" imgH="7105650" progId="Paint.Picture">
                  <p:embed/>
                </p:oleObj>
              </mc:Choice>
              <mc:Fallback>
                <p:oleObj name="" r:id="rId1" imgW="8829675" imgH="71056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79375"/>
                        <a:ext cx="8324850" cy="669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624060" y="1155700"/>
            <a:ext cx="792480" cy="46037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l" eaLnBrk="0" hangingPunct="0">
              <a:buClrTx/>
              <a:buFontTx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任意：∀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存在：∃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5" name="直接箭头连接符 5"/>
          <p:cNvCxnSpPr>
            <a:endCxn id="19" idx="4"/>
          </p:cNvCxnSpPr>
          <p:nvPr/>
        </p:nvCxnSpPr>
        <p:spPr>
          <a:xfrm flipV="1">
            <a:off x="11192510" y="3633470"/>
            <a:ext cx="5080" cy="95377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6"/>
          <p:cNvCxnSpPr/>
          <p:nvPr/>
        </p:nvCxnSpPr>
        <p:spPr>
          <a:xfrm>
            <a:off x="10325735" y="4773295"/>
            <a:ext cx="5429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1"/>
          <p:cNvSpPr/>
          <p:nvPr/>
        </p:nvSpPr>
        <p:spPr>
          <a:xfrm>
            <a:off x="10954385" y="4568825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6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椭圆 12"/>
          <p:cNvSpPr/>
          <p:nvPr/>
        </p:nvSpPr>
        <p:spPr>
          <a:xfrm>
            <a:off x="9916160" y="4587875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5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" name="直接箭头连接符 15"/>
          <p:cNvCxnSpPr/>
          <p:nvPr/>
        </p:nvCxnSpPr>
        <p:spPr>
          <a:xfrm>
            <a:off x="10053955" y="2465070"/>
            <a:ext cx="10001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8"/>
          <p:cNvCxnSpPr/>
          <p:nvPr/>
        </p:nvCxnSpPr>
        <p:spPr>
          <a:xfrm flipH="1" flipV="1">
            <a:off x="10011410" y="2221865"/>
            <a:ext cx="981075" cy="952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7"/>
          <p:cNvCxnSpPr/>
          <p:nvPr/>
        </p:nvCxnSpPr>
        <p:spPr>
          <a:xfrm flipH="1">
            <a:off x="9763760" y="2486025"/>
            <a:ext cx="4445" cy="7524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6"/>
          <p:cNvCxnSpPr/>
          <p:nvPr/>
        </p:nvCxnSpPr>
        <p:spPr>
          <a:xfrm flipH="1">
            <a:off x="11202035" y="2533650"/>
            <a:ext cx="4445" cy="7524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4"/>
          <p:cNvSpPr/>
          <p:nvPr/>
        </p:nvSpPr>
        <p:spPr>
          <a:xfrm>
            <a:off x="9561195" y="2124710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椭圆 13"/>
          <p:cNvSpPr/>
          <p:nvPr/>
        </p:nvSpPr>
        <p:spPr>
          <a:xfrm>
            <a:off x="11054080" y="2124710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椭圆 19"/>
          <p:cNvSpPr/>
          <p:nvPr/>
        </p:nvSpPr>
        <p:spPr>
          <a:xfrm>
            <a:off x="10992485" y="3224530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4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椭圆 14"/>
          <p:cNvSpPr/>
          <p:nvPr/>
        </p:nvSpPr>
        <p:spPr>
          <a:xfrm>
            <a:off x="9561195" y="3238500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3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5510" y="5210175"/>
            <a:ext cx="1568450" cy="156845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组：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1,2,3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1,2,4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5,6,4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6365" y="243840"/>
            <a:ext cx="7990840" cy="636968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【算法分析】   </a:t>
            </a:r>
            <a:r>
              <a:rPr kumimoji="0" lang="zh-CN" altLang="en-US" sz="24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主要算法：强连通分量，拓扑排序，</a:t>
            </a:r>
            <a:r>
              <a:rPr kumimoji="0" lang="en-US" altLang="zh-CN" sz="24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DP</a:t>
            </a:r>
            <a:r>
              <a:rPr kumimoji="0" lang="zh-CN" altLang="en-US" sz="2400" b="1" kern="1200" cap="none" spc="0" normalizeH="0" baseline="0" noProof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kumimoji="0" lang="zh-CN" altLang="en-US" sz="24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首先对有向图进行缩点，使它变成一个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DAG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。这样原问题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就转换成求含结点最多的链的结点数和这样的链的个数。</a:t>
            </a: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直接拓扑排序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+DP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就好了。</a:t>
            </a: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我们把一条链的长度定义为这条链包含的结点数。</a:t>
            </a: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设</a:t>
            </a:r>
            <a:r>
              <a:rPr lang="en-US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dis[i]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为以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为结束点的链的最长长度。</a:t>
            </a: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f[i]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为以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为结束点的长度为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目前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dis[i]</a:t>
            </a: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的值</a:t>
            </a:r>
            <a:r>
              <a:rPr lang="zh-CN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的链的个数。</a:t>
            </a:r>
            <a:endParaRPr kumimoji="0" lang="zh-CN" altLang="zh-CN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所以我们就要在每次更新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dis[i]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的时候，重置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f[i]=0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并在每一次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包括第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次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)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遇到一条新的长度等于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dis[i]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路径时，将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f[i]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加一。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8400415" y="405130"/>
          <a:ext cx="3012440" cy="267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009900" imgH="2676525" progId="Paint.Picture">
                  <p:embed/>
                </p:oleObj>
              </mc:Choice>
              <mc:Fallback>
                <p:oleObj name="" r:id="rId1" imgW="3009900" imgH="26765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00415" y="405130"/>
                        <a:ext cx="3012440" cy="267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7824470" y="3717290"/>
          <a:ext cx="4347210" cy="250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171950" imgH="2400300" progId="Paint.Picture">
                  <p:embed/>
                </p:oleObj>
              </mc:Choice>
              <mc:Fallback>
                <p:oleObj name="" r:id="rId3" imgW="4171950" imgH="24003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24470" y="3717290"/>
                        <a:ext cx="4347210" cy="250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9425" y="797560"/>
            <a:ext cx="9030970" cy="526224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知识补充：拓扑排序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顶点活动网是一个有向无环图。因“顶点活动”的英语缩写为AOV，故简称“AOV网”。图中的顶点表示一个活动。弧表示活动间的优先关系。如果顶点u到v有一条弧，则意味着活动v必须在活动u完成后才能开始。通常用于表示一个工程。每个顶点是其中的一个子工程。弧表示子工程之间的先后关系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由AOV网构造拓扑序列的拓扑排序算法主要是循环执行以下两步，直到不存在入度为0的顶点为止。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(1) 选择一个入度为0的顶点并输出之；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(2) 从网中删除此顶点及所有出边。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循环结束后，若输出的顶点数小于网中的顶点数，则输出“有回路”信息，否则输出的顶点序列就是一种拓扑序列。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9696450" y="3141345"/>
          <a:ext cx="2326005" cy="147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324100" imgH="1476375" progId="Paint.Picture">
                  <p:embed/>
                </p:oleObj>
              </mc:Choice>
              <mc:Fallback>
                <p:oleObj name="" r:id="rId1" imgW="2324100" imgH="14763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96450" y="3141345"/>
                        <a:ext cx="2326005" cy="147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5280" y="59690"/>
            <a:ext cx="4716780" cy="590804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#include&lt;algorithm&gt;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#include&lt;iostream&gt;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#include&lt;cstdlib&gt;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#include&lt;cstring&gt;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#include&lt;cstdio&gt;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#include&lt;cmath&gt;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inline int Get(){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x=0;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char c=getchar();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while('0'&gt;c || c&gt;'9') c= getchar();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while('0'&lt;=c &amp;&amp; c&lt;='9')   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x=(x&lt;&lt;3)+(x&lt;&lt;1)+c-'0';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c=getchar();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x;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MaxN=1e5+5;// MaxN表示最大点数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MaxM=1e6+5;//MaxM表示最大边数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 m, mo,x[MaxM],y[MaxM],ue[MaxN],si[MaxN];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tot,de[MaxN],to[MaxM],fir[MaxN],nex[MaxM];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inline void Ins(int x,int y){ //链接一条 x -&gt; y的边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nex[++tot]=fir[x];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fir[x]= tot;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to[tot]=y;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0545" y="474980"/>
            <a:ext cx="6014720" cy="590804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num, top, col;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dfn[MaxN],low[MaxN],st[MaxN],co[MaxN];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inline void Tarjan(int u){ //Tarjan缩点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dfn[u]=low[u]=++num;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st[++top]=u;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i=fir[u];i;i=nex[i]){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v=to[i];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if(!dfn[v]){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Tarjan(v);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low[u]= min(low[u], low[v]);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if(!co[v])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low[u]=min(low[u],dfn[v]);   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if(low[u]==dfn[u])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co[u]=++col;//第col个强连通分量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++si[col];//该强连通分量中元素个数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while(st[top]!=u){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++si[col];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co[st[top]]=col;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--top;   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--top;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2" name="直接箭头连接符 5"/>
          <p:cNvCxnSpPr>
            <a:stCxn id="11" idx="0"/>
            <a:endCxn id="19" idx="4"/>
          </p:cNvCxnSpPr>
          <p:nvPr/>
        </p:nvCxnSpPr>
        <p:spPr>
          <a:xfrm flipV="1">
            <a:off x="9819005" y="1776730"/>
            <a:ext cx="38100" cy="50482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6"/>
          <p:cNvCxnSpPr/>
          <p:nvPr/>
        </p:nvCxnSpPr>
        <p:spPr>
          <a:xfrm>
            <a:off x="8985250" y="2486025"/>
            <a:ext cx="5429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1"/>
          <p:cNvSpPr/>
          <p:nvPr/>
        </p:nvSpPr>
        <p:spPr>
          <a:xfrm>
            <a:off x="9613900" y="2281555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6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椭圆 12"/>
          <p:cNvSpPr/>
          <p:nvPr/>
        </p:nvSpPr>
        <p:spPr>
          <a:xfrm>
            <a:off x="8575675" y="2300605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5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" name="直接箭头连接符 15"/>
          <p:cNvCxnSpPr/>
          <p:nvPr/>
        </p:nvCxnSpPr>
        <p:spPr>
          <a:xfrm>
            <a:off x="8713470" y="608330"/>
            <a:ext cx="10001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8"/>
          <p:cNvCxnSpPr/>
          <p:nvPr/>
        </p:nvCxnSpPr>
        <p:spPr>
          <a:xfrm flipH="1" flipV="1">
            <a:off x="8670925" y="365125"/>
            <a:ext cx="981075" cy="952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7"/>
          <p:cNvCxnSpPr/>
          <p:nvPr/>
        </p:nvCxnSpPr>
        <p:spPr>
          <a:xfrm flipH="1">
            <a:off x="8423275" y="629285"/>
            <a:ext cx="4445" cy="7524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6"/>
          <p:cNvCxnSpPr/>
          <p:nvPr/>
        </p:nvCxnSpPr>
        <p:spPr>
          <a:xfrm flipH="1">
            <a:off x="9861550" y="676910"/>
            <a:ext cx="4445" cy="7524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4"/>
          <p:cNvSpPr/>
          <p:nvPr/>
        </p:nvSpPr>
        <p:spPr>
          <a:xfrm>
            <a:off x="8220710" y="267970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椭圆 13"/>
          <p:cNvSpPr/>
          <p:nvPr/>
        </p:nvSpPr>
        <p:spPr>
          <a:xfrm>
            <a:off x="9713595" y="267970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椭圆 19"/>
          <p:cNvSpPr/>
          <p:nvPr/>
        </p:nvSpPr>
        <p:spPr>
          <a:xfrm>
            <a:off x="9652000" y="1367790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4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椭圆 14"/>
          <p:cNvSpPr/>
          <p:nvPr/>
        </p:nvSpPr>
        <p:spPr>
          <a:xfrm>
            <a:off x="8220710" y="1381760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3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8" name="直接箭头连接符 5"/>
          <p:cNvCxnSpPr>
            <a:stCxn id="30" idx="6"/>
          </p:cNvCxnSpPr>
          <p:nvPr/>
        </p:nvCxnSpPr>
        <p:spPr>
          <a:xfrm flipV="1">
            <a:off x="8987790" y="5288915"/>
            <a:ext cx="447675" cy="571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11"/>
          <p:cNvSpPr/>
          <p:nvPr/>
        </p:nvSpPr>
        <p:spPr>
          <a:xfrm>
            <a:off x="8578215" y="5141595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5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2" name="直接箭头连接符 15"/>
          <p:cNvCxnSpPr>
            <a:endCxn id="37" idx="1"/>
          </p:cNvCxnSpPr>
          <p:nvPr/>
        </p:nvCxnSpPr>
        <p:spPr>
          <a:xfrm>
            <a:off x="9092565" y="3953510"/>
            <a:ext cx="402590" cy="39433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17"/>
          <p:cNvCxnSpPr>
            <a:stCxn id="36" idx="3"/>
            <a:endCxn id="39" idx="7"/>
          </p:cNvCxnSpPr>
          <p:nvPr/>
        </p:nvCxnSpPr>
        <p:spPr>
          <a:xfrm flipH="1">
            <a:off x="8347075" y="3953510"/>
            <a:ext cx="400685" cy="38227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16"/>
          <p:cNvCxnSpPr>
            <a:stCxn id="37" idx="4"/>
            <a:endCxn id="38" idx="0"/>
          </p:cNvCxnSpPr>
          <p:nvPr/>
        </p:nvCxnSpPr>
        <p:spPr>
          <a:xfrm>
            <a:off x="9640570" y="4697095"/>
            <a:ext cx="0" cy="41592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4"/>
          <p:cNvSpPr/>
          <p:nvPr/>
        </p:nvSpPr>
        <p:spPr>
          <a:xfrm>
            <a:off x="8688070" y="3604260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3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" name="椭圆 13"/>
          <p:cNvSpPr/>
          <p:nvPr/>
        </p:nvSpPr>
        <p:spPr>
          <a:xfrm>
            <a:off x="9435465" y="4288155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" name="椭圆 19"/>
          <p:cNvSpPr/>
          <p:nvPr/>
        </p:nvSpPr>
        <p:spPr>
          <a:xfrm>
            <a:off x="9435465" y="5113020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4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" name="椭圆 14"/>
          <p:cNvSpPr/>
          <p:nvPr/>
        </p:nvSpPr>
        <p:spPr>
          <a:xfrm>
            <a:off x="7997190" y="4276090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307320" y="1099820"/>
            <a:ext cx="1097280" cy="46037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缩点前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713595" y="3393440"/>
            <a:ext cx="1097280" cy="46037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缩点后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137400" y="5767070"/>
            <a:ext cx="505968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圆圈内数字代表强连通分量的编号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圈外数字代表强连通分量中点的个数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3" name="椭圆 14"/>
          <p:cNvSpPr/>
          <p:nvPr/>
        </p:nvSpPr>
        <p:spPr>
          <a:xfrm>
            <a:off x="8406765" y="3393440"/>
            <a:ext cx="409575" cy="408940"/>
          </a:xfrm>
          <a:prstGeom prst="ellipse">
            <a:avLst/>
          </a:prstGeom>
          <a:noFill/>
          <a:ln w="381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4" name="椭圆 14"/>
          <p:cNvSpPr/>
          <p:nvPr/>
        </p:nvSpPr>
        <p:spPr>
          <a:xfrm>
            <a:off x="7672705" y="4094480"/>
            <a:ext cx="409575" cy="408940"/>
          </a:xfrm>
          <a:prstGeom prst="ellipse">
            <a:avLst/>
          </a:prstGeom>
          <a:noFill/>
          <a:ln w="381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5" name="椭圆 14"/>
          <p:cNvSpPr/>
          <p:nvPr/>
        </p:nvSpPr>
        <p:spPr>
          <a:xfrm>
            <a:off x="9808845" y="4221480"/>
            <a:ext cx="409575" cy="408940"/>
          </a:xfrm>
          <a:prstGeom prst="ellipse">
            <a:avLst/>
          </a:prstGeom>
          <a:noFill/>
          <a:ln w="381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" name="椭圆 14"/>
          <p:cNvSpPr/>
          <p:nvPr/>
        </p:nvSpPr>
        <p:spPr>
          <a:xfrm>
            <a:off x="8230235" y="5154295"/>
            <a:ext cx="409575" cy="408940"/>
          </a:xfrm>
          <a:prstGeom prst="ellipse">
            <a:avLst/>
          </a:prstGeom>
          <a:noFill/>
          <a:ln w="381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" name="椭圆 14"/>
          <p:cNvSpPr/>
          <p:nvPr/>
        </p:nvSpPr>
        <p:spPr>
          <a:xfrm>
            <a:off x="9808845" y="5082540"/>
            <a:ext cx="409575" cy="408940"/>
          </a:xfrm>
          <a:prstGeom prst="ellipse">
            <a:avLst/>
          </a:prstGeom>
          <a:noFill/>
          <a:ln w="381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57860" y="43815"/>
            <a:ext cx="6616700" cy="677037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t,w;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ans;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e[MaxN];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dis[MaxN];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inline bool rule(int a, int b){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if(x[a]!=x[b])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return x[a]&lt;x[b];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y[a]&lt;y[b];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nu[MaxM];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inline void Remove(){ //去除重边，否则会影响方案的统计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i=1;i&lt;=m;++i){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nu[i]=i;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x[i]=co[x[i]];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y[i]=co[y[i]];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sort(nu+1, nu+1+m, rule);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inline void Build(){ //缩点重建新图,并处理入度为拓扑排序做准备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tot=0;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memset(fir,0,sizeof(fir));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i=1;i&lt;=m;++i){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z=nu[i];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if((x[z]!=y[z])&amp;&amp;(x[z]!=x[nu[i-1]] || y[z]!=y[nu[i-1]]))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++de[y[z]];//入度加1 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Ins(x[z],y[z]);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30160" y="3632835"/>
            <a:ext cx="976630" cy="267652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nu[i]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02955" y="3616325"/>
            <a:ext cx="976630" cy="267652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x[i]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92260" y="3616325"/>
            <a:ext cx="976630" cy="267652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y[i]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12095" y="3616325"/>
            <a:ext cx="976630" cy="267652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nu[i]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0272395" y="3528060"/>
            <a:ext cx="5080" cy="2924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38490" y="3155950"/>
            <a:ext cx="1304925" cy="46037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排序前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50195" y="3155950"/>
            <a:ext cx="1304925" cy="46037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排序后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28" name="直接箭头连接符 5"/>
          <p:cNvCxnSpPr/>
          <p:nvPr/>
        </p:nvCxnSpPr>
        <p:spPr>
          <a:xfrm flipV="1">
            <a:off x="9406255" y="2519045"/>
            <a:ext cx="447675" cy="5715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11"/>
          <p:cNvSpPr/>
          <p:nvPr/>
        </p:nvSpPr>
        <p:spPr>
          <a:xfrm>
            <a:off x="8936990" y="2343150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5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2" name="直接箭头连接符 15"/>
          <p:cNvCxnSpPr>
            <a:endCxn id="37" idx="1"/>
          </p:cNvCxnSpPr>
          <p:nvPr/>
        </p:nvCxnSpPr>
        <p:spPr>
          <a:xfrm>
            <a:off x="9451340" y="1155065"/>
            <a:ext cx="402590" cy="39433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17"/>
          <p:cNvCxnSpPr>
            <a:stCxn id="36" idx="3"/>
            <a:endCxn id="39" idx="7"/>
          </p:cNvCxnSpPr>
          <p:nvPr/>
        </p:nvCxnSpPr>
        <p:spPr>
          <a:xfrm flipH="1">
            <a:off x="8705850" y="1155065"/>
            <a:ext cx="400685" cy="38227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16"/>
          <p:cNvCxnSpPr>
            <a:stCxn id="37" idx="4"/>
            <a:endCxn id="38" idx="0"/>
          </p:cNvCxnSpPr>
          <p:nvPr/>
        </p:nvCxnSpPr>
        <p:spPr>
          <a:xfrm>
            <a:off x="9999345" y="1898650"/>
            <a:ext cx="0" cy="41592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14"/>
          <p:cNvSpPr/>
          <p:nvPr/>
        </p:nvSpPr>
        <p:spPr>
          <a:xfrm>
            <a:off x="9046845" y="805815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3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" name="椭圆 13"/>
          <p:cNvSpPr/>
          <p:nvPr/>
        </p:nvSpPr>
        <p:spPr>
          <a:xfrm>
            <a:off x="9794240" y="1489710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" name="椭圆 19"/>
          <p:cNvSpPr/>
          <p:nvPr/>
        </p:nvSpPr>
        <p:spPr>
          <a:xfrm>
            <a:off x="9794240" y="2314575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4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" name="椭圆 14"/>
          <p:cNvSpPr/>
          <p:nvPr/>
        </p:nvSpPr>
        <p:spPr>
          <a:xfrm>
            <a:off x="8355965" y="1477645"/>
            <a:ext cx="409575" cy="408940"/>
          </a:xfrm>
          <a:prstGeom prst="ellipse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072370" y="594995"/>
            <a:ext cx="1097280" cy="46037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缩点后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3" name="椭圆 14"/>
          <p:cNvSpPr/>
          <p:nvPr/>
        </p:nvSpPr>
        <p:spPr>
          <a:xfrm>
            <a:off x="8765540" y="594995"/>
            <a:ext cx="409575" cy="408940"/>
          </a:xfrm>
          <a:prstGeom prst="ellipse">
            <a:avLst/>
          </a:prstGeom>
          <a:noFill/>
          <a:ln w="381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4" name="椭圆 14"/>
          <p:cNvSpPr/>
          <p:nvPr/>
        </p:nvSpPr>
        <p:spPr>
          <a:xfrm>
            <a:off x="8031480" y="1296035"/>
            <a:ext cx="409575" cy="408940"/>
          </a:xfrm>
          <a:prstGeom prst="ellipse">
            <a:avLst/>
          </a:prstGeom>
          <a:noFill/>
          <a:ln w="381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5" name="椭圆 14"/>
          <p:cNvSpPr/>
          <p:nvPr/>
        </p:nvSpPr>
        <p:spPr>
          <a:xfrm>
            <a:off x="10167620" y="1423035"/>
            <a:ext cx="409575" cy="408940"/>
          </a:xfrm>
          <a:prstGeom prst="ellipse">
            <a:avLst/>
          </a:prstGeom>
          <a:noFill/>
          <a:ln w="381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" name="椭圆 14"/>
          <p:cNvSpPr/>
          <p:nvPr/>
        </p:nvSpPr>
        <p:spPr>
          <a:xfrm>
            <a:off x="8589010" y="2355850"/>
            <a:ext cx="409575" cy="408940"/>
          </a:xfrm>
          <a:prstGeom prst="ellipse">
            <a:avLst/>
          </a:prstGeom>
          <a:noFill/>
          <a:ln w="381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" name="椭圆 14"/>
          <p:cNvSpPr/>
          <p:nvPr/>
        </p:nvSpPr>
        <p:spPr>
          <a:xfrm>
            <a:off x="10167620" y="2284095"/>
            <a:ext cx="409575" cy="408940"/>
          </a:xfrm>
          <a:prstGeom prst="ellipse">
            <a:avLst/>
          </a:prstGeom>
          <a:noFill/>
          <a:ln w="38100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r"/>
            <a:r>
              <a:rPr lang="en-US" altLang="zh-CN" sz="2400" kern="1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kern="1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5280" y="116840"/>
            <a:ext cx="6895465" cy="633920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inline void Reset(){ //拓扑排序初始入队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i=1;i&lt;=col;++i)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if(!de[i])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ue[++w]=i;//ue数组为入度为0的顶点数组 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dis[i]=si[i];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e[i]=1;//e[i]表示以i为终点的方案数 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if(dis[ans]&lt;dis[i])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ans=i;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//循环比较，找出最大的dis[ans]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inline void Topo(){ //拓扑排序及递推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while(t&lt;w){   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u=ue[++t];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i=fir[u];i;i=nex[i]){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int v=to[i];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--de[v];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if(dis[v]&lt;dis[u]+si[v]){ // 临时最长距离被更新,重新统计方案数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dis[v]=dis[u]+si[v];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e[v]=0;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if(dis[ans]&lt;dis[v])ans=v;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if(dis[v]==dis[u]+si[v]) //满足距离条件，累加方案数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e[v]=(e[v]+e[u])%mo;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if(!de[v]) ue[++w]=v;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7544435" y="345440"/>
          <a:ext cx="4175125" cy="193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171950" imgH="1933575" progId="Paint.Picture">
                  <p:embed/>
                </p:oleObj>
              </mc:Choice>
              <mc:Fallback>
                <p:oleObj name="" r:id="rId1" imgW="4171950" imgH="19335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44435" y="345440"/>
                        <a:ext cx="4175125" cy="193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374255" y="2477770"/>
            <a:ext cx="4754880" cy="119888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红圈内为新图的点的编号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强连通分量的编号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圈外黑字为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si[i]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，即强连通分量的大小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圈外红字为最终的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dis[]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值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方框内黑字为方案数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55955" y="286385"/>
            <a:ext cx="3942080" cy="600075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anss;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inline void Ask(){ //统计答案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i=1;i&lt;=n;++i)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if(dis[i] == dis[ans])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anss=(anss+e[i])%mo;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n=Get(),m=Get(),mo=Get();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i=1;i&lt;=m;++i){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x[i]=Get(), y[i]=Get();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Ins(x[i], y[i]);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i=1;i&lt;=n;++i)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if(!dfn[i])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Tarjan(i);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Remove();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Build();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Reset();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Topo();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Ask();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printf("%d\n%d", dis[ans], anss);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839470" y="158115"/>
          <a:ext cx="8216900" cy="654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9906000" imgH="7886700" progId="Paint.Picture">
                  <p:embed/>
                </p:oleObj>
              </mc:Choice>
              <mc:Fallback>
                <p:oleObj name="" r:id="rId2" imgW="9906000" imgH="78867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470" y="158115"/>
                        <a:ext cx="8216900" cy="6542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11225" y="392430"/>
            <a:ext cx="10679430" cy="267652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应用：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若将有向图中的强连通分量都缩为一个点，则原图会形成一个DAG（有向无环图）。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证明：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假设原图中存在环，那么环上的点还能接着缩成更大的强连通分量，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与强连通分量是极大的矛盾。故缩点后的图是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DAG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algn="l">
              <a:buFont typeface="Arial" panose="020B0604020202020204" pitchFamily="34" charset="0"/>
            </a:pP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如下图：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7171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488" y="2551748"/>
            <a:ext cx="4521200" cy="3506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23010" y="188595"/>
            <a:ext cx="981202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思路： 1)缩点，寻找多少个入度为0的节点。 2)max(入度为0，出度为0)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0670" y="731520"/>
            <a:ext cx="5527675" cy="56927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 &lt;bits/stdc++.h&gt;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N=1e2+5;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n,dfn[N],vis[N],low[N],t,num,b[N],x,in[N],out[N];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vector&lt;int&gt; a[N];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stack&lt;int&gt; s;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dfs(int x){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dfn[x]=low[x]=++t;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s.push(x);  vis[x]=1;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i=0;i&lt;a[x].size();i++)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y=a[x][i];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if(!dfn[y])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dfs(y);  low[x]=min(low[x],low[y]);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 if(vis[y])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low[x]=min(low[x],low[y]);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if(low[x]==dfn[x]) 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num++;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while(s.top()!=x)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b[s.top()]=num;//编号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vis[s.top()]=0; s.pop();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b[x]=num;  vis[x]=0;  s.pop();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03620" y="698500"/>
            <a:ext cx="5824855" cy="56927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scanf("%d",&amp;n);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i=1;i&lt;=n;i++)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while(scanf("%d",&amp;x),x)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a[i].push_back(x);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i=1;i&lt;=n;i++)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if(!dfn[i])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dfs(i);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i=1;i&lt;=n;i++) { //新建图，缩点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j=0;j&lt;a[i].size();j++)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int x=b[i],y=b[a[i][j]];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if(x!=y)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out[x]++,in[y]++;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m1=0,m2=0;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i=1;i&lt;=num;i++)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if(in[i]==0) m1++;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if(out[i]==0) m2++;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printf("%d\n",m1);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if(num==1) printf("0\n");//特殊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else printf("%d\n",max(m1,m2));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1416050" y="117475"/>
          <a:ext cx="7188200" cy="663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7924800" imgH="7315200" progId="Paint.Picture">
                  <p:embed/>
                </p:oleObj>
              </mc:Choice>
              <mc:Fallback>
                <p:oleObj name="" r:id="rId2" imgW="7924800" imgH="73152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6050" y="117475"/>
                        <a:ext cx="7188200" cy="663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830" y="265430"/>
            <a:ext cx="5517515" cy="633920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//缩点以后，找入度为0的，统计入度为0的点的个数。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#include&lt;bits/stdc++.h&gt;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n,mapp[1010][1010];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dfn[1010],low[1010],num,top;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st[1010],col,co[1010],in[1010],out[1010];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Tarjan(int u){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dfn[u]=low[u]=++num;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st[++top]=u;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i=1;i&lt;=n;i++)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if(mapp[u][i]){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int v=i;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if(!dfn[v])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Tarjan(v);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low[u]=min(low[u],low[v]);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else if(!co[v])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low[u]=min(low[u],dfn[v]);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       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if(low[u]==dfn[u])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co[u]=++col;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while(st[top]!=u)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co[st[top]]=col;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--top;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--top;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8060" y="343535"/>
            <a:ext cx="5716905" cy="633920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scanf("%d",&amp;n);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i,j,t;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for(i=1;i&lt;=n;i++){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for(j=1;j&lt;=n;j++)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scanf("%d",&amp;t);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mapp[i][j]=t;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for(i=1;i&lt;=n;i++)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if(!dfn[i])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Tarjan(i);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//构造新图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for(i=1;i&lt;=n;i++)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for(j=1;j&lt;=n;j++)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if(mapp[i][j]) 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if(co[i]==co[j])continue;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in[co[j]]++;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//out[co[i]]++;           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ans=0;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for(i=1;i&lt;=col;i++){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if(in[i]==0)ans++;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printf("%d\n",ans);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199515" y="45085"/>
          <a:ext cx="6627495" cy="672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915275" imgH="8029575" progId="Paint.Picture">
                  <p:embed/>
                </p:oleObj>
              </mc:Choice>
              <mc:Fallback>
                <p:oleObj name="" r:id="rId1" imgW="7915275" imgH="80295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9515" y="45085"/>
                        <a:ext cx="6627495" cy="672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0375" y="909320"/>
            <a:ext cx="11271885" cy="483108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注意：“每个间谍分别用 1 到 n的整数来标识”，但是输入的间谍可能不是1-n全覆盖的， 若是某些间谍是独立的，而且他还不能被收买，那就简单了， 所以从1-n开始tarjan，条件是(!dfn[i]&amp;&amp;可以被收买)，在tarjan的过程中，求出每个强连通分享的对应的最小的钱数。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那么tarjan完，我们再看看有谁的dfn还是0，有的话就NO，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然后，剩下的点，都能被收买，缩点后，找入度为0的点，并把其对应的最小金额求出。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https://blog.csdn.net/m0_37579232/article/details/90345939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7795" y="328295"/>
            <a:ext cx="5599430" cy="476948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#include&lt;iostream&gt;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#include&lt;cstring&gt;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#define ll long long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typedef pair&lt;ll,int&gt;P;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INF=0x3f3f3f3f;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N=3005,mod=1e9+7;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head[N],cnt;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dfn[N],low[N],sta[N],vis[N],fa[N],tot,inx,number;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money[N],mymin[N];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struct A{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to,nex;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}edge[3*N];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in[N];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add(int from,int to){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edge[cnt].to=to;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edge[cnt].nex=head[from];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head[from]=cnt++;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8060" y="281305"/>
            <a:ext cx="6033135" cy="624713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tarjan(int u){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dfn[u]=low[u]=++tot;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sta[++inx]=u;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vis[u]=1;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i=head[u];i!=-1;i=edge[i].nex){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v=edge[i].to;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if(!dfn[v]){//v点没被访问过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tarjan(v);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low[u]=min(low[u],low[v]);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 if(vis[v]){//被访问过，且在队列里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low[u]=min(low[u],dfn[v]);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if(dfn[u]==low[u]){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do{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int t=sta[inx--];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vis[t]=0;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fa[t]=number;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if(money[t]!=-1)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mymin[number]=min(mymin[number],money[t]);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}while(sta[inx+1]!=u);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number++;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8790" y="375285"/>
            <a:ext cx="5401310" cy="526224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n,p,r,t;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a,b;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scanf("%d%d",&amp;n,&amp;p);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memset(head,-1,sizeof(head));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memset(money,-1,sizeof(money));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memset(mymin,INF,sizeof(mymin));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i=1;i&lt;=p;i++){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scanf("%d%d",&amp;a,&amp;b);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money[a]=b;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scanf("%d",&amp;r);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i=1;i&lt;=r;i++){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scanf("%d%d",&amp;a,&amp;b);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add(a,b);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if(!dfn[i]&amp;&amp;money[i]!=-1){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tarjan(i);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8060" y="437515"/>
            <a:ext cx="5861050" cy="526224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if(!dfn[i]){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printf("NO\n%d\n",i);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j=head[i];j!=-1;j=edge[j].nex){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int p=edge[j].to;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if(fa[i]!=fa[p]){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in[fa[p]]++;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printf("YES\n");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sum=0;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i=0;i&lt;number;i++){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if(in[i]==0){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sum+=mymin[i];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printf("%d\n",sum);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91135" y="77470"/>
          <a:ext cx="7144385" cy="670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867650" imgH="7381875" progId="Paint.Picture">
                  <p:embed/>
                </p:oleObj>
              </mc:Choice>
              <mc:Fallback>
                <p:oleObj name="" r:id="rId1" imgW="7867650" imgH="73818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135" y="77470"/>
                        <a:ext cx="7144385" cy="670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040370" y="549275"/>
          <a:ext cx="2611755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609850" imgH="4086225" progId="Paint.Picture">
                  <p:embed/>
                </p:oleObj>
              </mc:Choice>
              <mc:Fallback>
                <p:oleObj name="" r:id="rId3" imgW="2609850" imgH="40862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0370" y="549275"/>
                        <a:ext cx="2611755" cy="408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303520" y="5183505"/>
          <a:ext cx="683831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7829550" imgH="1828800" progId="Paint.Picture">
                  <p:embed/>
                </p:oleObj>
              </mc:Choice>
              <mc:Fallback>
                <p:oleObj name="" r:id="rId5" imgW="7829550" imgH="18288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3520" y="5183505"/>
                        <a:ext cx="6838315" cy="159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59560" y="405130"/>
            <a:ext cx="9330690" cy="56927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于本题中的强盗，如果在一个强连通分量中必定能将强连通分量中的ATM机的钱抢完（每个结点都强连通，并且一条边可以走很多次），所以对原图计算强连通分量并缩点，变成一张有向无环图，定义边权为本结点所代表的强连通分量中的ATM机的钱的总数，再在这张有向无环图中求最长路（起始结点的最长路径设置为当前节点代表的强连通分量的金额和）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有向无环图求最长路有很多办法，此处使用的是图论最短路 / 最长路的SPFA算法。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不过可以考虑建立超级原点 0 ，让每一个含酒吧的强连通分量向0连边可以简化枚举步骤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0975" y="234315"/>
            <a:ext cx="5627370" cy="649287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 &lt;cstdio&gt;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 &lt;cstring&gt;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 &lt;algorithm&gt;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 &lt;queue&gt;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N = 1500000 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 m;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e[N], ne[N], w[N], h[N], idx, dis[N];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dfn[N], low[N] ,timestamp;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stk[N],in_stk[N], top;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id[N],scc_cnt, scc_size[N];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st[N];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S,P;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cost[N], vis[N];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hs[N],ws[N];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dout[N];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bool in_que[N];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add(int a,int b){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e[idx] = b; ne[idx] = h[a]; h[a] = idx++;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add2(int a,int b,int c){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e[idx]=b;ws[idx]=c;ne[idx]=hs[a];hs[a]=idx++;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6475" y="274955"/>
            <a:ext cx="5615940" cy="624713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tarjan(int u){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dfn[u] = low[u] = ++timestamp;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stk[++top] = u; in_stk[u] = 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 = h[u]; ~i ;i = ne[i]){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j = e[i];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if(!dfn[j]){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tarjan(j);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low[u] = min(low[u], low[j]);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 if(in_stk[j]){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low[u] = min(low[u], dfn[j]);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if(dfn[u] == low[u]){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++scc_cnt;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y;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do{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y = stk[top--];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in_stk[y] =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id[y] = scc_cnt;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cost[scc_cnt] += w[y];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vis[scc_cnt] |= st[y];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 while (y != u);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0465" y="328295"/>
            <a:ext cx="601980" cy="33718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86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3435" y="188595"/>
            <a:ext cx="10724515" cy="378460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marR="0" defTabSz="914400">
              <a:buFont typeface="Arial" panose="020B0604020202020204" pitchFamily="34" charset="0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二、Kosaraju算法</a:t>
            </a:r>
            <a:endParaRPr kumimoji="0" lang="zh-CN" altLang="en-US" sz="24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基于两次DFS的有向图强连通子图算法。</a:t>
            </a:r>
            <a:endParaRPr kumimoji="0" lang="en-US" altLang="zh-CN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第1步：对原有向图G进行DFS，记录节点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访问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退出时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的顺序d[i]，d[i]表示第i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个访问完的结点是d[i]；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第2步：选择具有最晚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退出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的顶点，对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反图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GT进行DFS，删除能够遍历到的顶点，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这些顶点构成一个强连通分量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第3步：如果还有顶点没有删除，继续步骤2，否则算法结束。</a:t>
            </a:r>
            <a:endParaRPr lang="en-US" altLang="zh-CN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</a:pPr>
            <a:endParaRPr kumimoji="0" lang="en-US" altLang="zh-CN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defTabSz="914400">
              <a:buFont typeface="Arial" panose="020B0604020202020204" pitchFamily="34" charset="0"/>
              <a:buNone/>
            </a:pPr>
            <a:endParaRPr kumimoji="0" lang="en-US" altLang="zh-CN" sz="2400" kern="1200" cap="none" spc="0" normalizeH="0" baseline="0" noProof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10243" name="图片 5" descr="_NJYO`X]LB}UC0G@DRRONJ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270" y="4822825"/>
            <a:ext cx="4237990" cy="1400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64540" y="3493770"/>
            <a:ext cx="10662285" cy="156845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举例说明：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第一次遍历的访问次序是1,2,3,4；访问完成时间顺序是3,2,1,4；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第二次遍历是按照“访问完成的顺序”从后向前的访问，所以第二次是先从4开始；然后是1,2；最后是3。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8790" y="328295"/>
            <a:ext cx="5401310" cy="550799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ans =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spfa(){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queue &lt;int&gt; q;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q.push(id[S]);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in_que[id[S]] = 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while(q.size()){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t = q.front();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q.pop();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in_que[t] =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 = hs[t]; ~i; i = ne[i]){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int j = e[i];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if(dis[j] &lt; dis[t] + ws[i]){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dis[j] = dis[t] + ws[i];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if(!in_que[j]){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    in_que[j] = 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    q.push(j);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ans = dis[0];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0" y="203200"/>
            <a:ext cx="5669915" cy="677037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scanf("%d %d",&amp;n,&amp;m);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memset(h, -1, sizeof(h));  memset(hs,-1,sizeof(hs));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while(m--){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a, b;    scanf("%d %d",&amp;a,&amp;b);     add(a, b);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 = 1;i &lt;= n; i++){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scanf("%d",&amp;w[i]);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scanf("%d %d",&amp;S,&amp;P);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 = 1; i &lt;= P; i++){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x;    scanf("%d",&amp;x);     st[x] = 1;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 = 1; i &lt;= n; i++){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if(!dfn[i]) tarjan(i);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 = 1; i &lt;= n; i++){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j = h[i]; ~j; j = ne[j]){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int k = e[j]; int a = id[i], b = id[k];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if(a != b){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add2(a, b, cost[a]);    dout[a]++;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 = 1; i &lt;= scc_cnt; i++){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if(vis[i]) add2(i, 0, cost[i]);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spfa();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printf("%d",ans);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991995" y="138430"/>
          <a:ext cx="6396990" cy="658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924800" imgH="8153400" progId="Paint.Picture">
                  <p:embed/>
                </p:oleObj>
              </mc:Choice>
              <mc:Fallback>
                <p:oleObj name="" r:id="rId1" imgW="7924800" imgH="81534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1995" y="138430"/>
                        <a:ext cx="6396990" cy="658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91845" y="406400"/>
            <a:ext cx="10633075" cy="563118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2-SAT 模板题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首先，我们先确立边的关系。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我们令一条有向边的意义：x-&gt;y表示如果选择了x就必须选y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如果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是同一党派，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是同一党派。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彼此厌恶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互掐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，那么选了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就必定选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d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，选了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就必定选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 c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不讨论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假如有2个党派，其中(1,3)、(1,4)、(2,3)、(2,4)互掐。很明显，无法组成委员会。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由于(1,3)互掐，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得出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1-&gt;4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3-&gt;2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由于(1,4)互掐，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得出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1-&gt;3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4-&gt;2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由于(2,3)互掐，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得出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2-&gt;4  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3-&gt;1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由于(2,4)互掐，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得出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2-&gt;3  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4-&gt;1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由红色部分得出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(1,3,4)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属于同一个强连通分量的一部分。它意味着，只要选了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，就必定会选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；只要选了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，就必定会选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。而实际上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不能同时选。因此，在这种情况下构成的图，若同一党派的两个人出现在同一强连通分量里面，那么肯定不能创立委员会。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8980" y="218440"/>
            <a:ext cx="10264140" cy="624713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 &lt;bits/stdc++.h&gt;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n,m,x,y;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low[20005],dfn[20005],co[20005],tot,num;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cnt,head[20005];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struct node{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int to,nxt;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 a[40005];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add(int x,int y){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int w=(y%2)?y+1:y-1,v=(x%2)?x+1:x-1;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a[++cnt].to=w,a[cnt].nxt=head[x],head[x]=cnt;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a[++cnt].to=v,a[cnt].nxt=head[y],head[y]=cnt;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stack&lt;int&gt; st;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tarjin(int k){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low[k]=dfn[k]=++tot,st.push(k);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for(int i=head[k]; i; i=a[i].nxt)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if(!dfn[a[i].to]) tarjin(a[i].to),low[k]=min(low[k],low[a[i].to]);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else if(!co[a[i].to]) low[k]=min(low[k],dfn[a[i].to]);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if(low[k]==dfn[k]) 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co[k]=++num;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while(st.top()!=k) co[st.top()]=num,st.pop();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st.pop();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1180" y="188595"/>
            <a:ext cx="10811510" cy="476948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scanf("%d%d",&amp;n,&amp;m);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for(int i=1; i&lt;=m; i++) scanf("%d%d",&amp;x,&amp;y),add(x,y);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for(int i=1; i&lt;=2*n; i++) if(!dfn[i]) tarjin(i);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for(int i=2; i&lt;=2*n; i+=2)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//如果两个人在同一组就不行了（因为都必须同时被选/被不选）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if(co[i-1]==co[i])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printf("NIE\n");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//如果不然就选号码比较小的那一个，这样就一定能确定你选的是对的。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//（由于Tarjin的序是反拓扑序，因此选小的关系到的就越少，就是对的）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for(int i=2; i&lt;=2*n; i+=2)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if(co[i-1]&lt;co[i]) printf("%d\n",i-1);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else printf("%d\n",i);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5177155"/>
            <a:ext cx="10812780" cy="119888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为啥选小的？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例如，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和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互掐，会得到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1-&gt;4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和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3-&gt;2 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两条边，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Tarjan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后，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co[4]=1,co[1]=2,co[2]=3,co[3]=4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因为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co[1]&lt;co[2]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，选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co[3]&gt;c[4]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，选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；最终选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和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，是不冲突的。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(co[4]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小，跟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冲突的肯定少。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WordArt 4"/>
          <p:cNvSpPr>
            <a:spLocks noTextEdit="1"/>
          </p:cNvSpPr>
          <p:nvPr/>
        </p:nvSpPr>
        <p:spPr>
          <a:xfrm>
            <a:off x="4057650" y="2859088"/>
            <a:ext cx="40767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p>
            <a:pPr algn="ctr"/>
            <a:r>
              <a:rPr lang="zh-CN" altLang="en-US" sz="800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谢谢观赏</a:t>
            </a:r>
            <a:endParaRPr lang="zh-CN" altLang="en-US" sz="800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68350" y="59055"/>
            <a:ext cx="5986780" cy="673925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代码：  </a:t>
            </a:r>
            <a:r>
              <a:rPr lang="en-US" altLang="zh-CN" sz="1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//</a:t>
            </a:r>
            <a:r>
              <a:rPr lang="zh-CN" altLang="en-US" sz="18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邻接矩阵存储 </a:t>
            </a:r>
            <a:endParaRPr kumimoji="0" lang="zh-CN" altLang="en-US" sz="18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1.void dfsOne(int x)  </a:t>
            </a:r>
            <a:endParaRPr kumimoji="0" lang="en-US" altLang="zh-CN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2.{  </a:t>
            </a:r>
            <a:endParaRPr kumimoji="0" lang="en-US" altLang="zh-CN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3.   vst[x]=1;       </a:t>
            </a:r>
            <a:endParaRPr kumimoji="0" lang="en-US" altLang="zh-CN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4.   for(int i=1;i&lt;=n;i++)  </a:t>
            </a:r>
            <a:endParaRPr kumimoji="0" lang="en-US" altLang="zh-CN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5.      if(!vst[i]&amp;&amp;map[x][i])dfsOne(i);   </a:t>
            </a:r>
            <a:endParaRPr kumimoji="0" lang="en-US" altLang="zh-CN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6.   d[++t]=x;  </a:t>
            </a:r>
            <a:endParaRPr kumimoji="0" lang="en-US" altLang="zh-CN" sz="1800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7.}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8.void dfsTwo(int x)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9.{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10.   vst[x]=t;  </a:t>
            </a:r>
            <a:r>
              <a:rPr lang="en-US" altLang="zh-CN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//vst[]</a:t>
            </a: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值相同的，为同一个强连通分量 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11.   for(int i=1;i&lt;=n;i++)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12.      if(!vst[i]&amp;&amp;map[i][x])dfsTwo(i);   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13.}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14.void Kosaraju()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15.{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16.   int i,t=0;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17.   for(i=1;i&lt;=n;i++)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18.      if(!vst[i])dfsOne(i);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19.   memset(vst,0,sizeof(vst));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20.   t=0;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21.   for(i=n;i&gt;=1;i--)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22.      if(!vst[d[i]]){t++;dfsTwo(d[i]);}  </a:t>
            </a:r>
            <a:endParaRPr lang="zh-CN" altLang="en-US" sz="1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algn="l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23.}  </a:t>
            </a:r>
            <a:endParaRPr lang="zh-CN" altLang="en-US" sz="1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9425" y="188595"/>
            <a:ext cx="10698480" cy="415417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显然，时间复杂度是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O(n+m)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这种算法为何是正确的呢？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首先我们记录每个节点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dfs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退出时的顺序，就保证了靠前的结点缩点后的拓扑序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一定靠后。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这样我们倒序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dfs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，就相当于缩点后拓扑序靠前的结点先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dfs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由于强连通分量在反图中仍然是强连通的，而在反图中拓扑序靠前的一定无法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达到靠后的结点。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因此该算法找到的强连通分量是正确的。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3" name="图片 5" descr="_NJYO`X]LB}UC0G@DRRONJ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1955" y="5676265"/>
            <a:ext cx="3511550" cy="1160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43865" y="4472305"/>
            <a:ext cx="10662285" cy="156845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举例说明：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第一次遍历的访问次序是1,2,3,4；访问完成时间顺序是3,2,1,4；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第二次遍历是按照“访问完成的顺序”从后向前的访问，所以第二次是先从4开始；然后是1,2；最后是3。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9425" y="189230"/>
            <a:ext cx="10839450" cy="193802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三、Tarjan算法</a:t>
            </a:r>
            <a:endParaRPr kumimoji="0" lang="zh-CN" altLang="en-US" sz="24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1.基本概念</a:t>
            </a:r>
            <a:endParaRPr kumimoji="0" lang="zh-CN" altLang="en-US" sz="24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Tarjan算法是基于对图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深度优先搜索(DFS)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的算法，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每个强连通分量为搜索树中的一棵子树。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搜索时，把当前搜索树中未处理的结点加入一个栈，回溯时可以判断栈顶到栈中的结点是否为一个强连通分量。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2" name="图片 1" descr="树边_前向边_后向边_横叉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0370" y="1845310"/>
            <a:ext cx="3643630" cy="3538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7670" y="4653280"/>
            <a:ext cx="10839450" cy="193802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DFS过程中遇到的四种边：</a:t>
            </a: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树枝边：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DFS时经过的边，即DFS搜索树上的边</a:t>
            </a: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前向边：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与DFS方向一致，从某个结点指向其某个子孙的边</a:t>
            </a: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后向边：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与DFS方向相反，从某个结点指向其某个祖先的边</a:t>
            </a: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横叉边：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从某个结点指向搜索树中另一子树中的某结点的边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10" descr="image"/>
          <p:cNvPicPr>
            <a:picLocks noChangeAspect="1"/>
          </p:cNvPicPr>
          <p:nvPr/>
        </p:nvPicPr>
        <p:blipFill>
          <a:blip r:embed="rId1"/>
          <a:srcRect l="865" t="19283" r="34112" b="19103"/>
          <a:stretch>
            <a:fillRect/>
          </a:stretch>
        </p:blipFill>
        <p:spPr>
          <a:xfrm>
            <a:off x="803275" y="878840"/>
            <a:ext cx="4178300" cy="230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605" y="283210"/>
            <a:ext cx="4501515" cy="3898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50415" y="3721735"/>
            <a:ext cx="792480" cy="46037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原图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33410" y="4494530"/>
            <a:ext cx="231648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深度优先搜索树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ctr" eaLnBrk="0" hangingPunct="0">
              <a:buClrTx/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理解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种边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9580" y="408305"/>
            <a:ext cx="11292205" cy="483108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定义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DFN(u)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为结点u的搜索次序编号(时间戳)，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Low(u)为u或u的子树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能够回溯到的最早的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栈中结点的DFN值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由定义可以得出: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如果(u,v)为树枝边，u为v的父结点，则Low(u)=Min(Low(u),Low(v))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如果(u,v)为后向边或指向栈中结点的横叉边，则Low(u)=Min(Low(u),DFN(v))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r">
              <a:buFont typeface="Arial" panose="020B0604020202020204" pitchFamily="34" charset="0"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写为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Low(u)=Min(Low(u),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Low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(v))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也正确。最终的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Low(v)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还未求出来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)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当结点u的搜索过程结束后，若DFN(u)=Low(u)，则以u为根的搜索子树上所有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还在栈中的结点（即u和栈中在u之后的所有结点）是一个强连通分量，可退栈。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为什么呢，通俗地理解，若u为强连通分量的根，那么它的子孙中的最高祖宗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应该就是它本身。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580,&quot;width&quot;:4107.499212598425}"/>
</p:tagLst>
</file>

<file path=ppt/tags/tag2.xml><?xml version="1.0" encoding="utf-8"?>
<p:tagLst xmlns:p="http://schemas.openxmlformats.org/presentationml/2006/main">
  <p:tag name="KSO_WM_UNIT_PLACING_PICTURE_USER_VIEWPORT" val="{&quot;height&quot;:12430,&quot;width&quot;:15612}"/>
</p:tagLst>
</file>

<file path=ppt/tags/tag3.xml><?xml version="1.0" encoding="utf-8"?>
<p:tagLst xmlns:p="http://schemas.openxmlformats.org/presentationml/2006/main">
  <p:tag name="KSO_WM_UNIT_PLACING_PICTURE_USER_VIEWPORT" val="{&quot;height&quot;:11529,&quot;width&quot;:12490}"/>
</p:tagLst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 cap="flat" cmpd="sng">
          <a:solidFill>
            <a:srgbClr val="92D050"/>
          </a:solidFill>
          <a:prstDash val="solid"/>
          <a:miter/>
          <a:headEnd type="none" w="med" len="med"/>
          <a:tailEnd type="none" w="med" len="med"/>
        </a:ln>
      </a:spPr>
      <a:bodyPr anchor="t" anchorCtr="0">
        <a:spAutoFit/>
      </a:bodyPr>
      <a:lstStyle>
        <a:defPPr eaLnBrk="0" hangingPunct="0">
          <a:buClrTx/>
          <a:buFontTx/>
          <a:defRPr lang="en-US" altLang="zh-CN" sz="1200" dirty="0">
            <a:latin typeface="楷体" panose="02010609060101010101" pitchFamily="49" charset="-122"/>
            <a:ea typeface="楷体" panose="02010609060101010101" pitchFamily="49" charset="-122"/>
            <a:cs typeface="楷体" panose="02010609060101010101" pitchFamily="49" charset="-122"/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 cap="flat" cmpd="sng">
          <a:solidFill>
            <a:srgbClr val="92D050"/>
          </a:solidFill>
          <a:prstDash val="solid"/>
          <a:miter/>
          <a:headEnd type="none" w="med" len="med"/>
          <a:tailEnd type="none" w="med" len="med"/>
        </a:ln>
      </a:spPr>
      <a:bodyPr anchor="t" anchorCtr="0">
        <a:spAutoFit/>
      </a:bodyPr>
      <a:lstStyle>
        <a:defPPr eaLnBrk="0" hangingPunct="0">
          <a:buClrTx/>
          <a:buFontTx/>
          <a:defRPr lang="en-US" altLang="zh-CN" sz="1200" dirty="0">
            <a:latin typeface="楷体" panose="02010609060101010101" pitchFamily="49" charset="-122"/>
            <a:ea typeface="楷体" panose="02010609060101010101" pitchFamily="49" charset="-122"/>
            <a:cs typeface="楷体" panose="02010609060101010101" pitchFamily="49" charset="-122"/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0</TotalTime>
  <Words>17709</Words>
  <Application>WPS 演示</Application>
  <PresentationFormat>全屏显示(4:3)</PresentationFormat>
  <Paragraphs>911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45</vt:i4>
      </vt:variant>
    </vt:vector>
  </HeadingPairs>
  <TitlesOfParts>
    <vt:vector size="72" baseType="lpstr">
      <vt:lpstr>Arial</vt:lpstr>
      <vt:lpstr>宋体</vt:lpstr>
      <vt:lpstr>Wingdings</vt:lpstr>
      <vt:lpstr>Verdana</vt:lpstr>
      <vt:lpstr>楷体</vt:lpstr>
      <vt:lpstr>Calibri</vt:lpstr>
      <vt:lpstr>黑体</vt:lpstr>
      <vt:lpstr>微软雅黑</vt:lpstr>
      <vt:lpstr>Arial Unicode MS</vt:lpstr>
      <vt:lpstr>Calibri</vt:lpstr>
      <vt:lpstr>Times New Roman</vt:lpstr>
      <vt:lpstr>华文楷体</vt:lpstr>
      <vt:lpstr>Globe</vt:lpstr>
      <vt:lpstr>1_Globe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提高篇-强连通分量 SCC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qdez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深度、广度优先搜索</dc:title>
  <dc:creator>微软用户</dc:creator>
  <cp:lastModifiedBy>huchuanchang</cp:lastModifiedBy>
  <cp:revision>470</cp:revision>
  <dcterms:created xsi:type="dcterms:W3CDTF">2014-03-18T12:27:00Z</dcterms:created>
  <dcterms:modified xsi:type="dcterms:W3CDTF">2022-03-18T01:52:13Z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45DCC9CF0F7B45B7A4557B4499787594</vt:lpwstr>
  </property>
  <property fmtid="{D5CDD505-2E9C-101B-9397-08002B2CF9AE}" pid="3" name="KSOProductBuildVer">
    <vt:lpwstr>2052-11.1.0.11365</vt:lpwstr>
  </property>
</Properties>
</file>