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42"/>
  </p:notesMasterIdLst>
  <p:sldIdLst>
    <p:sldId id="292" r:id="rId4"/>
    <p:sldId id="783" r:id="rId5"/>
    <p:sldId id="842" r:id="rId6"/>
    <p:sldId id="704" r:id="rId7"/>
    <p:sldId id="705" r:id="rId8"/>
    <p:sldId id="706" r:id="rId9"/>
    <p:sldId id="707" r:id="rId10"/>
    <p:sldId id="709" r:id="rId11"/>
    <p:sldId id="710" r:id="rId12"/>
    <p:sldId id="712" r:id="rId13"/>
    <p:sldId id="714" r:id="rId14"/>
    <p:sldId id="844" r:id="rId15"/>
    <p:sldId id="758" r:id="rId16"/>
    <p:sldId id="761" r:id="rId17"/>
    <p:sldId id="762" r:id="rId18"/>
    <p:sldId id="818" r:id="rId19"/>
    <p:sldId id="763" r:id="rId20"/>
    <p:sldId id="764" r:id="rId21"/>
    <p:sldId id="765" r:id="rId22"/>
    <p:sldId id="766" r:id="rId23"/>
    <p:sldId id="767" r:id="rId24"/>
    <p:sldId id="768" r:id="rId25"/>
    <p:sldId id="769" r:id="rId26"/>
    <p:sldId id="770" r:id="rId27"/>
    <p:sldId id="771" r:id="rId28"/>
    <p:sldId id="772" r:id="rId29"/>
    <p:sldId id="773" r:id="rId30"/>
    <p:sldId id="774" r:id="rId31"/>
    <p:sldId id="775" r:id="rId32"/>
    <p:sldId id="760" r:id="rId33"/>
    <p:sldId id="776" r:id="rId34"/>
    <p:sldId id="777" r:id="rId35"/>
    <p:sldId id="778" r:id="rId36"/>
    <p:sldId id="779" r:id="rId37"/>
    <p:sldId id="781" r:id="rId38"/>
    <p:sldId id="782" r:id="rId39"/>
    <p:sldId id="780" r:id="rId40"/>
    <p:sldId id="286" r:id="rId41"/>
  </p:sldIdLst>
  <p:sldSz cx="12192000" cy="6858000"/>
  <p:notesSz cx="6858000" cy="9144000"/>
  <p:custDataLst>
    <p:tags r:id="rId4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1" userDrawn="1">
          <p15:clr>
            <a:srgbClr val="A4A3A4"/>
          </p15:clr>
        </p15:guide>
        <p15:guide id="2" pos="388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chuanchang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FF0000"/>
    <a:srgbClr val="FF99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015"/>
    <p:restoredTop sz="92889"/>
  </p:normalViewPr>
  <p:slideViewPr>
    <p:cSldViewPr showGuides="1">
      <p:cViewPr varScale="1">
        <p:scale>
          <a:sx n="107" d="100"/>
          <a:sy n="107" d="100"/>
        </p:scale>
        <p:origin x="1830" y="96"/>
      </p:cViewPr>
      <p:guideLst>
        <p:guide orient="horz" pos="2201"/>
        <p:guide pos="38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gs" Target="tags/tag3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1058E7-3DD8-4F0D-AA17-4EE5BCD5EAD7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Rectangle 4"/>
          <p:cNvSpPr>
            <a:spLocks noRo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130A1-4891-4846-9EE4-84F63B6FF3B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2706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>
          <a:xfrm>
            <a:off x="0" y="0"/>
            <a:ext cx="12198351" cy="6851650"/>
            <a:chOff x="1" y="0"/>
            <a:chExt cx="5763" cy="4316"/>
          </a:xfrm>
        </p:grpSpPr>
        <p:sp>
          <p:nvSpPr>
            <p:cNvPr id="45" name="Freeform 3"/>
            <p:cNvSpPr/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4"/>
            <p:cNvSpPr/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5"/>
            <p:cNvSpPr/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26" name="Group 6"/>
            <p:cNvGrpSpPr/>
            <p:nvPr/>
          </p:nvGrpSpPr>
          <p:grpSpPr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68" name="Freeform 7"/>
              <p:cNvSpPr/>
              <p:nvPr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2"/>
              <p:cNvSpPr/>
              <p:nvPr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Freeform 13"/>
              <p:cNvSpPr/>
              <p:nvPr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4"/>
              <p:cNvSpPr/>
              <p:nvPr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Freeform 15"/>
              <p:cNvSpPr/>
              <p:nvPr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6"/>
              <p:cNvSpPr/>
              <p:nvPr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17"/>
              <p:cNvSpPr/>
              <p:nvPr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Freeform 18"/>
              <p:cNvSpPr/>
              <p:nvPr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9"/>
              <p:cNvSpPr/>
              <p:nvPr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" name="Freeform 20"/>
            <p:cNvSpPr/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1"/>
            <p:cNvSpPr/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2"/>
            <p:cNvSpPr/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43" name="Freeform 23"/>
            <p:cNvSpPr/>
            <p:nvPr/>
          </p:nvSpPr>
          <p:spPr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25" y="845"/>
                </a:cxn>
                <a:cxn ang="0">
                  <a:pos x="725" y="821"/>
                </a:cxn>
                <a:cxn ang="0">
                  <a:pos x="582" y="605"/>
                </a:cxn>
                <a:cxn ang="0">
                  <a:pos x="410" y="396"/>
                </a:cxn>
                <a:cxn ang="0">
                  <a:pos x="225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13" y="198"/>
                </a:cxn>
                <a:cxn ang="0">
                  <a:pos x="404" y="408"/>
                </a:cxn>
                <a:cxn ang="0">
                  <a:pos x="576" y="623"/>
                </a:cxn>
                <a:cxn ang="0">
                  <a:pos x="725" y="845"/>
                </a:cxn>
              </a:cxnLst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4" name="Freeform 24"/>
            <p:cNvSpPr/>
            <p:nvPr/>
          </p:nvSpPr>
          <p:spPr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11" y="414"/>
                </a:cxn>
                <a:cxn ang="0">
                  <a:pos x="411" y="396"/>
                </a:cxn>
                <a:cxn ang="0">
                  <a:pos x="226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20" y="204"/>
                </a:cxn>
                <a:cxn ang="0">
                  <a:pos x="411" y="414"/>
                </a:cxn>
              </a:cxnLst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" name="Freeform 25"/>
            <p:cNvSpPr/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46" name="Freeform 26"/>
            <p:cNvSpPr/>
            <p:nvPr/>
          </p:nvSpPr>
          <p:spPr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94" y="0"/>
                </a:cxn>
                <a:cxn ang="0">
                  <a:pos x="576" y="0"/>
                </a:cxn>
                <a:cxn ang="0">
                  <a:pos x="411" y="132"/>
                </a:cxn>
                <a:cxn ang="0">
                  <a:pos x="261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61" y="282"/>
                </a:cxn>
                <a:cxn ang="0">
                  <a:pos x="417" y="138"/>
                </a:cxn>
                <a:cxn ang="0">
                  <a:pos x="594" y="0"/>
                </a:cxn>
              </a:cxnLst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7" name="Freeform 27"/>
            <p:cNvSpPr/>
            <p:nvPr/>
          </p:nvSpPr>
          <p:spPr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255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73" y="0"/>
                </a:cxn>
              </a:cxnLst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8" name="Line 28"/>
            <p:cNvSpPr/>
            <p:nvPr/>
          </p:nvSpPr>
          <p:spPr>
            <a:xfrm>
              <a:off x="1" y="2749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49" name="Line 29"/>
            <p:cNvSpPr/>
            <p:nvPr/>
          </p:nvSpPr>
          <p:spPr>
            <a:xfrm>
              <a:off x="1" y="2356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50" name="Line 30"/>
            <p:cNvSpPr/>
            <p:nvPr/>
          </p:nvSpPr>
          <p:spPr>
            <a:xfrm>
              <a:off x="1" y="3142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151" name="Group 31"/>
            <p:cNvGrpSpPr/>
            <p:nvPr/>
          </p:nvGrpSpPr>
          <p:grpSpPr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5152" name="Line 32"/>
              <p:cNvSpPr/>
              <p:nvPr userDrawn="1"/>
            </p:nvSpPr>
            <p:spPr>
              <a:xfrm>
                <a:off x="1" y="784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3" name="Line 33"/>
              <p:cNvSpPr/>
              <p:nvPr userDrawn="1"/>
            </p:nvSpPr>
            <p:spPr>
              <a:xfrm>
                <a:off x="1" y="1963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4" name="Line 34"/>
              <p:cNvSpPr/>
              <p:nvPr userDrawn="1"/>
            </p:nvSpPr>
            <p:spPr>
              <a:xfrm>
                <a:off x="1" y="1570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5" name="Line 35"/>
              <p:cNvSpPr/>
              <p:nvPr userDrawn="1"/>
            </p:nvSpPr>
            <p:spPr>
              <a:xfrm>
                <a:off x="1" y="1177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6" name="Line 36"/>
              <p:cNvSpPr/>
              <p:nvPr userDrawn="1"/>
            </p:nvSpPr>
            <p:spPr>
              <a:xfrm>
                <a:off x="1" y="392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157" name="Line 37"/>
            <p:cNvSpPr/>
            <p:nvPr/>
          </p:nvSpPr>
          <p:spPr>
            <a:xfrm>
              <a:off x="1" y="3928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58" name="Line 38"/>
            <p:cNvSpPr/>
            <p:nvPr/>
          </p:nvSpPr>
          <p:spPr>
            <a:xfrm>
              <a:off x="1" y="3535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759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5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76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1" name="Rectangle 4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Rectangle 4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9B4EB1-5974-4BDE-AAB5-BA7D8E18012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/>
          <p:nvPr/>
        </p:nvGrpSpPr>
        <p:grpSpPr>
          <a:xfrm>
            <a:off x="0" y="0"/>
            <a:ext cx="12198351" cy="6851650"/>
            <a:chOff x="1" y="0"/>
            <a:chExt cx="5763" cy="4316"/>
          </a:xfrm>
        </p:grpSpPr>
        <p:sp>
          <p:nvSpPr>
            <p:cNvPr id="45" name="Freeform 3"/>
            <p:cNvSpPr/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4"/>
            <p:cNvSpPr/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5"/>
            <p:cNvSpPr/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126" name="Group 6"/>
            <p:cNvGrpSpPr/>
            <p:nvPr/>
          </p:nvGrpSpPr>
          <p:grpSpPr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68" name="Freeform 7"/>
              <p:cNvSpPr/>
              <p:nvPr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8"/>
              <p:cNvSpPr/>
              <p:nvPr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9"/>
              <p:cNvSpPr/>
              <p:nvPr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10"/>
              <p:cNvSpPr/>
              <p:nvPr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11"/>
              <p:cNvSpPr/>
              <p:nvPr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12"/>
              <p:cNvSpPr/>
              <p:nvPr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Freeform 13"/>
              <p:cNvSpPr/>
              <p:nvPr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14"/>
              <p:cNvSpPr/>
              <p:nvPr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Freeform 15"/>
              <p:cNvSpPr/>
              <p:nvPr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6"/>
              <p:cNvSpPr/>
              <p:nvPr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17"/>
              <p:cNvSpPr/>
              <p:nvPr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Freeform 18"/>
              <p:cNvSpPr/>
              <p:nvPr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9"/>
              <p:cNvSpPr/>
              <p:nvPr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" name="Freeform 20"/>
            <p:cNvSpPr/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1"/>
            <p:cNvSpPr/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2"/>
            <p:cNvSpPr/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43" name="Freeform 23"/>
            <p:cNvSpPr/>
            <p:nvPr/>
          </p:nvSpPr>
          <p:spPr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25" y="845"/>
                </a:cxn>
                <a:cxn ang="0">
                  <a:pos x="725" y="821"/>
                </a:cxn>
                <a:cxn ang="0">
                  <a:pos x="582" y="605"/>
                </a:cxn>
                <a:cxn ang="0">
                  <a:pos x="410" y="396"/>
                </a:cxn>
                <a:cxn ang="0">
                  <a:pos x="225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13" y="198"/>
                </a:cxn>
                <a:cxn ang="0">
                  <a:pos x="404" y="408"/>
                </a:cxn>
                <a:cxn ang="0">
                  <a:pos x="576" y="623"/>
                </a:cxn>
                <a:cxn ang="0">
                  <a:pos x="725" y="845"/>
                </a:cxn>
              </a:cxnLst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4" name="Freeform 24"/>
            <p:cNvSpPr/>
            <p:nvPr/>
          </p:nvSpPr>
          <p:spPr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11" y="414"/>
                </a:cxn>
                <a:cxn ang="0">
                  <a:pos x="411" y="396"/>
                </a:cxn>
                <a:cxn ang="0">
                  <a:pos x="226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20" y="204"/>
                </a:cxn>
                <a:cxn ang="0">
                  <a:pos x="411" y="414"/>
                </a:cxn>
              </a:cxnLst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" name="Freeform 25"/>
            <p:cNvSpPr/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46" name="Freeform 26"/>
            <p:cNvSpPr/>
            <p:nvPr/>
          </p:nvSpPr>
          <p:spPr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94" y="0"/>
                </a:cxn>
                <a:cxn ang="0">
                  <a:pos x="576" y="0"/>
                </a:cxn>
                <a:cxn ang="0">
                  <a:pos x="411" y="132"/>
                </a:cxn>
                <a:cxn ang="0">
                  <a:pos x="261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61" y="282"/>
                </a:cxn>
                <a:cxn ang="0">
                  <a:pos x="417" y="138"/>
                </a:cxn>
                <a:cxn ang="0">
                  <a:pos x="594" y="0"/>
                </a:cxn>
              </a:cxnLst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7" name="Freeform 27"/>
            <p:cNvSpPr/>
            <p:nvPr/>
          </p:nvSpPr>
          <p:spPr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255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73" y="0"/>
                </a:cxn>
              </a:cxnLst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48" name="Line 28"/>
            <p:cNvSpPr/>
            <p:nvPr/>
          </p:nvSpPr>
          <p:spPr>
            <a:xfrm>
              <a:off x="1" y="2749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49" name="Line 29"/>
            <p:cNvSpPr/>
            <p:nvPr/>
          </p:nvSpPr>
          <p:spPr>
            <a:xfrm>
              <a:off x="1" y="2356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50" name="Line 30"/>
            <p:cNvSpPr/>
            <p:nvPr/>
          </p:nvSpPr>
          <p:spPr>
            <a:xfrm>
              <a:off x="1" y="3142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151" name="Group 31"/>
            <p:cNvGrpSpPr/>
            <p:nvPr/>
          </p:nvGrpSpPr>
          <p:grpSpPr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5152" name="Line 32"/>
              <p:cNvSpPr/>
              <p:nvPr userDrawn="1"/>
            </p:nvSpPr>
            <p:spPr>
              <a:xfrm>
                <a:off x="1" y="784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3" name="Line 33"/>
              <p:cNvSpPr/>
              <p:nvPr userDrawn="1"/>
            </p:nvSpPr>
            <p:spPr>
              <a:xfrm>
                <a:off x="1" y="1963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4" name="Line 34"/>
              <p:cNvSpPr/>
              <p:nvPr userDrawn="1"/>
            </p:nvSpPr>
            <p:spPr>
              <a:xfrm>
                <a:off x="1" y="1570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5" name="Line 35"/>
              <p:cNvSpPr/>
              <p:nvPr userDrawn="1"/>
            </p:nvSpPr>
            <p:spPr>
              <a:xfrm>
                <a:off x="1" y="1177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156" name="Line 36"/>
              <p:cNvSpPr/>
              <p:nvPr userDrawn="1"/>
            </p:nvSpPr>
            <p:spPr>
              <a:xfrm>
                <a:off x="1" y="392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157" name="Line 37"/>
            <p:cNvSpPr/>
            <p:nvPr/>
          </p:nvSpPr>
          <p:spPr>
            <a:xfrm>
              <a:off x="1" y="3928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58" name="Line 38"/>
            <p:cNvSpPr/>
            <p:nvPr/>
          </p:nvSpPr>
          <p:spPr>
            <a:xfrm>
              <a:off x="1" y="3535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759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5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760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1" name="Rectangle 41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Rectangle 4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Rectangle 4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9B4EB1-5974-4BDE-AAB5-BA7D8E180123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2117" y="0"/>
            <a:ext cx="12198349" cy="6851650"/>
            <a:chOff x="1" y="0"/>
            <a:chExt cx="5763" cy="4316"/>
          </a:xfrm>
        </p:grpSpPr>
        <p:sp>
          <p:nvSpPr>
            <p:cNvPr id="29699" name="Freeform 3"/>
            <p:cNvSpPr/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0" name="Freeform 4"/>
            <p:cNvSpPr/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1" name="Freeform 5"/>
            <p:cNvSpPr/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30" name="Group 6"/>
            <p:cNvGrpSpPr/>
            <p:nvPr/>
          </p:nvGrpSpPr>
          <p:grpSpPr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9703" name="Freeform 7"/>
              <p:cNvSpPr/>
              <p:nvPr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4" name="Freeform 8"/>
              <p:cNvSpPr/>
              <p:nvPr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5" name="Freeform 9"/>
              <p:cNvSpPr/>
              <p:nvPr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6" name="Freeform 10"/>
              <p:cNvSpPr/>
              <p:nvPr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7" name="Freeform 11"/>
              <p:cNvSpPr/>
              <p:nvPr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8" name="Freeform 12"/>
              <p:cNvSpPr/>
              <p:nvPr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9" name="Freeform 13"/>
              <p:cNvSpPr/>
              <p:nvPr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0" name="Freeform 14"/>
              <p:cNvSpPr/>
              <p:nvPr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1" name="Freeform 15"/>
              <p:cNvSpPr/>
              <p:nvPr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2" name="Freeform 16"/>
              <p:cNvSpPr/>
              <p:nvPr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3" name="Freeform 17"/>
              <p:cNvSpPr/>
              <p:nvPr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4" name="Freeform 18"/>
              <p:cNvSpPr/>
              <p:nvPr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5" name="Freeform 19"/>
              <p:cNvSpPr/>
              <p:nvPr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716" name="Freeform 20"/>
            <p:cNvSpPr/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17" name="Freeform 21"/>
            <p:cNvSpPr/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18" name="Freeform 22"/>
            <p:cNvSpPr/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Freeform 23"/>
            <p:cNvSpPr/>
            <p:nvPr/>
          </p:nvSpPr>
          <p:spPr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25" y="845"/>
                </a:cxn>
                <a:cxn ang="0">
                  <a:pos x="725" y="821"/>
                </a:cxn>
                <a:cxn ang="0">
                  <a:pos x="582" y="605"/>
                </a:cxn>
                <a:cxn ang="0">
                  <a:pos x="410" y="396"/>
                </a:cxn>
                <a:cxn ang="0">
                  <a:pos x="225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13" y="198"/>
                </a:cxn>
                <a:cxn ang="0">
                  <a:pos x="404" y="408"/>
                </a:cxn>
                <a:cxn ang="0">
                  <a:pos x="576" y="623"/>
                </a:cxn>
                <a:cxn ang="0">
                  <a:pos x="725" y="845"/>
                </a:cxn>
              </a:cxnLst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8" name="Freeform 24"/>
            <p:cNvSpPr/>
            <p:nvPr/>
          </p:nvSpPr>
          <p:spPr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11" y="414"/>
                </a:cxn>
                <a:cxn ang="0">
                  <a:pos x="411" y="396"/>
                </a:cxn>
                <a:cxn ang="0">
                  <a:pos x="226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20" y="204"/>
                </a:cxn>
                <a:cxn ang="0">
                  <a:pos x="411" y="414"/>
                </a:cxn>
              </a:cxnLst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21" name="Freeform 25"/>
            <p:cNvSpPr/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Freeform 26"/>
            <p:cNvSpPr/>
            <p:nvPr/>
          </p:nvSpPr>
          <p:spPr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94" y="0"/>
                </a:cxn>
                <a:cxn ang="0">
                  <a:pos x="576" y="0"/>
                </a:cxn>
                <a:cxn ang="0">
                  <a:pos x="411" y="132"/>
                </a:cxn>
                <a:cxn ang="0">
                  <a:pos x="261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61" y="282"/>
                </a:cxn>
                <a:cxn ang="0">
                  <a:pos x="417" y="138"/>
                </a:cxn>
                <a:cxn ang="0">
                  <a:pos x="594" y="0"/>
                </a:cxn>
              </a:cxnLst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1" name="Freeform 27"/>
            <p:cNvSpPr/>
            <p:nvPr/>
          </p:nvSpPr>
          <p:spPr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255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73" y="0"/>
                </a:cxn>
              </a:cxnLst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" name="Line 28"/>
            <p:cNvSpPr/>
            <p:nvPr/>
          </p:nvSpPr>
          <p:spPr>
            <a:xfrm>
              <a:off x="1" y="2749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3" name="Line 29"/>
            <p:cNvSpPr/>
            <p:nvPr/>
          </p:nvSpPr>
          <p:spPr>
            <a:xfrm>
              <a:off x="1" y="2356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4" name="Line 30"/>
            <p:cNvSpPr/>
            <p:nvPr/>
          </p:nvSpPr>
          <p:spPr>
            <a:xfrm>
              <a:off x="1" y="3142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55" name="Group 31"/>
            <p:cNvGrpSpPr/>
            <p:nvPr/>
          </p:nvGrpSpPr>
          <p:grpSpPr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6" name="Line 32"/>
              <p:cNvSpPr/>
              <p:nvPr userDrawn="1"/>
            </p:nvSpPr>
            <p:spPr>
              <a:xfrm>
                <a:off x="1" y="784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7" name="Line 33"/>
              <p:cNvSpPr/>
              <p:nvPr userDrawn="1"/>
            </p:nvSpPr>
            <p:spPr>
              <a:xfrm>
                <a:off x="1" y="1963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8" name="Line 34"/>
              <p:cNvSpPr/>
              <p:nvPr userDrawn="1"/>
            </p:nvSpPr>
            <p:spPr>
              <a:xfrm>
                <a:off x="1" y="1570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9" name="Line 35"/>
              <p:cNvSpPr/>
              <p:nvPr userDrawn="1"/>
            </p:nvSpPr>
            <p:spPr>
              <a:xfrm>
                <a:off x="1" y="1177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60" name="Line 36"/>
              <p:cNvSpPr/>
              <p:nvPr userDrawn="1"/>
            </p:nvSpPr>
            <p:spPr>
              <a:xfrm>
                <a:off x="1" y="392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61" name="Line 37"/>
            <p:cNvSpPr/>
            <p:nvPr/>
          </p:nvSpPr>
          <p:spPr>
            <a:xfrm>
              <a:off x="1" y="3928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2" name="Line 38"/>
            <p:cNvSpPr/>
            <p:nvPr/>
          </p:nvSpPr>
          <p:spPr>
            <a:xfrm>
              <a:off x="1" y="3535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735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1" compatLnSpc="1"/>
          <a:lstStyle/>
          <a:p>
            <a:pPr lvl="0"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smtClean="0"/>
          </a:p>
        </p:txBody>
      </p:sp>
      <p:sp>
        <p:nvSpPr>
          <p:cNvPr id="29736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37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38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3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28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2117" y="0"/>
            <a:ext cx="12198349" cy="6851650"/>
            <a:chOff x="1" y="0"/>
            <a:chExt cx="5763" cy="4316"/>
          </a:xfrm>
        </p:grpSpPr>
        <p:sp>
          <p:nvSpPr>
            <p:cNvPr id="29699" name="Freeform 3"/>
            <p:cNvSpPr/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0" name="Freeform 4"/>
            <p:cNvSpPr/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1" name="Freeform 5"/>
            <p:cNvSpPr/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30" name="Group 6"/>
            <p:cNvGrpSpPr/>
            <p:nvPr/>
          </p:nvGrpSpPr>
          <p:grpSpPr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9703" name="Freeform 7"/>
              <p:cNvSpPr/>
              <p:nvPr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4" name="Freeform 8"/>
              <p:cNvSpPr/>
              <p:nvPr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5" name="Freeform 9"/>
              <p:cNvSpPr/>
              <p:nvPr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6" name="Freeform 10"/>
              <p:cNvSpPr/>
              <p:nvPr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7" name="Freeform 11"/>
              <p:cNvSpPr/>
              <p:nvPr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8" name="Freeform 12"/>
              <p:cNvSpPr/>
              <p:nvPr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09" name="Freeform 13"/>
              <p:cNvSpPr/>
              <p:nvPr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0" name="Freeform 14"/>
              <p:cNvSpPr/>
              <p:nvPr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1" name="Freeform 15"/>
              <p:cNvSpPr/>
              <p:nvPr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2" name="Freeform 16"/>
              <p:cNvSpPr/>
              <p:nvPr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3" name="Freeform 17"/>
              <p:cNvSpPr/>
              <p:nvPr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4" name="Freeform 18"/>
              <p:cNvSpPr/>
              <p:nvPr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715" name="Freeform 19"/>
              <p:cNvSpPr/>
              <p:nvPr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716" name="Freeform 20"/>
            <p:cNvSpPr/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17" name="Freeform 21"/>
            <p:cNvSpPr/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18" name="Freeform 22"/>
            <p:cNvSpPr/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Freeform 23"/>
            <p:cNvSpPr/>
            <p:nvPr/>
          </p:nvSpPr>
          <p:spPr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25" y="845"/>
                </a:cxn>
                <a:cxn ang="0">
                  <a:pos x="725" y="821"/>
                </a:cxn>
                <a:cxn ang="0">
                  <a:pos x="582" y="605"/>
                </a:cxn>
                <a:cxn ang="0">
                  <a:pos x="410" y="396"/>
                </a:cxn>
                <a:cxn ang="0">
                  <a:pos x="225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13" y="198"/>
                </a:cxn>
                <a:cxn ang="0">
                  <a:pos x="404" y="408"/>
                </a:cxn>
                <a:cxn ang="0">
                  <a:pos x="576" y="623"/>
                </a:cxn>
                <a:cxn ang="0">
                  <a:pos x="725" y="845"/>
                </a:cxn>
              </a:cxnLst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48" name="Freeform 24"/>
            <p:cNvSpPr/>
            <p:nvPr/>
          </p:nvSpPr>
          <p:spPr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11" y="414"/>
                </a:cxn>
                <a:cxn ang="0">
                  <a:pos x="411" y="396"/>
                </a:cxn>
                <a:cxn ang="0">
                  <a:pos x="226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20" y="204"/>
                </a:cxn>
                <a:cxn ang="0">
                  <a:pos x="411" y="414"/>
                </a:cxn>
              </a:cxnLst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21" name="Freeform 25"/>
            <p:cNvSpPr/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Freeform 26"/>
            <p:cNvSpPr/>
            <p:nvPr/>
          </p:nvSpPr>
          <p:spPr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94" y="0"/>
                </a:cxn>
                <a:cxn ang="0">
                  <a:pos x="576" y="0"/>
                </a:cxn>
                <a:cxn ang="0">
                  <a:pos x="411" y="132"/>
                </a:cxn>
                <a:cxn ang="0">
                  <a:pos x="261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61" y="282"/>
                </a:cxn>
                <a:cxn ang="0">
                  <a:pos x="417" y="138"/>
                </a:cxn>
                <a:cxn ang="0">
                  <a:pos x="594" y="0"/>
                </a:cxn>
              </a:cxnLst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1" name="Freeform 27"/>
            <p:cNvSpPr/>
            <p:nvPr/>
          </p:nvSpPr>
          <p:spPr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73" y="0"/>
                </a:cxn>
                <a:cxn ang="0">
                  <a:pos x="255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73" y="0"/>
                </a:cxn>
              </a:cxnLst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2" name="Line 28"/>
            <p:cNvSpPr/>
            <p:nvPr/>
          </p:nvSpPr>
          <p:spPr>
            <a:xfrm>
              <a:off x="1" y="2749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3" name="Line 29"/>
            <p:cNvSpPr/>
            <p:nvPr/>
          </p:nvSpPr>
          <p:spPr>
            <a:xfrm>
              <a:off x="1" y="2356"/>
              <a:ext cx="5758" cy="0"/>
            </a:xfrm>
            <a:prstGeom prst="line">
              <a:avLst/>
            </a:prstGeom>
            <a:ln w="158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54" name="Line 30"/>
            <p:cNvSpPr/>
            <p:nvPr/>
          </p:nvSpPr>
          <p:spPr>
            <a:xfrm>
              <a:off x="1" y="3142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55" name="Group 31"/>
            <p:cNvGrpSpPr/>
            <p:nvPr/>
          </p:nvGrpSpPr>
          <p:grpSpPr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1056" name="Line 32"/>
              <p:cNvSpPr/>
              <p:nvPr userDrawn="1"/>
            </p:nvSpPr>
            <p:spPr>
              <a:xfrm>
                <a:off x="1" y="784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7" name="Line 33"/>
              <p:cNvSpPr/>
              <p:nvPr userDrawn="1"/>
            </p:nvSpPr>
            <p:spPr>
              <a:xfrm>
                <a:off x="1" y="1963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8" name="Line 34"/>
              <p:cNvSpPr/>
              <p:nvPr userDrawn="1"/>
            </p:nvSpPr>
            <p:spPr>
              <a:xfrm>
                <a:off x="1" y="1570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59" name="Line 35"/>
              <p:cNvSpPr/>
              <p:nvPr userDrawn="1"/>
            </p:nvSpPr>
            <p:spPr>
              <a:xfrm>
                <a:off x="1" y="1177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60" name="Line 36"/>
              <p:cNvSpPr/>
              <p:nvPr userDrawn="1"/>
            </p:nvSpPr>
            <p:spPr>
              <a:xfrm>
                <a:off x="1" y="392"/>
                <a:ext cx="5758" cy="0"/>
              </a:xfrm>
              <a:prstGeom prst="line">
                <a:avLst/>
              </a:prstGeom>
              <a:ln w="1587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61" name="Line 37"/>
            <p:cNvSpPr/>
            <p:nvPr/>
          </p:nvSpPr>
          <p:spPr>
            <a:xfrm>
              <a:off x="1" y="3928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2" name="Line 38"/>
            <p:cNvSpPr/>
            <p:nvPr/>
          </p:nvSpPr>
          <p:spPr>
            <a:xfrm>
              <a:off x="1" y="3535"/>
              <a:ext cx="5758" cy="0"/>
            </a:xfrm>
            <a:prstGeom prst="line">
              <a:avLst/>
            </a:prstGeom>
            <a:ln w="158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735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1" compatLnSpc="1"/>
          <a:lstStyle/>
          <a:p>
            <a:pPr lvl="0"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smtClean="0"/>
          </a:p>
        </p:txBody>
      </p:sp>
      <p:sp>
        <p:nvSpPr>
          <p:cNvPr id="29736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37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38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A65B3-92A6-4CCE-9D93-6C063D88F37E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73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>
          <a:xfrm>
            <a:off x="1607185" y="1700530"/>
            <a:ext cx="9117965" cy="1736725"/>
          </a:xfrm>
        </p:spPr>
        <p:txBody>
          <a:bodyPr vert="horz" wrap="square" lIns="91440" tIns="45720" rIns="91440" bIns="45720" numCol="1" anchor="b" anchorCtr="1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提高</a:t>
            </a:r>
            <a:r>
              <a:rPr kumimoji="0" lang="zh-CN" altLang="en-US" sz="7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篇</a:t>
            </a:r>
            <a:r>
              <a:rPr kumimoji="0" lang="en-US" altLang="zh-CN" sz="7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-割点和桥</a:t>
            </a:r>
            <a:endParaRPr kumimoji="0" lang="en-US" altLang="zh-CN" sz="72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0242" name="文本框 2"/>
          <p:cNvSpPr txBox="1"/>
          <p:nvPr/>
        </p:nvSpPr>
        <p:spPr>
          <a:xfrm>
            <a:off x="8472488" y="4292600"/>
            <a:ext cx="9829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by:hucc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5280" y="548640"/>
            <a:ext cx="11362055" cy="304609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判断桥:</a:t>
            </a:r>
            <a:endParaRPr lang="zh-CN" altLang="en-US" sz="2400" b="1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一条无向边(u,v)是桥，当且仅当(u,v)为树枝边，且满足DFN(u)&lt;Low(v).（因为v想要到达u的父亲必须经过(u,v)这条边，所以删去这条边，图不连通）</a:t>
            </a:r>
            <a:endParaRPr lang="zh-CN" altLang="en-US" sz="240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实现时，因为有重边的问题，所以需要将一条无向边拆为两条编号一样的有向边，用邻接表进行存储。在判断(u,v)是否为后向边时要注意是树枝边的反向边还是新的一条边。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3695" y="170180"/>
            <a:ext cx="11409045" cy="526224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l">
              <a:buFont typeface="Arial" panose="020B0604020202020204" pitchFamily="34" charset="0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三、求双连通分量</a:t>
            </a:r>
            <a:endParaRPr lang="zh-CN" altLang="en-US" sz="240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    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对于点双连通分量，实际上在求割点的过程中就能顺便求出每个点双连通分量。建立一个栈，存储当前双连通分量，在搜索图时，每找到一条树枝边或后向边（非横叉边），就把这条边加入栈中。如果遇到某时满足DFN(u)&lt;=Low(v)，说明u是一个割点，同时把边从栈顶一个个取出，直到遇到了边(u,v)为止。取出的这些边与其相连的点，组成一个点双连通分量。割点可以属于多个点双连通分量，其余点和每条边只属于且属于一个点双连通分量。（对于两个点双连通分量，最多只有一个公共点即割点）</a:t>
            </a:r>
            <a:endParaRPr lang="zh-CN" altLang="en-US" sz="240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  <a:p>
            <a:pPr algn="l">
              <a:buFont typeface="Arial" panose="020B0604020202020204" pitchFamily="34" charset="0"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    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对于边双连通分量，求法更为简单。只需在求出所有的桥以后，把桥边删除，原图变成了多个连通块，则每个连通块就是一个边双连通分量。桥不属于任何一个边双连通分量，其余的边和每个顶点都属于且只属于一个边双连通分量。可以用并查集实现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5790" y="485140"/>
            <a:ext cx="10602595" cy="206121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双连通分量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在无向图中，如果无论删去哪条边都不能使得 u 和v不联通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则称u和 v边双连通;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在无向图中，如果无论删去哪个点 (非u和v) 都不能使得u和v不联通，则称u和v 点双连通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割点: 删去该点，图分裂为多个连通块。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割边:也叫“桥”，删去该边，图分裂为多个连通块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边双联通：a到b的路径上无必经边。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点双联通：a到b的路径上除了a,b没有必经点。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5790" y="3284855"/>
            <a:ext cx="10585450" cy="107632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tarjan求点双联通：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类似地，定义 dfn[u]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和low[u]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如果 v 是u 的子结点，并且 low[v] ≥ dfn[u] 则点 u 是割点，删去点u后v子树和其它点不连通。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每个割点属于多个点双连通分量，非割点只属于一个点双连通分量。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2935" y="5229225"/>
            <a:ext cx="10576560" cy="82994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tarjan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求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边双连通分量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：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类似地，定义 dfn[u]和 low[u]。如果 v是 u 的子结点，并且 low[v] &gt; dfn[u]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则边 &lt; u,v &gt; 是割边。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每个点属于一个边双连通分量，边双连通分量之间以割边连接。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48895" y="0"/>
          <a:ext cx="11205210" cy="680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952615" imgH="10106025" progId="Paint.Picture">
                  <p:embed/>
                </p:oleObj>
              </mc:Choice>
              <mc:Fallback>
                <p:oleObj name="" r:id="rId1" imgW="6952615" imgH="101060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895" y="0"/>
                        <a:ext cx="11205210" cy="680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424285" y="3285490"/>
            <a:ext cx="525780" cy="313817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l"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7 8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1 2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1 2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2 3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3 4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2 5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4 5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5 6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5 7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80775" y="1557020"/>
            <a:ext cx="890270" cy="132207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下面为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组有重边的测试数据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5915" y="549275"/>
            <a:ext cx="11460480" cy="600075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l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在同一个边双连通分量中，任意两点都有至少两条独立路可达，所以同一个边双连通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分量里的所有点可以看做同一个点。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缩点后，新图是一棵树，树的边就是原无向图的桥。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现在问题转化为：在树中至少添加多少条边能使图变为双连通图。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结论：添加边数=（树中度为1的节点数+1）/2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具体方法为，首先把两个最近公共祖先最远的两个叶节点之间连接一条边，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这样可以把这两个点到祖先的路径上所有点收缩到一起，因为一个形成的环一定是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双连通的。然后再找两个最近公共祖先最远的两个叶节点，这样一对一对找完，恰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好是(leaf+1)/2次，把所有点收缩到了一起。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其实求边双连通分量和求强连通分量差不多，每次访问点的时候将其入栈，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当low[u]==dfn[u]时就说明找到了一个连通的块，则栈内的所有点都属于同一个边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双连通分量，因为无向图要建反向边，所以在求边双连通分量的时候，遇到反向边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跳过就行了。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5280" y="620395"/>
            <a:ext cx="5256530" cy="501586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#include&lt;bits/stdc++.h&gt;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const int Maxn=5005,Maxm=10005;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struct Edge{int to,next,op;}a[Maxm*2];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DFN[Maxn],Low[Maxn],Stack[Maxn],Con[Maxn];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Belong[Maxn],First[Maxn],vst[Maxm*2];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N,M,Tot,Top,BCC,Ans,Cnt;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Addedge(int x,int y){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Tot++;a[Tot].to=y;a[Tot].next=First[x];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First[x]=Tot;a[Tot].op=Tot+1;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Tot++;a[Tot].to=x;a[Tot].next=First[y];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First[y]=Tot;a[Tot].op=Tot-1;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Read(){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scanf("%d%d",&amp;N,&amp;M);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i,x,y;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for(i=1;i&lt;=M;i++){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scanf("%d%d",&amp;x,&amp;y);Addedge(x,y);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335915" y="551815"/>
            <a:ext cx="5436870" cy="575437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DFS(int x){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i,y;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Low[x]=DFN[x]=++Cnt;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Stack[++Top]=x;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for(i=First[x];i;i=a[i].next)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if(!vst[a[i].op]){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vst[i]=1;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y=a[i].to;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if(!DFN[y]){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DFS(y);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Low[x]=min(Low[x],Low[y]);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else Low[x]=min(Low[x],DFN[y]);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else vst[i]=1;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if(Low[x]==DFN[x]){ //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相当于求强连通分量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BCC++;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do{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i=Stack[Top--];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Belong[i]=BCC;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}while(i!=x);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4" name="图片 3" descr="未标题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6045" y="1052830"/>
            <a:ext cx="3810000" cy="2298700"/>
          </a:xfrm>
          <a:prstGeom prst="rect">
            <a:avLst/>
          </a:prstGeom>
        </p:spPr>
      </p:pic>
      <p:pic>
        <p:nvPicPr>
          <p:cNvPr id="5" name="图片 4" descr="未标题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0" y="3861435"/>
            <a:ext cx="3763645" cy="22745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5925" y="205740"/>
            <a:ext cx="6776720" cy="550799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Statis(){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i,j,k;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for(i=1;i&lt;=N;i++)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for(k=First[i];k;k=a[k].next)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if(vst[a[k].op]){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vst[k]=0;j=a[k].to;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if(Belong[i]!=Belong[j]){//统计每个点的度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    Con[Belong[i]]++;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    Con[Belong[j]]++;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else vst[k]=0;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for(i=1;i&lt;=BCC;i++)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if(Con[i]==1)Ans++;//度为1的结点为叶子结点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printf("%d\n",(Ans+1)/2);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Read();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DFS(1);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Statis();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>
            <p:custDataLst>
              <p:tags r:id="rId1"/>
            </p:custDataLst>
          </p:nvPr>
        </p:nvGraphicFramePr>
        <p:xfrm>
          <a:off x="120650" y="109855"/>
          <a:ext cx="6835140" cy="663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9925050" imgH="9639300" progId="Paint.Picture">
                  <p:embed/>
                </p:oleObj>
              </mc:Choice>
              <mc:Fallback>
                <p:oleObj name="" r:id="rId2" imgW="9925050" imgH="96393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0650" y="109855"/>
                        <a:ext cx="6835140" cy="6638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990" y="1269365"/>
            <a:ext cx="5125720" cy="4815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1135" y="548640"/>
            <a:ext cx="11661775" cy="304609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首先，如果图本来就是一个点连通图（即不存在割点），那么从这个图中选出任意两个点就可以了。如果这个图存在割点，那么我们把割点拿掉后图就变得支离破碎了。 对于那种只和一个割点相连的块，这个块中至少要选一个点出来建逃生通道，而且可以任意选择，而对于那种和多个割点相连的块则没必要选点建逃生通道。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具体有三种情况：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1、特殊情况，只有一个双连通分量，割点为0，答案为C(n,2)；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2、一般情况，一个双连通分量若只有一个割点，在非割点处任意选择一个点建通道。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3、割点大于等于2，不需要再建立通道。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5080" y="3976370"/>
            <a:ext cx="4495165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9425" y="2276475"/>
            <a:ext cx="11133455" cy="193802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https://www.bilibili.com/video/BV1Q7411e7bM?p=1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什么是割点和桥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https://www.bilibili.com/video/BV1Q7411e7bM?p=2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算法核心思想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https://www.bilibili.com/video/BV1Q7411e7bM?p=3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一个简单例子理解算法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https://www.bilibili.com/video/BV1Q7411e7bM?p=4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更完整的例子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https://www.bilibili.com/video/BV1GE411G7Kq        code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实现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3615" y="1196975"/>
            <a:ext cx="10300335" cy="64516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bilibili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微视频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——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轻松掌握tarjan割点&amp;桥算法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95775" y="4409440"/>
            <a:ext cx="2287905" cy="33718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ctr"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5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个视频合计约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小时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8010" y="5286375"/>
            <a:ext cx="10908665" cy="70675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图形生成器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https://csacademy.com/app/graph_editor 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4935" y="205740"/>
            <a:ext cx="4095115" cy="403098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#include&lt;bits/stdc++.h&gt;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typedef long long ll;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const int M=1e5+5;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n,m;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tot,Next[M&lt;&lt;1],head[M],to[M&lt;&lt;1];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dfn[M],low[M],stk[M],top;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root,dfstime;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gedian[M],bt;//割点 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vector&lt;int&gt; block[M];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//实际情况中建议使用邻接表存储，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//动态数组常数较大很容易超出时间限制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add(int a,int b){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Next[tot]=head[a],to[tot]=b;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head[a]=tot++;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92015" y="102235"/>
            <a:ext cx="7380605" cy="673925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tarjan(int x,int pre){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dfn[x]=low[x]=++dfstime; stk[++top]=x;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cnt=0;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i=head[x];i!=-1;i=Next[i]){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y=to[i];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if(!dfn[y]){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cnt++;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tarjan(y,x);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low[x]=min(low[x],low[y]);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//判断割点两个条件，且不用判断重边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//因为对于割点来说，两个点多条边和一条边效果一样的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if((x==root &amp;&amp; cnt&gt;1) || (x!=root &amp;&amp; dfn[x]&lt;=low[y])){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//判断割点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gedian[x]=1;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if(dfn[x]&lt;=low[y]){//构造双连通块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bt++;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block[bt].clear();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do{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    block[bt].push_back(stk[top--]);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}while(stk[top+1]!=y);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block[bt].push_back(x);//割点属于多个双连通分量块里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else low[x]=min(low[x],dfn[y]);//无向图，不用判断是否在栈中 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7175" y="158115"/>
            <a:ext cx="5695315" cy="655447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solve(){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n=0;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i=1;i&lt;=m*2;i++){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dfn[i]=low[i]=0; head[i]=-1; gedian[i]=0;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tot=top=dfstime=0;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i=1;i&lt;=m;i++){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a,b;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scanf("%d%d",&amp;a,&amp;b);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n=max(n,max(a,b));//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最大点的编号为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n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add(a,b); add(b,a);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bt=0;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i=1;i&lt;=n;i++){//图可能有多个连通块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if(dfn[i]==0){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root=i;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tarjan(i,-1);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ll res=0,num=1;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i=1;i&lt;=bt;i++){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len=block[i].size(), gnum=0;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j=0;j&lt;len;j++){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if(gedian[block[i][j]])gnum++;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if(gnum==0)res+=2,num=num*(len-1)*len/2;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else if(gnum==1)res++,num=num*(len-1);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cout&lt;&lt;res&lt;&lt;" "&lt;&lt;num&lt;&lt;endl;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9675" y="634365"/>
            <a:ext cx="4888230" cy="206121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T=1;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while(scanf("%d",&amp;m)&amp;&amp;m){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printf("Case %d: ",T++);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solve();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839470" y="116840"/>
          <a:ext cx="8451215" cy="663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886950" imgH="7762875" progId="Paint.Picture">
                  <p:embed/>
                </p:oleObj>
              </mc:Choice>
              <mc:Fallback>
                <p:oleObj name="" r:id="rId1" imgW="9886950" imgH="77628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9470" y="116840"/>
                        <a:ext cx="8451215" cy="663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23570" y="908685"/>
            <a:ext cx="10974070" cy="378460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模板题目。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首先，求割点数量需要用Tarjan（废话），几乎和求强连通分量一样的代码，只是需要加一个判断。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一个点是割点的状况有两种：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①是一个根，而且有不止一个子树。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②他的儿子节点（们）回溯不能回到dfn比他小的点上面去。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即 (rt==k&amp;&amp;cntt&gt;1)||(rt!=k&amp;&amp;low[a[i].to]&gt;=dfn[k])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  https://www.jianshu.com/p/24a7dcb64a43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22935" y="187960"/>
            <a:ext cx="10942955" cy="646239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 &lt;bits/stdc++.h&gt;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n,x,y,ans,rt;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cnt,head[105];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dfn[105],low[105],num,tot;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bool vis[105];//对每一个割点用vis数组表示，防止重算。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struct node{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to,nxt;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 a[10005];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add(int x,int y){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a[++cnt].to=y,a[cnt].nxt=head[x],head[x]=cnt;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tarjin(int k){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dfn[k]=low[k]=++tot;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cntt=0;//必须是局部变量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i=head[k]; i; i=a[i].nxt)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if(!dfn[a[i].to]){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cntt++,tarjin(a[i].to),low[k]=min(low[k],low[a[i].to]);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if((rt==k&amp;&amp;cntt&gt;1)||(rt!=k&amp;&amp;low[a[i].to]&gt;=dfn[k]))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ans+=(1-vis[k]),vis[k]=1;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else low[k]=min(low[k],dfn[a[i].to]);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23570" y="332740"/>
            <a:ext cx="10493375" cy="535432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scanf("%d",&amp;n);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while(n) 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memset(dfn,0,sizeof(dfn));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memset(low,0,sizeof(low));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memset(head,0,sizeof(head));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scanf("%d",&amp;x),ans=num=tot=cnt=0,memset(vis,0,sizeof(vis));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while(x){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//用 getchar()!='\n' 来查换行 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while(getchar()!='\n') scanf("%d",&amp;y),add(x,y),add(y,x);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scanf("%d",&amp;x);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for(int i=1; i&lt;=n; i++)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if(!dfn[i]) rt=i,tarjin(i);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printf("%d\n",ans);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scanf("%d",&amp;n);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0;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695325" y="69850"/>
          <a:ext cx="9498330" cy="671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886950" imgH="6991350" progId="Paint.Picture">
                  <p:embed/>
                </p:oleObj>
              </mc:Choice>
              <mc:Fallback>
                <p:oleObj name="" r:id="rId1" imgW="9886950" imgH="69913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5325" y="69850"/>
                        <a:ext cx="9498330" cy="671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5951855" y="5085715"/>
          <a:ext cx="2202180" cy="1420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2200275" imgH="1419225" progId="Paint.Picture">
                  <p:embed/>
                </p:oleObj>
              </mc:Choice>
              <mc:Fallback>
                <p:oleObj name="" r:id="rId3" imgW="2200275" imgH="14192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1855" y="5085715"/>
                        <a:ext cx="2202180" cy="1420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51815" y="260985"/>
            <a:ext cx="10977880" cy="624713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  https://www.cnblogs.com/shirlybaby/p/12617222.html 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  a--&gt;u--&gt;v--&gt;b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考虑缩点时的过程，我们通过找v为根的搜索子树是否能延伸到时间戳小于u的节点来判断u是否为割点。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如果该子树满足这一条件，则去掉u后该子树会与其余部分“失去联系”。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由此我们这样想：如果我们以一个信息中心a为根开始搜索，找到一个非根的割点u；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此时若对应的子树根v的时间戳小于等于b的时间戳，则说明b存在于v为根的这颗子树内。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很容易通过阐述说明这一点。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由于dfn随dfs序更新，若还没搜到b，则其dfn为0；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或者dfn不为0而小于v，则说明b在进入v以前已经被搜到了。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那么如果把u断掉，v的整棵子树都会与根a失去联系，u就是所求的点之一。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 a--&gt;u--&gt;v--&gt;b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考虑我们有一个u点，它连了一个v点，那么u点需要满足4个条件。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1、u不是起点终点。因为题目要求在中间服务器上建嗅探器。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2、u是割点。废话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3、终点(b)的dfn应该大于等于v点的dfn，因为要确保终点b在v点或之后被访问到，即u点为必经的点。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4、终点(b)的low应该大于等于u点的dfn，因为要确保终点必须要经过u点。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0975" y="68580"/>
            <a:ext cx="7240270" cy="673925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#include&lt;bits/stdc++.h&gt;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const int maxn=500010;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n,a,b,low[maxn],num[maxn],cut[maxn],head[maxn],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dfn,cnt;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struct node{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to,next;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}ed[maxn*2];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tarjin(int u){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low[u]=num[u]=++dfn;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i=head[u];i;i=ed[i].next){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v=ed[i].to;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if(!num[v]){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tarjin(v);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low[u]=min(low[u],low[v]);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if(low[v]&gt;=num[u]&amp;&amp;u!=a&amp;&amp;num[b]&gt;=num[v]){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//此时若对应的子树根v的时间戳小于等于b的时间戳，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//则说明b存在于v为根的这颗子树内。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cut[u]=1;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else low[u]=min(low[u],num[v]);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08570" y="189230"/>
            <a:ext cx="4417695" cy="646239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void add(int f,int t){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ed[++cnt].next=head[f];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ed[cnt].to=t; head[f]=cnt;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scanf("%d",&amp;n);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x,y;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while(scanf("%d %d",&amp;x,&amp;y)){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if(x==0&amp;&amp;y==0) break;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add(x,y);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add(y,x);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scanf("%d %d",&amp;a,&amp;b);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tarjin(a);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i=1;i&lt;=n;i++){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if(cut[i]){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printf("%d\n",i);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return 0;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printf("No solution\n");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0;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1202690" y="58420"/>
          <a:ext cx="8480425" cy="674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886950" imgH="7858125" progId="Paint.Picture">
                  <p:embed/>
                </p:oleObj>
              </mc:Choice>
              <mc:Fallback>
                <p:oleObj name="" r:id="rId1" imgW="9886950" imgH="78581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02690" y="58420"/>
                        <a:ext cx="8480425" cy="674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1180" y="33655"/>
            <a:ext cx="10838180" cy="677481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noAutofit/>
          </a:bodyPr>
          <a:p>
            <a:pPr eaLnBrk="0" hangingPunct="0">
              <a:buClrTx/>
              <a:buFontTx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一、定义</a:t>
            </a:r>
            <a:endParaRPr kumimoji="0" lang="zh-CN" altLang="en-US" sz="2000" b="1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eaLnBrk="0" hangingPunct="0">
              <a:buClrTx/>
              <a:buFontTx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时间戳：数组一般叫dfn[ ]，记录点第一次入栈的顺序。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搜索树：dfs 时生成的树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割点：去掉这个点，原无向联通图不再联通。割点集合同理。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割边/桥：去掉这条边，原无向联通图不再联通。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点双联通图：不存在割点的图。</a:t>
            </a:r>
            <a:r>
              <a:rPr lang="en-US" altLang="zh-CN" sz="20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判定：顶点数不超过2的无向联通图是点双。顶点数大于2的无向连通图是点双，当且仅当任意两点至少包含在一个简单环内。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边双联通图：不存在割边的图。</a:t>
            </a:r>
            <a:r>
              <a:rPr lang="en-US" altLang="zh-CN" sz="2000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判定：任意一条边包含在一个环内。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点双联通分量：极大点双联通图，即不存在包含这个点双联通子图的更大的双联通子图。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边双联通分量：同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上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，点改为边。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边双缩点：去掉割边，一个联通块缩成一个点。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点双缩点：点双缩成一个点，与割点连成图。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强连通分量的树边、前向边、后向边、横插边：1搜索树上的边，2连到子孙，3连到祖先，4连到不在同一棵子树的点。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11860" y="405130"/>
            <a:ext cx="9925050" cy="439991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//一句话题意：求桥的数量。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 &lt;bits/stdc++.h&gt;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n,m,x,y,ans;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head[30005],cnt;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dfn[30005],low[30005],tot;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struct node{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int to,nxt,p;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 a[60005];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add(int x,int y){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a[++cnt].to=y,a[cnt].nxt=head[x],head[x]=cnt;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67715" y="189230"/>
            <a:ext cx="10278745" cy="624713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tarjin(int k,int fa){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low[k]=dfn[k]=++tot;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for(int i=head[k]; i; i=a[i].nxt)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if(a[i].to==fa) continue;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else if(!dfn[a[i].to]){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tarjin(a[i].to,k),low[k]=min(low[k],low[a[i].to]);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if(low[a[i].to]&gt;dfn[k]) ans++;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else low[k]=min(low[k],dfn[a[i].to]);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main(){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scanf("%d%d",&amp;n,&amp;m);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while(n!=0&amp;&amp;m!=0){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memset(dfn,0,sizeof(dfn)),memset(low,0,sizeof(low));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memset(head,0,sizeof(head)),ans=tot=cnt=0;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 i&lt;=m; i++) scanf("%d%d",&amp;x,&amp;y),add(x,y),add(y,x);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tarjin(1,0),printf("%d\n",ans),scanf("%d%d",&amp;n,&amp;m);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}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return 0;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图片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4485" y="80010"/>
            <a:ext cx="10229215" cy="677799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4030" y="110490"/>
            <a:ext cx="10930890" cy="341503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一句话题意：求一个图删除一个点之后，联通块最多有多少。（就是原题，没啥好精简的）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删去了一个点之后，多的连通块个数相当于它的子树个数（就是dfn没更新过的那些点，不包括dfn更新过的点）。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注意：根节点增加的是子树个数减一，不然你会WA。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因此在Tarjan的大框架下没有什么要大改的地方。 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6255" y="3644900"/>
            <a:ext cx="10908030" cy="313817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#include &lt;bits/stdc++.h&gt;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using namespace std;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int n,m,x,y,f[10005],ansn,ans;//ansn原图本身独立的块数 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int head[10005],cnt,rt;//f[i]去掉第i个点增加的块数  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int dfn[10005],low[10005],tot;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struct node{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int nxt,to;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} a[1000005];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void add(int x,int y){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a[++cnt].to=y,a[cnt].nxt=head[x],head[x]=cnt;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}</a:t>
            </a:r>
            <a:endParaRPr lang="en-US" altLang="zh-CN" sz="18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94030" y="312420"/>
            <a:ext cx="10960100" cy="575437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tarjin(int k){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dfn[k]=low[k]=++tot;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int cntt=0;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for(int i=head[k]; i; i=a[i].nxt)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if(!dfn[a[i].to]) 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tarjin(a[i].to),cntt++,low[k]=min(low[k],low[a[i].to]);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if(low[a[i].to]&gt;=dfn[k]&amp;&amp;k!=rt) f[k]++;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else low[k]=min(low[k],dfn[a[i].to]);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if(k==rt) f[k]=cntt-1;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scanf("%d%d",&amp;n,&amp;m);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while(n!=0){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memset(f,0,sizeof(f)),memset(dfn,0,sizeof(dfn)),memset(low,0,sizeof(low));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memset(head,0,sizeof(head)),cnt=ansn=tot=0,ans=-2;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 i&lt;=m; i++) scanf("%d%d",&amp;x,&amp;y),++x,++y,add(x,y),add(y,x);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 i&lt;=n; i++) if(!dfn[i]) rt=i,tarjin(i),ansn++;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 i&lt;=n; i++) ans=max(ans,f[i]);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printf("%d\n",ans+ansn),scanf("%d%d",&amp;n,&amp;m);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}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return 0;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1237615" y="142240"/>
          <a:ext cx="9088120" cy="6584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9886950" imgH="7162800" progId="Paint.Picture">
                  <p:embed/>
                </p:oleObj>
              </mc:Choice>
              <mc:Fallback>
                <p:oleObj name="" r:id="rId1" imgW="9886950" imgH="71628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7615" y="142240"/>
                        <a:ext cx="9088120" cy="6584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9380" y="260985"/>
            <a:ext cx="9949815" cy="593915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题意：有一个连通的有向图，求出删除一个点后，不能连通的点对的个数 ((x,y),(y,x)算两对)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分析：很明显，既然涉及到环类求点集的题目，很明显是tarjan 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有一个性质：从一个点集到另一个点集，形成的点对个数(相反算两对) 是：2*size[x]*size[y], 其中size这个点集的大小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我们进行分类讨论：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x不是割点： 断了这个点，对其他点的连通性貌似也没有影响，只是少了这个点关于其他点不能联通的点对。因此答案是：ans[x]=2*(n-1)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x是割点：断了这个点，其他一些点也要断了属于是。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我们画出来一张图表现一下,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如右图所示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：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我们选择断了x点，那么y,z与 x上方的节点也要断。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我们枚举x的子树y,z分别计算这个集合到其他点的点对，不算其他点到这个集合的点对，避免重复。从图分析则是：计算 y→(x,z,father[x])，z→(x,y,father[x])的点对，因此，则有转移方程：ans[x]+=size[y]*(n-size[y])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我们发现，这样计算还有些纰漏。我们没有计算从父亲到x子树和x本身失去的点对个数。我们计算 sum=size[y]+size[z]+... 为x的子树大小(不包括x)，那么n-sum-1则是父亲大小。最后，我们还要计算x到其他点形成的点对 n-1。因此，最后加上：ans[x]+=(sum+1)*(n-sum-1)+n-1; 最后输出即可。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0175875" y="2259965"/>
          <a:ext cx="1943100" cy="240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2276475" imgH="2819400" progId="Paint.Picture">
                  <p:embed/>
                </p:oleObj>
              </mc:Choice>
              <mc:Fallback>
                <p:oleObj name="" r:id="rId1" imgW="2276475" imgH="28194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75875" y="2259965"/>
                        <a:ext cx="1943100" cy="2407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340" y="218440"/>
            <a:ext cx="5876925" cy="550799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#include&lt;bits/stdc++.h&gt;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using namespace std;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#define ll long long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const int N=1e6+5;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nxt[N],ver[N],tot,head[N];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n,m,dfn[N],low[N],cnt,sta[N],top,sd[N],idx;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sizes[N],cut[N];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ll ans[N];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bool vis[N];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add(int x,int y){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ver[++tot]=y;nxt[tot]=head[x];head[x]=tot;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tarjan(int x);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int main(){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cin&gt;&gt;n&gt;&gt;m;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i=1;i&lt;=m;i++){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x,y; scanf("%d%d",&amp;x,&amp;y); add(x,y);add(y,x);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tarjan(1);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i=1;i&lt;=n;i++) cout&lt;&lt;ans[i]&lt;&lt;endl;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return 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24245" y="218440"/>
            <a:ext cx="5293995" cy="5015865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void tarjan(int x){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dfn[x]=low[x]=++cnt;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sizes[x]=1;vis[x]=1;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int flag=0,sum=0;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for(int i=head[x];i;i=nxt[i]){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int y=ver[i];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if(!dfn[y]){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tarjan(y); sizes[x]+=sizes[y];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low[x]=min(low[x],low[y]);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if(low[y]&gt;=dfn[x]){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ans[x]+=(ll)sizes[y]*(n-sizes[y]);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sum+=sizes[y]; flag++;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    if(x!=1||flag&gt;1) cut[x]=true;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} 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  else if(vis[y]) low[x]=min(low[x],dfn[y]);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if(!cut[x]) ans[x]=2*(n-1);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else ans[x]+=(ll)(n-sum-1)*(sum+1)+n-1;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eaLnBrk="0" hangingPunct="0">
              <a:buClrTx/>
              <a:buFontTx/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}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7770" y="5651500"/>
            <a:ext cx="1501775" cy="39878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81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分，超时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WordArt 4"/>
          <p:cNvSpPr>
            <a:spLocks noTextEdit="1"/>
          </p:cNvSpPr>
          <p:nvPr/>
        </p:nvSpPr>
        <p:spPr>
          <a:xfrm>
            <a:off x="4057650" y="2859088"/>
            <a:ext cx="4076700" cy="1143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80000"/>
          </a:bodyPr>
          <a:p>
            <a:pPr algn="ctr"/>
            <a:r>
              <a:rPr lang="zh-CN" altLang="en-US" sz="800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outerShdw dist="35921" dir="2699999" algn="ctr" rotWithShape="0">
                    <a:srgbClr val="C0C0C0">
                      <a:alpha val="79999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谢谢观赏</a:t>
            </a:r>
            <a:endParaRPr lang="zh-CN" altLang="en-US" sz="800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  <a:tileRect/>
              </a:gradFill>
              <a:effectLst>
                <a:outerShdw dist="35921" dir="2699999" algn="ctr" rotWithShape="0">
                  <a:srgbClr val="C0C0C0">
                    <a:alpha val="79999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9380" y="260350"/>
            <a:ext cx="12222480" cy="267652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marR="0" algn="l" defTabSz="914400">
              <a:buFont typeface="Arial" panose="020B0604020202020204" pitchFamily="34" charset="0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双连通图、割点与桥：</a:t>
            </a:r>
            <a:endParaRPr lang="zh-CN" altLang="en-US" sz="2400" b="1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点双连通(point biconnected)，简称双连通或重连通（即删去任意一点原图仍然连通）。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割点(cut point)（即删去割点原图不连通）。一个图可能有多个割点。</a:t>
            </a:r>
            <a:endParaRPr lang="zh-CN" altLang="en-US" sz="240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有割点的图不一定有割边，如：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2" name="图片 5" descr="a362cb1d7b52828aa686696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0010" y="2997200"/>
            <a:ext cx="2068830" cy="20961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95325" y="5229225"/>
            <a:ext cx="10346055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（此时只能把顶点3删去，使得原图不连通，所以顶点3为这个图的割点。但是删去图中的任意一条边，原图仍能保持连通，所以原图无割边）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51180" y="260985"/>
            <a:ext cx="11321415" cy="2306955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边双连通(edge biconnected)，简称双连通或重连通。（即删去任意一边原图仍然连通）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  <a:p>
            <a:pPr defTabSz="914400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  <a:p>
            <a:pPr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桥(bridge)（即删去桥原图不连通）。一个图可能有多个桥。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  <a:p>
            <a:pPr defTabSz="914400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黑体" panose="02010609060101010101" pitchFamily="2" charset="-122"/>
            </a:endParaRPr>
          </a:p>
          <a:p>
            <a:pPr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有割边的图也不一定有割点,如：</a:t>
            </a:r>
            <a:endParaRPr kumimoji="0" lang="en-US" altLang="zh-CN" sz="2400" kern="1200" cap="none" spc="0" normalizeH="0" baseline="0" noProof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pic>
        <p:nvPicPr>
          <p:cNvPr id="8195" name="图片 8" descr="219b3ea0ab5462efcaefd0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1765" y="2277110"/>
            <a:ext cx="1736090" cy="15246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767715" y="4004945"/>
            <a:ext cx="10801350" cy="119888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buClrTx/>
              <a:buFontTx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黑体" panose="02010609060101010101" pitchFamily="2" charset="-122"/>
              </a:rPr>
              <a:t>（此时只能把边（1,2）删去，使得原图不连通，所以边（1,2）为这个图的割边。但是删去顶点1或2时，原图只剩下一个顶点，仍然为连通图，所以原图无割点）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0680" y="290195"/>
            <a:ext cx="11612880" cy="119888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根据定义猜想：两个割点之间的边是否一定是割边?割边的两个端点是否一定是割点？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两个猜想都是错误的！反例如图：（图中红色为图的割点或桥）</a:t>
            </a:r>
            <a:r>
              <a:rPr lang="zh-CN" altLang="en-US" sz="24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 </a:t>
            </a:r>
            <a:endParaRPr lang="zh-CN" altLang="en-US" sz="2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  <p:pic>
        <p:nvPicPr>
          <p:cNvPr id="9219" name="图片 1" descr="DTB$C%]1RV8~%`6X[9KUKH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9378" y="1988503"/>
            <a:ext cx="5173662" cy="2433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9425" y="332740"/>
            <a:ext cx="11132185" cy="415417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l">
              <a:buFont typeface="Arial" panose="020B0604020202020204" pitchFamily="34" charset="0"/>
            </a:pPr>
            <a:r>
              <a:rPr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双连通分量：</a:t>
            </a:r>
            <a:endParaRPr sz="2400" b="1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可以看出，点双连通与边双连通都可以简称为双连通，它们之间是有着某种联系的，下文中提到的双连通，均既可指点双连通，又可指边双连通。（但这并不意味着它们等价）</a:t>
            </a:r>
            <a:endParaRPr lang="zh-CN" altLang="en-US" sz="240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endParaRPr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在图G的所有子图G'中，如果G'是双连通的，则称G'为双连通子图。如果一个双连通子图G'，它不是任何一个双连通子图的真子集（如果集合A是集合B的子集，并且集合B中至少有一个元素不属于A，那么集合A叫做集合B的真子集），则G'为</a:t>
            </a:r>
            <a:r>
              <a:rPr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极大双连通子图</a:t>
            </a:r>
            <a:r>
              <a:rPr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r>
              <a:rPr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双连通分量</a:t>
            </a:r>
            <a:r>
              <a:rPr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(biconnected component)，或重连通分量，就是图的极大双连通子图。特殊的，点双连通分量又叫做块。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9425" y="405130"/>
            <a:ext cx="11460480" cy="341503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marR="0" algn="l" defTabSz="914400">
              <a:buFont typeface="Arial" panose="020B0604020202020204" pitchFamily="34" charset="0"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二、Tarjan算法</a:t>
            </a:r>
            <a:endParaRPr kumimoji="0" lang="zh-CN" altLang="en-US" sz="2400" b="1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与有向图求强连通分量的Tarjan算法类似，只需通过求DFN与LOW值来得出割点与桥。</a:t>
            </a:r>
            <a:endParaRPr kumimoji="0" lang="zh-CN" altLang="en-US" sz="2400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根据定义，则有：</a:t>
            </a:r>
            <a:endParaRPr kumimoji="0" lang="zh-CN" altLang="en-US" sz="2400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如果(u,v)为树枝边，u为v的父结点，则Low(u)=Min(Low(u),Low(v))</a:t>
            </a:r>
            <a:endParaRPr kumimoji="0" lang="zh-CN" altLang="en-US" sz="2400" kern="1200" cap="none" spc="0" normalizeH="0" baseline="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R="0" algn="l" defTabSz="914400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如果(u,v)为后向边，v不为u的父结点，则Low(u)=Min(Low(u),DFN(v))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4645" y="476250"/>
            <a:ext cx="11386185" cy="378460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l">
              <a:buFont typeface="Arial" panose="020B0604020202020204" pitchFamily="34" charset="0"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判断割点:</a:t>
            </a:r>
            <a:endParaRPr lang="zh-CN" altLang="en-US" sz="2400" b="1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一个顶点u是割点，当且仅当满足(1)或(2)：</a:t>
            </a:r>
            <a:endParaRPr lang="zh-CN" altLang="en-US" sz="240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(1) u为树根，且u有多于一个子树。因为如果只有一颗子树，去掉根节点后肯定不会出现多个子树，因此不可能为割点；而无向图DFS搜索树中不存在横叉边，所以若有多个子树，这些子树间不会有边相连，因此u肯定是割点。</a:t>
            </a:r>
            <a:endParaRPr lang="zh-CN" altLang="en-US" sz="2400" noProof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>
              <a:buFont typeface="Arial" panose="020B0604020202020204" pitchFamily="34" charset="0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(2) u不为树根，且满足存在(u,v)为树枝边（即u为v在搜索树中的父亲），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algn="l">
              <a:buFont typeface="Arial" panose="020B0604020202020204" pitchFamily="34" charset="0"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并使得DFN(u)&lt;=Low(v).（因为删去u后v以及v的子树不能到达u的祖先）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5192,&quot;width&quot;:15643}"/>
</p:tagLst>
</file>

<file path=ppt/tags/tag2.xml><?xml version="1.0" encoding="utf-8"?>
<p:tagLst xmlns:p="http://schemas.openxmlformats.org/presentationml/2006/main">
  <p:tag name="KSO_WM_UNIT_PLACING_PICTURE_USER_VIEWPORT" val="{&quot;height&quot;:10800,&quot;width&quot;:16300}"/>
</p:tagLst>
</file>

<file path=ppt/tags/tag3.xml><?xml version="1.0" encoding="utf-8"?>
<p:tagLst xmlns:p="http://schemas.openxmlformats.org/presentationml/2006/main">
  <p:tag name="commondata" val="eyJoZGlkIjoiNGFlZDdlMjUyZjdjZTQ0ZGJhMDlkMTQ3Y2ZhYzMwMjcifQ=="/>
</p:tagLst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9525" cap="flat" cmpd="sng">
          <a:solidFill>
            <a:srgbClr val="92D050"/>
          </a:solidFill>
          <a:prstDash val="solid"/>
          <a:miter/>
          <a:headEnd type="none" w="med" len="med"/>
          <a:tailEnd type="none" w="med" len="med"/>
        </a:ln>
      </a:spPr>
      <a:bodyPr anchor="t" anchorCtr="0">
        <a:spAutoFit/>
      </a:bodyPr>
      <a:lstStyle>
        <a:defPPr eaLnBrk="0" hangingPunct="0">
          <a:buClrTx/>
          <a:buFontTx/>
          <a:defRPr lang="en-US" altLang="zh-CN" sz="1200" dirty="0">
            <a:latin typeface="楷体" panose="02010609060101010101" pitchFamily="49" charset="-122"/>
            <a:ea typeface="楷体" panose="02010609060101010101" pitchFamily="49" charset="-122"/>
            <a:cs typeface="楷体" panose="02010609060101010101" pitchFamily="49" charset="-122"/>
          </a:defRPr>
        </a:defPPr>
      </a:lstStyle>
    </a:tx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9525" cap="flat" cmpd="sng">
          <a:solidFill>
            <a:srgbClr val="92D050"/>
          </a:solidFill>
          <a:prstDash val="solid"/>
          <a:miter/>
          <a:headEnd type="none" w="med" len="med"/>
          <a:tailEnd type="none" w="med" len="med"/>
        </a:ln>
      </a:spPr>
      <a:bodyPr anchor="t" anchorCtr="0">
        <a:spAutoFit/>
      </a:bodyPr>
      <a:lstStyle>
        <a:defPPr eaLnBrk="0" hangingPunct="0">
          <a:buClrTx/>
          <a:buFontTx/>
          <a:defRPr lang="en-US" altLang="zh-CN" sz="1200" dirty="0">
            <a:latin typeface="楷体" panose="02010609060101010101" pitchFamily="49" charset="-122"/>
            <a:ea typeface="楷体" panose="02010609060101010101" pitchFamily="49" charset="-122"/>
            <a:cs typeface="楷体" panose="02010609060101010101" pitchFamily="49" charset="-122"/>
          </a:defRPr>
        </a:defPPr>
      </a:lstStyle>
    </a:tx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0</TotalTime>
  <Words>13196</Words>
  <Application>WPS 演示</Application>
  <PresentationFormat>全屏显示(4:3)</PresentationFormat>
  <Paragraphs>568</Paragraphs>
  <Slides>38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38</vt:i4>
      </vt:variant>
    </vt:vector>
  </HeadingPairs>
  <TitlesOfParts>
    <vt:vector size="58" baseType="lpstr">
      <vt:lpstr>Arial</vt:lpstr>
      <vt:lpstr>宋体</vt:lpstr>
      <vt:lpstr>Wingdings</vt:lpstr>
      <vt:lpstr>Verdana</vt:lpstr>
      <vt:lpstr>楷体</vt:lpstr>
      <vt:lpstr>Calibri</vt:lpstr>
      <vt:lpstr>黑体</vt:lpstr>
      <vt:lpstr>微软雅黑</vt:lpstr>
      <vt:lpstr>Arial Unicode MS</vt:lpstr>
      <vt:lpstr>华文楷体</vt:lpstr>
      <vt:lpstr>Globe</vt:lpstr>
      <vt:lpstr>1_Globe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提高篇-割点和桥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qdez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深度、广度优先搜索</dc:title>
  <dc:creator>微软用户</dc:creator>
  <cp:lastModifiedBy>畅</cp:lastModifiedBy>
  <cp:revision>464</cp:revision>
  <dcterms:created xsi:type="dcterms:W3CDTF">2014-03-18T12:27:00Z</dcterms:created>
  <dcterms:modified xsi:type="dcterms:W3CDTF">2024-01-11T08:54:30Z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45DCC9CF0F7B45B7A4557B4499787594</vt:lpwstr>
  </property>
  <property fmtid="{D5CDD505-2E9C-101B-9397-08002B2CF9AE}" pid="3" name="KSOProductBuildVer">
    <vt:lpwstr>2052-12.1.0.16120</vt:lpwstr>
  </property>
</Properties>
</file>