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44"/>
  </p:notesMasterIdLst>
  <p:handoutMasterIdLst>
    <p:handoutMasterId r:id="rId45"/>
  </p:handoutMasterIdLst>
  <p:sldIdLst>
    <p:sldId id="292" r:id="rId4"/>
    <p:sldId id="730" r:id="rId5"/>
    <p:sldId id="916" r:id="rId6"/>
    <p:sldId id="917" r:id="rId7"/>
    <p:sldId id="952" r:id="rId8"/>
    <p:sldId id="918" r:id="rId9"/>
    <p:sldId id="921" r:id="rId10"/>
    <p:sldId id="919" r:id="rId11"/>
    <p:sldId id="920" r:id="rId12"/>
    <p:sldId id="841" r:id="rId13"/>
    <p:sldId id="914" r:id="rId14"/>
    <p:sldId id="915" r:id="rId15"/>
    <p:sldId id="873" r:id="rId16"/>
    <p:sldId id="985" r:id="rId17"/>
    <p:sldId id="842" r:id="rId18"/>
    <p:sldId id="710" r:id="rId19"/>
    <p:sldId id="712" r:id="rId20"/>
    <p:sldId id="893" r:id="rId21"/>
    <p:sldId id="874" r:id="rId22"/>
    <p:sldId id="1016" r:id="rId23"/>
    <p:sldId id="892" r:id="rId24"/>
    <p:sldId id="875" r:id="rId25"/>
    <p:sldId id="876" r:id="rId26"/>
    <p:sldId id="877" r:id="rId27"/>
    <p:sldId id="891" r:id="rId28"/>
    <p:sldId id="878" r:id="rId29"/>
    <p:sldId id="890" r:id="rId30"/>
    <p:sldId id="879" r:id="rId31"/>
    <p:sldId id="880" r:id="rId32"/>
    <p:sldId id="889" r:id="rId33"/>
    <p:sldId id="881" r:id="rId34"/>
    <p:sldId id="882" r:id="rId35"/>
    <p:sldId id="883" r:id="rId36"/>
    <p:sldId id="884" r:id="rId37"/>
    <p:sldId id="1010" r:id="rId38"/>
    <p:sldId id="888" r:id="rId39"/>
    <p:sldId id="885" r:id="rId40"/>
    <p:sldId id="886" r:id="rId41"/>
    <p:sldId id="887" r:id="rId42"/>
    <p:sldId id="286" r:id="rId43"/>
  </p:sldIdLst>
  <p:sldSz cx="12192000" cy="6858000"/>
  <p:notesSz cx="6858000" cy="9144000"/>
  <p:custDataLst>
    <p:tags r:id="rId5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7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chuanch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15"/>
    <p:restoredTop sz="92889"/>
  </p:normalViewPr>
  <p:slideViewPr>
    <p:cSldViewPr showGuides="1">
      <p:cViewPr varScale="1">
        <p:scale>
          <a:sx n="107" d="100"/>
          <a:sy n="107" d="100"/>
        </p:scale>
        <p:origin x="1830" y="96"/>
      </p:cViewPr>
      <p:guideLst>
        <p:guide orient="horz" pos="2169"/>
        <p:guide pos="3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5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1058E7-3DD8-4F0D-AA17-4EE5BCD5EAD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130A1-4891-4846-9EE4-84F63B6FF3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12198351" cy="6851650"/>
            <a:chOff x="1" y="0"/>
            <a:chExt cx="5763" cy="4316"/>
          </a:xfrm>
        </p:grpSpPr>
        <p:sp>
          <p:nvSpPr>
            <p:cNvPr id="4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6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8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9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1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152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3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4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5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157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8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5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B4EB1-5974-4BDE-AAB5-BA7D8E18012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12198351" cy="6851650"/>
            <a:chOff x="1" y="0"/>
            <a:chExt cx="5763" cy="4316"/>
          </a:xfrm>
        </p:grpSpPr>
        <p:sp>
          <p:nvSpPr>
            <p:cNvPr id="4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6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8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9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1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152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3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4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5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157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8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5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B4EB1-5974-4BDE-AAB5-BA7D8E18012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2117" y="0"/>
            <a:ext cx="12198349" cy="6851650"/>
            <a:chOff x="1" y="0"/>
            <a:chExt cx="5763" cy="4316"/>
          </a:xfrm>
        </p:grpSpPr>
        <p:sp>
          <p:nvSpPr>
            <p:cNvPr id="29699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1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4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5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6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7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8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9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0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1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2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5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16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7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3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5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7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8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9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60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61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2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2117" y="0"/>
            <a:ext cx="12198349" cy="6851650"/>
            <a:chOff x="1" y="0"/>
            <a:chExt cx="5763" cy="4316"/>
          </a:xfrm>
        </p:grpSpPr>
        <p:sp>
          <p:nvSpPr>
            <p:cNvPr id="29699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1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4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5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6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7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8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9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0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1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2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5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16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7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3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5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7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8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9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60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61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2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1607185" y="1700530"/>
            <a:ext cx="9117965" cy="1736725"/>
          </a:xfrm>
        </p:spPr>
        <p:txBody>
          <a:bodyPr vert="horz" wrap="square" lIns="91440" tIns="45720" rIns="91440" bIns="45720" numCol="1" anchor="b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提高</a:t>
            </a: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篇</a:t>
            </a:r>
            <a:r>
              <a:rPr kumimoji="0" lang="en-US" altLang="zh-CN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-欧拉回路</a:t>
            </a:r>
            <a:endParaRPr kumimoji="0" lang="en-US" altLang="zh-CN" sz="7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242" name="文本框 2"/>
          <p:cNvSpPr txBox="1"/>
          <p:nvPr/>
        </p:nvSpPr>
        <p:spPr>
          <a:xfrm>
            <a:off x="8472488" y="4292600"/>
            <a:ext cx="982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by:hucc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119380" y="116840"/>
          <a:ext cx="8097520" cy="645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886700" imgH="6286500" progId="Paint.Picture">
                  <p:embed/>
                </p:oleObj>
              </mc:Choice>
              <mc:Fallback>
                <p:oleObj name="" r:id="rId1" imgW="7886700" imgH="6286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80" y="116840"/>
                        <a:ext cx="8097520" cy="645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8688070" y="2997200"/>
          <a:ext cx="2820670" cy="353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333625" imgH="2924175" progId="Paint.Picture">
                  <p:embed/>
                </p:oleObj>
              </mc:Choice>
              <mc:Fallback>
                <p:oleObj name="" r:id="rId3" imgW="2333625" imgH="29241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8070" y="2997200"/>
                        <a:ext cx="2820670" cy="353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1945" y="50165"/>
            <a:ext cx="7676515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</a:t>
            </a:r>
            <a:r>
              <a:rPr lang="en-US" altLang="zh-CN" sz="1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递归版   70分，数据量大的不能通过 </a:t>
            </a:r>
            <a:r>
              <a:rPr lang="zh-CN" altLang="en-US" sz="1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递归爆栈了</a:t>
            </a:r>
            <a:r>
              <a:rPr lang="en-US" altLang="zh-CN" sz="1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N=1e5+10,E=10*N;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type,n,m,tot=1;//边，从2开始编号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head[N],ver[E],Next[E];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in[N],out[N];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flag[E];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vector&lt;int&gt;ans;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ver[++tot]=y,Next[tot]=head[x],head[x]=tot;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//边，从2开始编号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//如果是无向图，编号为2、3表示同一条边，编号为4、5表示同一条边，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//编号为6、7表示同一条边。偶数，正向；奇数，逆向。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dfs(int x){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&amp;i=head[x],y;y=ver[i];i=Next[i]){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//&amp;i=head[x]表示：修改i或head[x]其一，两个变量会同时重赋值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c=(type==1?i/2:i-1);//原来的边的编号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sig=i%2;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if(flag[c])continue;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flag[c]=1;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dfs(y);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if(type==1)ans.push_back(sig?-c:c);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ans.push_back(c);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9080" y="43815"/>
            <a:ext cx="7861300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scanf("%d%d%d",&amp;type,&amp;n,&amp;m);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x,y; scanf("%d%d",&amp;x,&amp;y); add(x,y);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if(type==1)add(y,x);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out[x]++,in[y]++;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if(type==1){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if((in[i]+out[i])%2){ //无向图：每个点度数都为偶数则有解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printf("NO");return 0;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if(in[i]!=out[i]){ //有向图：每个点入度等于出度则有解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printf("NO");return 0;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if(head[i]){ //忽略孤立点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dfs(i);break;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if(ans.size()!=m){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printf("NO");return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printf("YES\n");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i=m-1;i&gt;=0;i--)printf("%d ",ans[i]);//倒序输出栈中元素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380" y="1629410"/>
            <a:ext cx="5314950" cy="427672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//可能有很多个顶点，但没有边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head[100010],ver[1000010],Next[1000010],tot;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//邻接表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Stack[1000010],ans[1000010];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//模拟系统栈，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栈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in[100010],out[100010];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anss[1000010]; 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答案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vis[1000010];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type,n,m,top,t,tt;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ver[++tot]=y,Next[tot]=head[x],head[x]=tot;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//除起点u外，1个顶点进栈的时候就会有1条边进栈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//每1个顶点出栈的时候，就会有1条边出栈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//起点u出栈，多出了一条边，该边不存在，编号为0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4350" y="156210"/>
            <a:ext cx="6471920" cy="57543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euler(int u){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Stack[++top]=u;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while(top&gt;0){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x=Stack[top],i=head[x];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//printf("x=%d\n",x);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while(i&amp;&amp;vis[i])i=Next[i];//找到一条尚未访问的边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if(i){//沿着这条边模拟递归过程，标记该边，并更新表头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Stack[++top]=ver[i];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head[x]=Next[i];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vis[i]=true;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if(type==1)vis[i^1]=true;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if(type==2)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ans[++t]=i-1;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ans[++t]=i%2? -(i/2) : i/2 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}//与x相连的所有边均已访问，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else{//模拟回溯过程，并记录于答案栈中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top--;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anss[++tt]=ans[t];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t--;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080" y="187325"/>
            <a:ext cx="5172075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分，非递归版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00" y="116840"/>
            <a:ext cx="6033135" cy="329184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scanf("%d%d%d",&amp;type,&amp;n,&amp;m);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if(m==0){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printf("YES\n");return 0;//没有边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tot=1;//让边的编号从2开始  2和3是同一组，4和5是同一组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x,y;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scanf("%d%d",&amp;x,&amp;y);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in[x]++,out[y]++;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add(x,y);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if(type==1)add(y,x);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16840"/>
            <a:ext cx="5787390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if(type==1){//无向图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if((in[i]+out[i])%2){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printf("NO\n");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else{//有向图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if((in[i]!=out[i])){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printf("NO\n");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if(head[i]){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euler(i);break;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if(tt-1!=m){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printf("NO\n");return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printf("YES\n");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i=tt-1;i;i--)printf("%d ",anss[i]);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839470" y="116840"/>
          <a:ext cx="9325610" cy="664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29550" imgH="5581650" progId="Paint.Picture">
                  <p:embed/>
                </p:oleObj>
              </mc:Choice>
              <mc:Fallback>
                <p:oleObj name="" r:id="rId1" imgW="7829550" imgH="5581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470" y="116840"/>
                        <a:ext cx="9325610" cy="664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645" y="189230"/>
            <a:ext cx="11386185" cy="304609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defTabSz="914400">
              <a:buFont typeface="Arial" panose="020B0604020202020204" pitchFamily="34" charset="0"/>
              <a:buNone/>
            </a:pPr>
            <a:r>
              <a:rPr 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【算法分析】</a:t>
            </a:r>
            <a:endParaRPr lang="zh-CN" sz="2400" b="1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通过对题目条件的一些初步分析，我们很容易得到下面的模型。</a:t>
            </a:r>
            <a:endParaRPr lang="zh-CN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模型1：</a:t>
            </a: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以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N</a:t>
            </a: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个盘子作为顶点；如果盘子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A</a:t>
            </a: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的末字母等于盘子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B</a:t>
            </a: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的首字母，那么从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A</a:t>
            </a: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向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B</a:t>
            </a: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连一条有向边。</a:t>
            </a:r>
            <a:endParaRPr lang="zh-CN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对于样例我们可以按下图所示的方式构图。这样，问题转化为在图中寻找一条不重复地经过每一个顶点的路径，即哈密尔顿路。</a:t>
            </a:r>
            <a:endParaRPr lang="zh-CN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然而，求哈密尔顿路是一个十分困难的问题，这样的模型没有给我们的解题带来任何便利。因此，我们必须另辟蹊径。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3357245"/>
            <a:ext cx="4610100" cy="3289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7550" y="3580765"/>
            <a:ext cx="6130925" cy="304609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哈密尔顿道路：通过图G中每个顶点一次且仅一次的道路称作该图的一条哈密尔顿道路.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哈密尔顿回路：通过图G中每个顶点一次且仅一次的道路称作该图的一条哈密尔顿回路.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哈密尔顿图：存在哈密尔顿回路的图称作哈密尔顿图.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7670" y="260985"/>
            <a:ext cx="11362055" cy="378460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defTabSz="914400">
              <a:buFont typeface="Arial" panose="020B0604020202020204" pitchFamily="34" charset="0"/>
            </a:pP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模型2：</a:t>
            </a:r>
            <a:r>
              <a:rPr lang="zh-CN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经过分析，我们发现模型1的失败之处在于，图中需要遍历的信息——也就是每一个盘子——表示在顶点上，而顶点的遍历问题不易解决。</a:t>
            </a:r>
            <a:endParaRPr lang="zh-CN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endParaRPr lang="zh-CN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r>
              <a:rPr lang="zh-CN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能否将遍历信息表示在边上呢？考虑如下的构图方法：以26个字母作为顶点；对于每一个盘子，如果它的首字母为c1，末字母为c2，那么从c1向c2连一条有向边。对于样例我们可以按图5所示的方式构图，图中未表示出的顶点均为孤立点，可以事先将其删去。</a:t>
            </a:r>
            <a:endParaRPr lang="zh-CN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endParaRPr lang="zh-CN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r>
              <a:rPr lang="zh-CN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这样，问题转化为在图中寻找一条不重复地经过每一条边的路径，即欧拉路径。这个问题能够在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O(|E|=N)</a:t>
            </a:r>
            <a:r>
              <a:rPr lang="zh-CN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时间内解决。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15865" y="4293235"/>
            <a:ext cx="2203450" cy="2393950"/>
            <a:chOff x="5020" y="6385"/>
            <a:chExt cx="3808" cy="4168"/>
          </a:xfrm>
        </p:grpSpPr>
        <p:pic>
          <p:nvPicPr>
            <p:cNvPr id="13317" name="图片 307" descr="Graph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20" y="6385"/>
              <a:ext cx="3808" cy="416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8" name="图片 2" descr="ac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45096">
              <a:off x="5746" y="7657"/>
              <a:ext cx="675" cy="3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9" name="图片 1073743081" descr="mous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3096596">
              <a:off x="7314" y="7629"/>
              <a:ext cx="960" cy="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0" name="图片 1073743082" descr="malfor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" y="9659"/>
              <a:ext cx="1215" cy="39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535" y="59690"/>
            <a:ext cx="5791200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N=1e5+5;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T,n,in[N],out[N],fa[30];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string s;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Find(int x){ 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路径压缩的并查集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if(x!=fa[x]) fa[x]=Find(fa[x]);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fa[x];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ios::sync_with_stdio(false);cin.tie(0);cout.tie(0);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cin &gt;&gt; 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while(T--){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i=1;i&lt;=26;i++)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fa[i]=i;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memset(in,0,sizeof(in));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memset(out,0,sizeof(out));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cin &gt;&gt; n;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while(n--){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cin &gt;&gt; s;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len=s.size();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u=s[0]-'a'+1,v=s[len-1]-'a'+1;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out[u]++,in[v]++;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x=Find(u),y=Find(v);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if(x!=y)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fa[x]=y;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7405" y="59690"/>
            <a:ext cx="6163945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num=0,f=0;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i=1;i&lt;=26;i++){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if((in[i]||out[i])&amp;&amp;fa[i]==i)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num++;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if(num&gt;1){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f=1; break; 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集合的数量大于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，不连通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cnt1=0,cnt2=0;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i=1;i&lt;=26;i++){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if(abs(in[i]-out[i])&gt;1){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f=1;break;//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多个单词连向一个单词，或反过来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 if(in[i]-out[i]==1)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cnt1++;//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结尾单词的末尾字母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 if(out[i]-in[i]==1)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cnt2++;//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开头单词的首字母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if(cnt1!=cnt2||cnt1&gt;1||cnt2&gt;1)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f=1;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printf("The door cannot be opened.\n");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printf("Ordering is possible.\n");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450215" y="87630"/>
          <a:ext cx="9856470" cy="668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9848850" imgH="6677025" progId="Paint.Picture">
                  <p:embed/>
                </p:oleObj>
              </mc:Choice>
              <mc:Fallback>
                <p:oleObj name="" r:id="rId2" imgW="9848850" imgH="6677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215" y="87630"/>
                        <a:ext cx="9856470" cy="668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8615" y="288925"/>
            <a:ext cx="11090910" cy="507746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defTabSz="914400">
              <a:buFont typeface="Arial" panose="020B0604020202020204" pitchFamily="34" charset="0"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一、定义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kumimoji="0" lang="zh-CN" altLang="en-US" sz="28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首先介绍相关概念和定理。设</a:t>
            </a:r>
            <a:r>
              <a:rPr lang="en-US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G=(V,E)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是一个图。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kumimoji="0" lang="zh-CN" altLang="en-US" sz="28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欧拉回路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　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图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中经过每条边一次并且仅一次的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回路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称作欧拉回路。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kumimoji="0" lang="zh-CN" altLang="en-US" sz="28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欧拉路径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　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图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中经过每条边一次并且仅一次的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路径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称作欧拉路径。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kumimoji="0" lang="zh-CN" altLang="en-US" sz="28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欧拉图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　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存在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欧拉回路的图称为欧拉图。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kumimoji="0" lang="zh-CN" altLang="en-US" sz="28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半欧拉图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　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存在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欧拉路径但不存在欧拉回路的图称为半欧拉图。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8300" y="116840"/>
            <a:ext cx="8839835" cy="633920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N=10005;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n,m,d[N],fa[N],cnt[N];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find(int x){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if(x==fa[x])return x;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fa[x]=find(fa[x]);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while(scanf("%d",&amp;n)&amp;&amp;n){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flag=1,num=0;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i=1;i&lt;=n;i++)d[i]=0,cnt[i]=1,fa[i]=i;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scanf("%d",&amp;m);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i=1;i&lt;=m;i++){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u,v;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scanf("%d%d",&amp;u,&amp;v);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d[u]++;d[v]++;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rx=find(u),ry=find(v);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if(rx!=ry)fa[rx]=ry,cnt[ry]+=cnt[rx];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if(fa[i]==i)num++;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if(d[i]&amp;1){flag=0;break;}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if(num&gt;1||n==1)flag=0;</a:t>
            </a:r>
            <a:r>
              <a:rPr lang="en-US" altLang="zh-CN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 </a:t>
            </a:r>
            <a:r>
              <a:rPr lang="zh-CN" altLang="en-US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题目中已明确说了，</a:t>
            </a:r>
            <a:r>
              <a:rPr lang="en-US" altLang="zh-CN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n&gt;1</a:t>
            </a:r>
            <a:r>
              <a:rPr lang="zh-CN" altLang="en-US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。但是，如果不特判</a:t>
            </a:r>
            <a:r>
              <a:rPr lang="en-US" altLang="zh-CN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n==1</a:t>
            </a:r>
            <a:r>
              <a:rPr lang="zh-CN" altLang="en-US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的情况，就会</a:t>
            </a:r>
            <a:r>
              <a:rPr lang="en-US" altLang="zh-CN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printf("%d\n",flag);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5955" y="207645"/>
            <a:ext cx="2094865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简洁版代码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3615" y="59690"/>
            <a:ext cx="6665595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n,m,du[1010],flag,fa[1010],cnt,a[1100000][2];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//用freopen以后，如果不快读，输出文件为空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可能是数据量太大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int read(){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s=0,w=1;    char ch=getchar();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while(ch&lt;'0'||ch&gt;'9'){if(ch=='-')w=-1;ch=getchar();}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while(ch&gt;='0'&amp;&amp;ch&lt;='9') s=s*10+ch-'0',ch=getchar();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s*w;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Find(int x){//递归容易爆内存，不到逼不得已，不调用 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if(x!=fa[x])fa[x]=Find(fa[x]);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x;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n=read();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i,x,y,fax,fay;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while(n!=0){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m=read();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cnt=0;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flag=0;//0,所有点的度都为偶数;1,有的点的度为奇数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memset(a,0,sizeof(a)); memset(du,0,sizeof(du));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for(i=1;i&lt;=n;i++) fa[i]=i;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for(i=0;i&lt;m;i++){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x=read();y=read();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a[i][0]=x,a[i][1]=y;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du[x]++,du[y]++;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06055" y="218440"/>
            <a:ext cx="4123055" cy="267652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一本通网站上只有一个测试点。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题目中已明确说了，n&gt;1。但是，如果不特判n==1的情况，就会0分。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015" y="189230"/>
            <a:ext cx="6471920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for(i=1;i&lt;=n;i++){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if(du[i]%2==1){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flag=1;break;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if(flag==0){//通过点的度无法判断了，再看是否是连通的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for(i=0;i&lt;m;i++){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x=a[i][0],y=a[i][1];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fax=Find(x),fay=Find(y);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if(fax!=fay)fa[x]=fay;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for(i=1;i&lt;=n;i++){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if(i==fa[i]) cnt++;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if(cnt&gt;1){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flag=1;break;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</a:t>
            </a:r>
            <a:r>
              <a:rPr lang="en-US" altLang="zh-CN" sz="1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if(n==1)flag=1;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if(flag)printf("0\n");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printf("1\n");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scanf("%d",&amp;n);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623570" y="260985"/>
            <a:ext cx="10041909" cy="6482099"/>
            <a:chOff x="188" y="184"/>
            <a:chExt cx="15345" cy="9905"/>
          </a:xfrm>
        </p:grpSpPr>
        <p:graphicFrame>
          <p:nvGraphicFramePr>
            <p:cNvPr id="3" name="对象 2"/>
            <p:cNvGraphicFramePr/>
            <p:nvPr/>
          </p:nvGraphicFramePr>
          <p:xfrm>
            <a:off x="188" y="184"/>
            <a:ext cx="15345" cy="9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" imgW="9886950" imgH="6381750" progId="Paint.Picture">
                    <p:embed/>
                  </p:oleObj>
                </mc:Choice>
                <mc:Fallback>
                  <p:oleObj name="" r:id="rId1" imgW="9886950" imgH="63817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" y="184"/>
                          <a:ext cx="15345" cy="9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3136" y="2112"/>
              <a:ext cx="2901" cy="46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每条边只能走一次</a:t>
              </a:r>
              <a:endPara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9755" y="476885"/>
            <a:ext cx="11031855" cy="526224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题目大意：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一笔画问题，给你点和边的情况（能够构成一幅或者多幅图），问你最少需要几笔画，把所给的边画完。每条边有且仅有经过一次。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解法: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 一笔画问题（无向图）：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1，用并查集先判断有多少个图，保存每一幅图的根节点。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2，对于每一幅图，只需要统计它所包含的点的度和点的数量。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3，根据每一幅图判断，能否构成欧拉路径，能的画则只需要一笔，不能的画，则需要（奇数度的点的个数/2）;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4，孤立点不算一笔，对于每一幅图判断点数量为1或者点的度是均为0，则可判断该图为孤立点，不进入计算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625" y="118110"/>
            <a:ext cx="4579620" cy="618553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N=1e5+5;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n,m,du[N],fa[N],x,y,num[N],sum[N];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Find(int x){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if(x!=fa[x]) fa[x]=Find(fa[x]);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fa[x];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ios::sync_with_stdio(false);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cin.tie(0); cout.tie(0);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while(cin &gt;&gt; n &gt;&gt; m)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 fa[i]=i;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memset(du,0,sizeof(du));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memset(num,0,sizeof(num));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memset(sum,0,sizeof(sum));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while(m--)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cin &gt;&gt; x &gt;&gt; y;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du[x]++,du[y]++;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int u=Find(x),v=Find(y);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if(u!=v) fa[u]=v;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7100" y="135255"/>
            <a:ext cx="7337425" cy="479996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x=Find(i);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num[x]++;//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集合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x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包含的元素的个数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if(du[i]&amp;1)sum[x]++;//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集合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x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中，度为奇数的点的个数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res=0;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i=1;i&lt;=n;i++){ //各队长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if(num[i]&lt;=1) continue;//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孤立的点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if(sum[i]==0) res++;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//该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部分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所有点的度都为偶数，构成欧拉回路，可以一笔画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 res+=sum[i]/2;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//不能构成欧拉回路，则需要（奇数度的点的个数/2）笔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cout &lt;&lt; res &lt;&lt; endl;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839470" y="44450"/>
            <a:ext cx="7926070" cy="6756400"/>
            <a:chOff x="1098" y="47"/>
            <a:chExt cx="12482" cy="10640"/>
          </a:xfrm>
        </p:grpSpPr>
        <p:graphicFrame>
          <p:nvGraphicFramePr>
            <p:cNvPr id="2" name="对象 1"/>
            <p:cNvGraphicFramePr/>
            <p:nvPr/>
          </p:nvGraphicFramePr>
          <p:xfrm>
            <a:off x="1098" y="47"/>
            <a:ext cx="12483" cy="10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9867900" imgH="8410575" progId="Paint.Picture">
                    <p:embed/>
                  </p:oleObj>
                </mc:Choice>
                <mc:Fallback>
                  <p:oleObj name="" r:id="rId1" imgW="9867900" imgH="8410575" progId="Paint.Picture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98" y="47"/>
                          <a:ext cx="12483" cy="10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3477" y="5967"/>
              <a:ext cx="5353" cy="628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sz="2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要求路径的字典序最小</a:t>
              </a:r>
              <a:endPara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3060" y="390525"/>
            <a:ext cx="11431905" cy="56927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本题有两个要求，一是求欧拉回路，二是保证路径字典序最小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连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通图有欧拉回路的充要条件是每个点的度都是偶数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从起点开始DFS，顺序保存DFS路径（在递归中用栈），把每一段连续走的DFS路径看成独立的部分，如果走到一个位置不能走了，而且还有其他边没有遍历，那么就说明这个部分应该在其他未遍历的部分后走，所以DFS回溯到之前的结点后，再走另一条支路，这一段的路径应该在之前那段路径的前面。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这些用栈就可以自动实现。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https://blog.csdn.net/Baoli1008/article/details/44871689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3840" y="34290"/>
            <a:ext cx="5636260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vis[2000];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G[50][2000],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in[50];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int N,M;//N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最大的顶点的编号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最大的边的编号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stack &lt;int&gt; res;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euler(int n){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i=0;i&lt;=M;i++){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if(!G[n][i]||vis[i]) continue;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vis[i]=1;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euler(G[n][i]);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res.push(i);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s,t;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while(~scanf("%d%d",&amp;s,&amp;t)){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if(!s&amp;&amp;!t) break;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while(!res.empty()) res.pop();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memset(vis,0,sizeof(vis));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memset(in,0,sizeof(in));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memset(G,0,sizeof(G));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sta=min(s,t),id;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N=max(s,t);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scanf("%d",&amp;id);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M=id; G[s][id]=t; G[t][id]=s;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in[s]++; in[t]++;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2350" y="116840"/>
            <a:ext cx="5967095" cy="64928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scanf("%d%d",&amp;s,&amp;t);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if(!s&amp;&amp;!t) break;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scanf("%d",&amp;id);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G[s][id]=t; G[t][id]=s; in[s]++; in[t]++;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M=max(id,M); N=max(s,N); N=max(t,N);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bool flag=0;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i=1;i&lt;=N;i++){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if(in[i]&amp;1){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printf("Round trip does not exist.\n");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flag=1; break;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if(flag) continue;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euler(sta);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printf("%d",res.top());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res.pop();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while(!res.empty()){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printf(" %d",res.top());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res.pop();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674370" y="78105"/>
          <a:ext cx="7977505" cy="680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10750" imgH="8372475" progId="Paint.Picture">
                  <p:embed/>
                </p:oleObj>
              </mc:Choice>
              <mc:Fallback>
                <p:oleObj name="" r:id="rId1" imgW="9810750" imgH="8372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4370" y="78105"/>
                        <a:ext cx="7977505" cy="680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263525" y="2204720"/>
          <a:ext cx="5605145" cy="347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20235" imgH="6210300" progId="Paint.Picture">
                  <p:embed/>
                </p:oleObj>
              </mc:Choice>
              <mc:Fallback>
                <p:oleObj name="" r:id="rId1" imgW="4420235" imgH="62103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" y="2204720"/>
                        <a:ext cx="5605145" cy="347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384290" y="1628775"/>
          <a:ext cx="4785360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781550" imgH="4000500" progId="Paint.Picture">
                  <p:embed/>
                </p:oleObj>
              </mc:Choice>
              <mc:Fallback>
                <p:oleObj name="" r:id="rId3" imgW="4781550" imgH="40005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4290" y="1628775"/>
                        <a:ext cx="4785360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93115" y="433705"/>
            <a:ext cx="6655435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德国哥尼斯堡(Koenigsberg)七桥问题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3060" y="359410"/>
            <a:ext cx="11359515" cy="612394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题意：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有一条长度为m的01串（首尾相连），已知其中连续的长度为k的m个01串互不相同，求出m的最大值和字典序最小的01串。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做法：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将k位二进制数当做点，将k+1位二进制数当做边，发现该图为欧拉图，m=2^k ；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第二问由于是欧拉图，直接大暴力很快就能搜出答案？qaq….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(猜结论好题。。(大雾))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https://blog.csdn.net/bestFy/article/details/79174387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另一种思路参见：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https://www.cnblogs.com/zwfymqz/p/9790863.html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8435" y="43815"/>
            <a:ext cx="6677660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typedef long long ll;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ll read()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char ch = getchar(); ll x = 0; int op = 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for(; !isdigit(ch); ch=getchar()) if(ch=='-') op=-1;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for(; isdigit(ch); ch=getchar()) x = x*10+ch-'0';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x*op;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write(ll a)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if(a &lt; 0) putchar('-'), a = -a;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if(a &gt;= 10) write(a/10); putchar('0'+a%10);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 t, ans[5000], vis[5000];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dfs(int x, int k)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if(k == t)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 i&lt;=t-n+1;i++) printf("%d",ans[i]);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exit(0);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vis[x] = 1; ans[k] = x&amp;1;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if(!vis[(x&lt;&lt;1)&amp;(t-1)]) dfs((x&lt;&lt;1)&amp;(t-1), k+1);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if(!vis[(x&lt;&lt;1|1)&amp;(t-1)]) dfs((x&lt;&lt;1|1)&amp;(t-1), k+1);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vis[x] = 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4685" y="1909445"/>
            <a:ext cx="4996180" cy="175323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 = read();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write(t=(1&lt;&lt;n));putchar(' ');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i=1;i&lt;n;i++) putchar('0');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dfs(0, 1);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632460" y="0"/>
          <a:ext cx="84080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915525" imgH="8086725" progId="Paint.Picture">
                  <p:embed/>
                </p:oleObj>
              </mc:Choice>
              <mc:Fallback>
                <p:oleObj name="" r:id="rId1" imgW="9915525" imgH="8086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" y="0"/>
                        <a:ext cx="840803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732155" y="574040"/>
          <a:ext cx="9865995" cy="5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58375" imgH="5705475" progId="Paint.Picture">
                  <p:embed/>
                </p:oleObj>
              </mc:Choice>
              <mc:Fallback>
                <p:oleObj name="" r:id="rId1" imgW="9858375" imgH="5705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155" y="574040"/>
                        <a:ext cx="9865995" cy="5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830" y="203200"/>
            <a:ext cx="11565890" cy="600075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因为最终情况要满足所有点的度数都是2（度数一开始就是0的点直接扔掉） 所以我们要对所有度数大于2的点都要被熔烧。奇数的熔成一堆2度数的点+一个单个的点。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那么现在有两种情况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1.只有一个联通块，也就是所有边都连在一起。只要把所有度数大于2的点熔成度数&lt;=2的点，再把所有单个的点（熔出来的+本来就有的）两两配对组一起即可。自己试一下就是这样的，所以没必要管谁和谁连了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2.有多个联通块，就要把所有的联通块都变成环，然后把所有环再熔成一条链，再把所有链连起来。。。 对于过程中出现1度数点的联通块只要少熔和一对就好了。 如果没有1度数点，但在过程中有把偶数点熔成2度数点的过程， 就可以把一对2度数点熔成两个单个的就好了。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联通块用并查集就行了。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但是那堆0很令人尴尬.。。每个0新建一个点就好了。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https://blog.csdn.net/cqbzlydd/article/details/108794114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3525" y="59690"/>
            <a:ext cx="11490960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#include&lt;cstdio&gt;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#include&lt;algorithm&gt;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#include&lt;cstring&gt;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N=50000*2+1001;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//sum:单链个数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//ans:熔点的次数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//flag[]:是否有熔点操作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//cut[]:是否有奇数点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//in[]:度数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//tot:点数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read(int &amp;x)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x=0;int f=1;char c=getchar();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while(c&lt;'0'||c&gt;'9') {if(c=='-') f=-1;c=getchar();}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while(c&gt;='0'&amp;&amp;c&lt;='9') {x=x*10+c-'0';c=getchar();}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n,m,in[N],fa[N],tot=n,con,sum,ans,cut[N],flag[N];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//ans是熔点的个数，sum是单链的个数（单链两端度数一定为奇，熔点不改变其它点的度）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//这里就要求我们熔点时不产生自环（是否特判？）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//多个联通块则分别单独操作再累加，只需特判是否本来是环（+1）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find(int x)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if(fa[x]!=x) fa[x]=find(fa[x]);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fa[x];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135" y="260985"/>
            <a:ext cx="4682490" cy="396938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read(n),read(m);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tot=n;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i=1;i&lt;=2*m+n;i++) fa[i]=i;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i=1,x,y;i&lt;=m;i++)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read(x),read(y);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if(x==0) x=++tot;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if(y==0) y=++tot;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u=find(x),v=find(y);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if(u!=v) fa[u]=v;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in[x]++,in[y]++;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i=1;i&lt;=tot;i++)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if(fa[i]==i&amp;&amp;in[i]) con++;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5560" y="260985"/>
            <a:ext cx="6415405" cy="618553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if(con==1)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i=1;i&lt;=tot;i++)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if(!in[i]) continue;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if(in[i]&amp;1) sum++;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if(in[i]&gt;2) ans++;//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熔开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i=1;i&lt;=tot;i++)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if(!in[i]) continue;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if(in[i]&amp;1) sum++,cut[find(i)]=1;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if(in[i]&gt;2) ans++,flag[find(i)]=1;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i=1;i&lt;=tot;i++)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if(in[i]&amp;&amp;fa[i]==i&amp;&amp;!cut[i])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ans++;//sum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中未包含的熔接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if(!flag[i]) ans++;//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熔开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printf("%d",ans+sum/2);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280" y="4725035"/>
            <a:ext cx="504190" cy="433070"/>
          </a:xfrm>
          <a:prstGeom prst="rect">
            <a:avLst/>
          </a:prstGeom>
          <a:noFill/>
          <a:ln w="63500" cmpd="sng">
            <a:solidFill>
              <a:srgbClr val="FFFFF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127760" y="4869180"/>
            <a:ext cx="575945" cy="0"/>
          </a:xfrm>
          <a:prstGeom prst="line">
            <a:avLst/>
          </a:prstGeom>
          <a:ln w="635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流程图: 摘录 5"/>
          <p:cNvSpPr/>
          <p:nvPr/>
        </p:nvSpPr>
        <p:spPr>
          <a:xfrm>
            <a:off x="2063750" y="4652645"/>
            <a:ext cx="575945" cy="647700"/>
          </a:xfrm>
          <a:prstGeom prst="flowChartExtract">
            <a:avLst/>
          </a:prstGeom>
          <a:noFill/>
          <a:ln w="63500">
            <a:solidFill>
              <a:srgbClr val="FFFF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0"/>
          </p:cNvCxnSpPr>
          <p:nvPr/>
        </p:nvCxnSpPr>
        <p:spPr>
          <a:xfrm flipH="1">
            <a:off x="1991995" y="4652645"/>
            <a:ext cx="360045" cy="0"/>
          </a:xfrm>
          <a:prstGeom prst="line">
            <a:avLst/>
          </a:prstGeom>
          <a:ln w="635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157855" y="4652645"/>
            <a:ext cx="504190" cy="433070"/>
          </a:xfrm>
          <a:prstGeom prst="rect">
            <a:avLst/>
          </a:prstGeom>
          <a:noFill/>
          <a:ln w="63500" cmpd="sng">
            <a:solidFill>
              <a:srgbClr val="FFFFF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662045" y="5084445"/>
            <a:ext cx="504190" cy="433070"/>
          </a:xfrm>
          <a:prstGeom prst="rect">
            <a:avLst/>
          </a:prstGeom>
          <a:noFill/>
          <a:ln w="63500" cmpd="sng">
            <a:solidFill>
              <a:srgbClr val="FFFFF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2565" y="5384800"/>
            <a:ext cx="1303655" cy="138366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上面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个图形，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，熔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，熔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，熔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可以把所有的接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加起来再除以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775460" y="5672455"/>
            <a:ext cx="2240280" cy="4603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的区别，图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在熔开那个点时，就可以成为一条链。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839470" y="44450"/>
          <a:ext cx="7894320" cy="680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29800" imgH="8467725" progId="Paint.Picture">
                  <p:embed/>
                </p:oleObj>
              </mc:Choice>
              <mc:Fallback>
                <p:oleObj name="" r:id="rId1" imgW="9829800" imgH="8467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470" y="44450"/>
                        <a:ext cx="7894320" cy="680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484995" y="749935"/>
            <a:ext cx="1795780" cy="11988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l=a</a:t>
            </a:r>
            <a:r>
              <a:rPr lang="en-US" altLang="zh-CN" sz="36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且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r=a</a:t>
            </a:r>
            <a:r>
              <a:rPr lang="en-US" altLang="zh-CN" sz="36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i+1</a:t>
            </a:r>
            <a:endParaRPr lang="en-US" altLang="zh-CN" sz="3600" baseline="-25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7670" y="1124585"/>
            <a:ext cx="11374755" cy="396938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典型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的有向图K笔画的问题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如果是欧拉图，则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笔画可画完。如果不是欧拉图，则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笔画可画完。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的值为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入度比出度少的点中所有少的总和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的值为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度比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入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度少的点中所有少的总和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本题的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最后答案就是n+k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是边数，答案是点数）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https://blog.csdn.net/weixin_30436101/article/details/95251242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380" y="405130"/>
            <a:ext cx="6385560" cy="479996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n,a,b,ans;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flag[1005],fa[1005],out[1005],in[1005],tot[1005];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read(){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ch=0,x=0;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while(ch=getchar(),ch&lt;'0'||ch&gt;'9');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while(x=x*10+ch-48,ch=getchar(),ch&gt;='0'&amp;&amp;ch&lt;='9');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x;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getfa(int x){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fa[x]==x?x:fa[x]=getfa(fa[x]);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conn(int x,int y){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fxx=getfa(x),fyy=getfa(y);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if(fxx!=fyy)fa[fxx]=fyy;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4335" y="405130"/>
            <a:ext cx="4965065" cy="53543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n=read();ans=n;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i=1;i&lt;=1000;i++)fa[i]=i;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a=read(),b=read();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flag[a]=1,flag[b]=1;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out[a]++,in[b]++,conn(a,b);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i=1;i&lt;=1000;i++)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if(in[i]&gt;out[i])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tot[getfa(i)]+=in[i]-out[i];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i=1;i&lt;=1000;i++)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if(flag[i])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if(getfa(i)==i)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if(tot[i]==0)ans++;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else ans+=tot[i];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printf("%d",ans);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188595"/>
            <a:ext cx="11308080" cy="52622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二、性质和定理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无向图存在欧拉路径的充要条件：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G中奇顶点（连接的边数量为奇数的顶点）的数目等于0或者2。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有向图存在欧拉路径的充要条件：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G中顶点入度比出度大1的数目和顶点出度比入度大1的数目相等，并且等于0或者1，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其余顶点出度与入度一样。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无向图存在欧拉回路的充要条件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一个无向图存在欧拉回路，当且仅当该图所有顶点度数都为偶数,且该图是连通图。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 defTabSz="914400">
              <a:buFont typeface="Arial" panose="020B0604020202020204" pitchFamily="34" charset="0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有向图存在欧拉回路的充要条件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一个有向图存在欧拉回路，所有顶点的入度等于出度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且该图是连通图。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WordArt 4"/>
          <p:cNvSpPr>
            <a:spLocks noTextEdit="1"/>
          </p:cNvSpPr>
          <p:nvPr/>
        </p:nvSpPr>
        <p:spPr>
          <a:xfrm>
            <a:off x="4057650" y="2859088"/>
            <a:ext cx="40767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p>
            <a:pPr algn="ctr"/>
            <a:r>
              <a:rPr lang="zh-CN" altLang="en-US" sz="800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谢谢观赏</a:t>
            </a:r>
            <a:endParaRPr lang="zh-CN" altLang="en-US" sz="800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945" y="234315"/>
            <a:ext cx="11318875" cy="18148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defTabSz="914400">
              <a:buFont typeface="Arial" panose="020B0604020202020204" pitchFamily="34" charset="0"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设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C</a:t>
            </a:r>
            <a:r>
              <a:rPr lang="en-US" altLang="zh-CN" sz="2800" baseline="-25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1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、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C</a:t>
            </a:r>
            <a:r>
              <a:rPr lang="en-US" altLang="zh-CN" sz="2800" baseline="-25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是图的两个没有公共边，但有至少一个公共顶点的简单回路，我们可以将它们合并成一个新的简单回路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C'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证明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　只需按如下图所示的方式合并。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9219" name="图片 131" descr="图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2421255"/>
            <a:ext cx="5362575" cy="3500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7550" y="333375"/>
            <a:ext cx="10347325" cy="95313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例：一个含有欧拉回路的无向图，输入顶点数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和边数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，然后输入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条边。请输出其中的一条欧拉回路。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550" y="1628775"/>
            <a:ext cx="1760855" cy="48310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输入样例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7 9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5 6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5 7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6 7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1 4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1 5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4 5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1 2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1 3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2 3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8425" y="1612265"/>
            <a:ext cx="1667510" cy="48310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输出样例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710" y="1628775"/>
            <a:ext cx="4166235" cy="41503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39920" y="5805170"/>
            <a:ext cx="40474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黑色数字代表顶点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红色数字代表输入的边的顺序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380" y="4437380"/>
            <a:ext cx="11947525" cy="230695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假设我们采用邻接表存储无向图，我们可以在访问一条边(x,y)后，及时修改表头head[x]，令它指向下一条边。这样我们每次只需取出head[x]，就自然跳过了所有已经访问过的边。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另外，因为欧拉回路DFS的递归层数是O(M)级别，容易造成系统栈溢出，我们可以用另一个栈模拟机器的递归过程，把程序代码转化为非递归。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加入上述优化后的完整程序如下，其时间复杂度为O(N+M)。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332740"/>
            <a:ext cx="2526030" cy="2516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4475" y="189230"/>
            <a:ext cx="5163820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思路：深搜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+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栈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4475" y="836930"/>
            <a:ext cx="6390005" cy="52197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进栈顺序：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1 3 2 1 5 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4 1</a:t>
            </a:r>
            <a:endParaRPr lang="en-US" altLang="zh-CN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4475" y="1449705"/>
            <a:ext cx="6538595" cy="3987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不能继续向下搜了，退栈，保存到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ans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数组；同理，退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7965" y="1968500"/>
            <a:ext cx="6555105" cy="3987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ans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数组：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1 4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4475" y="2997200"/>
            <a:ext cx="6537960" cy="52197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进栈顺序：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1 3 2 1 5 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7 6 5</a:t>
            </a:r>
            <a:endParaRPr lang="en-US" altLang="zh-CN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67965" y="2509520"/>
            <a:ext cx="6538595" cy="3987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继续向下搜了，搜到了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7 6 5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2730" y="3569335"/>
            <a:ext cx="6538595" cy="3987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不能向下搜了，出栈，保存到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ans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数组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1935" y="4032885"/>
            <a:ext cx="6555105" cy="3987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ans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数组：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1 4 5 6 7 5 1 2 3 1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0530" y="46990"/>
            <a:ext cx="2821305" cy="156845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dfs(u):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u入栈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如果存在u-&gt;v，则dfs(v)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把u存入ans数组，u出栈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animBg="1"/>
      <p:bldP spid="3" grpId="1" animBg="1"/>
      <p:bldP spid="5" grpId="0" bldLvl="0" animBg="1"/>
      <p:bldP spid="5" grpId="1" animBg="1"/>
      <p:bldP spid="6" grpId="0" bldLvl="0" animBg="1"/>
      <p:bldP spid="6" grpId="1" animBg="1"/>
      <p:bldP spid="9" grpId="0" bldLvl="0" animBg="1"/>
      <p:bldP spid="9" grpId="1" animBg="1"/>
      <p:bldP spid="8" grpId="0" bldLvl="0" animBg="1"/>
      <p:bldP spid="8" grpId="1" animBg="1"/>
      <p:bldP spid="10" grpId="0" bldLvl="0" animBg="1"/>
      <p:bldP spid="10" grpId="1" animBg="1"/>
      <p:bldP spid="11" grpId="0" bldLvl="0" animBg="1"/>
      <p:bldP spid="11" grpId="1" animBg="1"/>
      <p:bldP spid="4" grpId="0"/>
      <p:bldP spid="4" grpId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135" y="-26670"/>
            <a:ext cx="11578590" cy="701611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head[100010],ver[1000010],Next[1000010],tot;//邻接表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Stack[1000010],ans[1000010];//模拟系统栈，答案栈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vis[1000010];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n,m,top,t;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ver[++tot]=y,Next[tot]=head[x],head[x]=tot;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euler(){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Stack[++top]=1;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while(top&gt;0){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x=Stack[top],i=head[x];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while(i&amp;&amp;vis[i])i=Next[i];//找到一条尚未访问的边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if(i){//沿着这条边模拟递归过程，标记该边，并更新表头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Stack[++top]=ver[i];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head[x]=Next[i];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vis[i]=vis[i^1]=true;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else{//与x相连的所有边均已访问，模拟回溯过程，并记录于答案栈中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top--;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ans[++t]=x;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115" y="254635"/>
            <a:ext cx="11626215" cy="34150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cin&gt;&gt;n&gt;&gt;m;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tot=1;//让边的编号从2开始  2和3是同一组，4和5是同一组 i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为偶数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i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与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i^1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是同一组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x,y;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i=1;i&lt;=m;i++){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scanf("%d%d",&amp;x,&amp;y);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add(x,y),add(y,x);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euler();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i=t;i;i--)printf("%d\n",ans[i]);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523,&quot;width&quot;:15522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GFlZDdlMjUyZjdjZTQ0ZGJhMDlkMTQ3Y2ZhYzMwMjcifQ==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 cap="flat" cmpd="sng">
          <a:solidFill>
            <a:srgbClr val="92D050"/>
          </a:solidFill>
          <a:prstDash val="solid"/>
          <a:miter/>
          <a:headEnd type="none" w="med" len="med"/>
          <a:tailEnd type="none" w="med" len="med"/>
        </a:ln>
      </a:spPr>
      <a:bodyPr anchor="t" anchorCtr="0">
        <a:spAutoFit/>
      </a:bodyPr>
      <a:lstStyle>
        <a:defPPr eaLnBrk="0" hangingPunct="0">
          <a:buClrTx/>
          <a:buFontTx/>
          <a:defRPr lang="en-US" altLang="zh-CN" sz="1200" dirty="0">
            <a:latin typeface="楷体" panose="02010609060101010101" pitchFamily="49" charset="-122"/>
            <a:ea typeface="楷体" panose="02010609060101010101" pitchFamily="49" charset="-122"/>
            <a:cs typeface="楷体" panose="02010609060101010101" pitchFamily="49" charset="-122"/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 cap="flat" cmpd="sng">
          <a:solidFill>
            <a:srgbClr val="92D050"/>
          </a:solidFill>
          <a:prstDash val="solid"/>
          <a:miter/>
          <a:headEnd type="none" w="med" len="med"/>
          <a:tailEnd type="none" w="med" len="med"/>
        </a:ln>
      </a:spPr>
      <a:bodyPr anchor="t" anchorCtr="0">
        <a:spAutoFit/>
      </a:bodyPr>
      <a:lstStyle>
        <a:defPPr eaLnBrk="0" hangingPunct="0">
          <a:buClrTx/>
          <a:buFontTx/>
          <a:defRPr lang="en-US" altLang="zh-CN" sz="1200" dirty="0">
            <a:latin typeface="楷体" panose="02010609060101010101" pitchFamily="49" charset="-122"/>
            <a:ea typeface="楷体" panose="02010609060101010101" pitchFamily="49" charset="-122"/>
            <a:cs typeface="楷体" panose="02010609060101010101" pitchFamily="49" charset="-122"/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0</TotalTime>
  <Words>15678</Words>
  <Application>WPS 演示</Application>
  <PresentationFormat>全屏显示(4:3)</PresentationFormat>
  <Paragraphs>736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Arial</vt:lpstr>
      <vt:lpstr>宋体</vt:lpstr>
      <vt:lpstr>Wingdings</vt:lpstr>
      <vt:lpstr>Verdana</vt:lpstr>
      <vt:lpstr>楷体</vt:lpstr>
      <vt:lpstr>Calibri</vt:lpstr>
      <vt:lpstr>黑体</vt:lpstr>
      <vt:lpstr>微软雅黑</vt:lpstr>
      <vt:lpstr>Arial Unicode MS</vt:lpstr>
      <vt:lpstr>华文楷体</vt:lpstr>
      <vt:lpstr>Globe</vt:lpstr>
      <vt:lpstr>1_Globe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提高篇-欧拉回路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qdez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深度、广度优先搜索</dc:title>
  <dc:creator>微软用户</dc:creator>
  <cp:lastModifiedBy>畅</cp:lastModifiedBy>
  <cp:revision>550</cp:revision>
  <dcterms:created xsi:type="dcterms:W3CDTF">2014-03-18T12:27:00Z</dcterms:created>
  <dcterms:modified xsi:type="dcterms:W3CDTF">2024-01-04T02:32:03Z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45DCC9CF0F7B45B7A4557B4499787594</vt:lpwstr>
  </property>
  <property fmtid="{D5CDD505-2E9C-101B-9397-08002B2CF9AE}" pid="3" name="KSOProductBuildVer">
    <vt:lpwstr>2052-12.1.0.16120</vt:lpwstr>
  </property>
</Properties>
</file>