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46" r:id="rId3"/>
    <p:sldId id="319" r:id="rId4"/>
    <p:sldId id="324" r:id="rId5"/>
    <p:sldId id="325" r:id="rId6"/>
    <p:sldId id="320" r:id="rId7"/>
    <p:sldId id="321" r:id="rId8"/>
    <p:sldId id="322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40" r:id="rId23"/>
    <p:sldId id="339" r:id="rId24"/>
    <p:sldId id="343" r:id="rId25"/>
    <p:sldId id="344" r:id="rId26"/>
    <p:sldId id="342" r:id="rId27"/>
    <p:sldId id="341" r:id="rId28"/>
    <p:sldId id="347" r:id="rId29"/>
    <p:sldId id="345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357" r:id="rId40"/>
    <p:sldId id="358" r:id="rId41"/>
    <p:sldId id="283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单 敬博" initials="单" lastIdx="1" clrIdx="0">
    <p:extLst>
      <p:ext uri="{19B8F6BF-5375-455C-9EA6-DF929625EA0E}">
        <p15:presenceInfo xmlns:p15="http://schemas.microsoft.com/office/powerpoint/2012/main" userId="d83871d21df1c64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3181"/>
    <a:srgbClr val="874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5" autoAdjust="0"/>
    <p:restoredTop sz="90264" autoAdjust="0"/>
  </p:normalViewPr>
  <p:slideViewPr>
    <p:cSldViewPr snapToGrid="0">
      <p:cViewPr varScale="1">
        <p:scale>
          <a:sx n="80" d="100"/>
          <a:sy n="80" d="100"/>
        </p:scale>
        <p:origin x="72" y="148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3E035-DF33-4AA1-AF29-C9C551987CD0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532D6-3510-4033-A43C-1D5AB591E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98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459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1778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1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107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21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97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150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6892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890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3977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214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19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1906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108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970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9243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412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5508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606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8126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2217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336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7783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33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1534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764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9055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078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9534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9953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4673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873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18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4289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5925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000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14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88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552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0049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l">
              <a:buFont typeface="Arial" panose="020B0604020202020204" pitchFamily="34" charset="0"/>
              <a:buAutoNum type="arabicPeriod"/>
            </a:pPr>
            <a:endParaRPr lang="en-US" altLang="zh-CN" b="0" i="0" dirty="0">
              <a:solidFill>
                <a:srgbClr val="333333"/>
              </a:solidFill>
              <a:effectLst/>
              <a:latin typeface="Open San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532D6-3510-4033-A43C-1D5AB591E98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4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275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ABE579-4890-4780-95E9-0422D75A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817CFF-722E-440A-8A25-BF070E0D6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0E9DB1-80A2-49BA-A9E1-7F933F16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24FCE2-A7C4-4CB7-A1AB-D6B02E78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5D4D4F-6327-4563-AE06-C6B1A724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4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3148-EA92-4F0F-AF9A-AA89036E7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9657C5-8A0B-4DD6-BD03-4E789197A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DEAE2-4329-49CB-9516-5AF2120D7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915292-9D7D-461F-8FB9-6CF6B92D8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9FC286-9493-4049-9C2C-4CF844B10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9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85FAA8-D110-4634-BE5E-A944FE910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516663-DBD0-43CC-B57D-7308236A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9A0BB4-547F-4BD1-B306-A4E54461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1041C8-7C48-42F3-BF09-56E9494AF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227F68-294D-407C-A0C7-57A9E64F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69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DD735-3F8A-41C2-8175-0893A996A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5C82D9-612C-4EB7-A996-C6B76A403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6629DF-E9AD-4C51-B0F2-8A66D168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FBDAA9-B28D-45AA-9413-3D9F0662D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8FADD-B32F-4884-813E-1F708AF6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53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D91C0-966A-41EB-8B83-DF8E42B63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C52C5-F001-466A-8064-0DE32A217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7DB8B1-B62B-4729-B6BF-B51F7907D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E1E980-DAE8-42D1-8D32-DD5187C1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1FE78-6ADB-466F-8BBF-D0FC49B14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05A26E-3675-4141-912D-FBE538ADC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1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CF0144-0772-41F8-97B0-045B6EB5F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C6CC4-6BD7-433F-9FAD-D1DBC91F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368F48-2D0D-421B-B916-05A7AFC8E5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BF16023-189C-412B-80A4-BCFC3C8516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FBA42C-49CB-4E23-960E-E23E512E9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3B9C89-8E6E-48A2-A773-D40ABA457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2495B4-D7EA-4594-9E95-A84776D5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56D286B-D4A3-4F5E-A3FB-245D068E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870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A4813-6E0F-470F-ADB1-5FD519D85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3B7A5D-79A5-42D0-9B27-2ED1F0E4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05B556-F1A3-4CAF-8FC4-E5127511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387E0D-1277-4DCD-9F30-125114D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66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AA25EE-2E3D-4097-BE30-4AFD92A4F1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2382" y="302116"/>
            <a:ext cx="1494306" cy="462156"/>
          </a:xfrm>
          <a:prstGeom prst="rect">
            <a:avLst/>
          </a:prstGeom>
        </p:spPr>
      </p:pic>
      <p:sp>
        <p:nvSpPr>
          <p:cNvPr id="8" name="菱形 7">
            <a:extLst>
              <a:ext uri="{FF2B5EF4-FFF2-40B4-BE49-F238E27FC236}">
                <a16:creationId xmlns:a16="http://schemas.microsoft.com/office/drawing/2014/main" id="{7ADCBEDA-EA81-4AA7-A9A2-38CCD5C2269E}"/>
              </a:ext>
            </a:extLst>
          </p:cNvPr>
          <p:cNvSpPr/>
          <p:nvPr/>
        </p:nvSpPr>
        <p:spPr>
          <a:xfrm>
            <a:off x="447675" y="468997"/>
            <a:ext cx="295275" cy="295275"/>
          </a:xfrm>
          <a:prstGeom prst="diamond">
            <a:avLst/>
          </a:prstGeom>
          <a:solidFill>
            <a:srgbClr val="5F318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9" name="菱形 8">
            <a:extLst>
              <a:ext uri="{FF2B5EF4-FFF2-40B4-BE49-F238E27FC236}">
                <a16:creationId xmlns:a16="http://schemas.microsoft.com/office/drawing/2014/main" id="{F7EBA2BA-5997-49DC-BD50-0CDBD322CEC8}"/>
              </a:ext>
            </a:extLst>
          </p:cNvPr>
          <p:cNvSpPr/>
          <p:nvPr/>
        </p:nvSpPr>
        <p:spPr>
          <a:xfrm>
            <a:off x="595312" y="468997"/>
            <a:ext cx="295275" cy="295275"/>
          </a:xfrm>
          <a:prstGeom prst="diamond">
            <a:avLst/>
          </a:prstGeom>
          <a:solidFill>
            <a:srgbClr val="5F3181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0DC863D-516F-4CB7-B23D-5B84E659E7FC}"/>
              </a:ext>
            </a:extLst>
          </p:cNvPr>
          <p:cNvCxnSpPr>
            <a:cxnSpLocks/>
          </p:cNvCxnSpPr>
          <p:nvPr userDrawn="1"/>
        </p:nvCxnSpPr>
        <p:spPr>
          <a:xfrm>
            <a:off x="447675" y="885825"/>
            <a:ext cx="11190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B80402B8-246F-4A89-B517-63546458CA8F}"/>
              </a:ext>
            </a:extLst>
          </p:cNvPr>
          <p:cNvGrpSpPr/>
          <p:nvPr userDrawn="1"/>
        </p:nvGrpSpPr>
        <p:grpSpPr>
          <a:xfrm>
            <a:off x="0" y="6710761"/>
            <a:ext cx="12192000" cy="147239"/>
            <a:chOff x="0" y="6555884"/>
            <a:chExt cx="12192000" cy="29695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0A947753-ECA8-4AA5-BE3F-0A13CF9A4747}"/>
                </a:ext>
              </a:extLst>
            </p:cNvPr>
            <p:cNvSpPr/>
            <p:nvPr userDrawn="1"/>
          </p:nvSpPr>
          <p:spPr>
            <a:xfrm>
              <a:off x="0" y="6555884"/>
              <a:ext cx="12192000" cy="296955"/>
            </a:xfrm>
            <a:prstGeom prst="rect">
              <a:avLst/>
            </a:prstGeom>
            <a:solidFill>
              <a:srgbClr val="5F3181">
                <a:alpha val="6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F3098714-488A-4F3D-A5DD-CC7506192DE2}"/>
                </a:ext>
              </a:extLst>
            </p:cNvPr>
            <p:cNvSpPr/>
            <p:nvPr userDrawn="1"/>
          </p:nvSpPr>
          <p:spPr>
            <a:xfrm>
              <a:off x="0" y="6656272"/>
              <a:ext cx="12192000" cy="196568"/>
            </a:xfrm>
            <a:prstGeom prst="rect">
              <a:avLst/>
            </a:prstGeom>
            <a:solidFill>
              <a:srgbClr val="5F3181">
                <a:alpha val="8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952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32591-0FD9-4670-A0CC-BC582E8A5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95B73-318D-4D85-9830-40E45EBCF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D1901F6-9E16-4DE5-BA05-E3B6CF743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33ADCB-06DD-42F7-B33C-F0FFB62E4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ED33F1-C3D4-4DCA-850F-1617B066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4BA99-419E-4F52-8A87-00FE7894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774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70A30-A5C1-42F6-864B-D6C271B1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3CD60F-E2A9-44D7-8887-C71A6A8DB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F2ADBD0-25BD-4350-8793-95B6B7F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074E17-33AE-45FF-AFBC-AAED4934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EA1D95-7EB7-4705-B593-A04769D3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C9C5FD-ABA1-4A4B-890B-1478882B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531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265A784-A11D-4DE5-8452-C8E9E032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28E6DB-B7DE-43FF-A8B8-71C22995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8ABC3-4B68-403E-9461-CA74E5D78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CB29B9-FA89-43B5-82FE-C069C2BA2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4FC3F-4792-474B-BFEA-8972A7EE2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9B135-69DA-42AA-85BE-C8AAAAF7AB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16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AE6FE9-F737-48AF-B273-3610F953A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/>
          <a:stretch/>
        </p:blipFill>
        <p:spPr>
          <a:xfrm>
            <a:off x="0" y="1230011"/>
            <a:ext cx="12192000" cy="2513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3E0AD-EB66-49BB-9D12-F54FDEC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4" y="358588"/>
            <a:ext cx="2068871" cy="639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450A33-E058-432D-AE62-F6B6E7DDF6D6}"/>
              </a:ext>
            </a:extLst>
          </p:cNvPr>
          <p:cNvSpPr/>
          <p:nvPr/>
        </p:nvSpPr>
        <p:spPr>
          <a:xfrm>
            <a:off x="0" y="3595179"/>
            <a:ext cx="12192000" cy="296955"/>
          </a:xfrm>
          <a:prstGeom prst="rect">
            <a:avLst/>
          </a:prstGeom>
          <a:solidFill>
            <a:srgbClr val="5F3181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7A051F-F9DC-4788-9630-5D7FB09C23DA}"/>
              </a:ext>
            </a:extLst>
          </p:cNvPr>
          <p:cNvSpPr/>
          <p:nvPr/>
        </p:nvSpPr>
        <p:spPr>
          <a:xfrm>
            <a:off x="0" y="3695567"/>
            <a:ext cx="12192000" cy="196568"/>
          </a:xfrm>
          <a:prstGeom prst="rect">
            <a:avLst/>
          </a:prstGeom>
          <a:solidFill>
            <a:srgbClr val="5F318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640D2-A7C0-4700-951A-A7A653CAEC7E}"/>
              </a:ext>
            </a:extLst>
          </p:cNvPr>
          <p:cNvSpPr/>
          <p:nvPr/>
        </p:nvSpPr>
        <p:spPr>
          <a:xfrm>
            <a:off x="4157016" y="4449829"/>
            <a:ext cx="38779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非传统：入门到入坟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F60E060-DBFA-4CB6-B5E5-31D52435D2BF}"/>
              </a:ext>
            </a:extLst>
          </p:cNvPr>
          <p:cNvCxnSpPr/>
          <p:nvPr/>
        </p:nvCxnSpPr>
        <p:spPr>
          <a:xfrm>
            <a:off x="2594370" y="5592300"/>
            <a:ext cx="158003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C06DCE78-5085-495C-B88D-79A987454396}"/>
              </a:ext>
            </a:extLst>
          </p:cNvPr>
          <p:cNvCxnSpPr/>
          <p:nvPr/>
        </p:nvCxnSpPr>
        <p:spPr>
          <a:xfrm>
            <a:off x="7995045" y="5592300"/>
            <a:ext cx="1580031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7D1CDF7-977F-4445-8387-002F33F1B948}"/>
              </a:ext>
            </a:extLst>
          </p:cNvPr>
          <p:cNvSpPr txBox="1"/>
          <p:nvPr/>
        </p:nvSpPr>
        <p:spPr>
          <a:xfrm>
            <a:off x="4561712" y="5330688"/>
            <a:ext cx="304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可爱的 </a:t>
            </a:r>
            <a:r>
              <a:rPr lang="en-US" altLang="zh-CN" sz="28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</a:rPr>
              <a:t>Mys_C_K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40065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32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问题在于，例如，当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= 3 * 2 ^ 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时，每次取中位数问，最后总会剩三个数，此时如果这个数在中间的话，就总是需要两次询问，从而会多问一次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考虑过一些在中点附近随机扰动的办法但是全跪了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正确的姿势是，其实我们是希望让决策树中较深的叶子尽可能是随机分布的，自顶向下的每次调整中点是困难的，需要自底向上构建这棵树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随意决定哪些点深度比别的点大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是困难的，实测我们可以直接决定一段区间的深度大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有亿些实现细节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T2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1749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个机器，每个机器可能是好的或坏的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每次可以用两个机器互相检测对方，好机器永远说真话，坏机器说的真假无法预料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已知好机器比坏机器多，需要判断每个机器好还是坏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询问次数不能超过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2n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T3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437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362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考虑是否可设法找到一个好机器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容易联想到空间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O(1)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求绝对众数的技巧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维护一个全好或全坏的集合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依次考虑每个机器，将这个机器和集合中任意机器相询问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如果互相说好，那二者一定同时好或者同时坏，把这个加入集合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否则二者必有至少一个是坏的，同时扔掉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由于好的比坏的多，所以最后剩下的一定是好的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随后拿着这个好的问一遍全部即可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T3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78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有一张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个点的竞赛图，每次可以询问一条边的方向，需要在不超过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10000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次询问的前提下，找到一条长为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的有向的链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保证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1000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（出现在了我们大一离散数学的作业里（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6260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32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其实这个题就是个经典套路，实际上方法和“证明竞赛图必有有向链”过程一样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考虑归纳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假设已经找到前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n-1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个点的一条链，为了方便就假设是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1 -&gt; 2 -&gt; … -&gt; (n-1)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如果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-&gt; 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或者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(n-1) -&gt; 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立刻就结束了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否则容易发现必定存在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&lt;= x &lt; (n-1)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-&gt; n -&gt; (x+1)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二分上述过程即可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注意到对链首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/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尾的查询是不必要的，因此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10000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次严格够用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有时这个结论用于“竞赛图强连通分量缩点后是链（有唯一拓扑序）”，比如有向强连通图计数什么的（雾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680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48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一棵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个点的二叉查找树，键值是点的编号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每次可以询问两个点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v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，返回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是否为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v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的祖先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需要用不超过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2n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次询问求出这棵树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T5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8523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21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显然类似于建笛卡尔树的过程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T5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785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388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交互库有两种生成一个长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u64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的排列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的方法：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方法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：随机生成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方法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2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：设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x=(x1 x0)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，其中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为高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32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位，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为低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32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位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随机生成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u32 -&gt; u32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的映射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F1, F2, F3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设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x2 = x0 ^ F1(x1), x3 = x1 ^ F2(x2), x4 = x2 ^ F3(x3)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令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p(x)=(x4 x3)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，容易证明这确实是个排列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你有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次机会向交互库询问某个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p(x)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或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p^-1(x)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，判断用的是哪种生成方法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7912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322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x2 = x0 ^ F1(x1)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x3 = x1 ^ F2(x2)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x4 = x2 ^ F3(x3)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先询问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p(0 0)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，得到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(x4 x3)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此时有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x2 = F1(0) = x4 ^ F3(x3)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再询问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p(0 1)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，得到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(x4’ x3’)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此时有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x2’ = 1 ^ F1(0) = x2 ^ 1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再询问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p^-1(x4^1 x3)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，得到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(x1’’ x0’’)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此时有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x2’’ = x4 ^ 1 ^ F3(x3) = x2 ^ 1 = x2’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 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由第二次询问，得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x3’ = F2(x2’)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由第三次询问，得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x3 = x1’’ ^ F2(x2’)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x3 = x1’’ ^ x3’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如果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是随机生成的，这几乎不可能成立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7586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340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有一个长为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字符串，保证至少有一个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，且已知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的数量的奇偶性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每次可以询问两个下标集合，返回哪个下标集合中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的个数更多（相同则可能返回其中任意的一个）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求该字符串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需要保证总询问集合大小不超过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5n + O(log_2(n))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0026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AE6FE9-F737-48AF-B273-3610F953A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/>
          <a:stretch/>
        </p:blipFill>
        <p:spPr>
          <a:xfrm>
            <a:off x="0" y="1230011"/>
            <a:ext cx="12192000" cy="2513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3E0AD-EB66-49BB-9D12-F54FDEC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4" y="358588"/>
            <a:ext cx="2068871" cy="639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450A33-E058-432D-AE62-F6B6E7DDF6D6}"/>
              </a:ext>
            </a:extLst>
          </p:cNvPr>
          <p:cNvSpPr/>
          <p:nvPr/>
        </p:nvSpPr>
        <p:spPr>
          <a:xfrm>
            <a:off x="0" y="3595179"/>
            <a:ext cx="12192000" cy="296955"/>
          </a:xfrm>
          <a:prstGeom prst="rect">
            <a:avLst/>
          </a:prstGeom>
          <a:solidFill>
            <a:srgbClr val="5F3181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7A051F-F9DC-4788-9630-5D7FB09C23DA}"/>
              </a:ext>
            </a:extLst>
          </p:cNvPr>
          <p:cNvSpPr/>
          <p:nvPr/>
        </p:nvSpPr>
        <p:spPr>
          <a:xfrm>
            <a:off x="0" y="3695567"/>
            <a:ext cx="12192000" cy="196568"/>
          </a:xfrm>
          <a:prstGeom prst="rect">
            <a:avLst/>
          </a:prstGeom>
          <a:solidFill>
            <a:srgbClr val="5F318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640D2-A7C0-4700-951A-A7A653CAEC7E}"/>
              </a:ext>
            </a:extLst>
          </p:cNvPr>
          <p:cNvSpPr/>
          <p:nvPr/>
        </p:nvSpPr>
        <p:spPr>
          <a:xfrm>
            <a:off x="5593305" y="44498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交互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115477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96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显然的做法：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可以比两位的大小，从而可以排序，最后最大者一定是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再在有序序列中二分即可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瓶颈在排序上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 sol WC2019 I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君的商店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907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32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改进：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找到一个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本身不需要排序，可以直接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2n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代价找到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对两个数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x, y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先询问一次使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&lt;= y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随后询问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{x, y}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{1}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&lt;=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一定为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一定为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因此每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5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代价可以确定一位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以上总计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7n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的代价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最后一个用奇偶性判断即可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 sol WC2019 I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君的商店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2902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32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再改进：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其实不需要一开始找一个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，随便找一个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做上一页的做法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&lt;= 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询问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{x, y}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{z}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&lt;=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一定为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= 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一定为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</a:p>
          <a:p>
            <a:pPr marL="1714500" lvl="3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因此总有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&lt;= y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替换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最终得到若干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 和一条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&lt;=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的链，以及剩下的一个数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剩下的数和链最大值比一次得到一个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随后在链上二分即可，总代价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5n + O(log_2(n))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4634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T6 sol WC2019 I 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君的商店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702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3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有一颗无限高的二叉树（每个点有恰好两个儿子），除根节点外，每个点的三条出边颜色为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0, 1, 2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且互不相同，但你无法得知每条边的颜色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一开始交互库在某个点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，每次可以提交一个颜色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c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，交互库会沿该颜色走一步并返回和根节点的距离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需要走到根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保证最开始时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的深度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&lt;= 100000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测距次数不能超过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51000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T7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456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T7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E29B3BF2-E167-5085-8F6A-064FBFBF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81" y="1076060"/>
            <a:ext cx="10814190" cy="24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容易想到以下做法：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首先暴力出当前点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的任意一个儿子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随机向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以外的方向走一步并测距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那么每测距一次深度就会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-1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d0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步后走到根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2123731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T7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E29B3BF2-E167-5085-8F6A-064FBFBFE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181" y="1076060"/>
            <a:ext cx="10814190" cy="484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改进：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每次随机走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步不回头的路（并且第一步不朝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）再测距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设走到了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，那么通过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x, 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的深度和距离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(=k)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可以得到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LCA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，记为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≠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 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且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≠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：则易知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的父方向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f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= 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：则易知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的父方向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f</a:t>
            </a: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= 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：则易知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和他的一个儿子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可以发现每次期望深度减小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1/2+2/4+3/8+…+k/2^k + k/2^k=2-1/2^k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令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足够大（例如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9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）即可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34628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96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有一个长为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的排列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每次可以询问一个长为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的排列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q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，返回有多少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&lt;= x &lt;= 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使得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p[x] = q[x]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10000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次操作内求出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p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保证 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1000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T8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7790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962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（你不知道）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每次可以询问一个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的子集，返回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是否在该子集中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交互库会撒谎，但不会连续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次撒谎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需要给出一个大小为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2 ^ (k-1)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的集合，满足该集合包含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endParaRPr lang="zh-CN" altLang="en-US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T9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69162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AE6FE9-F737-48AF-B273-3610F953A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/>
          <a:stretch/>
        </p:blipFill>
        <p:spPr>
          <a:xfrm>
            <a:off x="0" y="1230011"/>
            <a:ext cx="12192000" cy="2513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3E0AD-EB66-49BB-9D12-F54FDEC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4" y="358588"/>
            <a:ext cx="2068871" cy="639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450A33-E058-432D-AE62-F6B6E7DDF6D6}"/>
              </a:ext>
            </a:extLst>
          </p:cNvPr>
          <p:cNvSpPr/>
          <p:nvPr/>
        </p:nvSpPr>
        <p:spPr>
          <a:xfrm>
            <a:off x="0" y="3595179"/>
            <a:ext cx="12192000" cy="296955"/>
          </a:xfrm>
          <a:prstGeom prst="rect">
            <a:avLst/>
          </a:prstGeom>
          <a:solidFill>
            <a:srgbClr val="5F3181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7A051F-F9DC-4788-9630-5D7FB09C23DA}"/>
              </a:ext>
            </a:extLst>
          </p:cNvPr>
          <p:cNvSpPr/>
          <p:nvPr/>
        </p:nvSpPr>
        <p:spPr>
          <a:xfrm>
            <a:off x="0" y="3695567"/>
            <a:ext cx="12192000" cy="196568"/>
          </a:xfrm>
          <a:prstGeom prst="rect">
            <a:avLst/>
          </a:prstGeom>
          <a:solidFill>
            <a:srgbClr val="5F318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640D2-A7C0-4700-951A-A7A653CAEC7E}"/>
              </a:ext>
            </a:extLst>
          </p:cNvPr>
          <p:cNvSpPr/>
          <p:nvPr/>
        </p:nvSpPr>
        <p:spPr>
          <a:xfrm>
            <a:off x="5593306" y="4449829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通信</a:t>
            </a:r>
            <a:endParaRPr lang="en-US" altLang="zh-CN" sz="32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2474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8427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简单来说需要实现两个函数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接受一些输入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input1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，输出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output1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随后通信库对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output1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进行一些处理，作为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input2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output2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通信库会检查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output2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是否合法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注意，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可以视为两个独立的进程，互相不能有其它通信方式（比如全局变量等）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通信的一种通常形式就是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知道一些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不知道的信息，需要将这些信息隐藏在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output1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中，并要求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还原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前情提要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804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交互和传统题的主要区别简单来说就是：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有一个“交互库”，需要你实时的向交互库“提问”以获取信息；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通常需要巧妙的设计“提问策略”来得到答案；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通常“提问次数”有上限；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技术上，通常需要实现一个或多个具体的函数，而不是实现整个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.</a:t>
            </a:r>
            <a:r>
              <a:rPr lang="en-US" altLang="zh-CN" sz="2400" dirty="0" err="1">
                <a:solidFill>
                  <a:srgbClr val="2D2D2D"/>
                </a:solidFill>
                <a:latin typeface="ProximaNovaA-Regular"/>
              </a:rPr>
              <a:t>cpp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前情提要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9151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48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1e18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以内的非负整数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，输出一棵不超过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个点的无标号树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输入这棵树，输出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“无标号”意味着交互库会打乱点的编号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T1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132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481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考虑构造一条长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的链，每个点代表两位二进制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用几个特殊的点标识链首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/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尾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链上每个点不挂、挂一个点、挂两个点的链、挂两个叶子，分别表示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0, 1, 2, 3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T1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" name="图片 6">
            <a:extLst>
              <a:ext uri="{FF2B5EF4-FFF2-40B4-BE49-F238E27FC236}">
                <a16:creationId xmlns:a16="http://schemas.microsoft.com/office/drawing/2014/main" id="{E0483FC4-D45F-9E59-E1A2-BD29545FE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2846106"/>
            <a:ext cx="7939087" cy="324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0015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4836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个点的有标号简单无向图，输出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+ 12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个点的无标号简单无向图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输入这张无标号图，还原出原先的有标号图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1000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T2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233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容易想到可以用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个点表示这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位，随后原图的点按编号二进制向这些点连边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问题：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怎么确定这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怎么确定顺序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T2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866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3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改进：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怎么确定这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新建一个点和当前全图连边，则总是容易找到这个点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再新建一个点，之和之前的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个点连边，这样同过上一个点也容易找到这个点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怎么确定顺序：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个点连成一条链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1257300" lvl="2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1000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而不是 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1023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，所以最高位连向原图的边数必定小于最低位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T2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57861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388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字符串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个下标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输出长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字符串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通信库将这个长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的字符串的上述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个下标置为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和通信库修改后的长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的字符串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需要输出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收到的长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的字符串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注意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不知道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和对应的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个位置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&gt;= n + k + 50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T3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8663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3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原题是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ARC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上古的一个题，有一个非常精妙的构造，不过我觉得不是正常人类能想到的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当时场上想到了如下做法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用相同的方法随机生成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个长为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 01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字符串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v[1],…,v[m]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，随后从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m-k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个没有寄的位置中选一些位置，使得这些位置的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v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的异或和是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的输入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还原是显然的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可以证明有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O(1/2^{m-n-k})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的概率寄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T3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5953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3882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输入一个</a:t>
            </a:r>
            <a:r>
              <a:rPr lang="zh-CN" altLang="en-US" sz="2400" b="1" dirty="0">
                <a:solidFill>
                  <a:srgbClr val="2D2D2D"/>
                </a:solidFill>
                <a:latin typeface="ProximaNovaA-Regular"/>
              </a:rPr>
              <a:t>无向简单连通二分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图，和一个关键点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给这张图定向并输出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通信库打乱点的编号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什么也不输入，但每次可以询问一个点，交互库会返回与其相邻的点，以及对应出边的方向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需要在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5000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次内找到关键点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保证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&lt;= 1e6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14808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844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容易想到直接所有点指向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是不行的，因为图的直接可能很大（比如一条链），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如果选到离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很远的点就直接寄了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所以容易想到需要区分近的和远的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可以设一个阈值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，距离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的（记为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类点，否则记为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类）出边总是指向离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更近的（按距离分层后其实也就是上一层）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那么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类中除了叶子节点（和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本身），总是既有出度又有入度的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因此容易想到让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类点全都是入边或出边，具体取决于层数的奇偶性；因为这是个二分图所以是可以做到的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这样只要每次随到一个全是出度或全是入度的，那么要么是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类中的叶子，要么是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类，要么是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82827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92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若至少有一个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类点，那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类非叶子的点至少有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个点，所以期望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n/S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次后就能随到一个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类点，再沿着出边即可走到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所以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取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sqrt(n)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附近的值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但如果没有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类点，则除了叶子以外的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类点可能很少，比如一个菊花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但是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类叶子走一步一定是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或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A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696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2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举个最简单的例子：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交互库有一个数字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，但你不知道；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你需要实现一个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solve(int n)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的函数返回这个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表示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的取值在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[1,n]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间；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你可以调用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guess(y)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，会返回是否有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&lt;= 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保证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n&lt;=1e9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，调用次数不能超过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32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T0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7626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436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因此改进的方案为：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每次随一个点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，若该点出度和入度都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&gt; 0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，则直接沿出边一路走到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不是恰好一条出边，则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必为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类点或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，跳过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(*)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唯一出边走一步到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出度和入度都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&gt; 0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则同上，否则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类点或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，跳过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(**)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此时，如果有至少一个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B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类点，那么一定可以在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O(sqrt(n))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步内结束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否则如果很多步后还结束不了，那上述过程中的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(*)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(**)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一定得到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T4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739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9AE6FE9-F737-48AF-B273-3610F953A7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/>
          <a:stretch/>
        </p:blipFill>
        <p:spPr>
          <a:xfrm>
            <a:off x="0" y="1230011"/>
            <a:ext cx="12192000" cy="25136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DF3E0AD-EB66-49BB-9D12-F54FDECF1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44" y="358588"/>
            <a:ext cx="2068871" cy="63985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67450A33-E058-432D-AE62-F6B6E7DDF6D6}"/>
              </a:ext>
            </a:extLst>
          </p:cNvPr>
          <p:cNvSpPr/>
          <p:nvPr/>
        </p:nvSpPr>
        <p:spPr>
          <a:xfrm>
            <a:off x="0" y="3595179"/>
            <a:ext cx="12192000" cy="296955"/>
          </a:xfrm>
          <a:prstGeom prst="rect">
            <a:avLst/>
          </a:prstGeom>
          <a:solidFill>
            <a:srgbClr val="5F3181">
              <a:alpha val="6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C7A051F-F9DC-4788-9630-5D7FB09C23DA}"/>
              </a:ext>
            </a:extLst>
          </p:cNvPr>
          <p:cNvSpPr/>
          <p:nvPr/>
        </p:nvSpPr>
        <p:spPr>
          <a:xfrm>
            <a:off x="0" y="3695567"/>
            <a:ext cx="12192000" cy="196568"/>
          </a:xfrm>
          <a:prstGeom prst="rect">
            <a:avLst/>
          </a:prstGeom>
          <a:solidFill>
            <a:srgbClr val="5F3181">
              <a:alpha val="8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2640D2-A7C0-4700-951A-A7A653CAEC7E}"/>
              </a:ext>
            </a:extLst>
          </p:cNvPr>
          <p:cNvSpPr/>
          <p:nvPr/>
        </p:nvSpPr>
        <p:spPr>
          <a:xfrm>
            <a:off x="5413762" y="4417361"/>
            <a:ext cx="1364476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5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Thx</a:t>
            </a:r>
            <a:endParaRPr lang="zh-CN" altLang="en-US" sz="50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857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523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显然直接二分即可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T0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14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00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没什么特别的目录，就是看些题就好了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大部分交互都还挺有意思的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目录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863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244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交互库有两个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unsigned int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范围内的整数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x, y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每次可以向交互库询问两个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unsigned int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z, w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，交互库会返回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(x </a:t>
            </a:r>
            <a:r>
              <a:rPr lang="en-US" altLang="zh-CN" sz="2400" dirty="0" err="1">
                <a:solidFill>
                  <a:srgbClr val="2D2D2D"/>
                </a:solidFill>
                <a:latin typeface="ProximaNovaA-Regular"/>
              </a:rPr>
              <a:t>xor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 z)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(y </a:t>
            </a:r>
            <a:r>
              <a:rPr lang="en-US" altLang="zh-CN" sz="2400" dirty="0" err="1">
                <a:solidFill>
                  <a:srgbClr val="2D2D2D"/>
                </a:solidFill>
                <a:latin typeface="ProximaNovaA-Regular"/>
              </a:rPr>
              <a:t>xor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 w)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的大小关系（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&lt;, =, &gt;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）；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最后需要求出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x, 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分别是什么；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询问次数不能超过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65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次。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T1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66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3884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可以先比一次使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 y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随后从高到低逐位确定，方法是先对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当前最高位取反查一次，再对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y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最高位取反查一次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若两次都是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&lt;, &lt;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，则这一位必定是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0, 1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，且去掉这一位后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 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&lt;, &gt;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1, 1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 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&gt;, &lt;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0, 0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&lt; y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&gt;, &gt;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：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0, 1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；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 &gt; y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T1 sol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0504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8"/>
          <p:cNvSpPr>
            <a:spLocks noChangeArrowheads="1"/>
          </p:cNvSpPr>
          <p:nvPr/>
        </p:nvSpPr>
        <p:spPr bwMode="auto">
          <a:xfrm>
            <a:off x="994181" y="1076060"/>
            <a:ext cx="10814190" cy="1963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81208" tIns="40604" rIns="81208" bIns="40604">
            <a:spAutoFit/>
          </a:bodyPr>
          <a:lstStyle/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同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T0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，但是有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次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solve(int n)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，每次的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n </a:t>
            </a: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都是一样的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要求总询问次数不超过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m ( log_2(n+1) + 0.1 )</a:t>
            </a:r>
          </a:p>
          <a:p>
            <a:pPr marL="342900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交互库会动态调整策略</a:t>
            </a:r>
            <a:endParaRPr lang="en-US" altLang="zh-CN" sz="2400" dirty="0">
              <a:solidFill>
                <a:srgbClr val="2D2D2D"/>
              </a:solidFill>
              <a:latin typeface="ProximaNovaA-Regular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2D2D2D"/>
                </a:solidFill>
                <a:latin typeface="ProximaNovaA-Regular"/>
              </a:rPr>
              <a:t>即会根据你的交互方式动态的决定 </a:t>
            </a:r>
            <a:r>
              <a:rPr lang="en-US" altLang="zh-CN" sz="2400" dirty="0">
                <a:solidFill>
                  <a:srgbClr val="2D2D2D"/>
                </a:solidFill>
                <a:latin typeface="ProximaNovaA-Regular"/>
              </a:rPr>
              <a:t>x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A02843-A2AD-42DD-9B0C-3EB9AB86A4E9}"/>
              </a:ext>
            </a:extLst>
          </p:cNvPr>
          <p:cNvSpPr txBox="1"/>
          <p:nvPr/>
        </p:nvSpPr>
        <p:spPr>
          <a:xfrm>
            <a:off x="987093" y="385756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T2</a:t>
            </a:r>
            <a:endParaRPr lang="zh-CN" alt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B2D482-30BD-4C54-853E-B55A02017E69}"/>
              </a:ext>
            </a:extLst>
          </p:cNvPr>
          <p:cNvSpPr txBox="1"/>
          <p:nvPr/>
        </p:nvSpPr>
        <p:spPr>
          <a:xfrm>
            <a:off x="11660372" y="63759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7676472B-EAC1-E750-8BC0-1C617085E6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81" y="1256514"/>
            <a:ext cx="1892300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695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2901</TotalTime>
  <Words>3091</Words>
  <Application>Microsoft Office PowerPoint</Application>
  <PresentationFormat>宽屏</PresentationFormat>
  <Paragraphs>331</Paragraphs>
  <Slides>41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ProximaNovaA-Regular</vt:lpstr>
      <vt:lpstr>等线</vt:lpstr>
      <vt:lpstr>Arial</vt:lpstr>
      <vt:lpstr>Open Sans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信纸Archer</dc:creator>
  <cp:lastModifiedBy>凯文 迟</cp:lastModifiedBy>
  <cp:revision>4288</cp:revision>
  <dcterms:created xsi:type="dcterms:W3CDTF">2019-05-10T06:39:25Z</dcterms:created>
  <dcterms:modified xsi:type="dcterms:W3CDTF">2024-01-25T16:55:33Z</dcterms:modified>
</cp:coreProperties>
</file>