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3"/>
    <p:sldId id="290" r:id="rId4"/>
    <p:sldId id="291" r:id="rId5"/>
    <p:sldId id="285" r:id="rId6"/>
    <p:sldId id="288" r:id="rId7"/>
    <p:sldId id="266" r:id="rId8"/>
    <p:sldId id="293" r:id="rId9"/>
    <p:sldId id="294" r:id="rId10"/>
    <p:sldId id="295" r:id="rId11"/>
    <p:sldId id="296" r:id="rId12"/>
    <p:sldId id="297" r:id="rId13"/>
    <p:sldId id="298" r:id="rId14"/>
    <p:sldId id="302" r:id="rId15"/>
    <p:sldId id="311" r:id="rId17"/>
    <p:sldId id="312" r:id="rId18"/>
    <p:sldId id="286" r:id="rId19"/>
    <p:sldId id="300" r:id="rId20"/>
    <p:sldId id="301" r:id="rId21"/>
    <p:sldId id="313" r:id="rId22"/>
    <p:sldId id="314" r:id="rId23"/>
    <p:sldId id="303" r:id="rId24"/>
    <p:sldId id="265" r:id="rId25"/>
    <p:sldId id="257" r:id="rId26"/>
    <p:sldId id="304" r:id="rId27"/>
    <p:sldId id="315" r:id="rId28"/>
    <p:sldId id="324" r:id="rId29"/>
    <p:sldId id="325" r:id="rId30"/>
    <p:sldId id="326" r:id="rId31"/>
  </p:sldIdLst>
  <p:sldSz cx="12192000" cy="6858000"/>
  <p:notesSz cx="6858000" cy="9144000"/>
  <p:custDataLst>
    <p:tags r:id="rId3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38"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罗 勇" initials="" lastIdx="3" clrIdx="0"/>
  <p:cmAuthor id="2" name="luo" initials="" lastIdx="1" clrIdx="1"/>
  <p:cmAuthor id="3" name="未知用户1" initials="未知用户1" lastIdx="1" clrIdx="2"/>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showGuides="1">
      <p:cViewPr varScale="1">
        <p:scale>
          <a:sx n="99" d="100"/>
          <a:sy n="99" d="100"/>
        </p:scale>
        <p:origin x="84" y="582"/>
      </p:cViewPr>
      <p:guideLst>
        <p:guide orient="horz" pos="2160"/>
        <p:guide pos="3838"/>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6" Type="http://schemas.openxmlformats.org/officeDocument/2006/relationships/tags" Target="tags/tag105.xml"/><Relationship Id="rId35" Type="http://schemas.openxmlformats.org/officeDocument/2006/relationships/commentAuthors" Target="commentAuthors.xml"/><Relationship Id="rId34" Type="http://schemas.openxmlformats.org/officeDocument/2006/relationships/tableStyles" Target="tableStyles.xml"/><Relationship Id="rId33" Type="http://schemas.openxmlformats.org/officeDocument/2006/relationships/viewProps" Target="viewProps.xml"/><Relationship Id="rId32" Type="http://schemas.openxmlformats.org/officeDocument/2006/relationships/presProps" Target="presProps.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notesMaster" Target="notesMasters/notesMaster1.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custDataLst>
              <p:tags r:id="rId2"/>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单击此处编辑母版标题样式</a:t>
            </a:r>
            <a:endParaRPr lang="zh-CN" altLang="en-US" dirty="0"/>
          </a:p>
        </p:txBody>
      </p:sp>
      <p:sp>
        <p:nvSpPr>
          <p:cNvPr id="3" name="副标题 2"/>
          <p:cNvSpPr>
            <a:spLocks noGrp="1"/>
          </p:cNvSpPr>
          <p:nvPr>
            <p:ph type="subTitle" idx="1"/>
            <p:custDataLst>
              <p:tags r:id="rId3"/>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lang="zh-CN" altLang="en-US" smtClean="0"/>
              <a:t>单击此处编辑标题</a:t>
            </a:r>
            <a:endParaRPr lang="zh-CN" altLang="en-US"/>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单击此处编辑文本</a:t>
            </a:r>
            <a:endParaRPr lang="zh-CN" altLang="en-US"/>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400" y="1555200"/>
            <a:ext cx="5233077" cy="4608000"/>
          </a:xfrm>
        </p:spPr>
        <p:txBody>
          <a:bodyPr vert="horz" lIns="90000" tIns="46800" rIns="90000" bIns="46800" rtlCol="0">
            <a:normAutofit/>
          </a:bodyPr>
          <a:lstStyle>
            <a:lvl1pPr>
              <a:buNone/>
              <a:defRPr sz="1600"/>
            </a:lvl1pPr>
          </a:lstStyle>
          <a:p>
            <a:pPr lvl="0"/>
            <a:endParaRPr lang="zh-CN" altLang="en-US"/>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a:buNone/>
              <a:defRPr sz="1600"/>
            </a:lvl1pPr>
          </a:lstStyle>
          <a:p>
            <a:pPr lvl="0"/>
            <a:r>
              <a:rPr lang="zh-CN" altLang="en-US" smtClean="0"/>
              <a:t>单击此处编辑母版文本样式</a:t>
            </a:r>
            <a:endParaRPr lang="zh-CN" altLang="en-US"/>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lang="zh-CN" altLang="en-US" smtClean="0"/>
              <a:t>单击此处编辑标题</a:t>
            </a:r>
            <a:endParaRPr lang="zh-CN" altLang="en-US"/>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2.xml"/><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defRPr>
            </a:lvl1pPr>
          </a:lstStyle>
          <a:p>
            <a:fld id="{49AE70B2-8BF9-45C0-BB95-33D1B9D3A854}" type="slidenum">
              <a:rPr lang="zh-CN" altLang="en-US" smtClean="0"/>
            </a:fld>
            <a:endParaRPr lang="zh-CN" altLang="en-US" dirty="0"/>
          </a:p>
        </p:txBody>
      </p:sp>
    </p:spTree>
    <p:custDataLst>
      <p:tags r:id="rId17"/>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64.xml"/><Relationship Id="rId1" Type="http://schemas.openxmlformats.org/officeDocument/2006/relationships/tags" Target="../tags/tag63.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6.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7.xml"/><Relationship Id="rId1"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8.xml"/><Relationship Id="rId1" Type="http://schemas.openxmlformats.org/officeDocument/2006/relationships/image" Target="../media/image5.png"/></Relationships>
</file>

<file path=ppt/slides/_rels/slide13.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2.xml"/><Relationship Id="rId3" Type="http://schemas.openxmlformats.org/officeDocument/2006/relationships/tags" Target="../tags/tag80.xml"/><Relationship Id="rId2" Type="http://schemas.openxmlformats.org/officeDocument/2006/relationships/image" Target="../media/image6.png"/><Relationship Id="rId1" Type="http://schemas.openxmlformats.org/officeDocument/2006/relationships/tags" Target="../tags/tag79.xml"/></Relationships>
</file>

<file path=ppt/slides/_rels/slide1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82.xml"/><Relationship Id="rId2" Type="http://schemas.openxmlformats.org/officeDocument/2006/relationships/image" Target="../media/image7.png"/><Relationship Id="rId1" Type="http://schemas.openxmlformats.org/officeDocument/2006/relationships/tags" Target="../tags/tag81.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3.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4.xml"/></Relationships>
</file>

<file path=ppt/slides/_rels/slide1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86.xml"/><Relationship Id="rId2" Type="http://schemas.openxmlformats.org/officeDocument/2006/relationships/image" Target="../media/image8.png"/><Relationship Id="rId1" Type="http://schemas.openxmlformats.org/officeDocument/2006/relationships/tags" Target="../tags/tag85.xml"/></Relationships>
</file>

<file path=ppt/slides/_rels/slide1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88.xml"/><Relationship Id="rId2" Type="http://schemas.openxmlformats.org/officeDocument/2006/relationships/image" Target="../media/image9.png"/><Relationship Id="rId1" Type="http://schemas.openxmlformats.org/officeDocument/2006/relationships/tags" Target="../tags/tag87.xml"/></Relationships>
</file>

<file path=ppt/slides/_rels/slide19.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91.xml"/><Relationship Id="rId4" Type="http://schemas.openxmlformats.org/officeDocument/2006/relationships/image" Target="../media/image11.png"/><Relationship Id="rId3" Type="http://schemas.openxmlformats.org/officeDocument/2006/relationships/tags" Target="../tags/tag90.xml"/><Relationship Id="rId2" Type="http://schemas.openxmlformats.org/officeDocument/2006/relationships/image" Target="../media/image10.png"/><Relationship Id="rId1" Type="http://schemas.openxmlformats.org/officeDocument/2006/relationships/tags" Target="../tags/tag89.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5.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2.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3.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4.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5.xml"/></Relationships>
</file>

<file path=ppt/slides/_rels/slide2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97.xml"/><Relationship Id="rId2" Type="http://schemas.openxmlformats.org/officeDocument/2006/relationships/image" Target="../media/image12.png"/><Relationship Id="rId1" Type="http://schemas.openxmlformats.org/officeDocument/2006/relationships/tags" Target="../tags/tag96.xml"/></Relationships>
</file>

<file path=ppt/slides/_rels/slide2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99.xml"/><Relationship Id="rId2" Type="http://schemas.openxmlformats.org/officeDocument/2006/relationships/image" Target="../media/image13.png"/><Relationship Id="rId1" Type="http://schemas.openxmlformats.org/officeDocument/2006/relationships/tags" Target="../tags/tag98.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0.xml"/></Relationships>
</file>

<file path=ppt/slides/_rels/slide2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102.xml"/><Relationship Id="rId2" Type="http://schemas.openxmlformats.org/officeDocument/2006/relationships/image" Target="../media/image14.png"/><Relationship Id="rId1" Type="http://schemas.openxmlformats.org/officeDocument/2006/relationships/tags" Target="../tags/tag101.xml"/></Relationships>
</file>

<file path=ppt/slides/_rels/slide2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104.xml"/><Relationship Id="rId2" Type="http://schemas.openxmlformats.org/officeDocument/2006/relationships/image" Target="../media/image15.png"/><Relationship Id="rId1" Type="http://schemas.openxmlformats.org/officeDocument/2006/relationships/tags" Target="../tags/tag103.xml"/></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67.xml"/><Relationship Id="rId2" Type="http://schemas.openxmlformats.org/officeDocument/2006/relationships/image" Target="../media/image1.png"/><Relationship Id="rId1" Type="http://schemas.openxmlformats.org/officeDocument/2006/relationships/tags" Target="../tags/tag66.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8.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9.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0.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1.xml"/></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73.xml"/><Relationship Id="rId2" Type="http://schemas.openxmlformats.org/officeDocument/2006/relationships/image" Target="../media/image2.png"/><Relationship Id="rId1" Type="http://schemas.openxmlformats.org/officeDocument/2006/relationships/tags" Target="../tags/tag72.xml"/></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75.xml"/><Relationship Id="rId2" Type="http://schemas.openxmlformats.org/officeDocument/2006/relationships/image" Target="../media/image3.png"/><Relationship Id="rId1" Type="http://schemas.openxmlformats.org/officeDocument/2006/relationships/tags" Target="../tags/tag7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p:txBody>
          <a:bodyPr/>
          <a:p>
            <a:r>
              <a:rPr lang="zh-CN" altLang="zh-CN"/>
              <a:t>线段树合并</a:t>
            </a:r>
            <a:endParaRPr lang="en-US" altLang="zh-CN"/>
          </a:p>
        </p:txBody>
      </p:sp>
    </p:spTree>
    <p:custDataLst>
      <p:tags r:id="rId2"/>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区间离散化</a:t>
            </a:r>
            <a:endParaRPr lang="zh-CN" altLang="en-US"/>
          </a:p>
        </p:txBody>
      </p:sp>
      <p:sp>
        <p:nvSpPr>
          <p:cNvPr id="3" name="内容占位符 2"/>
          <p:cNvSpPr>
            <a:spLocks noGrp="1"/>
          </p:cNvSpPr>
          <p:nvPr>
            <p:ph idx="1"/>
          </p:nvPr>
        </p:nvSpPr>
        <p:spPr/>
        <p:txBody>
          <a:bodyPr>
            <a:noAutofit/>
          </a:bodyPr>
          <a:p>
            <a:pPr>
              <a:buFont typeface="Arial" panose="020B0604020202020204" pitchFamily="34" charset="0"/>
              <a:buChar char="•"/>
            </a:pPr>
            <a:r>
              <a:rPr lang="zh-CN" altLang="en-US" sz="2000"/>
              <a:t>在权值线段树中，采用元素到下标数组映射的方式进行插入。这样会导致一个问题：</a:t>
            </a:r>
            <a:endParaRPr lang="zh-CN" altLang="en-US" sz="2000"/>
          </a:p>
          <a:p>
            <a:pPr>
              <a:buFont typeface="Arial" panose="020B0604020202020204" pitchFamily="34" charset="0"/>
              <a:buChar char="•"/>
            </a:pPr>
            <a:r>
              <a:rPr lang="zh-CN" altLang="en-US" sz="2000"/>
              <a:t>在数据离散程度较大的情况下，空间的利用效率比较低。因此我们对于线段树所开空间不足时，常采用离散化的方式进行解决</a:t>
            </a:r>
            <a:endParaRPr lang="zh-CN" altLang="en-US" sz="2000"/>
          </a:p>
        </p:txBody>
      </p:sp>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查询第</a:t>
            </a:r>
            <a:r>
              <a:rPr lang="en-US" altLang="zh-CN"/>
              <a:t>K</a:t>
            </a:r>
            <a:r>
              <a:rPr lang="zh-CN" altLang="en-US"/>
              <a:t>大</a:t>
            </a:r>
            <a:r>
              <a:rPr lang="en-US" altLang="zh-CN"/>
              <a:t>/</a:t>
            </a:r>
            <a:r>
              <a:rPr lang="zh-CN" altLang="en-US"/>
              <a:t>小</a:t>
            </a:r>
            <a:endParaRPr lang="zh-CN" altLang="en-US"/>
          </a:p>
        </p:txBody>
      </p:sp>
      <p:sp>
        <p:nvSpPr>
          <p:cNvPr id="3" name="内容占位符 2"/>
          <p:cNvSpPr>
            <a:spLocks noGrp="1"/>
          </p:cNvSpPr>
          <p:nvPr>
            <p:ph idx="1"/>
          </p:nvPr>
        </p:nvSpPr>
        <p:spPr/>
        <p:txBody>
          <a:bodyPr>
            <a:noAutofit/>
          </a:bodyPr>
          <a:p>
            <a:pPr>
              <a:buFont typeface="Arial" panose="020B0604020202020204" pitchFamily="34" charset="0"/>
              <a:buChar char="•"/>
            </a:pPr>
            <a:r>
              <a:rPr lang="zh-CN" altLang="en-US" sz="2000"/>
              <a:t>假设K = 5 ，那么查询过程是怎样的？</a:t>
            </a:r>
            <a:endParaRPr lang="zh-CN" altLang="en-US" sz="2000"/>
          </a:p>
          <a:p>
            <a:pPr>
              <a:buFont typeface="Arial" panose="020B0604020202020204" pitchFamily="34" charset="0"/>
              <a:buChar char="•"/>
            </a:pPr>
            <a:r>
              <a:rPr lang="zh-CN" altLang="en-US" sz="2000"/>
              <a:t>首先我们从根节点出发，由于要查询第K 大，是相对于终点而言的，因此从右子结点开始判断：</a:t>
            </a:r>
            <a:endParaRPr lang="zh-CN" altLang="en-US" sz="2000"/>
          </a:p>
          <a:p>
            <a:pPr>
              <a:buFont typeface="Arial" panose="020B0604020202020204" pitchFamily="34" charset="0"/>
              <a:buChar char="•"/>
            </a:pPr>
            <a:endParaRPr lang="zh-CN" altLang="en-US" sz="2000"/>
          </a:p>
        </p:txBody>
      </p:sp>
      <p:pic>
        <p:nvPicPr>
          <p:cNvPr id="4" name="图片 3" descr="3"/>
          <p:cNvPicPr>
            <a:picLocks noChangeAspect="1"/>
          </p:cNvPicPr>
          <p:nvPr/>
        </p:nvPicPr>
        <p:blipFill>
          <a:blip r:embed="rId1"/>
          <a:srcRect b="14954"/>
          <a:stretch>
            <a:fillRect/>
          </a:stretch>
        </p:blipFill>
        <p:spPr>
          <a:xfrm>
            <a:off x="3597910" y="3006090"/>
            <a:ext cx="4598670" cy="3177540"/>
          </a:xfrm>
          <a:prstGeom prst="rect">
            <a:avLst/>
          </a:prstGeom>
        </p:spPr>
      </p:pic>
    </p:spTree>
    <p:custDataLst>
      <p:tags r:id="rId2"/>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查询第</a:t>
            </a:r>
            <a:r>
              <a:rPr lang="en-US" altLang="zh-CN"/>
              <a:t>K</a:t>
            </a:r>
            <a:r>
              <a:rPr lang="zh-CN" altLang="en-US"/>
              <a:t>大</a:t>
            </a:r>
            <a:r>
              <a:rPr lang="en-US" altLang="zh-CN"/>
              <a:t>/</a:t>
            </a:r>
            <a:r>
              <a:rPr lang="zh-CN" altLang="en-US"/>
              <a:t>小</a:t>
            </a:r>
            <a:endParaRPr lang="zh-CN" altLang="en-US"/>
          </a:p>
        </p:txBody>
      </p:sp>
      <p:sp>
        <p:nvSpPr>
          <p:cNvPr id="3" name="内容占位符 2"/>
          <p:cNvSpPr>
            <a:spLocks noGrp="1"/>
          </p:cNvSpPr>
          <p:nvPr>
            <p:ph idx="1"/>
          </p:nvPr>
        </p:nvSpPr>
        <p:spPr/>
        <p:txBody>
          <a:bodyPr>
            <a:noAutofit/>
          </a:bodyPr>
          <a:p>
            <a:pPr>
              <a:buFont typeface="Arial" panose="020B0604020202020204" pitchFamily="34" charset="0"/>
              <a:buChar char="•"/>
            </a:pPr>
            <a:r>
              <a:rPr lang="zh-CN" altLang="en-US" sz="2000"/>
              <a:t>当前节点右子树包含4 个元素，所以应该向左子树遍历，注意：此时应该减去右子树的4 个元素！</a:t>
            </a:r>
            <a:endParaRPr lang="zh-CN" altLang="en-US" sz="2000"/>
          </a:p>
          <a:p>
            <a:pPr>
              <a:buFont typeface="Arial" panose="020B0604020202020204" pitchFamily="34" charset="0"/>
              <a:buChar char="•"/>
            </a:pPr>
            <a:endParaRPr lang="zh-CN" altLang="en-US" sz="2000"/>
          </a:p>
        </p:txBody>
      </p:sp>
      <p:pic>
        <p:nvPicPr>
          <p:cNvPr id="4" name="图片 3" descr="C:\Users\Administrator\Desktop\4.png4"/>
          <p:cNvPicPr>
            <a:picLocks noChangeAspect="1"/>
          </p:cNvPicPr>
          <p:nvPr/>
        </p:nvPicPr>
        <p:blipFill>
          <a:blip r:embed="rId1"/>
          <a:srcRect b="16302"/>
          <a:stretch>
            <a:fillRect/>
          </a:stretch>
        </p:blipFill>
        <p:spPr>
          <a:xfrm>
            <a:off x="2891155" y="2883535"/>
            <a:ext cx="5814060" cy="3136900"/>
          </a:xfrm>
          <a:prstGeom prst="rect">
            <a:avLst/>
          </a:prstGeom>
        </p:spPr>
      </p:pic>
    </p:spTree>
    <p:custDataLst>
      <p:tags r:id="rId2"/>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查询第</a:t>
            </a:r>
            <a:r>
              <a:rPr lang="en-US" altLang="zh-CN"/>
              <a:t>K</a:t>
            </a:r>
            <a:r>
              <a:rPr lang="zh-CN" altLang="en-US"/>
              <a:t>大</a:t>
            </a:r>
            <a:r>
              <a:rPr lang="en-US" altLang="zh-CN"/>
              <a:t>/</a:t>
            </a:r>
            <a:r>
              <a:rPr lang="zh-CN" altLang="en-US"/>
              <a:t>小</a:t>
            </a:r>
            <a:endParaRPr lang="zh-CN" altLang="en-US"/>
          </a:p>
        </p:txBody>
      </p:sp>
      <p:sp>
        <p:nvSpPr>
          <p:cNvPr id="3" name="内容占位符 2"/>
          <p:cNvSpPr>
            <a:spLocks noGrp="1"/>
          </p:cNvSpPr>
          <p:nvPr>
            <p:ph idx="1"/>
          </p:nvPr>
        </p:nvSpPr>
        <p:spPr/>
        <p:txBody>
          <a:bodyPr>
            <a:noAutofit/>
          </a:bodyPr>
          <a:p>
            <a:pPr>
              <a:buFont typeface="Arial" panose="020B0604020202020204" pitchFamily="34" charset="0"/>
              <a:buChar char="•"/>
            </a:pPr>
            <a:r>
              <a:rPr lang="zh-CN" altLang="en-US" sz="2000"/>
              <a:t>求第k大。</a:t>
            </a:r>
            <a:endParaRPr lang="zh-CN" altLang="en-US" sz="2000"/>
          </a:p>
          <a:p>
            <a:pPr>
              <a:buFont typeface="Arial" panose="020B0604020202020204" pitchFamily="34" charset="0"/>
              <a:buChar char="•"/>
            </a:pPr>
            <a:r>
              <a:rPr lang="zh-CN" altLang="en-US" sz="2000"/>
              <a:t>我们可以在线段树上二分。</a:t>
            </a:r>
            <a:endParaRPr lang="zh-CN" altLang="en-US" sz="2000"/>
          </a:p>
          <a:p>
            <a:pPr>
              <a:buFont typeface="Arial" panose="020B0604020202020204" pitchFamily="34" charset="0"/>
              <a:buChar char="•"/>
            </a:pPr>
            <a:r>
              <a:rPr lang="zh-CN" altLang="en-US" sz="2000"/>
              <a:t>如果右边的区间sum大于等于</a:t>
            </a:r>
            <a:r>
              <a:rPr lang="en-US" altLang="zh-CN" sz="2000"/>
              <a:t>k</a:t>
            </a:r>
            <a:r>
              <a:rPr lang="zh-CN" altLang="en-US" sz="2000"/>
              <a:t>，第</a:t>
            </a:r>
            <a:r>
              <a:rPr lang="en-US" altLang="zh-CN" sz="2000"/>
              <a:t>k</a:t>
            </a:r>
            <a:r>
              <a:rPr lang="zh-CN" altLang="en-US" sz="2000"/>
              <a:t>大应该在右边的区间，我们查询</a:t>
            </a:r>
            <a:r>
              <a:rPr lang="zh-CN" altLang="en-US" sz="2000"/>
              <a:t>右边区间即可。</a:t>
            </a:r>
            <a:endParaRPr lang="zh-CN" altLang="en-US" sz="2000"/>
          </a:p>
          <a:p>
            <a:pPr>
              <a:buFont typeface="Arial" panose="020B0604020202020204" pitchFamily="34" charset="0"/>
              <a:buChar char="•"/>
            </a:pPr>
            <a:r>
              <a:rPr lang="zh-CN" altLang="en-US" sz="2000"/>
              <a:t>如果右边的区间sum小于</a:t>
            </a:r>
            <a:r>
              <a:rPr lang="en-US" altLang="zh-CN" sz="2000"/>
              <a:t>k</a:t>
            </a:r>
            <a:r>
              <a:rPr lang="zh-CN" altLang="en-US" sz="2000"/>
              <a:t>，第</a:t>
            </a:r>
            <a:r>
              <a:rPr lang="en-US" altLang="zh-CN" sz="2000"/>
              <a:t>k</a:t>
            </a:r>
            <a:r>
              <a:rPr lang="zh-CN" altLang="en-US" sz="2000"/>
              <a:t>大应该在</a:t>
            </a:r>
            <a:r>
              <a:rPr lang="zh-CN" altLang="en-US" sz="2000"/>
              <a:t>左边的区间，我们查询</a:t>
            </a:r>
            <a:r>
              <a:rPr lang="zh-CN" altLang="en-US" sz="2000"/>
              <a:t>左边区间中 </a:t>
            </a:r>
            <a:endParaRPr lang="zh-CN" altLang="en-US" sz="2000"/>
          </a:p>
          <a:p>
            <a:pPr>
              <a:buFont typeface="Arial" panose="020B0604020202020204" pitchFamily="34" charset="0"/>
              <a:buChar char="•"/>
            </a:pPr>
            <a:r>
              <a:rPr lang="zh-CN" altLang="en-US" sz="2000"/>
              <a:t> 即可根据以上分析步骤，我们可以写出查询第K大的函数：</a:t>
            </a:r>
            <a:endParaRPr lang="zh-CN" altLang="en-US" sz="2000"/>
          </a:p>
          <a:p>
            <a:pPr>
              <a:buFont typeface="Arial" panose="020B0604020202020204" pitchFamily="34" charset="0"/>
              <a:buChar char="•"/>
            </a:pPr>
            <a:endParaRPr lang="zh-CN" altLang="en-US" sz="2000"/>
          </a:p>
        </p:txBody>
      </p:sp>
      <p:pic>
        <p:nvPicPr>
          <p:cNvPr id="5" name="图片 4"/>
          <p:cNvPicPr>
            <a:picLocks noChangeAspect="1"/>
          </p:cNvPicPr>
          <p:nvPr>
            <p:custDataLst>
              <p:tags r:id="rId1"/>
            </p:custDataLst>
          </p:nvPr>
        </p:nvPicPr>
        <p:blipFill>
          <a:blip r:embed="rId2"/>
          <a:stretch>
            <a:fillRect/>
          </a:stretch>
        </p:blipFill>
        <p:spPr>
          <a:xfrm>
            <a:off x="697865" y="4295140"/>
            <a:ext cx="10459085" cy="1832610"/>
          </a:xfrm>
          <a:prstGeom prst="rect">
            <a:avLst/>
          </a:prstGeom>
        </p:spPr>
      </p:pic>
    </p:spTree>
    <p:custDataLst>
      <p:tags r:id="rId3"/>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t>CF1042D Petya and Array</a:t>
            </a:r>
          </a:p>
        </p:txBody>
      </p:sp>
      <p:pic>
        <p:nvPicPr>
          <p:cNvPr id="8" name="内容占位符 7"/>
          <p:cNvPicPr>
            <a:picLocks noChangeAspect="1"/>
          </p:cNvPicPr>
          <p:nvPr>
            <p:ph idx="1"/>
            <p:custDataLst>
              <p:tags r:id="rId1"/>
            </p:custDataLst>
          </p:nvPr>
        </p:nvPicPr>
        <p:blipFill>
          <a:blip r:embed="rId2"/>
          <a:stretch>
            <a:fillRect/>
          </a:stretch>
        </p:blipFill>
        <p:spPr>
          <a:xfrm>
            <a:off x="722630" y="1891030"/>
            <a:ext cx="9215755" cy="638810"/>
          </a:xfrm>
          <a:prstGeom prst="rect">
            <a:avLst/>
          </a:prstGeom>
        </p:spPr>
      </p:pic>
      <p:sp>
        <p:nvSpPr>
          <p:cNvPr id="9" name="文本框 8"/>
          <p:cNvSpPr txBox="1"/>
          <p:nvPr/>
        </p:nvSpPr>
        <p:spPr>
          <a:xfrm>
            <a:off x="722630" y="2444750"/>
            <a:ext cx="8663305" cy="645160"/>
          </a:xfrm>
          <a:prstGeom prst="rect">
            <a:avLst/>
          </a:prstGeom>
          <a:noFill/>
        </p:spPr>
        <p:txBody>
          <a:bodyPr wrap="square" rtlCol="0" anchor="t">
            <a:spAutoFit/>
          </a:bodyPr>
          <a:p>
            <a:r>
              <a:rPr lang="zh-CN" altLang="en-US"/>
              <a:t> </a:t>
            </a:r>
            <a:endParaRPr lang="zh-CN" altLang="en-US"/>
          </a:p>
          <a:p>
            <a:r>
              <a:rPr lang="zh-CN" altLang="en-US"/>
              <a:t>1</a:t>
            </a:r>
            <a:r>
              <a:rPr lang="en-US" altLang="zh-CN"/>
              <a:t> </a:t>
            </a:r>
            <a:r>
              <a:rPr lang="zh-CN" altLang="en-US"/>
              <a:t>≤</a:t>
            </a:r>
            <a:r>
              <a:rPr lang="en-US" altLang="zh-CN"/>
              <a:t> n </a:t>
            </a:r>
            <a:r>
              <a:rPr lang="zh-CN" altLang="en-US"/>
              <a:t>≤</a:t>
            </a:r>
            <a:r>
              <a:rPr lang="en-US" altLang="zh-CN"/>
              <a:t> </a:t>
            </a:r>
            <a:r>
              <a:rPr lang="zh-CN" altLang="en-US"/>
              <a:t>200000,</a:t>
            </a:r>
            <a:r>
              <a:rPr lang="en-US" altLang="zh-CN"/>
              <a:t> |</a:t>
            </a:r>
            <a:r>
              <a:rPr lang="zh-CN" altLang="en-US"/>
              <a:t>t</a:t>
            </a:r>
            <a:r>
              <a:rPr lang="en-US" altLang="zh-CN"/>
              <a:t>| </a:t>
            </a:r>
            <a:r>
              <a:rPr lang="zh-CN" altLang="en-US"/>
              <a:t>≤</a:t>
            </a:r>
            <a:r>
              <a:rPr lang="en-US" altLang="zh-CN"/>
              <a:t> </a:t>
            </a:r>
            <a:r>
              <a:rPr lang="zh-CN" altLang="en-US"/>
              <a:t>2</a:t>
            </a:r>
            <a:r>
              <a:rPr lang="en-US" altLang="zh-CN"/>
              <a:t>*</a:t>
            </a:r>
            <a:r>
              <a:rPr lang="zh-CN" altLang="en-US"/>
              <a:t>10</a:t>
            </a:r>
            <a:r>
              <a:rPr lang="en-US" altLang="zh-CN"/>
              <a:t>^</a:t>
            </a:r>
            <a:r>
              <a:rPr lang="zh-CN" altLang="en-US"/>
              <a:t>14</a:t>
            </a:r>
            <a:r>
              <a:rPr lang="en-US" altLang="zh-CN"/>
              <a:t> , |ai| ≤ 10^9</a:t>
            </a:r>
            <a:endParaRPr lang="en-US" altLang="zh-CN"/>
          </a:p>
        </p:txBody>
      </p:sp>
    </p:spTree>
    <p:custDataLst>
      <p:tags r:id="rId3"/>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t>CF1042D Petya and Array</a:t>
            </a:r>
          </a:p>
        </p:txBody>
      </p:sp>
      <p:sp>
        <p:nvSpPr>
          <p:cNvPr id="3" name="内容占位符 2"/>
          <p:cNvSpPr/>
          <p:nvPr>
            <p:ph idx="1"/>
          </p:nvPr>
        </p:nvSpPr>
        <p:spPr>
          <a:xfrm>
            <a:off x="747465" y="1550090"/>
            <a:ext cx="10969200" cy="4759200"/>
          </a:xfrm>
        </p:spPr>
        <p:txBody>
          <a:bodyPr>
            <a:normAutofit/>
          </a:bodyPr>
          <a:p>
            <a:r>
              <a:rPr lang="zh-CN" altLang="en-US" sz="2000"/>
              <a:t>首先，为了能</a:t>
            </a:r>
            <a:r>
              <a:rPr lang="en-US" altLang="zh-CN" sz="2000"/>
              <a:t> </a:t>
            </a:r>
            <a:r>
              <a:rPr lang="zh-CN" altLang="en-US" sz="2000"/>
              <a:t>O(1)求出区间和，我们对原序列前缀和并记为序列</a:t>
            </a:r>
            <a:endParaRPr lang="zh-CN" altLang="en-US" sz="2000"/>
          </a:p>
          <a:p>
            <a:r>
              <a:rPr lang="zh-CN" altLang="en-US" sz="2000"/>
              <a:t>然后考虑题设限制</a:t>
            </a:r>
            <a:endParaRPr lang="zh-CN" altLang="en-US" sz="2000"/>
          </a:p>
          <a:p>
            <a:r>
              <a:rPr lang="zh-CN" altLang="en-US" sz="2000"/>
              <a:t>求有多少个区间[l,r]满足sum(l,r)&lt;t</a:t>
            </a:r>
            <a:endParaRPr lang="zh-CN" altLang="en-US" sz="2000"/>
          </a:p>
          <a:p>
            <a:r>
              <a:rPr lang="zh-CN" altLang="en-US" sz="2000"/>
              <a:t>由于前缀和的存在,sum(l,r)=a(r)−a(l−1)&lt;t</a:t>
            </a:r>
            <a:endParaRPr lang="zh-CN" altLang="en-US" sz="2000"/>
          </a:p>
          <a:p>
            <a:r>
              <a:rPr lang="zh-CN" altLang="en-US" sz="2000"/>
              <a:t>于是变成了a(r)&lt;a(l−1)+t</a:t>
            </a:r>
            <a:endParaRPr lang="zh-CN" altLang="en-US" sz="2000"/>
          </a:p>
          <a:p>
            <a:r>
              <a:rPr lang="zh-CN" altLang="en-US" sz="2000"/>
              <a:t>于是可以扫描一遍a,在每个前缀l处我们只需求出有多少数r满足上式</a:t>
            </a:r>
            <a:endParaRPr lang="zh-CN" altLang="en-US" sz="2000"/>
          </a:p>
          <a:p>
            <a:r>
              <a:rPr lang="zh-CN" altLang="en-US" sz="2000"/>
              <a:t>可以用权值线段树来维护,只需求出a(l−1)+t的排名即可,对应到线段树上就是求出区间和</a:t>
            </a:r>
            <a:endParaRPr lang="zh-CN" altLang="en-US" sz="2000"/>
          </a:p>
          <a:p>
            <a:r>
              <a:rPr lang="zh-CN" altLang="en-US" sz="2000"/>
              <a:t>因为数很大,需要离散化</a:t>
            </a:r>
            <a:endParaRPr lang="zh-CN" altLang="en-US" sz="2000"/>
          </a:p>
        </p:txBody>
      </p:sp>
    </p:spTree>
    <p:custDataLst>
      <p:tags r:id="rId1"/>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前置知识：动态开点线段树</a:t>
            </a:r>
            <a:endParaRPr lang="zh-CN" altLang="en-US"/>
          </a:p>
        </p:txBody>
      </p:sp>
      <p:sp>
        <p:nvSpPr>
          <p:cNvPr id="3" name="内容占位符 2"/>
          <p:cNvSpPr>
            <a:spLocks noGrp="1"/>
          </p:cNvSpPr>
          <p:nvPr>
            <p:ph idx="1"/>
          </p:nvPr>
        </p:nvSpPr>
        <p:spPr/>
        <p:txBody>
          <a:bodyPr/>
          <a:p>
            <a:pPr>
              <a:buFont typeface="Arial" panose="020B0604020202020204" pitchFamily="34" charset="0"/>
              <a:buChar char="•"/>
            </a:pPr>
            <a:r>
              <a:rPr lang="zh-CN" altLang="en-US" sz="2000"/>
              <a:t>过去我们线段树都是处理 [1,n]的范围， n一般都是1e5的大小。但是如果我们想要处理 [1,10^9] 的范围，甚至是负数的范围呢？</a:t>
            </a:r>
            <a:endParaRPr lang="zh-CN" altLang="en-US" sz="2000"/>
          </a:p>
          <a:p>
            <a:pPr>
              <a:buFont typeface="Arial" panose="020B0604020202020204" pitchFamily="34" charset="0"/>
              <a:buChar char="•"/>
            </a:pPr>
            <a:r>
              <a:rPr lang="zh-CN" altLang="en-US" sz="2000"/>
              <a:t>直接把长度为 n的线段树的全部创建出来恐怕会MLE。</a:t>
            </a:r>
            <a:endParaRPr lang="zh-CN" altLang="en-US" sz="2000"/>
          </a:p>
          <a:p>
            <a:pPr>
              <a:buFont typeface="Arial" panose="020B0604020202020204" pitchFamily="34" charset="0"/>
              <a:buChar char="•"/>
            </a:pPr>
            <a:r>
              <a:rPr lang="zh-CN" altLang="en-US" sz="2000"/>
              <a:t>可不可以离散化处理呢，如果题目要求强制在线</a:t>
            </a:r>
            <a:r>
              <a:rPr lang="zh-CN" altLang="en-US" sz="2000"/>
              <a:t>则不可以。</a:t>
            </a:r>
            <a:endParaRPr lang="zh-CN" altLang="en-US" sz="2000"/>
          </a:p>
          <a:p>
            <a:pPr>
              <a:buFont typeface="Arial" panose="020B0604020202020204" pitchFamily="34" charset="0"/>
              <a:buChar char="•"/>
            </a:pPr>
            <a:r>
              <a:rPr lang="zh-CN" altLang="en-US" sz="2000"/>
              <a:t>动态开点线段树就是某个节点等需要才创建，类似于字典树。</a:t>
            </a:r>
            <a:endParaRPr lang="zh-CN" altLang="en-US" sz="2000"/>
          </a:p>
          <a:p>
            <a:pPr>
              <a:buFont typeface="Arial" panose="020B0604020202020204" pitchFamily="34" charset="0"/>
              <a:buChar char="•"/>
            </a:pPr>
            <a:r>
              <a:rPr lang="zh-CN" altLang="en-US" sz="2000"/>
              <a:t>比如如果现在我们有一个线段树的节点，其表示区间 [10,20] ，如果我们需要修改 [16,18] 上的信息，我们就创建 [16,20]的线段树节点，然后递归调用。可能全部操作下来，都没有创建过表示区间 [10,15]的线段树节点。</a:t>
            </a:r>
            <a:endParaRPr lang="zh-CN" altLang="en-US" sz="2000"/>
          </a:p>
          <a:p>
            <a:pPr marL="0" indent="0">
              <a:buNone/>
            </a:pPr>
            <a:endParaRPr lang="zh-CN" altLang="en-US" sz="2000"/>
          </a:p>
        </p:txBody>
      </p:sp>
    </p:spTree>
    <p:custDataLst>
      <p:tags r:id="rId1"/>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存储</a:t>
            </a:r>
            <a:endParaRPr lang="zh-CN" altLang="en-US"/>
          </a:p>
        </p:txBody>
      </p:sp>
      <p:sp>
        <p:nvSpPr>
          <p:cNvPr id="3" name="内容占位符 2"/>
          <p:cNvSpPr>
            <a:spLocks noGrp="1"/>
          </p:cNvSpPr>
          <p:nvPr>
            <p:ph idx="1"/>
          </p:nvPr>
        </p:nvSpPr>
        <p:spPr/>
        <p:txBody>
          <a:bodyPr>
            <a:normAutofit lnSpcReduction="20000"/>
          </a:bodyPr>
          <a:p>
            <a:pPr marL="114300" indent="-342900" algn="l">
              <a:buClrTx/>
              <a:buSzTx/>
              <a:buFont typeface="Arial" panose="020B0604020202020204" pitchFamily="34" charset="0"/>
              <a:buChar char="•"/>
            </a:pPr>
            <a:r>
              <a:rPr lang="zh-CN" altLang="en-US" sz="2000"/>
              <a:t>使用动态开点线段树的话，节点的下标将是无序的，因此必须建立结构体或用两个数组来分别保存一个节点的左右子节点</a:t>
            </a:r>
            <a:endParaRPr lang="zh-CN" altLang="en-US" sz="2000"/>
          </a:p>
          <a:p>
            <a:pPr marL="114300" indent="-342900" algn="l">
              <a:buClrTx/>
              <a:buSzTx/>
              <a:buFont typeface="Arial" panose="020B0604020202020204" pitchFamily="34" charset="0"/>
              <a:buChar char="•"/>
            </a:pPr>
            <a:r>
              <a:rPr lang="zh-CN" altLang="en-US" sz="2000"/>
              <a:t>我们类比01字典树的写法，写一个struct</a:t>
            </a:r>
            <a:endParaRPr lang="zh-CN" altLang="en-US" sz="2000"/>
          </a:p>
          <a:p>
            <a:pPr marL="114300" indent="-342900" algn="l">
              <a:buClrTx/>
              <a:buSzTx/>
              <a:buFont typeface="Arial" panose="020B0604020202020204" pitchFamily="34" charset="0"/>
              <a:buChar char="•"/>
            </a:pPr>
            <a:r>
              <a:rPr lang="zh-CN" altLang="en-US" sz="2000"/>
              <a:t>其中sum表示当前节点表示的区间的和。l和r表示左右儿子。因为这个时候，我们的空间是动态开的，所以不会有 lson=2∗rt,rson=2∗rt+1这个性质了。所以我们需要记录一下。</a:t>
            </a:r>
            <a:endParaRPr lang="zh-CN" altLang="en-US" sz="2000"/>
          </a:p>
          <a:p>
            <a:pPr marL="0" algn="l">
              <a:buClrTx/>
              <a:buSzTx/>
            </a:pPr>
            <a:endParaRPr lang="zh-CN" altLang="en-US" sz="2000"/>
          </a:p>
          <a:p>
            <a:pPr marL="0" algn="l">
              <a:buClrTx/>
              <a:buSzTx/>
            </a:pPr>
            <a:endParaRPr lang="zh-CN" altLang="en-US" sz="2000"/>
          </a:p>
        </p:txBody>
      </p:sp>
      <p:pic>
        <p:nvPicPr>
          <p:cNvPr id="4" name="图片 3"/>
          <p:cNvPicPr>
            <a:picLocks noChangeAspect="1"/>
          </p:cNvPicPr>
          <p:nvPr>
            <p:custDataLst>
              <p:tags r:id="rId1"/>
            </p:custDataLst>
          </p:nvPr>
        </p:nvPicPr>
        <p:blipFill>
          <a:blip r:embed="rId2"/>
          <a:stretch>
            <a:fillRect/>
          </a:stretch>
        </p:blipFill>
        <p:spPr>
          <a:xfrm>
            <a:off x="927735" y="4001135"/>
            <a:ext cx="5284470" cy="1641475"/>
          </a:xfrm>
          <a:prstGeom prst="rect">
            <a:avLst/>
          </a:prstGeom>
        </p:spPr>
      </p:pic>
    </p:spTree>
    <p:custDataLst>
      <p:tags r:id="rId3"/>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动态开点</a:t>
            </a:r>
            <a:endParaRPr lang="zh-CN" altLang="en-US"/>
          </a:p>
        </p:txBody>
      </p:sp>
      <p:sp>
        <p:nvSpPr>
          <p:cNvPr id="3" name="内容占位符 2"/>
          <p:cNvSpPr>
            <a:spLocks noGrp="1"/>
          </p:cNvSpPr>
          <p:nvPr>
            <p:ph idx="1"/>
          </p:nvPr>
        </p:nvSpPr>
        <p:spPr/>
        <p:txBody>
          <a:bodyPr>
            <a:normAutofit lnSpcReduction="20000"/>
          </a:bodyPr>
          <a:p>
            <a:pPr marL="0" indent="0" algn="l">
              <a:buClrTx/>
              <a:buSzTx/>
              <a:buNone/>
            </a:pPr>
            <a:r>
              <a:rPr lang="zh-CN" altLang="en-US" sz="2000"/>
              <a:t>当我们跑到这个节点，可这个点</a:t>
            </a:r>
            <a:r>
              <a:rPr lang="zh-CN" altLang="en-US" sz="2000"/>
              <a:t>不存在，所以应该分配一下</a:t>
            </a:r>
            <a:endParaRPr lang="zh-CN" altLang="en-US" sz="2000"/>
          </a:p>
          <a:p>
            <a:pPr marL="0" algn="l">
              <a:buClrTx/>
              <a:buSzTx/>
            </a:pPr>
            <a:endParaRPr lang="zh-CN" altLang="en-US" sz="2000"/>
          </a:p>
        </p:txBody>
      </p:sp>
      <p:pic>
        <p:nvPicPr>
          <p:cNvPr id="6" name="图片 5"/>
          <p:cNvPicPr>
            <a:picLocks noChangeAspect="1"/>
          </p:cNvPicPr>
          <p:nvPr>
            <p:custDataLst>
              <p:tags r:id="rId1"/>
            </p:custDataLst>
          </p:nvPr>
        </p:nvPicPr>
        <p:blipFill>
          <a:blip r:embed="rId2"/>
          <a:stretch>
            <a:fillRect/>
          </a:stretch>
        </p:blipFill>
        <p:spPr>
          <a:xfrm>
            <a:off x="766445" y="2112010"/>
            <a:ext cx="9921875" cy="3221355"/>
          </a:xfrm>
          <a:prstGeom prst="rect">
            <a:avLst/>
          </a:prstGeom>
        </p:spPr>
      </p:pic>
    </p:spTree>
    <p:custDataLst>
      <p:tags r:id="rId3"/>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洛谷P3369 【模板】普通平衡树</a:t>
            </a:r>
            <a:endParaRPr lang="zh-CN" altLang="en-US"/>
          </a:p>
        </p:txBody>
      </p:sp>
      <p:pic>
        <p:nvPicPr>
          <p:cNvPr id="4" name="内容占位符 3"/>
          <p:cNvPicPr>
            <a:picLocks noChangeAspect="1"/>
          </p:cNvPicPr>
          <p:nvPr>
            <p:ph idx="1"/>
            <p:custDataLst>
              <p:tags r:id="rId1"/>
            </p:custDataLst>
          </p:nvPr>
        </p:nvPicPr>
        <p:blipFill>
          <a:blip r:embed="rId2"/>
          <a:stretch>
            <a:fillRect/>
          </a:stretch>
        </p:blipFill>
        <p:spPr>
          <a:xfrm>
            <a:off x="691515" y="1562735"/>
            <a:ext cx="10895965" cy="3962400"/>
          </a:xfrm>
          <a:prstGeom prst="rect">
            <a:avLst/>
          </a:prstGeom>
        </p:spPr>
      </p:pic>
      <p:pic>
        <p:nvPicPr>
          <p:cNvPr id="5" name="图片 4"/>
          <p:cNvPicPr>
            <a:picLocks noChangeAspect="1"/>
          </p:cNvPicPr>
          <p:nvPr>
            <p:custDataLst>
              <p:tags r:id="rId3"/>
            </p:custDataLst>
          </p:nvPr>
        </p:nvPicPr>
        <p:blipFill>
          <a:blip r:embed="rId4"/>
          <a:stretch>
            <a:fillRect/>
          </a:stretch>
        </p:blipFill>
        <p:spPr>
          <a:xfrm>
            <a:off x="758825" y="5525135"/>
            <a:ext cx="5624830" cy="598170"/>
          </a:xfrm>
          <a:prstGeom prst="rect">
            <a:avLst/>
          </a:prstGeom>
        </p:spPr>
      </p:pic>
    </p:spTree>
    <p:custDataLst>
      <p:tags r:id="rId5"/>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前置知识：离散化</a:t>
            </a:r>
            <a:endParaRPr lang="zh-CN" altLang="en-US"/>
          </a:p>
        </p:txBody>
      </p:sp>
      <p:sp>
        <p:nvSpPr>
          <p:cNvPr id="3" name="内容占位符 2"/>
          <p:cNvSpPr>
            <a:spLocks noGrp="1"/>
          </p:cNvSpPr>
          <p:nvPr>
            <p:ph idx="1"/>
          </p:nvPr>
        </p:nvSpPr>
        <p:spPr/>
        <p:txBody>
          <a:bodyPr>
            <a:normAutofit lnSpcReduction="10000"/>
          </a:bodyPr>
          <a:p>
            <a:pPr>
              <a:buFont typeface="Arial" panose="020B0604020202020204" pitchFamily="34" charset="0"/>
              <a:buChar char="•"/>
            </a:pPr>
            <a:r>
              <a:rPr lang="zh-CN" altLang="en-US" sz="2000"/>
              <a:t>离散化是算法竞赛中常常要用到的一种技巧，经常会出现在一些数据结构的题目中，和一些数据结构结合起来。</a:t>
            </a:r>
            <a:endParaRPr lang="zh-CN" altLang="en-US" sz="2000"/>
          </a:p>
          <a:p>
            <a:pPr>
              <a:buFont typeface="Arial" panose="020B0604020202020204" pitchFamily="34" charset="0"/>
              <a:buChar char="•"/>
            </a:pPr>
            <a:r>
              <a:rPr lang="zh-CN" altLang="en-US" sz="2000"/>
              <a:t>离散化是在不改变数据相对大小的条件下，对数据进行相应的缩小。</a:t>
            </a:r>
            <a:endParaRPr lang="zh-CN" altLang="en-US" sz="2000"/>
          </a:p>
          <a:p>
            <a:pPr>
              <a:buFont typeface="Arial" panose="020B0604020202020204" pitchFamily="34" charset="0"/>
              <a:buChar char="•"/>
            </a:pPr>
            <a:r>
              <a:rPr lang="zh-CN" altLang="en-US" sz="2000"/>
              <a:t>原数：131021 546412 973324</a:t>
            </a:r>
            <a:endParaRPr lang="zh-CN" altLang="en-US" sz="2000"/>
          </a:p>
          <a:p>
            <a:pPr>
              <a:buFont typeface="Arial" panose="020B0604020202020204" pitchFamily="34" charset="0"/>
              <a:buChar char="•"/>
            </a:pPr>
            <a:r>
              <a:rPr lang="zh-CN" altLang="en-US" sz="2000"/>
              <a:t>离散化后数据：1 2 3</a:t>
            </a:r>
            <a:endParaRPr lang="zh-CN" altLang="en-US" sz="2000"/>
          </a:p>
          <a:p>
            <a:pPr>
              <a:buFont typeface="Arial" panose="020B0604020202020204" pitchFamily="34" charset="0"/>
              <a:buChar char="•"/>
            </a:pPr>
            <a:r>
              <a:rPr lang="zh-CN" altLang="en-US" sz="2000"/>
              <a:t>离散化的实现比较简单。我们只需要维护两个事情不变：首先：保证离散化之后的数据尽可能地小而且非负。其次：离散后的数据要保持原本的大小关系，原本相等的也要保持相等，否则就是错误的离散。</a:t>
            </a:r>
            <a:endParaRPr lang="zh-CN" altLang="en-US" sz="2000"/>
          </a:p>
          <a:p>
            <a:pPr>
              <a:buFont typeface="Arial" panose="020B0604020202020204" pitchFamily="34" charset="0"/>
              <a:buChar char="•"/>
            </a:pPr>
            <a:r>
              <a:rPr lang="zh-CN" altLang="en-US" sz="2000"/>
              <a:t>因此，找出原数据在序列中的序位就是离散化的关键。</a:t>
            </a:r>
            <a:endParaRPr lang="zh-CN" altLang="en-US" sz="2000"/>
          </a:p>
        </p:txBody>
      </p:sp>
    </p:spTree>
    <p:custDataLst>
      <p:tags r:id="rId1"/>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洛谷P3369 【模板】普通平衡树</a:t>
            </a:r>
            <a:endParaRPr lang="zh-CN" altLang="en-US"/>
          </a:p>
        </p:txBody>
      </p:sp>
      <p:sp>
        <p:nvSpPr>
          <p:cNvPr id="3" name="文本框 2"/>
          <p:cNvSpPr txBox="1"/>
          <p:nvPr/>
        </p:nvSpPr>
        <p:spPr>
          <a:xfrm>
            <a:off x="829310" y="1496695"/>
            <a:ext cx="10748010" cy="3661410"/>
          </a:xfrm>
          <a:prstGeom prst="rect">
            <a:avLst/>
          </a:prstGeom>
          <a:noFill/>
        </p:spPr>
        <p:txBody>
          <a:bodyPr wrap="square" rtlCol="0" anchor="t">
            <a:spAutoFit/>
          </a:bodyPr>
          <a:p>
            <a:pPr indent="-228600" algn="l">
              <a:lnSpc>
                <a:spcPct val="130000"/>
              </a:lnSpc>
              <a:spcBef>
                <a:spcPts val="0"/>
              </a:spcBef>
              <a:spcAft>
                <a:spcPts val="1000"/>
              </a:spcAft>
              <a:buClrTx/>
              <a:buSzTx/>
              <a:buFont typeface="Arial" panose="020B0604020202020204" pitchFamily="34" charset="0"/>
              <a:buChar char="●"/>
            </a:pPr>
            <a:r>
              <a:rPr lang="zh-CN" altLang="en-US" sz="2000" spc="150">
                <a:solidFill>
                  <a:schemeClr val="tx1">
                    <a:lumMod val="65000"/>
                    <a:lumOff val="35000"/>
                  </a:schemeClr>
                </a:solidFill>
                <a:uFillTx/>
              </a:rPr>
              <a:t>插入/删除操作 -&gt; 单点修改操作。</a:t>
            </a:r>
            <a:endParaRPr lang="zh-CN" altLang="en-US" sz="2000" spc="150">
              <a:solidFill>
                <a:schemeClr val="tx1">
                  <a:lumMod val="65000"/>
                  <a:lumOff val="35000"/>
                </a:schemeClr>
              </a:solidFill>
              <a:uFillTx/>
            </a:endParaRPr>
          </a:p>
          <a:p>
            <a:pPr indent="-228600" algn="l">
              <a:lnSpc>
                <a:spcPct val="130000"/>
              </a:lnSpc>
              <a:spcBef>
                <a:spcPts val="0"/>
              </a:spcBef>
              <a:spcAft>
                <a:spcPts val="1000"/>
              </a:spcAft>
              <a:buClrTx/>
              <a:buSzTx/>
              <a:buFont typeface="Arial" panose="020B0604020202020204" pitchFamily="34" charset="0"/>
              <a:buChar char="●"/>
            </a:pPr>
            <a:r>
              <a:rPr lang="zh-CN" altLang="en-US" sz="2000" spc="150">
                <a:solidFill>
                  <a:schemeClr val="tx1">
                    <a:lumMod val="65000"/>
                    <a:lumOff val="35000"/>
                  </a:schemeClr>
                </a:solidFill>
                <a:uFillTx/>
              </a:rPr>
              <a:t>查询</a:t>
            </a:r>
            <a:r>
              <a:rPr lang="en-US" altLang="zh-CN" sz="2000" spc="150">
                <a:solidFill>
                  <a:schemeClr val="tx1">
                    <a:lumMod val="65000"/>
                    <a:lumOff val="35000"/>
                  </a:schemeClr>
                </a:solidFill>
                <a:uFillTx/>
              </a:rPr>
              <a:t>x</a:t>
            </a:r>
            <a:r>
              <a:rPr lang="zh-CN" altLang="en-US" sz="2000" spc="150">
                <a:solidFill>
                  <a:schemeClr val="tx1">
                    <a:lumMod val="65000"/>
                    <a:lumOff val="35000"/>
                  </a:schemeClr>
                </a:solidFill>
                <a:uFillTx/>
              </a:rPr>
              <a:t>排名 -&gt; </a:t>
            </a:r>
            <a:r>
              <a:rPr lang="en-US" altLang="zh-CN" sz="2000" spc="150">
                <a:solidFill>
                  <a:schemeClr val="tx1">
                    <a:lumMod val="65000"/>
                    <a:lumOff val="35000"/>
                  </a:schemeClr>
                </a:solidFill>
                <a:uFillTx/>
              </a:rPr>
              <a:t>que(1,x-1)+1,</a:t>
            </a:r>
            <a:r>
              <a:rPr lang="zh-CN" altLang="en-US" sz="2000" spc="150">
                <a:solidFill>
                  <a:schemeClr val="tx1">
                    <a:lumMod val="65000"/>
                    <a:lumOff val="35000"/>
                  </a:schemeClr>
                </a:solidFill>
                <a:uFillTx/>
              </a:rPr>
              <a:t>也就是区间求和</a:t>
            </a:r>
            <a:endParaRPr lang="zh-CN" altLang="en-US" sz="2000" spc="150">
              <a:solidFill>
                <a:schemeClr val="tx1">
                  <a:lumMod val="65000"/>
                  <a:lumOff val="35000"/>
                </a:schemeClr>
              </a:solidFill>
              <a:uFillTx/>
            </a:endParaRPr>
          </a:p>
          <a:p>
            <a:pPr indent="-228600" algn="l">
              <a:lnSpc>
                <a:spcPct val="130000"/>
              </a:lnSpc>
              <a:spcBef>
                <a:spcPts val="0"/>
              </a:spcBef>
              <a:spcAft>
                <a:spcPts val="1000"/>
              </a:spcAft>
              <a:buClrTx/>
              <a:buSzTx/>
              <a:buFont typeface="Arial" panose="020B0604020202020204" pitchFamily="34" charset="0"/>
              <a:buChar char="●"/>
            </a:pPr>
            <a:r>
              <a:rPr lang="zh-CN" altLang="en-US" sz="2000" spc="150">
                <a:solidFill>
                  <a:schemeClr val="tx1">
                    <a:lumMod val="65000"/>
                    <a:lumOff val="35000"/>
                  </a:schemeClr>
                </a:solidFill>
                <a:uFillTx/>
              </a:rPr>
              <a:t>kth查询排名为</a:t>
            </a:r>
            <a:r>
              <a:rPr lang="en-US" altLang="zh-CN" sz="2000" spc="150">
                <a:solidFill>
                  <a:schemeClr val="tx1">
                    <a:lumMod val="65000"/>
                    <a:lumOff val="35000"/>
                  </a:schemeClr>
                </a:solidFill>
                <a:uFillTx/>
              </a:rPr>
              <a:t>k</a:t>
            </a:r>
            <a:r>
              <a:rPr lang="zh-CN" altLang="en-US" sz="2000" spc="150">
                <a:solidFill>
                  <a:schemeClr val="tx1">
                    <a:lumMod val="65000"/>
                    <a:lumOff val="35000"/>
                  </a:schemeClr>
                </a:solidFill>
                <a:uFillTx/>
              </a:rPr>
              <a:t>的</a:t>
            </a:r>
            <a:r>
              <a:rPr lang="zh-CN" altLang="en-US" sz="2000" spc="150">
                <a:solidFill>
                  <a:schemeClr val="tx1">
                    <a:lumMod val="65000"/>
                    <a:lumOff val="35000"/>
                  </a:schemeClr>
                </a:solidFill>
                <a:uFillTx/>
              </a:rPr>
              <a:t>数 -&gt; 线段树上二分</a:t>
            </a:r>
            <a:endParaRPr lang="zh-CN" altLang="en-US" sz="2000" spc="150">
              <a:solidFill>
                <a:schemeClr val="tx1">
                  <a:lumMod val="65000"/>
                  <a:lumOff val="35000"/>
                </a:schemeClr>
              </a:solidFill>
              <a:uFillTx/>
            </a:endParaRPr>
          </a:p>
          <a:p>
            <a:pPr indent="-228600" algn="l">
              <a:lnSpc>
                <a:spcPct val="130000"/>
              </a:lnSpc>
              <a:spcBef>
                <a:spcPts val="0"/>
              </a:spcBef>
              <a:spcAft>
                <a:spcPts val="1000"/>
              </a:spcAft>
              <a:buClrTx/>
              <a:buSzTx/>
              <a:buFont typeface="Arial" panose="020B0604020202020204" pitchFamily="34" charset="0"/>
              <a:buChar char="●"/>
            </a:pPr>
            <a:r>
              <a:rPr lang="en-US" altLang="zh-CN" sz="2000" spc="150">
                <a:solidFill>
                  <a:schemeClr val="tx1">
                    <a:lumMod val="65000"/>
                    <a:lumOff val="35000"/>
                  </a:schemeClr>
                </a:solidFill>
                <a:uFillTx/>
              </a:rPr>
              <a:t>x</a:t>
            </a:r>
            <a:r>
              <a:rPr lang="zh-CN" altLang="en-US" sz="2000" spc="150">
                <a:solidFill>
                  <a:schemeClr val="tx1">
                    <a:lumMod val="65000"/>
                    <a:lumOff val="35000"/>
                  </a:schemeClr>
                </a:solidFill>
                <a:uFillTx/>
              </a:rPr>
              <a:t>前驱</a:t>
            </a:r>
            <a:r>
              <a:rPr lang="en-US" altLang="zh-CN" sz="2000" spc="150">
                <a:solidFill>
                  <a:schemeClr val="tx1">
                    <a:lumMod val="65000"/>
                    <a:lumOff val="35000"/>
                  </a:schemeClr>
                </a:solidFill>
                <a:uFillTx/>
              </a:rPr>
              <a:t> -&gt; kth(rnk(x) - 1)</a:t>
            </a:r>
            <a:endParaRPr lang="en-US" altLang="zh-CN" sz="2000" spc="150">
              <a:solidFill>
                <a:schemeClr val="tx1">
                  <a:lumMod val="65000"/>
                  <a:lumOff val="35000"/>
                </a:schemeClr>
              </a:solidFill>
              <a:uFillTx/>
            </a:endParaRPr>
          </a:p>
          <a:p>
            <a:pPr indent="-228600" algn="l">
              <a:lnSpc>
                <a:spcPct val="130000"/>
              </a:lnSpc>
              <a:spcBef>
                <a:spcPts val="0"/>
              </a:spcBef>
              <a:spcAft>
                <a:spcPts val="1000"/>
              </a:spcAft>
              <a:buClrTx/>
              <a:buSzTx/>
              <a:buFont typeface="Arial" panose="020B0604020202020204" pitchFamily="34" charset="0"/>
              <a:buChar char="●"/>
            </a:pPr>
            <a:r>
              <a:rPr lang="en-US" altLang="zh-CN" sz="2000" spc="150">
                <a:solidFill>
                  <a:schemeClr val="tx1">
                    <a:lumMod val="65000"/>
                    <a:lumOff val="35000"/>
                  </a:schemeClr>
                </a:solidFill>
                <a:uFillTx/>
              </a:rPr>
              <a:t>x</a:t>
            </a:r>
            <a:r>
              <a:rPr lang="zh-CN" altLang="en-US" sz="2000" spc="150">
                <a:solidFill>
                  <a:schemeClr val="tx1">
                    <a:lumMod val="65000"/>
                    <a:lumOff val="35000"/>
                  </a:schemeClr>
                </a:solidFill>
                <a:uFillTx/>
              </a:rPr>
              <a:t>后驱</a:t>
            </a:r>
            <a:r>
              <a:rPr lang="en-US" altLang="zh-CN" sz="2000" spc="150">
                <a:solidFill>
                  <a:schemeClr val="tx1">
                    <a:lumMod val="65000"/>
                    <a:lumOff val="35000"/>
                  </a:schemeClr>
                </a:solidFill>
                <a:uFillTx/>
              </a:rPr>
              <a:t> -&gt; kth(rnk(x + 1))</a:t>
            </a:r>
            <a:endParaRPr lang="en-US" altLang="zh-CN" sz="2000" spc="150">
              <a:solidFill>
                <a:schemeClr val="tx1">
                  <a:lumMod val="65000"/>
                  <a:lumOff val="35000"/>
                </a:schemeClr>
              </a:solidFill>
              <a:uFillTx/>
            </a:endParaRPr>
          </a:p>
          <a:p>
            <a:pPr indent="-228600" algn="l">
              <a:lnSpc>
                <a:spcPct val="130000"/>
              </a:lnSpc>
              <a:spcBef>
                <a:spcPts val="0"/>
              </a:spcBef>
              <a:spcAft>
                <a:spcPts val="1000"/>
              </a:spcAft>
              <a:buClrTx/>
              <a:buSzTx/>
              <a:buFont typeface="Arial" panose="020B0604020202020204" pitchFamily="34" charset="0"/>
              <a:buChar char="●"/>
            </a:pPr>
            <a:r>
              <a:rPr lang="zh-CN" altLang="en-US" sz="2000" spc="150">
                <a:solidFill>
                  <a:schemeClr val="tx1">
                    <a:lumMod val="65000"/>
                    <a:lumOff val="35000"/>
                  </a:schemeClr>
                </a:solidFill>
                <a:uFillTx/>
              </a:rPr>
              <a:t>值域比较大，我们可以直接使用离散化，把值域落在1e6的范围里面。</a:t>
            </a:r>
            <a:endParaRPr lang="zh-CN" altLang="en-US" sz="2000" spc="150">
              <a:solidFill>
                <a:schemeClr val="tx1">
                  <a:lumMod val="65000"/>
                  <a:lumOff val="35000"/>
                </a:schemeClr>
              </a:solidFill>
              <a:uFillTx/>
            </a:endParaRPr>
          </a:p>
          <a:p>
            <a:pPr indent="-228600" algn="l">
              <a:lnSpc>
                <a:spcPct val="130000"/>
              </a:lnSpc>
              <a:spcBef>
                <a:spcPts val="0"/>
              </a:spcBef>
              <a:spcAft>
                <a:spcPts val="1000"/>
              </a:spcAft>
              <a:buClrTx/>
              <a:buSzTx/>
              <a:buFont typeface="Arial" panose="020B0604020202020204" pitchFamily="34" charset="0"/>
              <a:buChar char="●"/>
            </a:pPr>
            <a:endParaRPr lang="zh-CN" altLang="en-US" sz="2000" spc="150">
              <a:solidFill>
                <a:schemeClr val="tx1">
                  <a:lumMod val="65000"/>
                  <a:lumOff val="35000"/>
                </a:schemeClr>
              </a:solidFill>
              <a:uFillTx/>
            </a:endParaRPr>
          </a:p>
        </p:txBody>
      </p:sp>
    </p:spTree>
    <p:custDataLst>
      <p:tags r:id="rId1"/>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线段树合并</a:t>
            </a:r>
            <a:endParaRPr lang="zh-CN" altLang="en-US"/>
          </a:p>
        </p:txBody>
      </p:sp>
      <p:sp>
        <p:nvSpPr>
          <p:cNvPr id="3" name="内容占位符 2"/>
          <p:cNvSpPr>
            <a:spLocks noGrp="1"/>
          </p:cNvSpPr>
          <p:nvPr>
            <p:ph idx="1"/>
          </p:nvPr>
        </p:nvSpPr>
        <p:spPr/>
        <p:txBody>
          <a:bodyPr>
            <a:normAutofit lnSpcReduction="10000"/>
          </a:bodyPr>
          <a:p>
            <a:pPr marL="0" indent="0">
              <a:buNone/>
            </a:pPr>
            <a:r>
              <a:rPr lang="zh-CN" altLang="en-US" sz="2000"/>
              <a:t>线段树合并是指建立一棵新的线段树，这棵线段树的每个节点都是两棵原线段树对应节点合并后的结果</a:t>
            </a:r>
            <a:endParaRPr lang="zh-CN" altLang="en-US" sz="2000"/>
          </a:p>
          <a:p>
            <a:pPr marL="0" indent="0">
              <a:buNone/>
            </a:pPr>
            <a:r>
              <a:rPr lang="zh-CN" altLang="en-US" sz="2000"/>
              <a:t>比如线段树a维护 [1,1,2,0,0,2]</a:t>
            </a:r>
            <a:endParaRPr lang="zh-CN" altLang="en-US" sz="2000"/>
          </a:p>
          <a:p>
            <a:pPr marL="0" indent="0">
              <a:buNone/>
            </a:pPr>
            <a:r>
              <a:rPr lang="zh-CN" altLang="en-US" sz="2000"/>
              <a:t>线段树b维护 [0,0,2,5,1,2]</a:t>
            </a:r>
            <a:endParaRPr lang="zh-CN" altLang="en-US" sz="2000"/>
          </a:p>
          <a:p>
            <a:pPr marL="0" indent="0">
              <a:buNone/>
            </a:pPr>
            <a:r>
              <a:rPr lang="zh-CN" altLang="en-US" sz="2000"/>
              <a:t>合并后维护</a:t>
            </a:r>
            <a:r>
              <a:rPr lang="en-US" altLang="zh-CN" sz="2000"/>
              <a:t> </a:t>
            </a:r>
            <a:r>
              <a:rPr lang="zh-CN" altLang="en-US" sz="2000"/>
              <a:t>[1,1,4,5,1,4]</a:t>
            </a:r>
            <a:endParaRPr lang="zh-CN" altLang="en-US" sz="2000"/>
          </a:p>
        </p:txBody>
      </p:sp>
    </p:spTree>
    <p:custDataLst>
      <p:tags r:id="rId1"/>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线段树合并</a:t>
            </a:r>
            <a:endParaRPr lang="zh-CN" altLang="en-US"/>
          </a:p>
        </p:txBody>
      </p:sp>
      <p:sp>
        <p:nvSpPr>
          <p:cNvPr id="3" name="内容占位符 2"/>
          <p:cNvSpPr>
            <a:spLocks noGrp="1"/>
          </p:cNvSpPr>
          <p:nvPr>
            <p:ph idx="1"/>
          </p:nvPr>
        </p:nvSpPr>
        <p:spPr/>
        <p:txBody>
          <a:bodyPr>
            <a:normAutofit/>
          </a:bodyPr>
          <a:p>
            <a:pPr marL="0" indent="0">
              <a:buNone/>
            </a:pPr>
            <a:r>
              <a:rPr lang="zh-CN" altLang="en-US" sz="2000">
                <a:sym typeface="+mn-ea"/>
              </a:rPr>
              <a:t>线段树合并</a:t>
            </a:r>
            <a:r>
              <a:rPr lang="zh-CN" altLang="en-US" sz="2000"/>
              <a:t>处理一些用其他数据结构不好处理的子树问题</a:t>
            </a:r>
            <a:endParaRPr lang="zh-CN" altLang="en-US" sz="2000"/>
          </a:p>
          <a:p>
            <a:pPr marL="0" indent="0">
              <a:buNone/>
            </a:pPr>
            <a:r>
              <a:rPr lang="zh-CN" altLang="en-US" sz="2000"/>
              <a:t>常见的比如说查询子树内前驱后继第k大，或者x是第几大之类的权值线段树能干的各种事</a:t>
            </a:r>
            <a:endParaRPr lang="zh-CN" altLang="en-US" sz="2000"/>
          </a:p>
          <a:p>
            <a:pPr marL="0" indent="0">
              <a:buNone/>
            </a:pPr>
            <a:r>
              <a:rPr lang="zh-CN" altLang="en-US" sz="2000"/>
              <a:t>以及出现最多的数，总和最大的数</a:t>
            </a:r>
            <a:endParaRPr lang="zh-CN" altLang="en-US" sz="2000"/>
          </a:p>
          <a:p>
            <a:pPr marL="0" indent="0">
              <a:buNone/>
            </a:pPr>
            <a:r>
              <a:rPr lang="zh-CN" altLang="en-US" sz="2000"/>
              <a:t>一般的套路就是对树的每一个节点都开上一颗动态开点线段树,然后统计子树信息时,合并所有儿子信息,统计答案,然后继续向上走</a:t>
            </a:r>
            <a:endParaRPr lang="en-US" altLang="zh-CN" sz="2000"/>
          </a:p>
        </p:txBody>
      </p:sp>
    </p:spTree>
    <p:custDataLst>
      <p:tags r:id="rId1"/>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合并的过程</a:t>
            </a:r>
            <a:endParaRPr lang="en-US" altLang="zh-CN"/>
          </a:p>
        </p:txBody>
      </p:sp>
      <p:sp>
        <p:nvSpPr>
          <p:cNvPr id="3" name="内容占位符 2"/>
          <p:cNvSpPr>
            <a:spLocks noGrp="1"/>
          </p:cNvSpPr>
          <p:nvPr>
            <p:ph idx="1"/>
          </p:nvPr>
        </p:nvSpPr>
        <p:spPr/>
        <p:txBody>
          <a:bodyPr/>
          <a:p>
            <a:pPr>
              <a:buFont typeface="Arial" panose="020B0604020202020204" pitchFamily="34" charset="0"/>
              <a:buChar char="•"/>
            </a:pPr>
            <a:r>
              <a:rPr lang="zh-CN" altLang="en-US" sz="2000"/>
              <a:t>如果A有p位置，B没有，新的线段树p位置赋成A，返回 A</a:t>
            </a:r>
            <a:endParaRPr lang="zh-CN" altLang="en-US" sz="2000"/>
          </a:p>
          <a:p>
            <a:pPr>
              <a:buFont typeface="Arial" panose="020B0604020202020204" pitchFamily="34" charset="0"/>
              <a:buChar char="•"/>
            </a:pPr>
            <a:r>
              <a:rPr lang="zh-CN" altLang="en-US" sz="2000"/>
              <a:t>如果B有p位置，A没有，新的线段树p位置赋成B，返回 A</a:t>
            </a:r>
            <a:endParaRPr lang="zh-CN" altLang="en-US" sz="2000"/>
          </a:p>
          <a:p>
            <a:pPr>
              <a:buFont typeface="Arial" panose="020B0604020202020204" pitchFamily="34" charset="0"/>
              <a:buChar char="•"/>
            </a:pPr>
            <a:r>
              <a:rPr lang="zh-CN" altLang="en-US" sz="2000"/>
              <a:t>如果合并到两棵线段树共有的节点了，按照所需合并A,B，把新线段树上的p位置赋成A，返回 A</a:t>
            </a:r>
            <a:endParaRPr lang="zh-CN" altLang="en-US" sz="2000"/>
          </a:p>
          <a:p>
            <a:pPr>
              <a:buFont typeface="Arial" panose="020B0604020202020204" pitchFamily="34" charset="0"/>
              <a:buChar char="•"/>
            </a:pPr>
            <a:r>
              <a:rPr lang="zh-CN" altLang="en-US" sz="2000"/>
              <a:t>递归左子树</a:t>
            </a:r>
            <a:endParaRPr lang="zh-CN" altLang="en-US" sz="2000"/>
          </a:p>
          <a:p>
            <a:pPr>
              <a:buFont typeface="Arial" panose="020B0604020202020204" pitchFamily="34" charset="0"/>
              <a:buChar char="•"/>
            </a:pPr>
            <a:r>
              <a:rPr lang="zh-CN" altLang="en-US" sz="2000"/>
              <a:t>递归右子树</a:t>
            </a:r>
            <a:endParaRPr lang="zh-CN" altLang="en-US" sz="2000"/>
          </a:p>
          <a:p>
            <a:pPr>
              <a:buFont typeface="Arial" panose="020B0604020202020204" pitchFamily="34" charset="0"/>
              <a:buChar char="•"/>
            </a:pPr>
            <a:r>
              <a:rPr lang="zh-CN" altLang="en-US" sz="2000"/>
              <a:t>更新A (当前节点)</a:t>
            </a:r>
            <a:endParaRPr lang="zh-CN" altLang="en-US" sz="2000"/>
          </a:p>
          <a:p>
            <a:pPr>
              <a:buFont typeface="Arial" panose="020B0604020202020204" pitchFamily="34" charset="0"/>
              <a:buChar char="•"/>
            </a:pPr>
            <a:r>
              <a:rPr lang="zh-CN" altLang="en-US" sz="2000"/>
              <a:t>返回 A</a:t>
            </a:r>
            <a:endParaRPr lang="zh-CN" altLang="en-US" sz="2000"/>
          </a:p>
        </p:txBody>
      </p:sp>
    </p:spTree>
    <p:custDataLst>
      <p:tags r:id="rId1"/>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合并的过程</a:t>
            </a:r>
            <a:endParaRPr lang="en-US" altLang="zh-CN"/>
          </a:p>
        </p:txBody>
      </p:sp>
      <p:pic>
        <p:nvPicPr>
          <p:cNvPr id="4" name="图片 3"/>
          <p:cNvPicPr>
            <a:picLocks noChangeAspect="1"/>
          </p:cNvPicPr>
          <p:nvPr>
            <p:custDataLst>
              <p:tags r:id="rId1"/>
            </p:custDataLst>
          </p:nvPr>
        </p:nvPicPr>
        <p:blipFill>
          <a:blip r:embed="rId2"/>
          <a:stretch>
            <a:fillRect/>
          </a:stretch>
        </p:blipFill>
        <p:spPr>
          <a:xfrm>
            <a:off x="817245" y="1654810"/>
            <a:ext cx="9252585" cy="4645025"/>
          </a:xfrm>
          <a:prstGeom prst="rect">
            <a:avLst/>
          </a:prstGeom>
        </p:spPr>
      </p:pic>
    </p:spTree>
    <p:custDataLst>
      <p:tags r:id="rId3"/>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CF600E Lomsat gelral</a:t>
            </a:r>
            <a:endParaRPr lang="en-US" altLang="zh-CN"/>
          </a:p>
        </p:txBody>
      </p:sp>
      <p:pic>
        <p:nvPicPr>
          <p:cNvPr id="3" name="图片 2"/>
          <p:cNvPicPr>
            <a:picLocks noChangeAspect="1"/>
          </p:cNvPicPr>
          <p:nvPr>
            <p:custDataLst>
              <p:tags r:id="rId1"/>
            </p:custDataLst>
          </p:nvPr>
        </p:nvPicPr>
        <p:blipFill>
          <a:blip r:embed="rId2"/>
          <a:stretch>
            <a:fillRect/>
          </a:stretch>
        </p:blipFill>
        <p:spPr>
          <a:xfrm>
            <a:off x="608330" y="1609725"/>
            <a:ext cx="10720705" cy="2397760"/>
          </a:xfrm>
          <a:prstGeom prst="rect">
            <a:avLst/>
          </a:prstGeom>
        </p:spPr>
      </p:pic>
    </p:spTree>
    <p:custDataLst>
      <p:tags r:id="rId3"/>
    </p:custData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CF600E Lomsat gelral</a:t>
            </a:r>
            <a:endParaRPr lang="en-US" altLang="zh-CN"/>
          </a:p>
        </p:txBody>
      </p:sp>
      <p:sp>
        <p:nvSpPr>
          <p:cNvPr id="4" name="文本框 3"/>
          <p:cNvSpPr txBox="1"/>
          <p:nvPr/>
        </p:nvSpPr>
        <p:spPr>
          <a:xfrm>
            <a:off x="608330" y="1642110"/>
            <a:ext cx="11003280" cy="2876550"/>
          </a:xfrm>
          <a:prstGeom prst="rect">
            <a:avLst/>
          </a:prstGeom>
          <a:noFill/>
        </p:spPr>
        <p:txBody>
          <a:bodyPr wrap="square" rtlCol="0" anchor="t">
            <a:spAutoFit/>
          </a:bodyPr>
          <a:p>
            <a:pPr marL="228600" indent="-228600" algn="l">
              <a:lnSpc>
                <a:spcPct val="130000"/>
              </a:lnSpc>
              <a:spcBef>
                <a:spcPts val="0"/>
              </a:spcBef>
              <a:spcAft>
                <a:spcPts val="1000"/>
              </a:spcAft>
              <a:buClrTx/>
              <a:buSzTx/>
              <a:buFont typeface="Arial" panose="020B0604020202020204" pitchFamily="34" charset="0"/>
              <a:buChar char="•"/>
            </a:pPr>
            <a:r>
              <a:rPr lang="zh-CN" altLang="en-US" sz="2000" spc="150">
                <a:solidFill>
                  <a:schemeClr val="tx1">
                    <a:lumMod val="65000"/>
                    <a:lumOff val="35000"/>
                  </a:schemeClr>
                </a:solidFill>
                <a:uFillTx/>
              </a:rPr>
              <a:t>建一棵权值线段树，线段树上的每个节点维护两个值，当前区间颜色出现的最大次数，和出现次数为最大次数的颜色的和</a:t>
            </a:r>
            <a:endParaRPr lang="zh-CN" altLang="en-US" sz="2000" spc="150">
              <a:solidFill>
                <a:schemeClr val="tx1">
                  <a:lumMod val="65000"/>
                  <a:lumOff val="35000"/>
                </a:schemeClr>
              </a:solidFill>
              <a:uFillTx/>
            </a:endParaRPr>
          </a:p>
          <a:p>
            <a:pPr marL="228600" indent="-228600" algn="l">
              <a:lnSpc>
                <a:spcPct val="130000"/>
              </a:lnSpc>
              <a:spcBef>
                <a:spcPts val="0"/>
              </a:spcBef>
              <a:spcAft>
                <a:spcPts val="1000"/>
              </a:spcAft>
              <a:buClrTx/>
              <a:buSzTx/>
              <a:buFont typeface="Arial" panose="020B0604020202020204" pitchFamily="34" charset="0"/>
              <a:buChar char="•"/>
            </a:pPr>
            <a:r>
              <a:rPr lang="zh-CN" altLang="en-US" sz="2000" spc="150">
                <a:solidFill>
                  <a:schemeClr val="tx1">
                    <a:lumMod val="65000"/>
                    <a:lumOff val="35000"/>
                  </a:schemeClr>
                </a:solidFill>
                <a:uFillTx/>
              </a:rPr>
              <a:t>这样每次更新的时候，如果左儿子的颜色出现的最大次数大，直接等于左儿子，但注意不要修改左右两个儿子的指针</a:t>
            </a:r>
            <a:endParaRPr lang="zh-CN" altLang="en-US" sz="2000" spc="150">
              <a:solidFill>
                <a:schemeClr val="tx1">
                  <a:lumMod val="65000"/>
                  <a:lumOff val="35000"/>
                </a:schemeClr>
              </a:solidFill>
              <a:uFillTx/>
            </a:endParaRPr>
          </a:p>
          <a:p>
            <a:pPr marL="228600" indent="-228600" algn="l">
              <a:lnSpc>
                <a:spcPct val="130000"/>
              </a:lnSpc>
              <a:spcBef>
                <a:spcPts val="0"/>
              </a:spcBef>
              <a:spcAft>
                <a:spcPts val="1000"/>
              </a:spcAft>
              <a:buClrTx/>
              <a:buSzTx/>
              <a:buFont typeface="Arial" panose="020B0604020202020204" pitchFamily="34" charset="0"/>
              <a:buChar char="•"/>
            </a:pPr>
            <a:r>
              <a:rPr lang="zh-CN" altLang="en-US" sz="2000" spc="150">
                <a:solidFill>
                  <a:schemeClr val="tx1">
                    <a:lumMod val="65000"/>
                    <a:lumOff val="35000"/>
                  </a:schemeClr>
                </a:solidFill>
                <a:uFillTx/>
              </a:rPr>
              <a:t>如果右儿子的颜色出现的最大次数大，直接等于右儿子，如果相等，则把颜色的和更新</a:t>
            </a:r>
            <a:endParaRPr lang="zh-CN" altLang="en-US" sz="2000" spc="150">
              <a:solidFill>
                <a:schemeClr val="tx1">
                  <a:lumMod val="65000"/>
                  <a:lumOff val="35000"/>
                </a:schemeClr>
              </a:solidFill>
              <a:uFillTx/>
            </a:endParaRPr>
          </a:p>
          <a:p>
            <a:pPr marL="228600" indent="-228600" algn="l">
              <a:lnSpc>
                <a:spcPct val="130000"/>
              </a:lnSpc>
              <a:spcBef>
                <a:spcPts val="0"/>
              </a:spcBef>
              <a:spcAft>
                <a:spcPts val="1000"/>
              </a:spcAft>
              <a:buClrTx/>
              <a:buSzTx/>
              <a:buFont typeface="Arial" panose="020B0604020202020204" pitchFamily="34" charset="0"/>
              <a:buChar char="•"/>
            </a:pPr>
            <a:r>
              <a:rPr lang="zh-CN" altLang="en-US" sz="2000" spc="150">
                <a:solidFill>
                  <a:schemeClr val="tx1">
                    <a:lumMod val="65000"/>
                    <a:lumOff val="35000"/>
                  </a:schemeClr>
                </a:solidFill>
                <a:uFillTx/>
              </a:rPr>
              <a:t>每次在dfs回溯的时候把儿子和自己的合并，最后再把自己加进去</a:t>
            </a:r>
            <a:endParaRPr lang="zh-CN" altLang="en-US" sz="2000" spc="150">
              <a:solidFill>
                <a:schemeClr val="tx1">
                  <a:lumMod val="65000"/>
                  <a:lumOff val="35000"/>
                </a:schemeClr>
              </a:solidFill>
              <a:uFillTx/>
            </a:endParaRPr>
          </a:p>
        </p:txBody>
      </p:sp>
    </p:spTree>
    <p:custDataLst>
      <p:tags r:id="rId1"/>
    </p:custData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CF600E Lomsat gelral</a:t>
            </a:r>
            <a:endParaRPr lang="en-US" altLang="zh-CN"/>
          </a:p>
        </p:txBody>
      </p:sp>
      <p:pic>
        <p:nvPicPr>
          <p:cNvPr id="3" name="图片 2"/>
          <p:cNvPicPr>
            <a:picLocks noChangeAspect="1"/>
          </p:cNvPicPr>
          <p:nvPr>
            <p:custDataLst>
              <p:tags r:id="rId1"/>
            </p:custDataLst>
          </p:nvPr>
        </p:nvPicPr>
        <p:blipFill>
          <a:blip r:embed="rId2"/>
          <a:stretch>
            <a:fillRect/>
          </a:stretch>
        </p:blipFill>
        <p:spPr>
          <a:xfrm>
            <a:off x="826135" y="1635760"/>
            <a:ext cx="8697595" cy="3900805"/>
          </a:xfrm>
          <a:prstGeom prst="rect">
            <a:avLst/>
          </a:prstGeom>
        </p:spPr>
      </p:pic>
    </p:spTree>
    <p:custDataLst>
      <p:tags r:id="rId3"/>
    </p:custData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CF600E Lomsat gelral</a:t>
            </a:r>
            <a:endParaRPr lang="en-US" altLang="zh-CN"/>
          </a:p>
        </p:txBody>
      </p:sp>
      <p:pic>
        <p:nvPicPr>
          <p:cNvPr id="4" name="图片 3"/>
          <p:cNvPicPr>
            <a:picLocks noChangeAspect="1"/>
          </p:cNvPicPr>
          <p:nvPr>
            <p:custDataLst>
              <p:tags r:id="rId1"/>
            </p:custDataLst>
          </p:nvPr>
        </p:nvPicPr>
        <p:blipFill>
          <a:blip r:embed="rId2"/>
          <a:stretch>
            <a:fillRect/>
          </a:stretch>
        </p:blipFill>
        <p:spPr>
          <a:xfrm>
            <a:off x="743585" y="1471295"/>
            <a:ext cx="9438640" cy="5184775"/>
          </a:xfrm>
          <a:prstGeom prst="rect">
            <a:avLst/>
          </a:prstGeom>
        </p:spPr>
      </p:pic>
    </p:spTree>
    <p:custDataLst>
      <p:tags r:id="rId3"/>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离散化</a:t>
            </a:r>
            <a:r>
              <a:rPr lang="zh-CN" altLang="en-US"/>
              <a:t>实现</a:t>
            </a:r>
            <a:endParaRPr lang="zh-CN" altLang="en-US"/>
          </a:p>
        </p:txBody>
      </p:sp>
      <p:sp>
        <p:nvSpPr>
          <p:cNvPr id="3" name="内容占位符 2"/>
          <p:cNvSpPr>
            <a:spLocks noGrp="1"/>
          </p:cNvSpPr>
          <p:nvPr>
            <p:ph idx="1"/>
          </p:nvPr>
        </p:nvSpPr>
        <p:spPr/>
        <p:txBody>
          <a:bodyPr>
            <a:normAutofit lnSpcReduction="10000"/>
          </a:bodyPr>
          <a:p>
            <a:pPr>
              <a:buFont typeface="Arial" panose="020B0604020202020204" pitchFamily="34" charset="0"/>
              <a:buChar char="•"/>
            </a:pPr>
            <a:r>
              <a:rPr lang="zh-CN" altLang="en-US" sz="2000"/>
              <a:t>使用</a:t>
            </a:r>
            <a:r>
              <a:rPr lang="en-US" altLang="zh-CN" sz="2000"/>
              <a:t>stl</a:t>
            </a:r>
            <a:r>
              <a:rPr lang="zh-CN" altLang="en-US" sz="2000"/>
              <a:t>函数可以很方便实现：</a:t>
            </a:r>
            <a:endParaRPr lang="zh-CN" altLang="en-US" sz="2000"/>
          </a:p>
          <a:p>
            <a:pPr>
              <a:buFont typeface="Arial" panose="020B0604020202020204" pitchFamily="34" charset="0"/>
              <a:buChar char="•"/>
            </a:pPr>
            <a:r>
              <a:rPr lang="zh-CN" altLang="en-US" sz="2000"/>
              <a:t>首先使用</a:t>
            </a:r>
            <a:r>
              <a:rPr lang="en-US" altLang="zh-CN" sz="2000"/>
              <a:t>sort()</a:t>
            </a:r>
            <a:r>
              <a:rPr lang="zh-CN" altLang="en-US" sz="2000"/>
              <a:t>函数进行排序，再用</a:t>
            </a:r>
            <a:r>
              <a:rPr lang="en-US" altLang="zh-CN" sz="2000"/>
              <a:t>unique()</a:t>
            </a:r>
            <a:r>
              <a:rPr lang="zh-CN" altLang="en-US" sz="2000"/>
              <a:t>函数去重，最后用</a:t>
            </a:r>
            <a:r>
              <a:rPr lang="en-US" altLang="zh-CN" sz="2000"/>
              <a:t>lower_bound()</a:t>
            </a:r>
            <a:r>
              <a:rPr lang="zh-CN" altLang="en-US" sz="2000"/>
              <a:t>函数所确定的相对位置作为离散化后的</a:t>
            </a:r>
            <a:r>
              <a:rPr lang="zh-CN" altLang="en-US" sz="2000"/>
              <a:t>数字。</a:t>
            </a:r>
            <a:endParaRPr lang="zh-CN" altLang="en-US" sz="2000"/>
          </a:p>
          <a:p>
            <a:pPr>
              <a:buFont typeface="Arial" panose="020B0604020202020204" pitchFamily="34" charset="0"/>
              <a:buChar char="•"/>
            </a:pPr>
            <a:endParaRPr lang="zh-CN" altLang="en-US" sz="2000"/>
          </a:p>
        </p:txBody>
      </p:sp>
      <p:pic>
        <p:nvPicPr>
          <p:cNvPr id="4" name="图片 3"/>
          <p:cNvPicPr>
            <a:picLocks noChangeAspect="1"/>
          </p:cNvPicPr>
          <p:nvPr>
            <p:custDataLst>
              <p:tags r:id="rId1"/>
            </p:custDataLst>
          </p:nvPr>
        </p:nvPicPr>
        <p:blipFill>
          <a:blip r:embed="rId2"/>
          <a:stretch>
            <a:fillRect/>
          </a:stretch>
        </p:blipFill>
        <p:spPr>
          <a:xfrm>
            <a:off x="727710" y="3035300"/>
            <a:ext cx="10514330" cy="3025775"/>
          </a:xfrm>
          <a:prstGeom prst="rect">
            <a:avLst/>
          </a:prstGeom>
        </p:spPr>
      </p:pic>
    </p:spTree>
    <p:custDataLst>
      <p:tags r:id="rId3"/>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POJ2528 Mayor’s posters</a:t>
            </a:r>
            <a:endParaRPr lang="en-US" altLang="zh-CN"/>
          </a:p>
        </p:txBody>
      </p:sp>
      <p:sp>
        <p:nvSpPr>
          <p:cNvPr id="3" name="内容占位符 2"/>
          <p:cNvSpPr>
            <a:spLocks noGrp="1"/>
          </p:cNvSpPr>
          <p:nvPr>
            <p:ph idx="1"/>
          </p:nvPr>
        </p:nvSpPr>
        <p:spPr/>
        <p:txBody>
          <a:bodyPr>
            <a:normAutofit/>
          </a:bodyPr>
          <a:p>
            <a:pPr marL="0" indent="0">
              <a:buNone/>
            </a:pPr>
            <a:r>
              <a:rPr lang="zh-CN" altLang="en-US" sz="2000"/>
              <a:t>题意：</a:t>
            </a:r>
            <a:endParaRPr lang="zh-CN" altLang="en-US" sz="2000"/>
          </a:p>
          <a:p>
            <a:pPr marL="0" indent="0">
              <a:buNone/>
            </a:pPr>
            <a:r>
              <a:rPr lang="en-US" altLang="zh-CN" sz="2000"/>
              <a:t>有n个人依次贴海报, 第i个海报的范围是[li, ri]. 后面贴的海报会覆盖掉之前贴的海报</a:t>
            </a:r>
            <a:r>
              <a:rPr lang="zh-CN" altLang="en-US" sz="2000"/>
              <a:t>。</a:t>
            </a:r>
            <a:endParaRPr lang="en-US" altLang="zh-CN" sz="2000"/>
          </a:p>
          <a:p>
            <a:pPr marL="0" indent="0">
              <a:buNone/>
            </a:pPr>
            <a:r>
              <a:rPr lang="en-US" altLang="zh-CN" sz="2000"/>
              <a:t>问: 最终还能看到多少张海报</a:t>
            </a:r>
            <a:r>
              <a:rPr lang="zh-CN" altLang="en-US" sz="2000"/>
              <a:t>。</a:t>
            </a:r>
            <a:endParaRPr lang="zh-CN" altLang="en-US" sz="2000"/>
          </a:p>
          <a:p>
            <a:pPr marL="0" indent="0">
              <a:buNone/>
            </a:pPr>
            <a:r>
              <a:rPr lang="zh-CN" altLang="en-US" sz="2000"/>
              <a:t>数据范围：n&lt;=10000，1&lt;=li&lt;=ri&lt;=10000000</a:t>
            </a:r>
            <a:endParaRPr lang="zh-CN" altLang="en-US" sz="2000"/>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POJ2528 Mayor’s posters</a:t>
            </a:r>
            <a:endParaRPr lang="en-US" altLang="zh-CN"/>
          </a:p>
        </p:txBody>
      </p:sp>
      <p:sp>
        <p:nvSpPr>
          <p:cNvPr id="3" name="内容占位符 2"/>
          <p:cNvSpPr>
            <a:spLocks noGrp="1"/>
          </p:cNvSpPr>
          <p:nvPr>
            <p:ph idx="1"/>
          </p:nvPr>
        </p:nvSpPr>
        <p:spPr/>
        <p:txBody>
          <a:bodyPr>
            <a:normAutofit/>
          </a:bodyPr>
          <a:p>
            <a:pPr>
              <a:buFont typeface="Arial" panose="020B0604020202020204" pitchFamily="34" charset="0"/>
              <a:buChar char="•"/>
            </a:pPr>
            <a:r>
              <a:rPr lang="zh-CN" altLang="en-US" sz="2000"/>
              <a:t>用线段树求解，是标准的区间修改</a:t>
            </a:r>
            <a:r>
              <a:rPr lang="en-US" altLang="zh-CN" sz="2000"/>
              <a:t>+</a:t>
            </a:r>
            <a:r>
              <a:rPr lang="zh-CN" altLang="en-US" sz="2000"/>
              <a:t>区间查询</a:t>
            </a:r>
            <a:endParaRPr lang="zh-CN" altLang="en-US" sz="2000"/>
          </a:p>
          <a:p>
            <a:pPr>
              <a:buFont typeface="Arial" panose="020B0604020202020204" pitchFamily="34" charset="0"/>
              <a:buChar char="•"/>
            </a:pPr>
            <a:r>
              <a:rPr lang="zh-CN" altLang="en-US" sz="2000"/>
              <a:t>由于区间长度太大，而n就1e4，假设每次要染色的区间端点值都不相同也就2n，所以我们可以将区间进行离散化，然后对区间进行建树。</a:t>
            </a:r>
            <a:endParaRPr lang="zh-CN" altLang="en-US" sz="2000"/>
          </a:p>
          <a:p>
            <a:pPr>
              <a:buFont typeface="Arial" panose="020B0604020202020204" pitchFamily="34" charset="0"/>
              <a:buChar char="•"/>
            </a:pPr>
            <a:r>
              <a:rPr lang="zh-CN" altLang="en-US" sz="2000"/>
              <a:t>我们在节点结构体内部用mx来记录最后这个节点的颜色，flag来标记这个区间内部的颜色是否完全一样，对于一个节点的flag的更新方法为判断它的左右子节点的flag是否都为1（内部颜色完全相同）且左右子节点的颜色是否相同，如果满足这两个条件，那么就将其flag记为1，否则就是0。</a:t>
            </a:r>
            <a:endParaRPr lang="zh-CN" altLang="en-US" sz="2000"/>
          </a:p>
          <a:p>
            <a:pPr>
              <a:buFont typeface="Arial" panose="020B0604020202020204" pitchFamily="34" charset="0"/>
              <a:buChar char="•"/>
            </a:pPr>
            <a:r>
              <a:rPr lang="zh-CN" altLang="en-US" sz="2000"/>
              <a:t>最后我们用set来维护所有区间的颜色，答案就是set的size。</a:t>
            </a:r>
            <a:endParaRPr lang="zh-CN" altLang="en-US" sz="2000"/>
          </a:p>
        </p:txBody>
      </p: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前置知识：权值线段树</a:t>
            </a:r>
            <a:endParaRPr lang="zh-CN" altLang="en-US"/>
          </a:p>
        </p:txBody>
      </p:sp>
      <p:sp>
        <p:nvSpPr>
          <p:cNvPr id="3" name="内容占位符 2"/>
          <p:cNvSpPr>
            <a:spLocks noGrp="1"/>
          </p:cNvSpPr>
          <p:nvPr>
            <p:ph idx="1"/>
          </p:nvPr>
        </p:nvSpPr>
        <p:spPr/>
        <p:txBody>
          <a:bodyPr>
            <a:noAutofit/>
          </a:bodyPr>
          <a:p>
            <a:pPr>
              <a:buFont typeface="Arial" panose="020B0604020202020204" pitchFamily="34" charset="0"/>
              <a:buChar char="•"/>
            </a:pPr>
            <a:r>
              <a:rPr lang="zh-CN" altLang="en-US" sz="2000"/>
              <a:t>权值线段树是一种建立在基本线段树之上的数据结构。因此它的基本原理仍是基于对区间的维护操作。但与线段树相区分的点是：权值线段树维护的信息与基本线段树有所差异：</a:t>
            </a:r>
            <a:endParaRPr lang="zh-CN" altLang="en-US" sz="2000"/>
          </a:p>
          <a:p>
            <a:pPr>
              <a:buFont typeface="Arial" panose="020B0604020202020204" pitchFamily="34" charset="0"/>
              <a:buChar char="•"/>
            </a:pPr>
            <a:r>
              <a:rPr lang="zh-CN" altLang="en-US" sz="2000"/>
              <a:t>基本线段树中每个</a:t>
            </a:r>
            <a:r>
              <a:rPr lang="zh-CN" altLang="en-US" sz="2000"/>
              <a:t>节点用来维护一段区间的最大值或总和等；</a:t>
            </a:r>
            <a:endParaRPr lang="zh-CN" altLang="en-US" sz="2000"/>
          </a:p>
          <a:p>
            <a:pPr>
              <a:buFont typeface="Arial" panose="020B0604020202020204" pitchFamily="34" charset="0"/>
              <a:buChar char="•"/>
            </a:pPr>
            <a:r>
              <a:rPr lang="zh-CN" altLang="en-US" sz="2000"/>
              <a:t>权值线段树每个结点维护的是一个区间的数出现的次数。</a:t>
            </a:r>
            <a:endParaRPr lang="zh-CN" altLang="en-US" sz="2000"/>
          </a:p>
          <a:p>
            <a:pPr>
              <a:buFont typeface="Arial" panose="020B0604020202020204" pitchFamily="34" charset="0"/>
              <a:buChar char="•"/>
            </a:pPr>
            <a:r>
              <a:rPr lang="zh-CN" altLang="en-US" sz="2000"/>
              <a:t>实际上，权值线段树可以看作是一个桶，桶的操作它都支持，并且能够以更快的方式去完成。</a:t>
            </a:r>
            <a:endParaRPr lang="zh-CN" altLang="en-US" sz="2000"/>
          </a:p>
          <a:p>
            <a:pPr>
              <a:buFont typeface="Arial" panose="020B0604020202020204" pitchFamily="34" charset="0"/>
              <a:buChar char="•"/>
            </a:pPr>
            <a:r>
              <a:rPr lang="zh-CN" altLang="en-US" sz="2000"/>
              <a:t>根据权值线段树的性质，我们可以知道其主要用途：</a:t>
            </a:r>
            <a:endParaRPr lang="zh-CN" altLang="en-US" sz="2000"/>
          </a:p>
          <a:p>
            <a:pPr>
              <a:buFont typeface="Arial" panose="020B0604020202020204" pitchFamily="34" charset="0"/>
              <a:buChar char="•"/>
            </a:pPr>
            <a:r>
              <a:rPr lang="zh-CN" altLang="en-US" sz="2000"/>
              <a:t>权值线段树一般用于维护一段区间的数出现的次数，从它的定义来看，它可以快速计算出一段区间的数的出现次数。</a:t>
            </a:r>
            <a:endParaRPr lang="zh-CN" altLang="en-US" sz="2000"/>
          </a:p>
          <a:p>
            <a:pPr>
              <a:buFont typeface="Arial" panose="020B0604020202020204" pitchFamily="34" charset="0"/>
              <a:buChar char="•"/>
            </a:pPr>
            <a:r>
              <a:rPr lang="zh-CN" altLang="en-US" sz="2000"/>
              <a:t>在实际应用中，我们使用权值线段树查询区间第K大的值。</a:t>
            </a:r>
            <a:endParaRPr lang="zh-CN" altLang="en-US" sz="2000"/>
          </a:p>
        </p:txBody>
      </p:sp>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前置知识：权值线段树</a:t>
            </a:r>
            <a:endParaRPr lang="zh-CN" altLang="en-US"/>
          </a:p>
        </p:txBody>
      </p:sp>
      <p:sp>
        <p:nvSpPr>
          <p:cNvPr id="3" name="内容占位符 2"/>
          <p:cNvSpPr>
            <a:spLocks noGrp="1"/>
          </p:cNvSpPr>
          <p:nvPr>
            <p:ph idx="1"/>
          </p:nvPr>
        </p:nvSpPr>
        <p:spPr/>
        <p:txBody>
          <a:bodyPr>
            <a:noAutofit/>
          </a:bodyPr>
          <a:p>
            <a:pPr>
              <a:buFont typeface="Arial" panose="020B0604020202020204" pitchFamily="34" charset="0"/>
              <a:buChar char="•"/>
            </a:pPr>
            <a:r>
              <a:rPr lang="zh-CN" altLang="en-US" sz="2000"/>
              <a:t>基础线段树和权值线段树的一个较大的区别点在于：(此处特指使用数组储存树结构)基础线段树根据初始的一个序列建立树结构，具有单独的建树操作；而权值线段树不需要进行建树操作，初始状态下默认建立一棵所有点权为0的空树，对于每个元素，在遍历的时候相应的结点做自增运算。换而言之：</a:t>
            </a:r>
            <a:endParaRPr lang="zh-CN" altLang="en-US" sz="2000"/>
          </a:p>
          <a:p>
            <a:pPr>
              <a:buFont typeface="Arial" panose="020B0604020202020204" pitchFamily="34" charset="0"/>
              <a:buChar char="•"/>
            </a:pPr>
            <a:r>
              <a:rPr lang="zh-CN" altLang="en-US" sz="2000"/>
              <a:t>权值线段是一棵已经建好的线段树，储存树结构的下标范围根据区间最大值最小值确定(一般开大空间即可)；</a:t>
            </a:r>
            <a:endParaRPr lang="zh-CN" altLang="en-US" sz="2000"/>
          </a:p>
          <a:p>
            <a:pPr>
              <a:buFont typeface="Arial" panose="020B0604020202020204" pitchFamily="34" charset="0"/>
              <a:buChar char="•"/>
            </a:pPr>
            <a:r>
              <a:rPr lang="zh-CN" altLang="en-US" sz="2000"/>
              <a:t>初始状态下所有的点权均为0；</a:t>
            </a:r>
            <a:endParaRPr lang="zh-CN" altLang="en-US" sz="2000"/>
          </a:p>
          <a:p>
            <a:pPr>
              <a:buFont typeface="Arial" panose="020B0604020202020204" pitchFamily="34" charset="0"/>
              <a:buChar char="•"/>
            </a:pPr>
            <a:r>
              <a:rPr lang="zh-CN" altLang="en-US" sz="2000"/>
              <a:t>执行插入元素的操作时，会导致插入值v对应的A[v]++，同时引发单点更新操作。</a:t>
            </a:r>
            <a:endParaRPr lang="zh-CN" altLang="en-US" sz="2000"/>
          </a:p>
          <a:p>
            <a:pPr>
              <a:buFont typeface="Arial" panose="020B0604020202020204" pitchFamily="34" charset="0"/>
              <a:buChar char="•"/>
            </a:pPr>
            <a:r>
              <a:rPr lang="zh-CN" altLang="en-US" sz="2000"/>
              <a:t>可以从上述描述中得到基本推论：向空的权值线段树中插入一个无序序列，则插入完成后在树上无法再得到原序列的遍历，但能通过遍历得到有序序列(无序序列变有序序列)</a:t>
            </a:r>
            <a:endParaRPr lang="zh-CN" altLang="en-US" sz="2000"/>
          </a:p>
          <a:p>
            <a:pPr>
              <a:buFont typeface="Arial" panose="020B0604020202020204" pitchFamily="34" charset="0"/>
              <a:buChar char="•"/>
            </a:pPr>
            <a:endParaRPr lang="zh-CN" altLang="en-US" sz="2000"/>
          </a:p>
        </p:txBody>
      </p:sp>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初始化</a:t>
            </a:r>
            <a:endParaRPr lang="zh-CN" altLang="en-US"/>
          </a:p>
        </p:txBody>
      </p:sp>
      <p:sp>
        <p:nvSpPr>
          <p:cNvPr id="3" name="内容占位符 2"/>
          <p:cNvSpPr>
            <a:spLocks noGrp="1"/>
          </p:cNvSpPr>
          <p:nvPr>
            <p:ph idx="1"/>
          </p:nvPr>
        </p:nvSpPr>
        <p:spPr/>
        <p:txBody>
          <a:bodyPr>
            <a:noAutofit/>
          </a:bodyPr>
          <a:p>
            <a:pPr>
              <a:buFont typeface="Arial" panose="020B0604020202020204" pitchFamily="34" charset="0"/>
              <a:buChar char="•"/>
            </a:pPr>
            <a:r>
              <a:rPr lang="zh-CN" altLang="en-US" sz="2000"/>
              <a:t>我们给定序列{ 1 , 2 , 2 , 3 , 3 , 3 , 4 , 4 , 4 , 4 }以该序列为例</a:t>
            </a:r>
            <a:endParaRPr lang="zh-CN" altLang="en-US" sz="2000"/>
          </a:p>
          <a:p>
            <a:pPr>
              <a:buFont typeface="Arial" panose="020B0604020202020204" pitchFamily="34" charset="0"/>
              <a:buChar char="•"/>
            </a:pPr>
            <a:r>
              <a:rPr lang="zh-CN" altLang="en-US" sz="2000"/>
              <a:t>建立权值线段树：按</a:t>
            </a:r>
            <a:r>
              <a:rPr lang="zh-CN" altLang="en-US" sz="2000"/>
              <a:t>值域首先给出一棵空树</a:t>
            </a:r>
            <a:endParaRPr lang="zh-CN" altLang="en-US" sz="2000"/>
          </a:p>
        </p:txBody>
      </p:sp>
      <p:pic>
        <p:nvPicPr>
          <p:cNvPr id="4" name="图片 3" descr="1"/>
          <p:cNvPicPr>
            <a:picLocks noChangeAspect="1"/>
          </p:cNvPicPr>
          <p:nvPr>
            <p:custDataLst>
              <p:tags r:id="rId1"/>
            </p:custDataLst>
          </p:nvPr>
        </p:nvPicPr>
        <p:blipFill>
          <a:blip r:embed="rId2"/>
          <a:srcRect b="13256"/>
          <a:stretch>
            <a:fillRect/>
          </a:stretch>
        </p:blipFill>
        <p:spPr>
          <a:xfrm>
            <a:off x="3215005" y="2806700"/>
            <a:ext cx="5245100" cy="3698875"/>
          </a:xfrm>
          <a:prstGeom prst="rect">
            <a:avLst/>
          </a:prstGeom>
        </p:spPr>
      </p:pic>
    </p:spTree>
    <p:custDataLst>
      <p:tags r:id="rId3"/>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插入元素</a:t>
            </a:r>
            <a:endParaRPr lang="zh-CN" altLang="en-US"/>
          </a:p>
        </p:txBody>
      </p:sp>
      <p:sp>
        <p:nvSpPr>
          <p:cNvPr id="3" name="内容占位符 2"/>
          <p:cNvSpPr>
            <a:spLocks noGrp="1"/>
          </p:cNvSpPr>
          <p:nvPr>
            <p:ph idx="1"/>
          </p:nvPr>
        </p:nvSpPr>
        <p:spPr/>
        <p:txBody>
          <a:bodyPr>
            <a:noAutofit/>
          </a:bodyPr>
          <a:p>
            <a:pPr>
              <a:buFont typeface="Arial" panose="020B0604020202020204" pitchFamily="34" charset="0"/>
              <a:buChar char="•"/>
            </a:pPr>
            <a:r>
              <a:rPr lang="zh-CN" altLang="en-US" sz="2000"/>
              <a:t>我们给定序列{ 1 , 2 , 2 , 3 , 3 , 3 , 4 , 4 , 4 , 4 }以该序列为例</a:t>
            </a:r>
            <a:endParaRPr lang="zh-CN" altLang="en-US" sz="2000"/>
          </a:p>
          <a:p>
            <a:pPr>
              <a:buFont typeface="Arial" panose="020B0604020202020204" pitchFamily="34" charset="0"/>
              <a:buChar char="•"/>
            </a:pPr>
            <a:r>
              <a:rPr lang="zh-CN" altLang="en-US" sz="2000"/>
              <a:t>然后按照序列顺序插入元素：</a:t>
            </a:r>
            <a:endParaRPr lang="zh-CN" altLang="en-US" sz="2000"/>
          </a:p>
        </p:txBody>
      </p:sp>
      <p:pic>
        <p:nvPicPr>
          <p:cNvPr id="4" name="图片 3" descr="C:\Users\Administrator\Desktop\2.png2"/>
          <p:cNvPicPr>
            <a:picLocks noChangeAspect="1"/>
          </p:cNvPicPr>
          <p:nvPr>
            <p:custDataLst>
              <p:tags r:id="rId1"/>
            </p:custDataLst>
          </p:nvPr>
        </p:nvPicPr>
        <p:blipFill>
          <a:blip r:embed="rId2"/>
          <a:srcRect b="9459"/>
          <a:stretch>
            <a:fillRect/>
          </a:stretch>
        </p:blipFill>
        <p:spPr>
          <a:xfrm>
            <a:off x="3284855" y="2806700"/>
            <a:ext cx="5236210" cy="3854450"/>
          </a:xfrm>
          <a:prstGeom prst="rect">
            <a:avLst/>
          </a:prstGeom>
        </p:spPr>
      </p:pic>
    </p:spTree>
    <p:custDataLst>
      <p:tags r:id="rId3"/>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0.xml><?xml version="1.0" encoding="utf-8"?>
<p:tagLst xmlns:p="http://schemas.openxmlformats.org/presentationml/2006/main">
  <p:tag name="KSO_WM_BEAUTIFY_FLAG" val="#wm#"/>
  <p:tag name="KSO_WM_TEMPLATE_CATEGORY" val="custom"/>
  <p:tag name="KSO_WM_TEMPLATE_INDEX" val="20205081"/>
</p:tagLst>
</file>

<file path=ppt/tags/tag101.xml><?xml version="1.0" encoding="utf-8"?>
<p:tagLst xmlns:p="http://schemas.openxmlformats.org/presentationml/2006/main">
  <p:tag name="KSO_WM_BEAUTIFY_FLAG" val=""/>
</p:tagLst>
</file>

<file path=ppt/tags/tag102.xml><?xml version="1.0" encoding="utf-8"?>
<p:tagLst xmlns:p="http://schemas.openxmlformats.org/presentationml/2006/main">
  <p:tag name="KSO_WM_BEAUTIFY_FLAG" val="#wm#"/>
  <p:tag name="KSO_WM_TEMPLATE_CATEGORY" val="custom"/>
  <p:tag name="KSO_WM_TEMPLATE_INDEX" val="20205081"/>
</p:tagLst>
</file>

<file path=ppt/tags/tag103.xml><?xml version="1.0" encoding="utf-8"?>
<p:tagLst xmlns:p="http://schemas.openxmlformats.org/presentationml/2006/main">
  <p:tag name="KSO_WM_BEAUTIFY_FLAG" val=""/>
</p:tagLst>
</file>

<file path=ppt/tags/tag104.xml><?xml version="1.0" encoding="utf-8"?>
<p:tagLst xmlns:p="http://schemas.openxmlformats.org/presentationml/2006/main">
  <p:tag name="KSO_WM_BEAUTIFY_FLAG" val="#wm#"/>
  <p:tag name="KSO_WM_TEMPLATE_CATEGORY" val="custom"/>
  <p:tag name="KSO_WM_TEMPLATE_INDEX" val="20205081"/>
</p:tagLst>
</file>

<file path=ppt/tags/tag105.xml><?xml version="1.0" encoding="utf-8"?>
<p:tagLst xmlns:p="http://schemas.openxmlformats.org/presentationml/2006/main">
  <p:tag name="COMMONDATA" val="eyJoZGlkIjoiMjgwOTkyMjQ0ZThjNDhmM2JjZWM4MmIyMjZkYmQzYzAifQ=="/>
  <p:tag name="KSO_WPP_MARK_KEY" val="04b82bc6-e138-4191-ac6e-15b85efa3cc2"/>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081_1*a*1"/>
  <p:tag name="KSO_WM_TEMPLATE_CATEGORY" val="custom"/>
  <p:tag name="KSO_WM_TEMPLATE_INDEX" val="20205081"/>
  <p:tag name="KSO_WM_UNIT_LAYERLEVEL" val="1"/>
  <p:tag name="KSO_WM_TAG_VERSION" val="1.0"/>
  <p:tag name="KSO_WM_BEAUTIFY_FLAG" val="#wm#"/>
</p:tagLst>
</file>

<file path=ppt/tags/tag64.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65.xml><?xml version="1.0" encoding="utf-8"?>
<p:tagLst xmlns:p="http://schemas.openxmlformats.org/presentationml/2006/main">
  <p:tag name="KSO_WM_BEAUTIFY_FLAG" val="#wm#"/>
  <p:tag name="KSO_WM_TEMPLATE_CATEGORY" val="custom"/>
  <p:tag name="KSO_WM_TEMPLATE_INDEX" val="20205081"/>
</p:tagLst>
</file>

<file path=ppt/tags/tag66.xml><?xml version="1.0" encoding="utf-8"?>
<p:tagLst xmlns:p="http://schemas.openxmlformats.org/presentationml/2006/main">
  <p:tag name="KSO_WM_BEAUTIFY_FLAG" val=""/>
</p:tagLst>
</file>

<file path=ppt/tags/tag67.xml><?xml version="1.0" encoding="utf-8"?>
<p:tagLst xmlns:p="http://schemas.openxmlformats.org/presentationml/2006/main">
  <p:tag name="KSO_WM_BEAUTIFY_FLAG" val="#wm#"/>
  <p:tag name="KSO_WM_TEMPLATE_CATEGORY" val="custom"/>
  <p:tag name="KSO_WM_TEMPLATE_INDEX" val="20205081"/>
</p:tagLst>
</file>

<file path=ppt/tags/tag68.xml><?xml version="1.0" encoding="utf-8"?>
<p:tagLst xmlns:p="http://schemas.openxmlformats.org/presentationml/2006/main">
  <p:tag name="KSO_WM_BEAUTIFY_FLAG" val="#wm#"/>
  <p:tag name="KSO_WM_TEMPLATE_CATEGORY" val="custom"/>
  <p:tag name="KSO_WM_TEMPLATE_INDEX" val="20205081"/>
</p:tagLst>
</file>

<file path=ppt/tags/tag69.xml><?xml version="1.0" encoding="utf-8"?>
<p:tagLst xmlns:p="http://schemas.openxmlformats.org/presentationml/2006/main">
  <p:tag name="KSO_WM_BEAUTIFY_FLAG" val="#wm#"/>
  <p:tag name="KSO_WM_TEMPLATE_CATEGORY" val="custom"/>
  <p:tag name="KSO_WM_TEMPLATE_INDEX" val="20205081"/>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BEAUTIFY_FLAG" val="#wm#"/>
  <p:tag name="KSO_WM_TEMPLATE_CATEGORY" val="custom"/>
  <p:tag name="KSO_WM_TEMPLATE_INDEX" val="20205081"/>
</p:tagLst>
</file>

<file path=ppt/tags/tag71.xml><?xml version="1.0" encoding="utf-8"?>
<p:tagLst xmlns:p="http://schemas.openxmlformats.org/presentationml/2006/main">
  <p:tag name="KSO_WM_BEAUTIFY_FLAG" val="#wm#"/>
  <p:tag name="KSO_WM_TEMPLATE_CATEGORY" val="custom"/>
  <p:tag name="KSO_WM_TEMPLATE_INDEX" val="20205081"/>
</p:tagLst>
</file>

<file path=ppt/tags/tag72.xml><?xml version="1.0" encoding="utf-8"?>
<p:tagLst xmlns:p="http://schemas.openxmlformats.org/presentationml/2006/main">
  <p:tag name="KSO_WM_UNIT_PLACING_PICTURE_USER_VIEWPORT" val="{&quot;height&quot;:10800,&quot;width&quot;:13284}"/>
</p:tagLst>
</file>

<file path=ppt/tags/tag73.xml><?xml version="1.0" encoding="utf-8"?>
<p:tagLst xmlns:p="http://schemas.openxmlformats.org/presentationml/2006/main">
  <p:tag name="KSO_WM_BEAUTIFY_FLAG" val="#wm#"/>
  <p:tag name="KSO_WM_TEMPLATE_CATEGORY" val="custom"/>
  <p:tag name="KSO_WM_TEMPLATE_INDEX" val="20205081"/>
</p:tagLst>
</file>

<file path=ppt/tags/tag74.xml><?xml version="1.0" encoding="utf-8"?>
<p:tagLst xmlns:p="http://schemas.openxmlformats.org/presentationml/2006/main">
  <p:tag name="KSO_WM_UNIT_PLACING_PICTURE_USER_VIEWPORT" val="{&quot;height&quot;:10800,&quot;width&quot;:13284}"/>
</p:tagLst>
</file>

<file path=ppt/tags/tag75.xml><?xml version="1.0" encoding="utf-8"?>
<p:tagLst xmlns:p="http://schemas.openxmlformats.org/presentationml/2006/main">
  <p:tag name="KSO_WM_BEAUTIFY_FLAG" val="#wm#"/>
  <p:tag name="KSO_WM_TEMPLATE_CATEGORY" val="custom"/>
  <p:tag name="KSO_WM_TEMPLATE_INDEX" val="20205081"/>
</p:tagLst>
</file>

<file path=ppt/tags/tag76.xml><?xml version="1.0" encoding="utf-8"?>
<p:tagLst xmlns:p="http://schemas.openxmlformats.org/presentationml/2006/main">
  <p:tag name="KSO_WM_BEAUTIFY_FLAG" val="#wm#"/>
  <p:tag name="KSO_WM_TEMPLATE_CATEGORY" val="custom"/>
  <p:tag name="KSO_WM_TEMPLATE_INDEX" val="20205081"/>
</p:tagLst>
</file>

<file path=ppt/tags/tag77.xml><?xml version="1.0" encoding="utf-8"?>
<p:tagLst xmlns:p="http://schemas.openxmlformats.org/presentationml/2006/main">
  <p:tag name="KSO_WM_BEAUTIFY_FLAG" val="#wm#"/>
  <p:tag name="KSO_WM_TEMPLATE_CATEGORY" val="custom"/>
  <p:tag name="KSO_WM_TEMPLATE_INDEX" val="20205081"/>
</p:tagLst>
</file>

<file path=ppt/tags/tag78.xml><?xml version="1.0" encoding="utf-8"?>
<p:tagLst xmlns:p="http://schemas.openxmlformats.org/presentationml/2006/main">
  <p:tag name="KSO_WM_BEAUTIFY_FLAG" val="#wm#"/>
  <p:tag name="KSO_WM_TEMPLATE_CATEGORY" val="custom"/>
  <p:tag name="KSO_WM_TEMPLATE_INDEX" val="20205081"/>
</p:tagLst>
</file>

<file path=ppt/tags/tag79.xml><?xml version="1.0" encoding="utf-8"?>
<p:tagLst xmlns:p="http://schemas.openxmlformats.org/presentationml/2006/main">
  <p:tag name="KSO_WM_BEAUTIFY_FLAG" val=""/>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BEAUTIFY_FLAG" val="#wm#"/>
  <p:tag name="KSO_WM_TEMPLATE_CATEGORY" val="custom"/>
  <p:tag name="KSO_WM_TEMPLATE_INDEX" val="20205081"/>
</p:tagLst>
</file>

<file path=ppt/tags/tag81.xml><?xml version="1.0" encoding="utf-8"?>
<p:tagLst xmlns:p="http://schemas.openxmlformats.org/presentationml/2006/main">
  <p:tag name="KSO_WM_BEAUTIFY_FLAG" val=""/>
</p:tagLst>
</file>

<file path=ppt/tags/tag82.xml><?xml version="1.0" encoding="utf-8"?>
<p:tagLst xmlns:p="http://schemas.openxmlformats.org/presentationml/2006/main">
  <p:tag name="KSO_WM_BEAUTIFY_FLAG" val="#wm#"/>
  <p:tag name="KSO_WM_TEMPLATE_CATEGORY" val="custom"/>
  <p:tag name="KSO_WM_TEMPLATE_INDEX" val="20205081"/>
</p:tagLst>
</file>

<file path=ppt/tags/tag83.xml><?xml version="1.0" encoding="utf-8"?>
<p:tagLst xmlns:p="http://schemas.openxmlformats.org/presentationml/2006/main">
  <p:tag name="KSO_WM_BEAUTIFY_FLAG" val="#wm#"/>
  <p:tag name="KSO_WM_TEMPLATE_CATEGORY" val="custom"/>
  <p:tag name="KSO_WM_TEMPLATE_INDEX" val="20205081"/>
</p:tagLst>
</file>

<file path=ppt/tags/tag84.xml><?xml version="1.0" encoding="utf-8"?>
<p:tagLst xmlns:p="http://schemas.openxmlformats.org/presentationml/2006/main">
  <p:tag name="KSO_WM_BEAUTIFY_FLAG" val="#wm#"/>
  <p:tag name="KSO_WM_TEMPLATE_CATEGORY" val="custom"/>
  <p:tag name="KSO_WM_TEMPLATE_INDEX" val="20205081"/>
</p:tagLst>
</file>

<file path=ppt/tags/tag85.xml><?xml version="1.0" encoding="utf-8"?>
<p:tagLst xmlns:p="http://schemas.openxmlformats.org/presentationml/2006/main">
  <p:tag name="KSO_WM_BEAUTIFY_FLAG" val=""/>
</p:tagLst>
</file>

<file path=ppt/tags/tag86.xml><?xml version="1.0" encoding="utf-8"?>
<p:tagLst xmlns:p="http://schemas.openxmlformats.org/presentationml/2006/main">
  <p:tag name="KSO_WM_BEAUTIFY_FLAG" val="#wm#"/>
  <p:tag name="KSO_WM_TEMPLATE_CATEGORY" val="custom"/>
  <p:tag name="KSO_WM_TEMPLATE_INDEX" val="20205081"/>
</p:tagLst>
</file>

<file path=ppt/tags/tag87.xml><?xml version="1.0" encoding="utf-8"?>
<p:tagLst xmlns:p="http://schemas.openxmlformats.org/presentationml/2006/main">
  <p:tag name="KSO_WM_BEAUTIFY_FLAG" val=""/>
</p:tagLst>
</file>

<file path=ppt/tags/tag88.xml><?xml version="1.0" encoding="utf-8"?>
<p:tagLst xmlns:p="http://schemas.openxmlformats.org/presentationml/2006/main">
  <p:tag name="KSO_WM_BEAUTIFY_FLAG" val="#wm#"/>
  <p:tag name="KSO_WM_TEMPLATE_CATEGORY" val="custom"/>
  <p:tag name="KSO_WM_TEMPLATE_INDEX" val="20205081"/>
</p:tagLst>
</file>

<file path=ppt/tags/tag89.xml><?xml version="1.0" encoding="utf-8"?>
<p:tagLst xmlns:p="http://schemas.openxmlformats.org/presentationml/2006/main">
  <p:tag name="KSO_WM_BEAUTIFY_FLAG" val=""/>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0.xml><?xml version="1.0" encoding="utf-8"?>
<p:tagLst xmlns:p="http://schemas.openxmlformats.org/presentationml/2006/main">
  <p:tag name="KSO_WM_BEAUTIFY_FLAG" val=""/>
</p:tagLst>
</file>

<file path=ppt/tags/tag91.xml><?xml version="1.0" encoding="utf-8"?>
<p:tagLst xmlns:p="http://schemas.openxmlformats.org/presentationml/2006/main">
  <p:tag name="KSO_WM_BEAUTIFY_FLAG" val="#wm#"/>
  <p:tag name="KSO_WM_TEMPLATE_CATEGORY" val="custom"/>
  <p:tag name="KSO_WM_TEMPLATE_INDEX" val="20205081"/>
</p:tagLst>
</file>

<file path=ppt/tags/tag92.xml><?xml version="1.0" encoding="utf-8"?>
<p:tagLst xmlns:p="http://schemas.openxmlformats.org/presentationml/2006/main">
  <p:tag name="KSO_WM_BEAUTIFY_FLAG" val="#wm#"/>
  <p:tag name="KSO_WM_TEMPLATE_CATEGORY" val="custom"/>
  <p:tag name="KSO_WM_TEMPLATE_INDEX" val="20205081"/>
</p:tagLst>
</file>

<file path=ppt/tags/tag93.xml><?xml version="1.0" encoding="utf-8"?>
<p:tagLst xmlns:p="http://schemas.openxmlformats.org/presentationml/2006/main">
  <p:tag name="KSO_WM_BEAUTIFY_FLAG" val="#wm#"/>
  <p:tag name="KSO_WM_TEMPLATE_CATEGORY" val="custom"/>
  <p:tag name="KSO_WM_TEMPLATE_INDEX" val="20205081"/>
</p:tagLst>
</file>

<file path=ppt/tags/tag94.xml><?xml version="1.0" encoding="utf-8"?>
<p:tagLst xmlns:p="http://schemas.openxmlformats.org/presentationml/2006/main">
  <p:tag name="KSO_WM_BEAUTIFY_FLAG" val="#wm#"/>
  <p:tag name="KSO_WM_TEMPLATE_CATEGORY" val="custom"/>
  <p:tag name="KSO_WM_TEMPLATE_INDEX" val="20205081"/>
</p:tagLst>
</file>

<file path=ppt/tags/tag95.xml><?xml version="1.0" encoding="utf-8"?>
<p:tagLst xmlns:p="http://schemas.openxmlformats.org/presentationml/2006/main">
  <p:tag name="KSO_WM_BEAUTIFY_FLAG" val="#wm#"/>
  <p:tag name="KSO_WM_TEMPLATE_CATEGORY" val="custom"/>
  <p:tag name="KSO_WM_TEMPLATE_INDEX" val="20205081"/>
</p:tagLst>
</file>

<file path=ppt/tags/tag96.xml><?xml version="1.0" encoding="utf-8"?>
<p:tagLst xmlns:p="http://schemas.openxmlformats.org/presentationml/2006/main">
  <p:tag name="KSO_WM_BEAUTIFY_FLAG" val=""/>
</p:tagLst>
</file>

<file path=ppt/tags/tag97.xml><?xml version="1.0" encoding="utf-8"?>
<p:tagLst xmlns:p="http://schemas.openxmlformats.org/presentationml/2006/main">
  <p:tag name="KSO_WM_BEAUTIFY_FLAG" val="#wm#"/>
  <p:tag name="KSO_WM_TEMPLATE_CATEGORY" val="custom"/>
  <p:tag name="KSO_WM_TEMPLATE_INDEX" val="20205081"/>
</p:tagLst>
</file>

<file path=ppt/tags/tag98.xml><?xml version="1.0" encoding="utf-8"?>
<p:tagLst xmlns:p="http://schemas.openxmlformats.org/presentationml/2006/main">
  <p:tag name="KSO_WM_BEAUTIFY_FLAG" val=""/>
</p:tagLst>
</file>

<file path=ppt/tags/tag99.xml><?xml version="1.0" encoding="utf-8"?>
<p:tagLst xmlns:p="http://schemas.openxmlformats.org/presentationml/2006/main">
  <p:tag name="KSO_WM_BEAUTIFY_FLAG" val="#wm#"/>
  <p:tag name="KSO_WM_TEMPLATE_CATEGORY" val="custom"/>
  <p:tag name="KSO_WM_TEMPLATE_INDEX" val="20205081"/>
</p:tagLst>
</file>

<file path=ppt/theme/theme1.xml><?xml version="1.0" encoding="utf-8"?>
<a:theme xmlns:a="http://schemas.openxmlformats.org/drawingml/2006/main" name="Office 主题​​">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3402</Words>
  <Application>WPS 演示</Application>
  <PresentationFormat>宽屏</PresentationFormat>
  <Paragraphs>174</Paragraphs>
  <Slides>28</Slides>
  <Notes>4</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28</vt:i4>
      </vt:variant>
    </vt:vector>
  </HeadingPairs>
  <TitlesOfParts>
    <vt:vector size="36" baseType="lpstr">
      <vt:lpstr>Arial</vt:lpstr>
      <vt:lpstr>宋体</vt:lpstr>
      <vt:lpstr>Wingdings</vt:lpstr>
      <vt:lpstr>Wingdings</vt:lpstr>
      <vt:lpstr>微软雅黑</vt:lpstr>
      <vt:lpstr>Arial Unicode MS</vt:lpstr>
      <vt:lpstr>Calibri</vt:lpstr>
      <vt:lpstr>Office 主题​​</vt:lpstr>
      <vt:lpstr>线段树合并</vt:lpstr>
      <vt:lpstr>前置知识：离散化</vt:lpstr>
      <vt:lpstr>离散化实现</vt:lpstr>
      <vt:lpstr>POJ2528 Mayor’s posters</vt:lpstr>
      <vt:lpstr>POJ2528 Mayor’s posters</vt:lpstr>
      <vt:lpstr>前置知识：权值线段树</vt:lpstr>
      <vt:lpstr>前置知识：权值线段树</vt:lpstr>
      <vt:lpstr>初始化</vt:lpstr>
      <vt:lpstr>插入元素</vt:lpstr>
      <vt:lpstr>区间离散化</vt:lpstr>
      <vt:lpstr>查询第K大/小</vt:lpstr>
      <vt:lpstr>查询第K大/小</vt:lpstr>
      <vt:lpstr>查询第K大/小</vt:lpstr>
      <vt:lpstr>CF1042D Petya and Array</vt:lpstr>
      <vt:lpstr>CF1042D Petya and Array</vt:lpstr>
      <vt:lpstr>前置知识：动态开点线段树</vt:lpstr>
      <vt:lpstr>存储</vt:lpstr>
      <vt:lpstr>动态开点</vt:lpstr>
      <vt:lpstr>洛谷P3369 【模板】普通平衡树</vt:lpstr>
      <vt:lpstr>洛谷P3369 【模板】普通平衡树</vt:lpstr>
      <vt:lpstr>线段树合并</vt:lpstr>
      <vt:lpstr>线段树合并</vt:lpstr>
      <vt:lpstr>合并的过程</vt:lpstr>
      <vt:lpstr>合并的过程</vt:lpstr>
      <vt:lpstr>CF600E Lomsat gelral</vt:lpstr>
      <vt:lpstr>CF600E Lomsat gelral</vt:lpstr>
      <vt:lpstr>CF600E Lomsat gelral</vt:lpstr>
      <vt:lpstr>CF600E Lomsat gelral</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朱彬</cp:lastModifiedBy>
  <cp:revision>188</cp:revision>
  <dcterms:created xsi:type="dcterms:W3CDTF">2019-06-19T02:08:00Z</dcterms:created>
  <dcterms:modified xsi:type="dcterms:W3CDTF">2024-01-10T09:39:20Z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2052-11.1.0.14036</vt:lpwstr>
  </property>
  <property fmtid="{D5CDD505-2E9C-101B-9397-08002B2CF9AE}" pid="3" name="ICV">
    <vt:lpwstr>FA8D033CE6284E86B31467CA3A324C6B_13</vt:lpwstr>
  </property>
</Properties>
</file>