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7" r:id="rId3"/>
    <p:sldId id="331" r:id="rId5"/>
    <p:sldId id="410" r:id="rId6"/>
    <p:sldId id="411" r:id="rId7"/>
    <p:sldId id="412" r:id="rId8"/>
    <p:sldId id="413" r:id="rId9"/>
    <p:sldId id="414" r:id="rId10"/>
    <p:sldId id="415" r:id="rId11"/>
    <p:sldId id="416" r:id="rId12"/>
    <p:sldId id="417" r:id="rId13"/>
    <p:sldId id="418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3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02D66-B07E-9740-871E-2263D23B12E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642C8-A821-2141-AD5D-FC635D3475C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int countl(int v, int pos = 1) // 求比某数小的数的个数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if (v &lt; val[pos])</a:t>
            </a:r>
            <a:endParaRPr lang="zh-CN" altLang="en-US"/>
          </a:p>
          <a:p>
            <a:r>
              <a:rPr lang="zh-CN" altLang="en-US"/>
              <a:t>        return L[pos] ? countl(v, L[pos]) : 0;</a:t>
            </a:r>
            <a:endParaRPr lang="zh-CN" altLang="en-US"/>
          </a:p>
          <a:p>
            <a:r>
              <a:rPr lang="zh-CN" altLang="en-US"/>
              <a:t>    else if (v &gt; val[pos])</a:t>
            </a:r>
            <a:endParaRPr lang="zh-CN" altLang="en-US"/>
          </a:p>
          <a:p>
            <a:r>
              <a:rPr lang="zh-CN" altLang="en-US"/>
              <a:t>        return size[L[pos]] + N[pos] + (R[pos] ? countl(v, R[pos]) : 0);</a:t>
            </a:r>
            <a:endParaRPr lang="zh-CN" altLang="en-US"/>
          </a:p>
          <a:p>
            <a:r>
              <a:rPr lang="zh-CN" altLang="en-US"/>
              <a:t>    else</a:t>
            </a:r>
            <a:endParaRPr lang="zh-CN" altLang="en-US"/>
          </a:p>
          <a:p>
            <a:r>
              <a:rPr lang="zh-CN" altLang="en-US"/>
              <a:t>        return size[L[pos]];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countg(int v, int pos = 1) // 求比某数大的数的个数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if (v &gt; val[pos])</a:t>
            </a:r>
            <a:endParaRPr lang="zh-CN" altLang="en-US"/>
          </a:p>
          <a:p>
            <a:r>
              <a:rPr lang="zh-CN" altLang="en-US"/>
              <a:t>        return R[pos] ? countg(v, R[pos]) : 0;</a:t>
            </a:r>
            <a:endParaRPr lang="zh-CN" altLang="en-US"/>
          </a:p>
          <a:p>
            <a:r>
              <a:rPr lang="zh-CN" altLang="en-US"/>
              <a:t>    else if (v &lt; val[pos])</a:t>
            </a:r>
            <a:endParaRPr lang="zh-CN" altLang="en-US"/>
          </a:p>
          <a:p>
            <a:r>
              <a:rPr lang="zh-CN" altLang="en-US"/>
              <a:t>        return size[R[pos]] + N[pos] + (L[pos] ? countg(v, L[pos]) : 0);</a:t>
            </a:r>
            <a:endParaRPr lang="zh-CN" altLang="en-US"/>
          </a:p>
          <a:p>
            <a:r>
              <a:rPr lang="zh-CN" altLang="en-US"/>
              <a:t>    else</a:t>
            </a:r>
            <a:endParaRPr lang="zh-CN" altLang="en-US"/>
          </a:p>
          <a:p>
            <a:r>
              <a:rPr lang="zh-CN" altLang="en-US"/>
              <a:t>        return size[R[pos]];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rank(int v)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return countl(v) + 1;</a:t>
            </a:r>
            <a:endParaRPr lang="zh-CN" altLang="en-US"/>
          </a:p>
          <a:p>
            <a:r>
              <a:rPr lang="zh-CN" altLang="en-US"/>
              <a:t>}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void insert(int v, int pos = 1) // 插入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size[pos]++; // 树大小+1</a:t>
            </a:r>
            <a:endParaRPr lang="zh-CN" altLang="en-US"/>
          </a:p>
          <a:p>
            <a:r>
              <a:rPr lang="zh-CN" altLang="en-US"/>
              <a:t>    if (N[pos] == 0 &amp;&amp; L[pos] == 0 &amp;&amp; R[pos] == 0) // 空节点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val[pos] = v;</a:t>
            </a:r>
            <a:endParaRPr lang="zh-CN" altLang="en-US"/>
          </a:p>
          <a:p>
            <a:r>
              <a:rPr lang="zh-CN" altLang="en-US"/>
              <a:t>        N[pos] = 1;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else if (v &lt; val[pos]) // 向左搜索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if (L[pos] == 0) // 如果应该向左搜，但不存在左节点，则创建一个新节点</a:t>
            </a:r>
            <a:endParaRPr lang="zh-CN" altLang="en-US"/>
          </a:p>
          <a:p>
            <a:r>
              <a:rPr lang="zh-CN" altLang="en-US"/>
              <a:t>            L[pos] = ++cnt;</a:t>
            </a:r>
            <a:endParaRPr lang="zh-CN" altLang="en-US"/>
          </a:p>
          <a:p>
            <a:r>
              <a:rPr lang="zh-CN" altLang="en-US"/>
              <a:t>        insert(v, L[pos]);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else if (v &gt; val[pos]) // 向右搜索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  if (R[pos] == 0)</a:t>
            </a:r>
            <a:endParaRPr lang="zh-CN" altLang="en-US"/>
          </a:p>
          <a:p>
            <a:r>
              <a:rPr lang="zh-CN" altLang="en-US"/>
              <a:t>            R[pos] = ++cnt;</a:t>
            </a:r>
            <a:endParaRPr lang="zh-CN" altLang="en-US"/>
          </a:p>
          <a:p>
            <a:r>
              <a:rPr lang="zh-CN" altLang="en-US"/>
              <a:t>        insert(v, R[pos]);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r>
              <a:rPr lang="zh-CN" altLang="en-US"/>
              <a:t>    else // 已经存在值相同的节点</a:t>
            </a:r>
            <a:endParaRPr lang="zh-CN" altLang="en-US"/>
          </a:p>
          <a:p>
            <a:r>
              <a:rPr lang="zh-CN" altLang="en-US"/>
              <a:t>        N[pos]++;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void remove(int v, int pos = 1) // 删除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size[pos]--; // 树大小-1</a:t>
            </a:r>
            <a:endParaRPr lang="zh-CN" altLang="en-US"/>
          </a:p>
          <a:p>
            <a:r>
              <a:rPr lang="zh-CN" altLang="en-US"/>
              <a:t>    if (v &lt; val[pos])</a:t>
            </a:r>
            <a:endParaRPr lang="zh-CN" altLang="en-US"/>
          </a:p>
          <a:p>
            <a:r>
              <a:rPr lang="zh-CN" altLang="en-US"/>
              <a:t>        remove(v, L[pos]);</a:t>
            </a:r>
            <a:endParaRPr lang="zh-CN" altLang="en-US"/>
          </a:p>
          <a:p>
            <a:r>
              <a:rPr lang="zh-CN" altLang="en-US"/>
              <a:t>    else if (v &gt; val[pos])</a:t>
            </a:r>
            <a:endParaRPr lang="zh-CN" altLang="en-US"/>
          </a:p>
          <a:p>
            <a:r>
              <a:rPr lang="zh-CN" altLang="en-US"/>
              <a:t>        remove(v, R[pos]);</a:t>
            </a:r>
            <a:endParaRPr lang="zh-CN" altLang="en-US"/>
          </a:p>
          <a:p>
            <a:r>
              <a:rPr lang="zh-CN" altLang="en-US"/>
              <a:t>    else</a:t>
            </a:r>
            <a:endParaRPr lang="zh-CN" altLang="en-US"/>
          </a:p>
          <a:p>
            <a:r>
              <a:rPr lang="zh-CN" altLang="en-US"/>
              <a:t>        N[pos]--;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int countl(int v, int pos = 1) // 求比某数小的数的个数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if (v &lt; val[pos])</a:t>
            </a:r>
            <a:endParaRPr lang="zh-CN" altLang="en-US"/>
          </a:p>
          <a:p>
            <a:r>
              <a:rPr lang="zh-CN" altLang="en-US"/>
              <a:t>        return L[pos] ? countl(v, L[pos]) : 0;</a:t>
            </a:r>
            <a:endParaRPr lang="zh-CN" altLang="en-US"/>
          </a:p>
          <a:p>
            <a:r>
              <a:rPr lang="zh-CN" altLang="en-US"/>
              <a:t>    else if (v &gt; val[pos])</a:t>
            </a:r>
            <a:endParaRPr lang="zh-CN" altLang="en-US"/>
          </a:p>
          <a:p>
            <a:r>
              <a:rPr lang="zh-CN" altLang="en-US"/>
              <a:t>        return size[L[pos]] + N[pos] + (R[pos] ? countl(v, R[pos]) : 0);</a:t>
            </a:r>
            <a:endParaRPr lang="zh-CN" altLang="en-US"/>
          </a:p>
          <a:p>
            <a:r>
              <a:rPr lang="zh-CN" altLang="en-US"/>
              <a:t>    else</a:t>
            </a:r>
            <a:endParaRPr lang="zh-CN" altLang="en-US"/>
          </a:p>
          <a:p>
            <a:r>
              <a:rPr lang="zh-CN" altLang="en-US"/>
              <a:t>        return size[L[pos]];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countg(int v, int pos = 1) // 求比某数大的数的个数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if (v &gt; val[pos])</a:t>
            </a:r>
            <a:endParaRPr lang="zh-CN" altLang="en-US"/>
          </a:p>
          <a:p>
            <a:r>
              <a:rPr lang="zh-CN" altLang="en-US"/>
              <a:t>        return R[pos] ? countg(v, R[pos]) : 0;</a:t>
            </a:r>
            <a:endParaRPr lang="zh-CN" altLang="en-US"/>
          </a:p>
          <a:p>
            <a:r>
              <a:rPr lang="zh-CN" altLang="en-US"/>
              <a:t>    else if (v &lt; val[pos])</a:t>
            </a:r>
            <a:endParaRPr lang="zh-CN" altLang="en-US"/>
          </a:p>
          <a:p>
            <a:r>
              <a:rPr lang="zh-CN" altLang="en-US"/>
              <a:t>        return size[R[pos]] + N[pos] + (L[pos] ? countg(v, L[pos]) : 0);</a:t>
            </a:r>
            <a:endParaRPr lang="zh-CN" altLang="en-US"/>
          </a:p>
          <a:p>
            <a:r>
              <a:rPr lang="zh-CN" altLang="en-US"/>
              <a:t>    else</a:t>
            </a:r>
            <a:endParaRPr lang="zh-CN" altLang="en-US"/>
          </a:p>
          <a:p>
            <a:r>
              <a:rPr lang="zh-CN" altLang="en-US"/>
              <a:t>        return size[R[pos]];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rank(int v)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return countl(v) + 1;</a:t>
            </a:r>
            <a:endParaRPr lang="zh-CN" altLang="en-US"/>
          </a:p>
          <a:p>
            <a:r>
              <a:rPr lang="zh-CN" altLang="en-US"/>
              <a:t>}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int kth(int k, int pos = 1) // 求指定排名的数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if (size[L[pos]] + 1 &gt; k) // 答案在左，在左子树中找排名为k的数</a:t>
            </a:r>
            <a:endParaRPr lang="zh-CN" altLang="en-US"/>
          </a:p>
          <a:p>
            <a:r>
              <a:rPr lang="zh-CN" altLang="en-US"/>
              <a:t>        return kth(k, L[pos]);</a:t>
            </a:r>
            <a:endParaRPr lang="zh-CN" altLang="en-US"/>
          </a:p>
          <a:p>
            <a:r>
              <a:rPr lang="zh-CN" altLang="en-US"/>
              <a:t>    else if (size[L[pos]] + N[pos] &lt; k)  // 答案在右，在右子树中找排名为k - size[L[pos]] - N[pos]的数</a:t>
            </a:r>
            <a:endParaRPr lang="zh-CN" altLang="en-US"/>
          </a:p>
          <a:p>
            <a:r>
              <a:rPr lang="zh-CN" altLang="en-US"/>
              <a:t>        return kth(k - size[L[pos]] - N[pos], R[pos]);</a:t>
            </a:r>
            <a:endParaRPr lang="zh-CN" altLang="en-US"/>
          </a:p>
          <a:p>
            <a:r>
              <a:rPr lang="zh-CN" altLang="en-US"/>
              <a:t>    else</a:t>
            </a:r>
            <a:endParaRPr lang="zh-CN" altLang="en-US"/>
          </a:p>
          <a:p>
            <a:r>
              <a:rPr lang="zh-CN" altLang="en-US"/>
              <a:t>        return val[pos];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注意，假如某个数的排名为2，且它出现了3次，那么这个函数传入2、3、4都会返回这个数，这也提供了一些方便。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int countl(int v, int pos = 1) // 求比某数小的数的个数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if (v &lt; val[pos])</a:t>
            </a:r>
            <a:endParaRPr lang="zh-CN" altLang="en-US"/>
          </a:p>
          <a:p>
            <a:r>
              <a:rPr lang="zh-CN" altLang="en-US"/>
              <a:t>        return L[pos] ? countl(v, L[pos]) : 0;</a:t>
            </a:r>
            <a:endParaRPr lang="zh-CN" altLang="en-US"/>
          </a:p>
          <a:p>
            <a:r>
              <a:rPr lang="zh-CN" altLang="en-US"/>
              <a:t>    else if (v &gt; val[pos])</a:t>
            </a:r>
            <a:endParaRPr lang="zh-CN" altLang="en-US"/>
          </a:p>
          <a:p>
            <a:r>
              <a:rPr lang="zh-CN" altLang="en-US"/>
              <a:t>        return size[L[pos]] + N[pos] + (R[pos] ? countl(v, R[pos]) : 0);</a:t>
            </a:r>
            <a:endParaRPr lang="zh-CN" altLang="en-US"/>
          </a:p>
          <a:p>
            <a:r>
              <a:rPr lang="zh-CN" altLang="en-US"/>
              <a:t>    else</a:t>
            </a:r>
            <a:endParaRPr lang="zh-CN" altLang="en-US"/>
          </a:p>
          <a:p>
            <a:r>
              <a:rPr lang="zh-CN" altLang="en-US"/>
              <a:t>        return size[L[pos]];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countg(int v, int pos = 1) // 求比某数大的数的个数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if (v &gt; val[pos])</a:t>
            </a:r>
            <a:endParaRPr lang="zh-CN" altLang="en-US"/>
          </a:p>
          <a:p>
            <a:r>
              <a:rPr lang="zh-CN" altLang="en-US"/>
              <a:t>        return R[pos] ? countg(v, R[pos]) : 0;</a:t>
            </a:r>
            <a:endParaRPr lang="zh-CN" altLang="en-US"/>
          </a:p>
          <a:p>
            <a:r>
              <a:rPr lang="zh-CN" altLang="en-US"/>
              <a:t>    else if (v &lt; val[pos])</a:t>
            </a:r>
            <a:endParaRPr lang="zh-CN" altLang="en-US"/>
          </a:p>
          <a:p>
            <a:r>
              <a:rPr lang="zh-CN" altLang="en-US"/>
              <a:t>        return size[R[pos]] + N[pos] + (L[pos] ? countg(v, L[pos]) : 0);</a:t>
            </a:r>
            <a:endParaRPr lang="zh-CN" altLang="en-US"/>
          </a:p>
          <a:p>
            <a:r>
              <a:rPr lang="zh-CN" altLang="en-US"/>
              <a:t>    else</a:t>
            </a:r>
            <a:endParaRPr lang="zh-CN" altLang="en-US"/>
          </a:p>
          <a:p>
            <a:r>
              <a:rPr lang="zh-CN" altLang="en-US"/>
              <a:t>        return size[R[pos]];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rank(int v)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return countl(v) + 1;</a:t>
            </a:r>
            <a:endParaRPr lang="zh-CN" altLang="en-US"/>
          </a:p>
          <a:p>
            <a:r>
              <a:rPr lang="zh-CN" altLang="en-US"/>
              <a:t>}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357D-9559-F64D-BDC7-2CC41E87FB4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34-FB34-F84F-8FE7-BB62C91AD9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357D-9559-F64D-BDC7-2CC41E87FB4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34-FB34-F84F-8FE7-BB62C91AD9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357D-9559-F64D-BDC7-2CC41E87FB4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34-FB34-F84F-8FE7-BB62C91AD9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357D-9559-F64D-BDC7-2CC41E87FB4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34-FB34-F84F-8FE7-BB62C91AD9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357D-9559-F64D-BDC7-2CC41E87FB4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34-FB34-F84F-8FE7-BB62C91AD9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357D-9559-F64D-BDC7-2CC41E87FB4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34-FB34-F84F-8FE7-BB62C91AD9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357D-9559-F64D-BDC7-2CC41E87FB4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34-FB34-F84F-8FE7-BB62C91AD9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357D-9559-F64D-BDC7-2CC41E87FB4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34-FB34-F84F-8FE7-BB62C91AD9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357D-9559-F64D-BDC7-2CC41E87FB4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34-FB34-F84F-8FE7-BB62C91AD9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357D-9559-F64D-BDC7-2CC41E87FB4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34-FB34-F84F-8FE7-BB62C91AD9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357D-9559-F64D-BDC7-2CC41E87FB4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34-FB34-F84F-8FE7-BB62C91AD9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4357D-9559-F64D-BDC7-2CC41E87FB4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48334-FB34-F84F-8FE7-BB62C91AD9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tags" Target="../tags/tag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tags" Target="../tags/tag1.xml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624" y="-242155"/>
            <a:ext cx="2020382" cy="12288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209" y="5657322"/>
            <a:ext cx="1564986" cy="39434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509" y="3596113"/>
            <a:ext cx="1480923" cy="7526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925" y="6034794"/>
            <a:ext cx="1029049" cy="11225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867" y="1576625"/>
            <a:ext cx="1138680" cy="8794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128" y="729097"/>
            <a:ext cx="421744" cy="7826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5717803"/>
            <a:ext cx="1269076" cy="11401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9" y="5101"/>
            <a:ext cx="1135405" cy="13621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2546889"/>
            <a:ext cx="1461636" cy="104922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99" y="5164183"/>
            <a:ext cx="880425" cy="7309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312670" y="2389505"/>
            <a:ext cx="757745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搜索树</a:t>
            </a:r>
            <a:r>
              <a:rPr lang="zh-CN" altLang="en-US" sz="4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endParaRPr lang="zh-CN" altLang="en-US" sz="4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525521" y="3463159"/>
            <a:ext cx="5151120" cy="473501"/>
            <a:chOff x="3923309" y="3717159"/>
            <a:chExt cx="4387111" cy="473501"/>
          </a:xfrm>
        </p:grpSpPr>
        <p:sp>
          <p:nvSpPr>
            <p:cNvPr id="14" name="矩形 13"/>
            <p:cNvSpPr/>
            <p:nvPr/>
          </p:nvSpPr>
          <p:spPr>
            <a:xfrm>
              <a:off x="3923309" y="3717159"/>
              <a:ext cx="4387110" cy="473501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68444" y="3788770"/>
              <a:ext cx="4341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搜索树</a:t>
              </a:r>
              <a:endParaRPr lang="zh-CN" altLang="en-US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/>
          <p:cNvSpPr/>
          <p:nvPr/>
        </p:nvSpPr>
        <p:spPr>
          <a:xfrm>
            <a:off x="874378" y="1231245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/>
          <p:cNvSpPr/>
          <p:nvPr/>
        </p:nvSpPr>
        <p:spPr>
          <a:xfrm>
            <a:off x="810269" y="1178095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/>
          <p:cNvSpPr txBox="1">
            <a:spLocks noChangeArrowheads="1"/>
          </p:cNvSpPr>
          <p:nvPr/>
        </p:nvSpPr>
        <p:spPr bwMode="auto">
          <a:xfrm>
            <a:off x="1348851" y="955855"/>
            <a:ext cx="195262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求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后继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稻壳儿小白白(http://dwz.cn/Wu2UP)"/>
          <p:cNvSpPr txBox="1">
            <a:spLocks noChangeArrowheads="1"/>
          </p:cNvSpPr>
          <p:nvPr/>
        </p:nvSpPr>
        <p:spPr bwMode="auto">
          <a:xfrm>
            <a:off x="1351122" y="5091751"/>
            <a:ext cx="10370978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en-US" altLang="zh-CN" dirty="0"/>
          </a:p>
          <a:p>
            <a:endParaRPr lang="zh-CN" altLang="zh-CN" dirty="0"/>
          </a:p>
          <a:p>
            <a:endParaRPr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1348851" y="1449523"/>
            <a:ext cx="98463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后继的排名则是小于等于当前数的数的数量+1。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int suc(int v) // 求后继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    int r = size[1] - countg(v) + 1;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    return kth(r);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搜索树</a:t>
              </a:r>
              <a:endParaRPr lang="zh-CN" altLang="en-US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/>
          <p:cNvSpPr/>
          <p:nvPr/>
        </p:nvSpPr>
        <p:spPr>
          <a:xfrm>
            <a:off x="874378" y="1231245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/>
          <p:cNvSpPr/>
          <p:nvPr/>
        </p:nvSpPr>
        <p:spPr>
          <a:xfrm>
            <a:off x="810269" y="1178095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/>
          <p:cNvSpPr txBox="1">
            <a:spLocks noChangeArrowheads="1"/>
          </p:cNvSpPr>
          <p:nvPr/>
        </p:nvSpPr>
        <p:spPr bwMode="auto">
          <a:xfrm>
            <a:off x="1348851" y="955855"/>
            <a:ext cx="195262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总结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稻壳儿小白白(http://dwz.cn/Wu2UP)"/>
          <p:cNvSpPr txBox="1">
            <a:spLocks noChangeArrowheads="1"/>
          </p:cNvSpPr>
          <p:nvPr/>
        </p:nvSpPr>
        <p:spPr bwMode="auto">
          <a:xfrm>
            <a:off x="1351122" y="5091751"/>
            <a:ext cx="10370978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en-US" altLang="zh-CN" dirty="0"/>
          </a:p>
          <a:p>
            <a:endParaRPr lang="zh-CN" altLang="zh-CN" dirty="0"/>
          </a:p>
          <a:p>
            <a:endParaRPr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1348851" y="1449523"/>
            <a:ext cx="984636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以上是二叉搜索树的介绍。然而，这种数据结构本身很少使用，因为它的各种操作复杂度是 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O(h)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，其中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为层数。只有在它大致平衡（平衡指所有叶子的深度趋于相同），才具有优秀的复杂度（当它是完全二叉树时，为 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），然而这只是理想情况。假如我们依次加入6、5、4、3、2、1，BST的结构会是这样：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这样，BST就退化成了链表，复杂度变为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为了使BST能够大致平衡，人们想了很多种改进方法，它们称为平衡树。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032240" y="2425700"/>
            <a:ext cx="1645285" cy="4017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搜索树</a:t>
              </a:r>
              <a:endParaRPr lang="zh-CN" altLang="en-US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/>
          <p:cNvSpPr/>
          <p:nvPr/>
        </p:nvSpPr>
        <p:spPr>
          <a:xfrm>
            <a:off x="874378" y="1231245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/>
          <p:cNvSpPr/>
          <p:nvPr/>
        </p:nvSpPr>
        <p:spPr>
          <a:xfrm>
            <a:off x="810269" y="1178095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/>
          <p:cNvSpPr txBox="1">
            <a:spLocks noChangeArrowheads="1"/>
          </p:cNvSpPr>
          <p:nvPr/>
        </p:nvSpPr>
        <p:spPr bwMode="auto">
          <a:xfrm>
            <a:off x="1348851" y="955855"/>
            <a:ext cx="195262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概念介绍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稻壳儿小白白(http://dwz.cn/Wu2UP)"/>
          <p:cNvSpPr txBox="1">
            <a:spLocks noChangeArrowheads="1"/>
          </p:cNvSpPr>
          <p:nvPr/>
        </p:nvSpPr>
        <p:spPr bwMode="auto">
          <a:xfrm>
            <a:off x="1351122" y="5091751"/>
            <a:ext cx="10370978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en-US" altLang="zh-CN" dirty="0"/>
          </a:p>
          <a:p>
            <a:endParaRPr lang="zh-CN" altLang="zh-CN" dirty="0"/>
          </a:p>
          <a:p>
            <a:endParaRPr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1348851" y="1449523"/>
            <a:ext cx="98463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二叉搜索树（Binary Search Tree, BST）是一种常用的数据结构，在理想情况下，它可以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logn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的复杂度完成一系列修改和查询，包括：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b="1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一个数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b="1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一个数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查询某数的</a:t>
            </a:r>
            <a:r>
              <a:rPr b="1">
                <a:latin typeface="微软雅黑" panose="020B0503020204020204" pitchFamily="34" charset="-122"/>
                <a:ea typeface="微软雅黑" panose="020B0503020204020204" pitchFamily="34" charset="-122"/>
              </a:rPr>
              <a:t>排名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（排名定义为比该数小的数的个数+1）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查询指定</a:t>
            </a:r>
            <a:r>
              <a:rPr b="1">
                <a:latin typeface="微软雅黑" panose="020B0503020204020204" pitchFamily="34" charset="-122"/>
                <a:ea typeface="微软雅黑" panose="020B0503020204020204" pitchFamily="34" charset="-122"/>
              </a:rPr>
              <a:t>排名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的数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求某数的</a:t>
            </a:r>
            <a:r>
              <a:rPr b="1">
                <a:latin typeface="微软雅黑" panose="020B0503020204020204" pitchFamily="34" charset="-122"/>
                <a:ea typeface="微软雅黑" panose="020B0503020204020204" pitchFamily="34" charset="-122"/>
              </a:rPr>
              <a:t>前驱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（前驱定义为小于该数，且最大的数）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求某数的</a:t>
            </a:r>
            <a:r>
              <a:rPr b="1">
                <a:latin typeface="微软雅黑" panose="020B0503020204020204" pitchFamily="34" charset="-122"/>
                <a:ea typeface="微软雅黑" panose="020B0503020204020204" pitchFamily="34" charset="-122"/>
              </a:rPr>
              <a:t>后继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（后继定义为大于该数，且最小的数）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20"/>
          <p:cNvSpPr/>
          <p:nvPr/>
        </p:nvSpPr>
        <p:spPr>
          <a:xfrm>
            <a:off x="881006" y="4075218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Rectangle 21"/>
          <p:cNvSpPr/>
          <p:nvPr/>
        </p:nvSpPr>
        <p:spPr>
          <a:xfrm>
            <a:off x="816897" y="4022068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稻壳儿小白白(http://dwz.cn/Wu2UP)"/>
          <p:cNvSpPr txBox="1">
            <a:spLocks noChangeArrowheads="1"/>
          </p:cNvSpPr>
          <p:nvPr/>
        </p:nvSpPr>
        <p:spPr bwMode="auto">
          <a:xfrm>
            <a:off x="1355479" y="3799828"/>
            <a:ext cx="195262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局限性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55479" y="4293496"/>
            <a:ext cx="98463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维护一个有序的</a:t>
            </a: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，配合二分查找，也可以实现这些操作，但插入和删除的复杂度是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 。相对地，</a:t>
            </a: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链表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插入和删除，但其他操作的复杂度不够优秀。二叉搜索树即BST对于以上每个操作，都拥有不差的复杂度。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搜索树</a:t>
              </a:r>
              <a:endParaRPr lang="zh-CN" altLang="en-US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/>
          <p:cNvSpPr/>
          <p:nvPr/>
        </p:nvSpPr>
        <p:spPr>
          <a:xfrm>
            <a:off x="874378" y="1231245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/>
          <p:cNvSpPr/>
          <p:nvPr/>
        </p:nvSpPr>
        <p:spPr>
          <a:xfrm>
            <a:off x="810269" y="1178095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/>
          <p:cNvSpPr txBox="1">
            <a:spLocks noChangeArrowheads="1"/>
          </p:cNvSpPr>
          <p:nvPr/>
        </p:nvSpPr>
        <p:spPr bwMode="auto">
          <a:xfrm>
            <a:off x="1348851" y="955855"/>
            <a:ext cx="195262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概念介绍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稻壳儿小白白(http://dwz.cn/Wu2UP)"/>
          <p:cNvSpPr txBox="1">
            <a:spLocks noChangeArrowheads="1"/>
          </p:cNvSpPr>
          <p:nvPr/>
        </p:nvSpPr>
        <p:spPr bwMode="auto">
          <a:xfrm>
            <a:off x="1351122" y="5091751"/>
            <a:ext cx="10370978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en-US" altLang="zh-CN" dirty="0"/>
          </a:p>
          <a:p>
            <a:endParaRPr lang="zh-CN" altLang="zh-CN" dirty="0"/>
          </a:p>
          <a:p>
            <a:endParaRPr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1348851" y="1449523"/>
            <a:ext cx="9846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例如，如果我们依次插入6、2、5、1、7、4、2、5、9、5，得到BST的结构如下：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70730" y="1943100"/>
            <a:ext cx="2686050" cy="4171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搜索树</a:t>
              </a:r>
              <a:endParaRPr lang="zh-CN" altLang="en-US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/>
          <p:cNvSpPr/>
          <p:nvPr/>
        </p:nvSpPr>
        <p:spPr>
          <a:xfrm>
            <a:off x="874378" y="1231245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/>
          <p:cNvSpPr/>
          <p:nvPr/>
        </p:nvSpPr>
        <p:spPr>
          <a:xfrm>
            <a:off x="810269" y="1178095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/>
          <p:cNvSpPr txBox="1">
            <a:spLocks noChangeArrowheads="1"/>
          </p:cNvSpPr>
          <p:nvPr/>
        </p:nvSpPr>
        <p:spPr bwMode="auto">
          <a:xfrm>
            <a:off x="1348851" y="955855"/>
            <a:ext cx="195262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概念介绍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稻壳儿小白白(http://dwz.cn/Wu2UP)"/>
          <p:cNvSpPr txBox="1">
            <a:spLocks noChangeArrowheads="1"/>
          </p:cNvSpPr>
          <p:nvPr/>
        </p:nvSpPr>
        <p:spPr bwMode="auto">
          <a:xfrm>
            <a:off x="1351122" y="5091751"/>
            <a:ext cx="10370978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en-US" altLang="zh-CN" dirty="0"/>
          </a:p>
          <a:p>
            <a:endParaRPr lang="zh-CN" altLang="zh-CN" dirty="0"/>
          </a:p>
          <a:p>
            <a:endParaRPr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1348851" y="1449523"/>
            <a:ext cx="984636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显然，二叉搜索树是一个二叉树，每个节点对应的左子树中的所有数都小于它，右子树中的所有数都大于它。而且每个节点对应的左右子树也是二叉搜索树（这是一个天然递归的结构）。由于我们这里维护的是可重集，所以每个节点还带有额外信息，即该节点储存的数出现的次数。此外，为了方便查询排名，我们还保存每个子树的大小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现在我们分别实现上述的操作。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// L: 左子树根节点编号，R：右子树根节点编号，N：该节点储存的数出现的次数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// val：该节点储存的数，size：以该节点为根节点的子树的节点数目（即子树大小）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int L[MAXN], R[MAXN], N[MAXN], val[MAXN], size[MAXN], cnt = 1;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搜索树</a:t>
              </a:r>
              <a:endParaRPr lang="zh-CN" altLang="en-US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/>
          <p:cNvSpPr/>
          <p:nvPr/>
        </p:nvSpPr>
        <p:spPr>
          <a:xfrm>
            <a:off x="874378" y="1231245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/>
          <p:cNvSpPr/>
          <p:nvPr/>
        </p:nvSpPr>
        <p:spPr>
          <a:xfrm>
            <a:off x="810269" y="1178095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/>
          <p:cNvSpPr txBox="1">
            <a:spLocks noChangeArrowheads="1"/>
          </p:cNvSpPr>
          <p:nvPr/>
        </p:nvSpPr>
        <p:spPr bwMode="auto">
          <a:xfrm>
            <a:off x="1348851" y="955855"/>
            <a:ext cx="195262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插入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稻壳儿小白白(http://dwz.cn/Wu2UP)"/>
          <p:cNvSpPr txBox="1">
            <a:spLocks noChangeArrowheads="1"/>
          </p:cNvSpPr>
          <p:nvPr/>
        </p:nvSpPr>
        <p:spPr bwMode="auto">
          <a:xfrm>
            <a:off x="1351122" y="5091751"/>
            <a:ext cx="10370978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en-US" altLang="zh-CN" dirty="0"/>
          </a:p>
          <a:p>
            <a:endParaRPr lang="zh-CN" altLang="zh-CN" dirty="0"/>
          </a:p>
          <a:p>
            <a:endParaRPr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1348851" y="1449523"/>
            <a:ext cx="9846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从根节点开始，递归地搜索。若插入的值小于当前节点的值，则向左搜；反之向右搜。这样最后如果找到一个已有节点，则令其计数+1；否则若到达空节点，则用该节点存储这个值。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搜索树</a:t>
              </a:r>
              <a:endParaRPr lang="zh-CN" altLang="en-US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/>
          <p:cNvSpPr/>
          <p:nvPr/>
        </p:nvSpPr>
        <p:spPr>
          <a:xfrm>
            <a:off x="874378" y="1231245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/>
          <p:cNvSpPr/>
          <p:nvPr/>
        </p:nvSpPr>
        <p:spPr>
          <a:xfrm>
            <a:off x="810269" y="1178095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/>
          <p:cNvSpPr txBox="1">
            <a:spLocks noChangeArrowheads="1"/>
          </p:cNvSpPr>
          <p:nvPr/>
        </p:nvSpPr>
        <p:spPr bwMode="auto">
          <a:xfrm>
            <a:off x="1348851" y="955855"/>
            <a:ext cx="195262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删除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稻壳儿小白白(http://dwz.cn/Wu2UP)"/>
          <p:cNvSpPr txBox="1">
            <a:spLocks noChangeArrowheads="1"/>
          </p:cNvSpPr>
          <p:nvPr/>
        </p:nvSpPr>
        <p:spPr bwMode="auto">
          <a:xfrm>
            <a:off x="1351122" y="5091751"/>
            <a:ext cx="10370978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en-US" altLang="zh-CN" dirty="0"/>
          </a:p>
          <a:p>
            <a:endParaRPr lang="zh-CN" altLang="zh-CN" dirty="0"/>
          </a:p>
          <a:p>
            <a:endParaRPr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1348851" y="1449523"/>
            <a:ext cx="98463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这里直接采取惰性删除的方法：找到要删除的数，令其计数-1。这样写起来比较简单，不用进行较复杂的分类讨论，而且不会增加时间复杂度。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稍微注意一下，采取惰性删除时判断一个节点是不是空节点要用N[pos]==0 &amp;&amp; L[pos]==0 &amp;&amp; R[pos]==0 而不能仅仅判断N，因为N[pos]==0的点也可能是被删除的中间节点。（注意被删除的叶子节点可以当作空节点处理）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搜索树</a:t>
              </a:r>
              <a:endParaRPr lang="zh-CN" altLang="en-US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/>
          <p:cNvSpPr/>
          <p:nvPr/>
        </p:nvSpPr>
        <p:spPr>
          <a:xfrm>
            <a:off x="874378" y="1231245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/>
          <p:cNvSpPr/>
          <p:nvPr/>
        </p:nvSpPr>
        <p:spPr>
          <a:xfrm>
            <a:off x="810269" y="1178095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/>
          <p:cNvSpPr txBox="1">
            <a:spLocks noChangeArrowheads="1"/>
          </p:cNvSpPr>
          <p:nvPr/>
        </p:nvSpPr>
        <p:spPr bwMode="auto">
          <a:xfrm>
            <a:off x="1348851" y="955855"/>
            <a:ext cx="195262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求排名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稻壳儿小白白(http://dwz.cn/Wu2UP)"/>
          <p:cNvSpPr txBox="1">
            <a:spLocks noChangeArrowheads="1"/>
          </p:cNvSpPr>
          <p:nvPr/>
        </p:nvSpPr>
        <p:spPr bwMode="auto">
          <a:xfrm>
            <a:off x="1351122" y="5091751"/>
            <a:ext cx="10370978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en-US" altLang="zh-CN" dirty="0"/>
          </a:p>
          <a:p>
            <a:endParaRPr lang="zh-CN" altLang="zh-CN" dirty="0"/>
          </a:p>
          <a:p>
            <a:endParaRPr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1348851" y="1449523"/>
            <a:ext cx="98463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因为排名被定义为比某数小的数+1，所以我们直接实现两个函数countl和countg，用来求比某数小的数的数量和比某数大的数的数量。（这两个函数后面也会用到）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以countl为例，我们递归地求。如果要找的值比当前节点小，则向左边搜；反之则向右边搜，但这时要加上size[L[pos]]+N[pos]，因为左子树和根节点的所有数都比要找的数小；如果要找的值恰好等于当前节点，则直接返回左子树的大小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搜索树</a:t>
              </a:r>
              <a:endParaRPr lang="zh-CN" altLang="en-US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/>
          <p:cNvSpPr/>
          <p:nvPr/>
        </p:nvSpPr>
        <p:spPr>
          <a:xfrm>
            <a:off x="874378" y="1231245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/>
          <p:cNvSpPr/>
          <p:nvPr/>
        </p:nvSpPr>
        <p:spPr>
          <a:xfrm>
            <a:off x="810269" y="1178095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/>
          <p:cNvSpPr txBox="1">
            <a:spLocks noChangeArrowheads="1"/>
          </p:cNvSpPr>
          <p:nvPr/>
        </p:nvSpPr>
        <p:spPr bwMode="auto">
          <a:xfrm>
            <a:off x="1348740" y="955675"/>
            <a:ext cx="2251710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求指定排名的数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稻壳儿小白白(http://dwz.cn/Wu2UP)"/>
          <p:cNvSpPr txBox="1">
            <a:spLocks noChangeArrowheads="1"/>
          </p:cNvSpPr>
          <p:nvPr/>
        </p:nvSpPr>
        <p:spPr bwMode="auto">
          <a:xfrm>
            <a:off x="1351122" y="5091751"/>
            <a:ext cx="10370978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en-US" altLang="zh-CN" dirty="0"/>
          </a:p>
          <a:p>
            <a:endParaRPr lang="zh-CN" altLang="zh-CN" dirty="0"/>
          </a:p>
          <a:p>
            <a:endParaRPr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1348851" y="1449523"/>
            <a:ext cx="9846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与上面的方法类似，每个节点处判断应该往左边还是右边找，递归地往下搜寻。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搜索树</a:t>
              </a:r>
              <a:endParaRPr lang="zh-CN" altLang="en-US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/>
          <p:cNvSpPr/>
          <p:nvPr/>
        </p:nvSpPr>
        <p:spPr>
          <a:xfrm>
            <a:off x="874378" y="1231245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/>
          <p:cNvSpPr/>
          <p:nvPr/>
        </p:nvSpPr>
        <p:spPr>
          <a:xfrm>
            <a:off x="810269" y="1178095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/>
          <p:cNvSpPr txBox="1">
            <a:spLocks noChangeArrowheads="1"/>
          </p:cNvSpPr>
          <p:nvPr/>
        </p:nvSpPr>
        <p:spPr bwMode="auto">
          <a:xfrm>
            <a:off x="1348851" y="955855"/>
            <a:ext cx="195262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求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前驱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稻壳儿小白白(http://dwz.cn/Wu2UP)"/>
          <p:cNvSpPr txBox="1">
            <a:spLocks noChangeArrowheads="1"/>
          </p:cNvSpPr>
          <p:nvPr/>
        </p:nvSpPr>
        <p:spPr bwMode="auto">
          <a:xfrm>
            <a:off x="1351122" y="5091751"/>
            <a:ext cx="10370978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en-US" altLang="zh-CN" dirty="0"/>
          </a:p>
          <a:p>
            <a:endParaRPr lang="zh-CN" altLang="zh-CN" dirty="0"/>
          </a:p>
          <a:p>
            <a:endParaRPr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1348851" y="1449523"/>
            <a:ext cx="98463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根据我们kth函数的性质，直接找到排名比当前数小1的那个数即可。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int pre(int v) // 求前驱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    int r = countl(v);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    return kth(r);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NjM4ZmQ0MTQyZGFiYzAxMzUyOWMzNGMxYzQ3NGM3OT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1599</Words>
  <Application>WPS 演示</Application>
  <PresentationFormat>宽屏</PresentationFormat>
  <Paragraphs>137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方正兰亭粗黑简体</vt:lpstr>
      <vt:lpstr>黑体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WINDOWS</cp:lastModifiedBy>
  <cp:revision>55</cp:revision>
  <dcterms:created xsi:type="dcterms:W3CDTF">2023-04-03T01:34:00Z</dcterms:created>
  <dcterms:modified xsi:type="dcterms:W3CDTF">2024-02-19T13:58:03Z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175FB45D8D66445491128C2AB1BE85E7_13</vt:lpwstr>
  </property>
  <property fmtid="{D5CDD505-2E9C-101B-9397-08002B2CF9AE}" pid="3" name="KSOProductBuildVer">
    <vt:lpwstr>2052-12.1.0.15990</vt:lpwstr>
  </property>
</Properties>
</file>