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737" r:id="rId5"/>
    <p:sldId id="937" r:id="rId6"/>
    <p:sldId id="938" r:id="rId7"/>
    <p:sldId id="940" r:id="rId8"/>
    <p:sldId id="1209" r:id="rId9"/>
    <p:sldId id="1210" r:id="rId10"/>
    <p:sldId id="1211" r:id="rId11"/>
    <p:sldId id="941" r:id="rId12"/>
    <p:sldId id="942" r:id="rId13"/>
    <p:sldId id="943" r:id="rId14"/>
    <p:sldId id="944" r:id="rId15"/>
    <p:sldId id="1022" r:id="rId16"/>
    <p:sldId id="945" r:id="rId17"/>
    <p:sldId id="1023" r:id="rId18"/>
    <p:sldId id="1059" r:id="rId19"/>
    <p:sldId id="1060" r:id="rId20"/>
    <p:sldId id="1061" r:id="rId21"/>
    <p:sldId id="1216" r:id="rId22"/>
    <p:sldId id="1212" r:id="rId23"/>
    <p:sldId id="1213" r:id="rId24"/>
    <p:sldId id="1214" r:id="rId25"/>
    <p:sldId id="1215" r:id="rId26"/>
    <p:sldId id="1169" r:id="rId27"/>
    <p:sldId id="1264" r:id="rId28"/>
    <p:sldId id="1265" r:id="rId29"/>
    <p:sldId id="1266" r:id="rId30"/>
    <p:sldId id="1274" r:id="rId31"/>
    <p:sldId id="1268" r:id="rId32"/>
    <p:sldId id="1275" r:id="rId33"/>
    <p:sldId id="1269" r:id="rId34"/>
    <p:sldId id="1270" r:id="rId35"/>
    <p:sldId id="1271" r:id="rId36"/>
    <p:sldId id="1272" r:id="rId37"/>
    <p:sldId id="1069" r:id="rId38"/>
    <p:sldId id="1070" r:id="rId39"/>
    <p:sldId id="1071" r:id="rId40"/>
    <p:sldId id="1073" r:id="rId41"/>
  </p:sldIdLst>
  <p:sldSz cx="12192000" cy="6858000"/>
  <p:notesSz cx="6858000" cy="9144000"/>
  <p:custDataLst>
    <p:tags r:id="rId4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 autoAdjust="0"/>
  </p:normalViewPr>
  <p:slideViewPr>
    <p:cSldViewPr snapToGrid="0" showGuides="1">
      <p:cViewPr varScale="1">
        <p:scale>
          <a:sx n="69" d="100"/>
          <a:sy n="69" d="100"/>
        </p:scale>
        <p:origin x="364" y="40"/>
      </p:cViewPr>
      <p:guideLst>
        <p:guide orient="horz" pos="2122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9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-258445"/>
            <a:ext cx="9980682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8710" y="-302895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8710" y="1049020"/>
            <a:ext cx="9982200" cy="5231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4646" y="79375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24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23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1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3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algn="ctr" rtl="0"/>
            <a:r>
              <a:rPr lang="zh-CN"/>
              <a:t>线性代数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sym typeface="+mn-ea"/>
              </a:rPr>
              <a:t>斐波那契数列</a:t>
            </a:r>
            <a:r>
              <a:rPr lang="en-US" altLang="zh-CN" dirty="0" smtClean="0">
                <a:solidFill>
                  <a:schemeClr val="tx2"/>
                </a:solidFill>
                <a:sym typeface="+mn-ea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sym typeface="+mn-ea"/>
              </a:rPr>
              <a:t>LOJ1022</a:t>
            </a:r>
            <a:r>
              <a:rPr lang="en-US" altLang="zh-CN" dirty="0" smtClean="0">
                <a:solidFill>
                  <a:schemeClr val="tx2"/>
                </a:solidFill>
                <a:sym typeface="+mn-ea"/>
              </a:rPr>
              <a:t>0)</a:t>
            </a:r>
            <a:endParaRPr lang="zh-CN" altLang="en-US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</p:spPr>
            <p:txBody>
              <a:bodyPr rtlCol="0">
                <a:normAutofit fontScale="80000" lnSpcReduction="10000"/>
              </a:bodyPr>
              <a:lstStyle/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问题：斐波那契数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列数列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为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0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0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1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1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n-1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+ 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n-2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n ≥ 2</a:t>
                </a: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。</a:t>
                </a:r>
                <a:endParaRPr lang="en-US" altLang="zh-CN" dirty="0" smtClean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计算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第</a:t>
                </a:r>
                <a:r>
                  <a:rPr lang="en-US" altLang="zh-CN" dirty="0">
                    <a:cs typeface="微软雅黑" panose="020B0503020204020204" pitchFamily="34" charset="-122"/>
                    <a:sym typeface="+mn-ea"/>
                  </a:rPr>
                  <a:t>n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个斐波那契数</a:t>
                </a:r>
                <a:r>
                  <a:rPr lang="en-US" altLang="zh-CN" dirty="0" err="1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dirty="0" err="1">
                    <a:cs typeface="微软雅黑" panose="020B0503020204020204" pitchFamily="34" charset="-122"/>
                    <a:sym typeface="+mn-ea"/>
                  </a:rPr>
                  <a:t>n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n &lt; 2</a:t>
                </a:r>
                <a:r>
                  <a:rPr lang="en-US" altLang="zh-CN" baseline="30000" smtClean="0">
                    <a:cs typeface="微软雅黑" panose="020B0503020204020204" pitchFamily="34" charset="-122"/>
                    <a:sym typeface="+mn-ea"/>
                  </a:rPr>
                  <a:t>63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，输出对</a:t>
                </a:r>
                <a:r>
                  <a:rPr lang="en-US" altLang="zh-CN" dirty="0">
                    <a:cs typeface="微软雅黑" panose="020B0503020204020204" pitchFamily="34" charset="-122"/>
                    <a:sym typeface="+mn-ea"/>
                  </a:rPr>
                  <a:t>10</a:t>
                </a:r>
                <a:r>
                  <a:rPr lang="en-US" altLang="zh-CN" baseline="30000" dirty="0">
                    <a:cs typeface="微软雅黑" panose="020B0503020204020204" pitchFamily="34" charset="-122"/>
                    <a:sym typeface="+mn-ea"/>
                  </a:rPr>
                  <a:t>9</a:t>
                </a:r>
                <a:r>
                  <a:rPr lang="en-US" altLang="zh-CN" dirty="0">
                    <a:cs typeface="微软雅黑" panose="020B0503020204020204" pitchFamily="34" charset="-122"/>
                    <a:sym typeface="+mn-ea"/>
                  </a:rPr>
                  <a:t>+7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取模</a:t>
                </a: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。</a:t>
                </a:r>
                <a:endParaRPr lang="en-US" altLang="zh-CN" dirty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解：递推关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系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为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aseline="-25000" dirty="0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zh-CN" altLang="zh-CN" dirty="0" smtClean="0">
                    <a:cs typeface="微软雅黑" panose="020B0503020204020204" pitchFamily="34" charset="-122"/>
                    <a:sym typeface="+mn-ea"/>
                  </a:rPr>
                  <a:t>把</a:t>
                </a:r>
                <a:r>
                  <a:rPr lang="zh-CN" altLang="zh-CN" dirty="0">
                    <a:cs typeface="微软雅黑" panose="020B0503020204020204" pitchFamily="34" charset="-122"/>
                    <a:sym typeface="+mn-ea"/>
                  </a:rPr>
                  <a:t>递推关系改写为</a:t>
                </a:r>
                <a:r>
                  <a:rPr lang="zh-CN" altLang="zh-CN" dirty="0" smtClean="0">
                    <a:cs typeface="微软雅黑" panose="020B0503020204020204" pitchFamily="34" charset="-122"/>
                    <a:sym typeface="+mn-ea"/>
                  </a:rPr>
                  <a:t>：</a:t>
                </a:r>
                <a:endParaRPr lang="en-US" altLang="zh-CN" dirty="0" smtClean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]∗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=...=[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>
                    <a:cs typeface="微软雅黑" panose="020B0503020204020204" pitchFamily="34" charset="-122"/>
                  </a:rPr>
                  <a:t>有了递推式，该如何构造矩阵呢？</a:t>
                </a:r>
                <a:endParaRPr lang="zh-CN" altLang="en-US" dirty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结论：对于数列</a:t>
                </a:r>
                <a:r>
                  <a:rPr lang="en-US" altLang="zh-CN" dirty="0" smtClean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若</a:t>
                </a:r>
                <a:r>
                  <a:rPr lang="en-US" altLang="zh-CN" dirty="0" smtClean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 , </a:t>
                </a:r>
                <a:r>
                  <a:rPr lang="zh-CN" altLang="en-US" dirty="0" smtClean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那</a:t>
                </a:r>
                <a:r>
                  <a:rPr lang="zh-CN" altLang="en-US" dirty="0">
                    <a:solidFill>
                      <a:srgbClr val="FF0000"/>
                    </a:solidFill>
                    <a:cs typeface="微软雅黑" panose="020B0503020204020204" pitchFamily="34" charset="-122"/>
                  </a:rPr>
                  <a:t>么</a:t>
                </a:r>
                <a:endParaRPr lang="zh-CN" altLang="en-US" dirty="0">
                  <a:solidFill>
                    <a:srgbClr val="FF0000"/>
                  </a:solidFill>
                  <a:cs typeface="微软雅黑" panose="020B0503020204020204" pitchFamily="34" charset="-122"/>
                </a:endParaRPr>
              </a:p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[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...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]=[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...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]</m:t>
                      </m:r>
                      <m:r>
                        <a:rPr lang="en-US" altLang="zh-CN" i="1" dirty="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斐波那契数列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LOJ1022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0)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由上述结论，可以构造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矩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阵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 A</a:t>
                </a:r>
                <a:endParaRPr lang="zh-CN" altLang="en-US" dirty="0" smtClean="0">
                  <a:cs typeface="微软雅黑" panose="020B0503020204020204" pitchFamily="34" charset="-122"/>
                  <a:sym typeface="+mn-ea"/>
                </a:endParaRPr>
              </a:p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求</a:t>
                </a:r>
                <a:r>
                  <a:rPr lang="en-US" altLang="zh-CN" dirty="0" smtClean="0">
                    <a:cs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微软雅黑" panose="020B0503020204020204" pitchFamily="34" charset="-122"/>
                        <a:sym typeface="+mn-ea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dirty="0" smtClean="0">
                        <a:latin typeface="Cambria Math" panose="02040503050406030204" charset="0"/>
                        <a:cs typeface="微软雅黑" panose="020B0503020204020204" pitchFamily="34" charset="-122"/>
                        <a:sym typeface="+mn-ea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可以先用快速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幂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求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再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乘上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，即可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</a:rPr>
                  <a:t>出</a:t>
                </a:r>
                <a:r>
                  <a:rPr lang="en-US" altLang="zh-CN" smtClean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 smtClean="0">
                  <a:cs typeface="微软雅黑" panose="020B0503020204020204" pitchFamily="34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endParaRPr lang="en-US" altLang="zh-CN" dirty="0"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斐波那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契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 n 项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LOJ1022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  <a:sym typeface="+mn-ea"/>
                  </a:rPr>
                  <a:t>问题：斐波那契数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列数列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为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0</a:t>
                </a:r>
                <a:r>
                  <a:rPr lang="zh-CN" altLang="en-US" smtClean="0">
                    <a:cs typeface="微软雅黑" panose="020B0503020204020204" pitchFamily="34" charset="-122"/>
                    <a:sym typeface="+mn-ea"/>
                  </a:rPr>
                  <a:t>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0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1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1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= 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n-1 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+ F</a:t>
                </a:r>
                <a:r>
                  <a:rPr lang="en-US" altLang="zh-CN" baseline="-25000" smtClean="0">
                    <a:cs typeface="微软雅黑" panose="020B0503020204020204" pitchFamily="34" charset="-122"/>
                    <a:sym typeface="+mn-ea"/>
                  </a:rPr>
                  <a:t>n-2</a:t>
                </a:r>
                <a:r>
                  <a:rPr lang="zh-CN" altLang="en-US">
                    <a:cs typeface="微软雅黑" panose="020B0503020204020204" pitchFamily="34" charset="-122"/>
                    <a:sym typeface="+mn-ea"/>
                  </a:rPr>
                  <a:t>，</a:t>
                </a:r>
                <a:r>
                  <a:rPr lang="en-US" altLang="zh-CN" smtClean="0">
                    <a:cs typeface="微软雅黑" panose="020B0503020204020204" pitchFamily="34" charset="-122"/>
                    <a:sym typeface="+mn-ea"/>
                  </a:rPr>
                  <a:t>n ≥ 2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。求前</a:t>
                </a:r>
                <a:r>
                  <a:rPr lang="en-US" altLang="zh-CN" dirty="0">
                    <a:cs typeface="微软雅黑" panose="020B0503020204020204" pitchFamily="34" charset="-122"/>
                    <a:sym typeface="+mn-ea"/>
                  </a:rPr>
                  <a:t>n</a:t>
                </a:r>
                <a:r>
                  <a:rPr lang="zh-CN" altLang="en-US" dirty="0">
                    <a:cs typeface="微软雅黑" panose="020B0503020204020204" pitchFamily="34" charset="-122"/>
                    <a:sym typeface="+mn-ea"/>
                  </a:rPr>
                  <a:t>项之和。</a:t>
                </a:r>
                <a:endParaRPr lang="zh-CN" altLang="en-US" dirty="0">
                  <a:cs typeface="微软雅黑" panose="020B0503020204020204" pitchFamily="34" charset="-122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</a:rPr>
                  <a:t>递推式</a:t>
                </a:r>
                <a:endParaRPr lang="zh-CN" altLang="en-US" dirty="0" smtClean="0">
                  <a:cs typeface="微软雅黑" panose="020B0503020204020204" pitchFamily="34" charset="-122"/>
                </a:endParaRPr>
              </a:p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zh-CN" altLang="en-US" dirty="0" smtClean="0">
                    <a:cs typeface="微软雅黑" panose="020B0503020204020204" pitchFamily="34" charset="-122"/>
                  </a:rPr>
                  <a:t>矩阵</a:t>
                </a:r>
                <a:r>
                  <a:rPr lang="en-US" altLang="zh-CN" dirty="0" smtClean="0">
                    <a:cs typeface="微软雅黑" panose="020B0503020204020204" pitchFamily="34" charset="-122"/>
                  </a:rPr>
                  <a:t>A</a:t>
                </a:r>
                <a:endParaRPr lang="en-US" altLang="zh-CN" dirty="0" smtClean="0">
                  <a:cs typeface="微软雅黑" panose="020B0503020204020204" pitchFamily="34" charset="-122"/>
                </a:endParaRPr>
              </a:p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endParaRPr lang="en-US" altLang="zh-CN" dirty="0" smtClean="0">
                  <a:cs typeface="微软雅黑" panose="020B0503020204020204" pitchFamily="34" charset="-122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endParaRPr lang="en-US" altLang="zh-CN" dirty="0"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005" y="896619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我们发现，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,</a:t>
                </a:r>
                <a:r>
                  <a:rPr lang="zh-CN" altLang="en-US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zh-CN" altLang="en-US"/>
                  <a:t>有关，于是考虑构造一个矩阵描述状态。</a:t>
                </a: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但是发现如果矩阵仅有元</a:t>
                </a:r>
                <a:r>
                  <a:rPr lang="zh-CN" altLang="en-US" smtClean="0"/>
                  <a:t>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zh-CN" altLang="en-US"/>
                  <a:t>是难以构造出转移方程的，其中乘方运算</a:t>
                </a:r>
                <a:r>
                  <a:rPr lang="zh-CN" altLang="en-US" smtClean="0"/>
                  <a:t>和 +1 无</a:t>
                </a:r>
                <a:r>
                  <a:rPr lang="zh-CN" altLang="en-US"/>
                  <a:t>法用矩阵描述。</a:t>
                </a:r>
                <a:endParaRPr lang="zh-CN" altLang="en-US"/>
              </a:p>
              <a:p>
                <a:pPr algn="l">
                  <a:buClrTx/>
                  <a:buSzTx/>
                </a:pPr>
                <a:r>
                  <a:rPr lang="zh-CN" altLang="en-US"/>
                  <a:t>于是考虑构造一个更大的矩阵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ClrTx/>
                  <a:buSzTx/>
                </a:pPr>
                <a:r>
                  <a:rPr lang="zh-CN" altLang="en-US"/>
                  <a:t>我们希望构造一个递推矩阵可以转移到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ClrTx/>
                  <a:buSzTx/>
                </a:pPr>
                <a:r>
                  <a:rPr lang="zh-CN" altLang="en-US"/>
                  <a:t>转移矩阵即为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801620" y="3519805"/>
                <a:ext cx="6096000" cy="19964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20" y="3519805"/>
                <a:ext cx="6096000" cy="1996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佳佳的斐波那契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dirty="0" smtClean="0">
                <a:solidFill>
                  <a:schemeClr val="tx2"/>
                </a:solidFill>
                <a:sym typeface="+mn-ea"/>
              </a:rPr>
              <a:t>LOJ10222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4900" y="1050925"/>
            <a:ext cx="9982200" cy="385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4</a:t>
            </a:r>
            <a:r>
              <a:rPr lang="zh-CN" altLang="en-US" smtClean="0">
                <a:solidFill>
                  <a:schemeClr val="tx2"/>
                </a:solidFill>
                <a:sym typeface="+mn-ea"/>
              </a:rPr>
              <a:t>：</a:t>
            </a:r>
            <a:r>
              <a:rPr lang="zh-CN" altLang="en-US" dirty="0" smtClean="0">
                <a:solidFill>
                  <a:schemeClr val="tx2"/>
                </a:solidFill>
                <a:sym typeface="+mn-ea"/>
              </a:rPr>
              <a:t>佳佳的斐波那契</a:t>
            </a:r>
            <a:r>
              <a:rPr lang="en-US" altLang="zh-CN" dirty="0" smtClean="0">
                <a:solidFill>
                  <a:schemeClr val="tx2"/>
                </a:solidFill>
                <a:sym typeface="+mn-ea"/>
              </a:rPr>
              <a:t>(</a:t>
            </a:r>
            <a:r>
              <a:rPr dirty="0" smtClean="0">
                <a:solidFill>
                  <a:schemeClr val="tx2"/>
                </a:solidFill>
                <a:sym typeface="+mn-ea"/>
              </a:rPr>
              <a:t>LOJ10222</a:t>
            </a:r>
            <a:r>
              <a:rPr lang="en-US" altLang="zh-CN" dirty="0" smtClean="0">
                <a:solidFill>
                  <a:schemeClr val="tx2"/>
                </a:solidFill>
                <a:sym typeface="+mn-ea"/>
              </a:rPr>
              <a:t>)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 smtClean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 smtClean="0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关</a:t>
                </a:r>
                <a:r>
                  <a:rPr lang="zh-CN" altLang="en-US" smtClean="0"/>
                  <a:t>于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可</a:t>
                </a:r>
                <a:r>
                  <a:rPr lang="zh-CN" altLang="en-US"/>
                  <a:t>以参考斐波那契数列</a:t>
                </a:r>
                <a:r>
                  <a:rPr lang="zh-CN" altLang="en-US" smtClean="0"/>
                  <a:t>前</a:t>
                </a:r>
                <a:r>
                  <a:rPr lang="en-US" altLang="zh-CN" smtClean="0"/>
                  <a:t> N </a:t>
                </a:r>
                <a:r>
                  <a:rPr lang="zh-CN" altLang="en-US" smtClean="0"/>
                  <a:t>项</a:t>
                </a:r>
                <a:r>
                  <a:rPr lang="zh-CN" altLang="en-US"/>
                  <a:t>和，那</a:t>
                </a:r>
                <a:r>
                  <a:rPr lang="zh-CN" altLang="en-US" smtClean="0"/>
                  <a:t>么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该</a:t>
                </a:r>
                <a:r>
                  <a:rPr lang="zh-CN" altLang="en-US"/>
                  <a:t>怎么求？</a:t>
                </a:r>
                <a:endParaRPr lang="zh-CN" altLang="en-US"/>
              </a:p>
              <a:p>
                <a:r>
                  <a:rPr lang="zh-CN" altLang="en-US"/>
                  <a:t>关</a:t>
                </a:r>
                <a:r>
                  <a:rPr lang="zh-CN" altLang="en-US" smtClean="0"/>
                  <a:t>于</a:t>
                </a:r>
                <a:r>
                  <a:rPr lang="en-US" altLang="zh-CN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，则</a:t>
                </a:r>
                <a:r>
                  <a:rPr lang="en-US" altLang="zh-CN" smtClean="0"/>
                  <a:t> 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)−(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/>
                  <a:t>整理</a:t>
                </a:r>
                <a:r>
                  <a:rPr lang="zh-CN" altLang="en-US" smtClean="0"/>
                  <a:t>得</a:t>
                </a:r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zh-CN" altLang="en-US">
                    <a:sym typeface="+mn-ea"/>
                  </a:rPr>
                  <a:t>构造矩</a:t>
                </a:r>
                <a:r>
                  <a:rPr lang="zh-CN" altLang="en-US" smtClean="0">
                    <a:sym typeface="+mn-ea"/>
                  </a:rPr>
                  <a:t>阵</a:t>
                </a:r>
                <a:r>
                  <a:rPr lang="en-US" altLang="zh-CN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charset="0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r>
                  <a:rPr lang="zh-CN" altLang="en-US">
                    <a:sym typeface="+mn-ea"/>
                  </a:rPr>
                  <a:t>转移矩阵即为</a:t>
                </a:r>
                <a:endParaRPr lang="zh-CN" altLang="en-US"/>
              </a:p>
              <a:p>
                <a:endParaRPr lang="en-US" altLang="zh-CN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801620" y="4206240"/>
                <a:ext cx="6096000" cy="16154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20" y="4206240"/>
                <a:ext cx="6096000" cy="1615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sym typeface="+mn-ea"/>
              </a:rPr>
              <a:t>5</a:t>
            </a:r>
            <a:r>
              <a:rPr lang="zh-CN" altLang="en-US" smtClean="0">
                <a:solidFill>
                  <a:schemeClr val="tx2"/>
                </a:solidFill>
                <a:sym typeface="+mn-ea"/>
              </a:rPr>
              <a:t>：</a:t>
            </a:r>
            <a:r>
              <a:rPr dirty="0" smtClean="0">
                <a:solidFill>
                  <a:schemeClr val="tx2"/>
                </a:solidFill>
                <a:sym typeface="+mn-ea"/>
              </a:rPr>
              <a:t>[</a:t>
            </a:r>
            <a:r>
              <a:rPr smtClean="0">
                <a:solidFill>
                  <a:schemeClr val="tx2"/>
                </a:solidFill>
                <a:sym typeface="+mn-ea"/>
              </a:rPr>
              <a:t>THUSCH2017</a:t>
            </a:r>
            <a:r>
              <a:rPr smtClean="0">
                <a:solidFill>
                  <a:schemeClr val="tx2"/>
                </a:solidFill>
                <a:sym typeface="+mn-ea"/>
              </a:rPr>
              <a:t>] 大魔法师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 (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P7453)</a:t>
            </a:r>
            <a:endParaRPr lang="en-US" dirty="0" smtClean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 [ 1 , n ]</a:t>
            </a:r>
            <a:r>
              <a:rPr lang="zh-CN" altLang="en-US"/>
              <a:t>的区间上维护三个</a:t>
            </a:r>
            <a:r>
              <a:rPr lang="zh-CN" altLang="en-US" smtClean="0"/>
              <a:t>值 A</a:t>
            </a:r>
            <a:r>
              <a:rPr lang="zh-CN" altLang="en-US" baseline="-25000" smtClean="0"/>
              <a:t> i</a:t>
            </a:r>
            <a:r>
              <a:rPr lang="zh-CN" altLang="en-US" smtClean="0"/>
              <a:t> , B</a:t>
            </a:r>
            <a:r>
              <a:rPr lang="zh-CN" altLang="en-US" baseline="-25000" smtClean="0"/>
              <a:t> i</a:t>
            </a:r>
            <a:r>
              <a:rPr lang="zh-CN" altLang="en-US" smtClean="0"/>
              <a:t> , C</a:t>
            </a:r>
            <a:r>
              <a:rPr lang="zh-CN" altLang="en-US" baseline="-25000" smtClean="0"/>
              <a:t> i </a:t>
            </a:r>
            <a:r>
              <a:rPr lang="zh-CN" altLang="en-US" smtClean="0"/>
              <a:t>，</a:t>
            </a:r>
            <a:r>
              <a:rPr lang="zh-CN" altLang="en-US"/>
              <a:t>要求支持查询区间和和下面六种操作：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1388110" y="1591945"/>
          <a:ext cx="8400415" cy="272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2" imgW="6372225" imgH="2143125" progId="Paint.Picture">
                  <p:embed/>
                </p:oleObj>
              </mc:Choice>
              <mc:Fallback>
                <p:oleObj name="" r:id="rId2" imgW="6372225" imgH="21431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88110" y="1591945"/>
                        <a:ext cx="8400415" cy="272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sym typeface="+mn-ea"/>
              </a:rPr>
              <a:t>5</a:t>
            </a:r>
            <a:r>
              <a:rPr lang="zh-CN" altLang="en-US" smtClean="0">
                <a:solidFill>
                  <a:schemeClr val="tx2"/>
                </a:solidFill>
                <a:sym typeface="+mn-ea"/>
              </a:rPr>
              <a:t>：</a:t>
            </a:r>
            <a:r>
              <a:rPr dirty="0" smtClean="0">
                <a:solidFill>
                  <a:schemeClr val="tx2"/>
                </a:solidFill>
                <a:sym typeface="+mn-ea"/>
              </a:rPr>
              <a:t>[</a:t>
            </a:r>
            <a:r>
              <a:rPr smtClean="0">
                <a:solidFill>
                  <a:schemeClr val="tx2"/>
                </a:solidFill>
                <a:sym typeface="+mn-ea"/>
              </a:rPr>
              <a:t>THUSCH2017</a:t>
            </a:r>
            <a:r>
              <a:rPr smtClean="0">
                <a:solidFill>
                  <a:schemeClr val="tx2"/>
                </a:solidFill>
                <a:sym typeface="+mn-ea"/>
              </a:rPr>
              <a:t>] 大魔法师</a:t>
            </a:r>
            <a:r>
              <a:rPr lang="en-US" smtClean="0">
                <a:solidFill>
                  <a:schemeClr val="tx2"/>
                </a:solidFill>
                <a:sym typeface="+mn-ea"/>
              </a:rPr>
              <a:t> (</a:t>
            </a:r>
            <a:r>
              <a:rPr lang="en-US" dirty="0" smtClean="0">
                <a:solidFill>
                  <a:schemeClr val="tx2"/>
                </a:solidFill>
                <a:sym typeface="+mn-ea"/>
              </a:rPr>
              <a:t>P7453)</a:t>
            </a:r>
            <a:endParaRPr lang="en-US" dirty="0" smtClean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这道题需要使用线段树来维护区间操作。但是我们不能给每一个操作附上一个懒标记，最后懒标记下放的时候非常麻烦。由于矩阵的结合律和分配律成立，单点修改可以自然地推广到区间，即推出矩阵后直接用线段树维护区间矩阵乘积即可。</a:t>
                </a:r>
                <a:endParaRPr lang="zh-CN" altLang="en-US"/>
              </a:p>
              <a:p>
                <a:r>
                  <a:rPr lang="zh-CN" altLang="en-US"/>
                  <a:t>将如果我们</a:t>
                </a:r>
                <a:r>
                  <a:rPr lang="zh-CN" altLang="en-US" smtClean="0"/>
                  <a:t>将 A</a:t>
                </a:r>
                <a:r>
                  <a:rPr lang="zh-CN" altLang="en-US" baseline="-25000" smtClean="0"/>
                  <a:t> i </a:t>
                </a:r>
                <a:r>
                  <a:rPr lang="zh-CN" altLang="en-US" smtClean="0"/>
                  <a:t>, B</a:t>
                </a:r>
                <a:r>
                  <a:rPr lang="zh-CN" altLang="en-US" baseline="-25000" smtClean="0"/>
                  <a:t> i</a:t>
                </a:r>
                <a:r>
                  <a:rPr lang="zh-CN" altLang="en-US" smtClean="0"/>
                  <a:t> , C</a:t>
                </a:r>
                <a:r>
                  <a:rPr lang="zh-CN" altLang="en-US" baseline="-25000" smtClean="0"/>
                  <a:t> i</a:t>
                </a:r>
                <a:r>
                  <a:rPr lang="zh-CN" altLang="en-US" smtClean="0"/>
                  <a:t> 三</a:t>
                </a:r>
                <a:r>
                  <a:rPr lang="zh-CN" altLang="en-US"/>
                  <a:t>个数值化作一个矩阵的话，那么这个矩阵</a:t>
                </a:r>
                <a:r>
                  <a:rPr lang="zh-CN" altLang="en-US" smtClean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操作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转移矩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阵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操作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2,3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类似</a:t>
                </a:r>
                <a:endParaRPr lang="zh-CN" altLang="en-US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对于操作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en-US" altLang="zh-CN" baseline="-250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+k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操作，我们考虑将矩阵扩展为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操作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的转移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矩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阵</a:t>
                </a:r>
                <a:r>
                  <a:rPr lang="en-US" altLang="zh-CN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       </a:t>
                </a:r>
                <a:r>
                  <a:rPr lang="zh-CN" altLang="en-US" smtClean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操作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的转移矩阵为</a:t>
                </a: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zh-CN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>
                  <a:sym typeface="+mn-ea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83285" y="3073400"/>
                <a:ext cx="6096000" cy="11830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883285" y="3073400"/>
                <a:ext cx="6096000" cy="1183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040130" y="4803775"/>
                <a:ext cx="6096000" cy="16154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040130" y="4803775"/>
                <a:ext cx="6096000" cy="16154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190490" y="4803775"/>
                <a:ext cx="6096000" cy="16154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190490" y="4803775"/>
                <a:ext cx="6096000" cy="16154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340" y="355387"/>
            <a:ext cx="10515600" cy="432048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</a:pPr>
            <a:r>
              <a:rPr sz="2800" dirty="0" smtClean="0">
                <a:solidFill>
                  <a:schemeClr val="tx2"/>
                </a:solidFill>
              </a:rPr>
              <a:t>矩阵乘法与路径问题</a:t>
            </a:r>
            <a:endParaRPr sz="2800" dirty="0" smtClean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2045" y="1083310"/>
            <a:ext cx="99548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：计算邻接矩阵的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 = M</a:t>
            </a:r>
            <a:r>
              <a:rPr lang="en-US" altLang="zh-CN" sz="2000" baseline="30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G(i, 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的值是从点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条边（或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个点）的总路径数量。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ECUST\AppData\Local\Temp\ksohtml9792\wps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49" y="2786757"/>
            <a:ext cx="938242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70"/>
    </mc:Choice>
    <mc:Fallback>
      <p:transition spd="slow" advTm="26097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595" y="1176020"/>
            <a:ext cx="100584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：计算邻接矩阵的广义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幂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 = M</a:t>
            </a:r>
            <a:r>
              <a:rPr lang="en-US" altLang="zh-CN" sz="2000" baseline="30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G(i, 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条边（或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个点）的最短路径长度。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ECUST\AppData\Local\Temp\ksohtml9792\wps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2255520"/>
            <a:ext cx="9781540" cy="210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22340" y="355387"/>
            <a:ext cx="10515600" cy="432048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</a:pPr>
            <a:r>
              <a:rPr sz="2800" dirty="0" smtClean="0">
                <a:solidFill>
                  <a:schemeClr val="tx2"/>
                </a:solidFill>
              </a:rPr>
              <a:t>矩阵乘法与路径问题</a:t>
            </a:r>
            <a:endParaRPr sz="2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003"/>
    </mc:Choice>
    <mc:Fallback>
      <p:transition spd="slow" advTm="1550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930" cy="676910"/>
          </a:xfrm>
        </p:spPr>
        <p:txBody>
          <a:bodyPr rtlCol="0"/>
          <a:lstStyle/>
          <a:p>
            <a:pPr rtl="0"/>
            <a:r>
              <a:rPr lang="en-US" altLang="en-US" dirty="0"/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152524"/>
            <a:ext cx="9982200" cy="5072450"/>
          </a:xfrm>
        </p:spPr>
        <p:txBody>
          <a:bodyPr numCol="2" rtlCol="0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矩阵</a:t>
            </a:r>
            <a:endParaRPr lang="zh-CN" alt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行列式</a:t>
            </a:r>
            <a:endParaRPr lang="zh-CN" alt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高斯消元</a:t>
            </a:r>
            <a:endParaRPr lang="zh-CN" alt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dirty="0"/>
              <a:t>线性空间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-341572"/>
            <a:ext cx="9980682" cy="1096962"/>
          </a:xfrm>
        </p:spPr>
        <p:txBody>
          <a:bodyPr rtlCol="0">
            <a:normAutofit/>
          </a:bodyPr>
          <a:lstStyle/>
          <a:p>
            <a:r>
              <a:rPr lang="zh-CN" altLang="en-US" smtClean="0">
                <a:solidFill>
                  <a:schemeClr val="tx2"/>
                </a:solidFill>
              </a:rPr>
              <a:t>例</a:t>
            </a:r>
            <a:r>
              <a:rPr lang="en-US" altLang="zh-CN" smtClean="0">
                <a:solidFill>
                  <a:schemeClr val="tx2"/>
                </a:solidFill>
              </a:rPr>
              <a:t>6 </a:t>
            </a:r>
            <a:r>
              <a:rPr lang="en-US" altLang="zh-CN">
                <a:solidFill>
                  <a:schemeClr val="tx2"/>
                </a:solidFill>
              </a:rPr>
              <a:t>P5789 [TJOI2017] </a:t>
            </a:r>
            <a:r>
              <a:rPr lang="zh-CN" altLang="en-US">
                <a:solidFill>
                  <a:schemeClr val="tx2"/>
                </a:solidFill>
              </a:rPr>
              <a:t>可</a:t>
            </a:r>
            <a:r>
              <a:rPr lang="zh-CN" altLang="en-US">
                <a:solidFill>
                  <a:schemeClr val="tx2"/>
                </a:solidFill>
              </a:rPr>
              <a:t>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165859"/>
            <a:ext cx="9982200" cy="525780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/>
              <a:t>【</a:t>
            </a:r>
            <a:r>
              <a:rPr lang="zh-CN" altLang="en-US"/>
              <a:t>题目描</a:t>
            </a:r>
            <a:r>
              <a:rPr lang="zh-CN" altLang="en-US"/>
              <a:t>述</a:t>
            </a:r>
            <a:r>
              <a:rPr lang="en-US" altLang="zh-CN" smtClean="0"/>
              <a:t>】</a:t>
            </a:r>
            <a:endParaRPr lang="zh-CN" altLang="en-US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/>
              <a:t>加里敦星球的人们特别喜欢喝可乐。因而，他们的敌对星球研发出了一个可乐机器人，并且放在了加</a:t>
            </a:r>
            <a:r>
              <a:rPr lang="zh-CN" altLang="en-US"/>
              <a:t>里</a:t>
            </a:r>
            <a:r>
              <a:rPr lang="zh-CN" altLang="en-US" smtClean="0"/>
              <a:t>敦 星</a:t>
            </a:r>
            <a:r>
              <a:rPr lang="zh-CN" altLang="en-US"/>
              <a:t>球</a:t>
            </a:r>
            <a:r>
              <a:rPr lang="zh-CN" altLang="en-US" smtClean="0"/>
              <a:t>的 </a:t>
            </a:r>
            <a:r>
              <a:rPr lang="en-US" altLang="zh-CN" smtClean="0"/>
              <a:t>1</a:t>
            </a:r>
            <a:r>
              <a:rPr lang="zh-CN" altLang="en-US" smtClean="0"/>
              <a:t>  号</a:t>
            </a:r>
            <a:r>
              <a:rPr lang="zh-CN" altLang="en-US"/>
              <a:t>城市上。这个可乐机器人有三种行</a:t>
            </a:r>
            <a:r>
              <a:rPr lang="zh-CN" altLang="en-US"/>
              <a:t>为</a:t>
            </a:r>
            <a:r>
              <a:rPr lang="zh-CN" altLang="en-US" smtClean="0"/>
              <a:t>：停</a:t>
            </a:r>
            <a:r>
              <a:rPr lang="zh-CN" altLang="en-US"/>
              <a:t>在原地，去下一个相邻的城</a:t>
            </a:r>
            <a:r>
              <a:rPr lang="zh-CN" altLang="en-US"/>
              <a:t>市</a:t>
            </a:r>
            <a:r>
              <a:rPr lang="zh-CN" altLang="en-US" smtClean="0"/>
              <a:t>，自</a:t>
            </a:r>
            <a:r>
              <a:rPr lang="zh-CN" altLang="en-US"/>
              <a:t>爆。它每一</a:t>
            </a:r>
            <a:r>
              <a:rPr lang="zh-CN" altLang="en-US"/>
              <a:t>秒</a:t>
            </a:r>
            <a:r>
              <a:rPr lang="zh-CN" altLang="en-US" smtClean="0"/>
              <a:t>都 会</a:t>
            </a:r>
            <a:r>
              <a:rPr lang="zh-CN" altLang="en-US"/>
              <a:t>随机触发一种行为。现在给加里敦星球城市图，</a:t>
            </a:r>
            <a:r>
              <a:rPr lang="zh-CN" altLang="en-US"/>
              <a:t>在</a:t>
            </a:r>
            <a:r>
              <a:rPr lang="zh-CN" altLang="en-US" smtClean="0"/>
              <a:t>第 </a:t>
            </a:r>
            <a:r>
              <a:rPr lang="en-US" altLang="zh-CN" smtClean="0"/>
              <a:t>0</a:t>
            </a:r>
            <a:r>
              <a:rPr lang="zh-CN" altLang="en-US" smtClean="0"/>
              <a:t> 秒</a:t>
            </a:r>
            <a:r>
              <a:rPr lang="zh-CN" altLang="en-US"/>
              <a:t>时可乐机器</a:t>
            </a:r>
            <a:r>
              <a:rPr lang="zh-CN" altLang="en-US"/>
              <a:t>人</a:t>
            </a:r>
            <a:r>
              <a:rPr lang="zh-CN" altLang="en-US" smtClean="0"/>
              <a:t>在 </a:t>
            </a:r>
            <a:r>
              <a:rPr lang="en-US" altLang="zh-CN" smtClean="0"/>
              <a:t>1</a:t>
            </a:r>
            <a:r>
              <a:rPr lang="zh-CN" altLang="en-US" smtClean="0"/>
              <a:t>  号</a:t>
            </a:r>
            <a:r>
              <a:rPr lang="zh-CN" altLang="en-US"/>
              <a:t>城市，问经</a:t>
            </a:r>
            <a:r>
              <a:rPr lang="zh-CN" altLang="en-US"/>
              <a:t>过</a:t>
            </a:r>
            <a:r>
              <a:rPr lang="zh-CN" altLang="en-US" smtClean="0"/>
              <a:t>了 </a:t>
            </a:r>
            <a:r>
              <a:rPr lang="en-US" altLang="zh-CN" smtClean="0"/>
              <a:t>t </a:t>
            </a:r>
            <a:r>
              <a:rPr lang="zh-CN" altLang="en-US" smtClean="0"/>
              <a:t>秒，可</a:t>
            </a:r>
            <a:r>
              <a:rPr lang="zh-CN" altLang="en-US"/>
              <a:t>乐机器人的行为方案数是多少？</a:t>
            </a:r>
            <a:endParaRPr lang="zh-CN" altLang="en-US"/>
          </a:p>
          <a:p>
            <a:pPr marL="0" indent="0" eaLnBrk="0">
              <a:lnSpc>
                <a:spcPct val="112000"/>
              </a:lnSpc>
              <a:buNone/>
            </a:pPr>
            <a:endParaRPr lang="zh-CN" altLang="en-US" sz="12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-341572"/>
            <a:ext cx="9980682" cy="1096962"/>
          </a:xfrm>
        </p:spPr>
        <p:txBody>
          <a:bodyPr rtlCol="0">
            <a:norm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6 </a:t>
            </a:r>
            <a:r>
              <a:rPr lang="en-US" altLang="zh-CN" smtClean="0">
                <a:solidFill>
                  <a:schemeClr val="tx2"/>
                </a:solidFill>
              </a:rPr>
              <a:t> P5789 </a:t>
            </a:r>
            <a:r>
              <a:rPr lang="en-US" altLang="zh-CN">
                <a:solidFill>
                  <a:schemeClr val="tx2"/>
                </a:solidFill>
              </a:rPr>
              <a:t>[TJOI2017] </a:t>
            </a:r>
            <a:r>
              <a:rPr lang="zh-CN" altLang="en-US">
                <a:solidFill>
                  <a:schemeClr val="tx2"/>
                </a:solidFill>
              </a:rPr>
              <a:t>可</a:t>
            </a:r>
            <a:r>
              <a:rPr lang="zh-CN" altLang="en-US">
                <a:solidFill>
                  <a:schemeClr val="tx2"/>
                </a:solidFill>
              </a:rPr>
              <a:t>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165859"/>
            <a:ext cx="9982200" cy="5257801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使用邻接矩阵存储这个图，先不考虑自爆和原地停留的情况。如</a:t>
            </a:r>
            <a:r>
              <a:rPr lang="zh-CN" altLang="en-US"/>
              <a:t>果</a:t>
            </a:r>
            <a:r>
              <a:rPr lang="zh-CN" altLang="en-US" smtClean="0"/>
              <a:t>点 </a:t>
            </a:r>
            <a:r>
              <a:rPr lang="en-US" altLang="zh-CN" smtClean="0"/>
              <a:t>u </a:t>
            </a:r>
            <a:r>
              <a:rPr lang="zh-CN" altLang="en-US" smtClean="0"/>
              <a:t>，</a:t>
            </a:r>
            <a:r>
              <a:rPr lang="en-US" altLang="zh-CN" smtClean="0"/>
              <a:t>v </a:t>
            </a:r>
            <a:r>
              <a:rPr lang="zh-CN" altLang="en-US" smtClean="0"/>
              <a:t>存</a:t>
            </a:r>
            <a:r>
              <a:rPr lang="zh-CN" altLang="en-US"/>
              <a:t>在连边，</a:t>
            </a:r>
            <a:r>
              <a:rPr lang="zh-CN" altLang="en-US"/>
              <a:t>则</a:t>
            </a:r>
            <a:r>
              <a:rPr lang="zh-CN" altLang="en-US" smtClean="0"/>
              <a:t>令 </a:t>
            </a:r>
            <a:r>
              <a:rPr lang="en-US" altLang="zh-CN" smtClean="0"/>
              <a:t>a[u</a:t>
            </a:r>
            <a:r>
              <a:rPr lang="en-US" altLang="zh-CN"/>
              <a:t>][v]=a[v][u]=1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5" name="picture 3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926519" y="3061071"/>
            <a:ext cx="5969507" cy="2435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-452408"/>
            <a:ext cx="9980682" cy="1096962"/>
          </a:xfrm>
        </p:spPr>
        <p:txBody>
          <a:bodyPr rtlCol="0">
            <a:norm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6 </a:t>
            </a:r>
            <a:r>
              <a:rPr lang="en-US" altLang="zh-CN" smtClean="0">
                <a:solidFill>
                  <a:schemeClr val="tx2"/>
                </a:solidFill>
              </a:rPr>
              <a:t>P5789 </a:t>
            </a:r>
            <a:r>
              <a:rPr lang="en-US" altLang="zh-CN">
                <a:solidFill>
                  <a:schemeClr val="tx2"/>
                </a:solidFill>
              </a:rPr>
              <a:t>[TJOI2017] </a:t>
            </a:r>
            <a:r>
              <a:rPr lang="zh-CN" altLang="en-US">
                <a:solidFill>
                  <a:schemeClr val="tx2"/>
                </a:solidFill>
              </a:rPr>
              <a:t>可</a:t>
            </a:r>
            <a:r>
              <a:rPr lang="zh-CN" altLang="en-US">
                <a:solidFill>
                  <a:schemeClr val="tx2"/>
                </a:solidFill>
              </a:rPr>
              <a:t>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165859"/>
            <a:ext cx="9982200" cy="5257801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/>
              <a:t>当只有一个邻接矩阵时，</a:t>
            </a:r>
            <a:r>
              <a:rPr lang="en-US" altLang="zh-CN" sz="1800"/>
              <a:t>a[1][2]=1</a:t>
            </a:r>
            <a:r>
              <a:rPr lang="zh-CN" altLang="en-US" sz="1800"/>
              <a:t>可以看作</a:t>
            </a:r>
            <a:r>
              <a:rPr lang="en-US" altLang="zh-CN" sz="1800"/>
              <a:t>1</a:t>
            </a:r>
            <a:r>
              <a:rPr lang="zh-CN" altLang="en-US" sz="1800"/>
              <a:t>到</a:t>
            </a:r>
            <a:r>
              <a:rPr lang="en-US" altLang="zh-CN" sz="1800"/>
              <a:t>2</a:t>
            </a:r>
            <a:r>
              <a:rPr lang="zh-CN" altLang="en-US" sz="1800"/>
              <a:t>有</a:t>
            </a:r>
            <a:r>
              <a:rPr lang="en-US" altLang="zh-CN" sz="1800"/>
              <a:t>1</a:t>
            </a:r>
            <a:r>
              <a:rPr lang="zh-CN" altLang="en-US" sz="1800"/>
              <a:t>种方案，</a:t>
            </a:r>
            <a:r>
              <a:rPr lang="en-US" altLang="zh-CN" sz="1800"/>
              <a:t>a[1][3]</a:t>
            </a:r>
            <a:r>
              <a:rPr lang="zh-CN" altLang="en-US" sz="1800"/>
              <a:t>可以看做</a:t>
            </a:r>
            <a:r>
              <a:rPr lang="en-US" altLang="zh-CN" sz="1800"/>
              <a:t>1</a:t>
            </a:r>
            <a:r>
              <a:rPr lang="zh-CN" altLang="en-US" sz="1800"/>
              <a:t>到</a:t>
            </a:r>
            <a:r>
              <a:rPr lang="en-US" altLang="zh-CN" sz="1800"/>
              <a:t>3</a:t>
            </a:r>
            <a:r>
              <a:rPr lang="zh-CN" altLang="en-US" sz="1800"/>
              <a:t>有</a:t>
            </a:r>
            <a:r>
              <a:rPr lang="en-US" altLang="zh-CN" sz="1800"/>
              <a:t>1</a:t>
            </a:r>
            <a:r>
              <a:rPr lang="zh-CN" altLang="en-US" sz="1800"/>
              <a:t>种方案，</a:t>
            </a:r>
            <a:r>
              <a:rPr lang="en-US" altLang="zh-CN" sz="1800"/>
              <a:t>a[1][4]</a:t>
            </a:r>
            <a:r>
              <a:rPr lang="zh-CN" altLang="en-US" sz="1800"/>
              <a:t>可以看做</a:t>
            </a:r>
            <a:r>
              <a:rPr lang="en-US" altLang="zh-CN" sz="1800"/>
              <a:t>1</a:t>
            </a:r>
            <a:r>
              <a:rPr lang="zh-CN" altLang="en-US" sz="1800"/>
              <a:t>到</a:t>
            </a:r>
            <a:r>
              <a:rPr lang="en-US" altLang="zh-CN" sz="1800"/>
              <a:t>4</a:t>
            </a:r>
            <a:r>
              <a:rPr lang="zh-CN" altLang="en-US" sz="1800"/>
              <a:t>有</a:t>
            </a:r>
            <a:r>
              <a:rPr lang="en-US" altLang="zh-CN" sz="1800"/>
              <a:t>0</a:t>
            </a:r>
            <a:r>
              <a:rPr lang="zh-CN" altLang="en-US" sz="1800"/>
              <a:t>种方案。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/>
              <a:t>两个邻接</a:t>
            </a:r>
            <a:r>
              <a:rPr lang="zh-CN" altLang="en-US" sz="1800"/>
              <a:t>矩</a:t>
            </a:r>
            <a:r>
              <a:rPr lang="zh-CN" altLang="en-US" sz="1800" smtClean="0"/>
              <a:t>阵</a:t>
            </a:r>
            <a:r>
              <a:rPr lang="en-US" altLang="zh-CN" sz="1800" smtClean="0"/>
              <a:t>A</a:t>
            </a:r>
            <a:r>
              <a:rPr lang="zh-CN" altLang="en-US" sz="1800"/>
              <a:t>相乘时，乘积矩阵中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/>
              <a:t>a[1][1]=a[1][1]*a[1][1]+a[1][2]*a[2][1]+a[1][3]*a[3][1]+a[1][4]*a[4][1]=2,</a:t>
            </a:r>
            <a:endParaRPr lang="en-US" altLang="zh-CN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/>
              <a:t>可以看做起点为</a:t>
            </a:r>
            <a:r>
              <a:rPr lang="en-US" altLang="zh-CN" sz="1800"/>
              <a:t>1</a:t>
            </a:r>
            <a:r>
              <a:rPr lang="zh-CN" altLang="en-US" sz="1800"/>
              <a:t>，终点为</a:t>
            </a:r>
            <a:r>
              <a:rPr lang="en-US" altLang="zh-CN" sz="1800"/>
              <a:t>1</a:t>
            </a:r>
            <a:r>
              <a:rPr lang="zh-CN" altLang="en-US" sz="1800"/>
              <a:t>，经过</a:t>
            </a:r>
            <a:r>
              <a:rPr lang="en-US" altLang="zh-CN" sz="1800"/>
              <a:t>2</a:t>
            </a:r>
            <a:r>
              <a:rPr lang="zh-CN" altLang="en-US" sz="1800"/>
              <a:t>步，有</a:t>
            </a:r>
            <a:r>
              <a:rPr lang="en-US" altLang="zh-CN" sz="1800"/>
              <a:t>2</a:t>
            </a:r>
            <a:r>
              <a:rPr lang="zh-CN" altLang="en-US" sz="1800"/>
              <a:t>种方案。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/>
              <a:t>其中</a:t>
            </a:r>
            <a:r>
              <a:rPr lang="en-US" altLang="zh-CN" sz="1800"/>
              <a:t>a[1][2]*a[2][1]=1</a:t>
            </a:r>
            <a:r>
              <a:rPr lang="zh-CN" altLang="en-US" sz="1800"/>
              <a:t>表示路径</a:t>
            </a:r>
            <a:r>
              <a:rPr lang="en-US" altLang="zh-CN" sz="1800"/>
              <a:t>1−&gt;2−&gt;1</a:t>
            </a:r>
            <a:r>
              <a:rPr lang="zh-CN" altLang="en-US" sz="1800"/>
              <a:t>，</a:t>
            </a:r>
            <a:r>
              <a:rPr lang="en-US" altLang="zh-CN" sz="1800"/>
              <a:t>a[1][3]*a[3][1]=1</a:t>
            </a:r>
            <a:r>
              <a:rPr lang="zh-CN" altLang="en-US" sz="1800"/>
              <a:t>表示路径</a:t>
            </a:r>
            <a:r>
              <a:rPr lang="en-US" altLang="zh-CN" sz="1800"/>
              <a:t>1−&gt;3−&gt;1</a:t>
            </a:r>
            <a:r>
              <a:rPr lang="zh-CN" altLang="en-US" sz="1800"/>
              <a:t>，</a:t>
            </a:r>
            <a:r>
              <a:rPr lang="en-US" altLang="zh-CN" sz="1800"/>
              <a:t>a[1][4]+a[4][1]=0</a:t>
            </a:r>
            <a:r>
              <a:rPr lang="zh-CN" altLang="en-US" sz="1800"/>
              <a:t>表示的路径</a:t>
            </a:r>
            <a:r>
              <a:rPr lang="en-US" altLang="zh-CN" sz="1800"/>
              <a:t>1−&gt;4−&gt;1</a:t>
            </a:r>
            <a:r>
              <a:rPr lang="zh-CN" altLang="en-US" sz="1800"/>
              <a:t>不存</a:t>
            </a:r>
            <a:r>
              <a:rPr lang="zh-CN" altLang="en-US" sz="1800"/>
              <a:t>在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04900" y="-341572"/>
            <a:ext cx="9980682" cy="1096962"/>
          </a:xfrm>
        </p:spPr>
        <p:txBody>
          <a:bodyPr rtlCol="0">
            <a:norm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6 </a:t>
            </a:r>
            <a:r>
              <a:rPr lang="en-US" altLang="zh-CN" smtClean="0">
                <a:solidFill>
                  <a:schemeClr val="tx2"/>
                </a:solidFill>
              </a:rPr>
              <a:t>P5789 </a:t>
            </a:r>
            <a:r>
              <a:rPr lang="en-US" altLang="zh-CN">
                <a:solidFill>
                  <a:schemeClr val="tx2"/>
                </a:solidFill>
              </a:rPr>
              <a:t>[TJOI2017] </a:t>
            </a:r>
            <a:r>
              <a:rPr lang="zh-CN" altLang="en-US">
                <a:solidFill>
                  <a:schemeClr val="tx2"/>
                </a:solidFill>
              </a:rPr>
              <a:t>可</a:t>
            </a:r>
            <a:r>
              <a:rPr lang="zh-CN" altLang="en-US">
                <a:solidFill>
                  <a:schemeClr val="tx2"/>
                </a:solidFill>
              </a:rPr>
              <a:t>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165859"/>
            <a:ext cx="9982200" cy="5257801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smtClean="0"/>
              <a:t>A^t</a:t>
            </a:r>
            <a:endParaRPr lang="en-US" altLang="zh-CN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/>
              <a:t>第 </a:t>
            </a:r>
            <a:r>
              <a:rPr lang="en-US" altLang="zh-CN" sz="1800"/>
              <a:t>i </a:t>
            </a:r>
            <a:r>
              <a:rPr lang="zh-CN" altLang="en-US" sz="1800"/>
              <a:t>行 第</a:t>
            </a:r>
            <a:r>
              <a:rPr lang="en-US" altLang="zh-CN" sz="1800"/>
              <a:t>j  </a:t>
            </a:r>
            <a:r>
              <a:rPr lang="zh-CN" altLang="en-US" sz="1800"/>
              <a:t>列的数字 </a:t>
            </a:r>
            <a:r>
              <a:rPr lang="en-US" altLang="zh-CN" sz="1800"/>
              <a:t>a[i][j] </a:t>
            </a:r>
            <a:r>
              <a:rPr lang="zh-CN" altLang="en-US" sz="1800"/>
              <a:t>表示的就是起点为 </a:t>
            </a:r>
            <a:r>
              <a:rPr lang="en-US" altLang="zh-CN" sz="1800"/>
              <a:t>i  </a:t>
            </a:r>
            <a:r>
              <a:rPr lang="zh-CN" altLang="en-US" sz="1800"/>
              <a:t>终点为 </a:t>
            </a:r>
            <a:r>
              <a:rPr lang="en-US" altLang="zh-CN" sz="1800"/>
              <a:t>j  </a:t>
            </a:r>
            <a:r>
              <a:rPr lang="zh-CN" altLang="en-US" sz="1800"/>
              <a:t>，经过 </a:t>
            </a:r>
            <a:r>
              <a:rPr lang="en-US" altLang="zh-CN" sz="1800"/>
              <a:t>t </a:t>
            </a:r>
            <a:r>
              <a:rPr lang="zh-CN" altLang="en-US" sz="1800"/>
              <a:t>步的方案数。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4051" y="2825677"/>
            <a:ext cx="3137061" cy="2832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340" y="355387"/>
            <a:ext cx="10515600" cy="432048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</a:pPr>
            <a:r>
              <a:rPr lang="zh-CN" altLang="en-US" smtClean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smtClean="0">
                <a:solidFill>
                  <a:schemeClr val="tx2"/>
                </a:solidFill>
                <a:sym typeface="+mn-ea"/>
              </a:rPr>
              <a:t>7</a:t>
            </a:r>
            <a:r>
              <a:rPr lang="zh-CN" altLang="en-US" smtClean="0">
                <a:solidFill>
                  <a:schemeClr val="tx2"/>
                </a:solidFill>
                <a:sym typeface="+mn-ea"/>
              </a:rPr>
              <a:t>：</a:t>
            </a:r>
            <a:r>
              <a:rPr sz="2800" smtClean="0">
                <a:solidFill>
                  <a:schemeClr val="tx2"/>
                </a:solidFill>
              </a:rPr>
              <a:t>P2886 [USACO07NOV]Cow Relays G</a:t>
            </a:r>
            <a:endParaRPr sz="2800" dirty="0" smtClean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2120" y="1083558"/>
            <a:ext cx="104411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问题：求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两点之间的最短路，要求必须经过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条边（或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），而且是最短的。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7100" y="3390473"/>
            <a:ext cx="11336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970"/>
    </mc:Choice>
    <mc:Fallback>
      <p:transition spd="slow" advTm="26097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行列式相关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什么是排列？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个不同的元素排成一列，称为这</a:t>
            </a:r>
            <a:r>
              <a:rPr lang="en-US" altLang="zh-CN"/>
              <a:t>n</a:t>
            </a:r>
            <a:r>
              <a:rPr lang="zh-CN" altLang="en-US"/>
              <a:t>个元素的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排列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对于一种排列中，如果存在正整数 i, j 使得 1 ≤ i &lt; j ≤ n 而且 A[i] &gt; A[j]，则 &lt;A[i], A[j]&gt; 这个有序对称为 A 的一个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逆序对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同时，若一个排列的逆序数为奇数，则称它为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奇排列</a:t>
            </a:r>
            <a:r>
              <a:rPr lang="zh-CN" altLang="en-US"/>
              <a:t>。若一个排列的逆序数为偶数，则称它为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偶排列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定义一个排列</a:t>
            </a:r>
            <a:r>
              <a:rPr lang="en-US" altLang="zh-CN"/>
              <a:t>A</a:t>
            </a:r>
            <a:r>
              <a:rPr lang="zh-CN" altLang="en-US"/>
              <a:t>的符号为</a:t>
            </a:r>
            <a:r>
              <a:rPr lang="en-US" altLang="zh-CN"/>
              <a:t>(-1)^N(A)</a:t>
            </a:r>
            <a:r>
              <a:rPr lang="zh-CN" altLang="en-US"/>
              <a:t>，其中</a:t>
            </a:r>
            <a:r>
              <a:rPr lang="en-US" altLang="zh-CN"/>
              <a:t>N(A)</a:t>
            </a:r>
            <a:r>
              <a:rPr lang="zh-CN" altLang="en-US"/>
              <a:t>表示一个排列中的逆序对数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对换：将一个排列中的某两个元素对换，其余元素不变，则称这样的变换为对换。</a:t>
            </a:r>
            <a:endParaRPr lang="zh-CN" altLang="en-US"/>
          </a:p>
          <a:p>
            <a:r>
              <a:rPr lang="zh-CN" altLang="en-US"/>
              <a:t>性质：对换改变排列的奇偶性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04900" y="-258445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行列式相关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行列式相关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00000"/>
              </a:lnSpc>
            </a:pPr>
            <a:r>
              <a:rPr lang="zh-CN" altLang="en-US"/>
              <a:t>关于刚才那个性质的证明：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若一个对换交换了排列中相邻的两个元素，设位置为 x 和x + 1，则由逆序对的定义，只有 x, x + 1 的逆序情况改变。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其它数对的逆序情况均不变。于是排列的奇偶性被改变。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若该对换交换的不是相邻的两个元素，设其中还有 k 个元素，设这两个元素的位置为 x 和 x + k + 1。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则这可以对换可以看作 k + 1 次相邻对换 (将 </a:t>
            </a:r>
            <a:r>
              <a:rPr lang="en-US" altLang="zh-CN"/>
              <a:t>a</a:t>
            </a:r>
            <a:r>
              <a:rPr lang="zh-CN" altLang="en-US"/>
              <a:t>(x + k + 1) 移到位置 x) 和之后的 k 次相邻对换 (将现在在位置 x + 1 的 </a:t>
            </a:r>
            <a:r>
              <a:rPr lang="en-US" altLang="zh-CN"/>
              <a:t>a</a:t>
            </a:r>
            <a:r>
              <a:rPr lang="zh-CN" altLang="en-US"/>
              <a:t>(x) 移到位置 x + k + 1)。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而每次相邻对换改变排列的奇偶性，而我们作了 2k + 1 (奇数) 次相邻对换，于是排列的奇偶性被改变。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综上，对换改变排列的奇偶性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096962"/>
          </a:xfrm>
        </p:spPr>
        <p:txBody>
          <a:bodyPr anchor="ctr" anchorCtr="0"/>
          <a:lstStyle/>
          <a:p>
            <a:r>
              <a:rPr lang="zh-CN" altLang="en-US" dirty="0"/>
              <a:t>行列式</a:t>
            </a:r>
            <a:endParaRPr lang="zh-CN" altLang="en-US" dirty="0"/>
          </a:p>
        </p:txBody>
      </p:sp>
      <p:graphicFrame>
        <p:nvGraphicFramePr>
          <p:cNvPr id="41987" name="对象 41986"/>
          <p:cNvGraphicFramePr>
            <a:graphicFrameLocks noChangeAspect="1"/>
          </p:cNvGraphicFramePr>
          <p:nvPr/>
        </p:nvGraphicFramePr>
        <p:xfrm>
          <a:off x="5638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04265" y="1018540"/>
                <a:ext cx="9981565" cy="554228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𝑁 × 𝑁 方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阵行列式可以理解为所有列向量所夹的几何体的有向体积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行列式有公式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𝑑𝑒𝑡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𝜎</m:t>
                          </m:r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𝑠𝑔𝑛</m:t>
                          </m:r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𝜎</m:t>
                          </m:r>
                          <m:r>
                            <a:rPr lang="en-US" altLang="zh-CN" sz="2000" i="1" dirty="0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𝜎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是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指长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度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 𝑛 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全排列的集合，𝜎就是一个全排列，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果 𝜎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的逆序对对数为偶数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则 s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gn(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𝜎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) = 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，否则sgn(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𝜎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) = −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1。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（这里需要注意的是，每一行每一列，只会选一个数）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5" y="1018540"/>
                <a:ext cx="9981565" cy="5542280"/>
              </a:xfrm>
              <a:prstGeom prst="rect">
                <a:avLst/>
              </a:prstGeom>
              <a:blipFill rotWithShape="1">
                <a:blip r:embed="rId3"/>
                <a:stretch>
                  <a:fillRect t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行列式相关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比如说</a:t>
            </a:r>
            <a:endParaRPr lang="zh-CN" altLang="en-US"/>
          </a:p>
          <a:p>
            <a:r>
              <a:rPr lang="en-US" altLang="zh-CN"/>
              <a:t>2 1</a:t>
            </a:r>
            <a:endParaRPr lang="en-US" altLang="zh-CN"/>
          </a:p>
          <a:p>
            <a:r>
              <a:rPr lang="en-US" altLang="zh-CN"/>
              <a:t>3 4</a:t>
            </a:r>
            <a:endParaRPr lang="zh-CN" altLang="en-US"/>
          </a:p>
          <a:p>
            <a:r>
              <a:rPr lang="zh-CN" altLang="en-US"/>
              <a:t>这个矩阵的行列式就应该是</a:t>
            </a:r>
            <a:r>
              <a:rPr lang="en-US" altLang="zh-CN"/>
              <a:t>2*4-3*1 = 5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特别地，对于上三角形式的数表，他的行列式就是所有主对角线上元素的乘积。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  <a:endParaRPr lang="zh-CN" altLang="en-US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由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个数排成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行，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列的一张表称为一个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矩阵。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矩阵中的每一个数称为这个矩阵的一个元素。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矩阵的第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行与第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j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列交叉位置的元素称为矩阵的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j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元。</a:t>
                </a:r>
                <a:endParaRPr lang="en-US" altLang="zh-CN" dirty="0"/>
              </a:p>
              <a:p>
                <a:pPr algn="l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dirty="0"/>
                  <a:t>若一个矩阵的行与列相等，则称它为方阵。</a:t>
                </a:r>
                <a:endParaRPr lang="en-US" altLang="zh-CN" dirty="0"/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dirty="0">
                    <a:sym typeface="+mn-ea"/>
                  </a:rPr>
                  <a:t>行列式、高斯消元、矩阵求逆等都是针对方阵。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44033"/>
          <p:cNvSpPr>
            <a:spLocks noGrp="1"/>
          </p:cNvSpPr>
          <p:nvPr>
            <p:ph type="title"/>
          </p:nvPr>
        </p:nvSpPr>
        <p:spPr>
          <a:xfrm>
            <a:off x="1109980" y="0"/>
            <a:ext cx="9980682" cy="1096962"/>
          </a:xfrm>
        </p:spPr>
        <p:txBody>
          <a:bodyPr anchor="ctr" anchorCtr="0"/>
          <a:lstStyle/>
          <a:p>
            <a:r>
              <a:rPr lang="zh-CN" altLang="en-US" dirty="0"/>
              <a:t>上三角行列式</a:t>
            </a:r>
            <a:endParaRPr lang="zh-CN" altLang="en-US" dirty="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主对角线下方全为0的n阶行列式称为上三角行列式</a:t>
            </a:r>
            <a:endParaRPr lang="zh-CN" altLang="en-US" dirty="0"/>
          </a:p>
          <a:p>
            <a:r>
              <a:rPr lang="zh-CN" altLang="en-US" dirty="0"/>
              <a:t>上三角行列式的值为对角线上N个元素的乘积</a:t>
            </a:r>
            <a:endParaRPr lang="zh-CN" altLang="en-US" dirty="0"/>
          </a:p>
        </p:txBody>
      </p:sp>
      <p:graphicFrame>
        <p:nvGraphicFramePr>
          <p:cNvPr id="44036" name="对象 44035"/>
          <p:cNvGraphicFramePr>
            <a:graphicFrameLocks noChangeAspect="1"/>
          </p:cNvGraphicFramePr>
          <p:nvPr/>
        </p:nvGraphicFramePr>
        <p:xfrm>
          <a:off x="4288155" y="2276475"/>
          <a:ext cx="3757295" cy="217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" imgW="1625600" imgH="939800" progId="Equation.3">
                  <p:embed/>
                </p:oleObj>
              </mc:Choice>
              <mc:Fallback>
                <p:oleObj name="" r:id="rId1" imgW="1625600" imgH="939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8155" y="2276475"/>
                        <a:ext cx="3757295" cy="2172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一些好用的性质！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300"/>
              <a:t>1.</a:t>
            </a:r>
            <a:r>
              <a:rPr lang="zh-CN" altLang="en-US" sz="2300"/>
              <a:t>交换行列式的两行，行列式变号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证明</a:t>
            </a:r>
            <a:r>
              <a:rPr lang="en-US" altLang="zh-CN" sz="2300"/>
              <a:t>:</a:t>
            </a:r>
            <a:r>
              <a:rPr lang="zh-CN" altLang="en-US" sz="2300"/>
              <a:t>交换行列式的两行，相当于对于所有的排列都发生一次对换，对换改变逆序对的奇偶性，也就会改变符号。</a:t>
            </a:r>
            <a:endParaRPr lang="zh-CN" altLang="en-US" sz="2300"/>
          </a:p>
          <a:p>
            <a:pPr marL="0" indent="0">
              <a:buNone/>
            </a:pPr>
            <a:endParaRPr lang="en-US" altLang="zh-CN" sz="2300"/>
          </a:p>
          <a:p>
            <a:pPr marL="0" indent="0">
              <a:buNone/>
            </a:pPr>
            <a:r>
              <a:rPr lang="en-US" altLang="zh-CN" sz="2300"/>
              <a:t>2.如果行列式有两行完全相同，则此行列式等于 0。</a:t>
            </a:r>
            <a:endParaRPr lang="en-US" altLang="zh-CN" sz="2300"/>
          </a:p>
          <a:p>
            <a:pPr marL="0" indent="0">
              <a:buNone/>
            </a:pPr>
            <a:r>
              <a:rPr lang="en-US" altLang="zh-CN" sz="2300"/>
              <a:t>证明：</a:t>
            </a:r>
            <a:r>
              <a:rPr lang="zh-CN" altLang="en-US" sz="2300"/>
              <a:t>比较显然的是，交换两行不会影响行列式值的大小。</a:t>
            </a:r>
            <a:r>
              <a:rPr lang="en-US" altLang="zh-CN" sz="2300"/>
              <a:t>把这两行互换，有 D = −D，故 D = 0。</a:t>
            </a:r>
            <a:endParaRPr lang="en-US" altLang="zh-CN" sz="2300"/>
          </a:p>
          <a:p>
            <a:pPr marL="0" indent="0">
              <a:buNone/>
            </a:pPr>
            <a:endParaRPr lang="en-US" altLang="zh-CN" sz="2300"/>
          </a:p>
          <a:p>
            <a:pPr marL="0" indent="0">
              <a:buNone/>
            </a:pPr>
            <a:r>
              <a:rPr lang="en-US" altLang="zh-CN" sz="2300"/>
              <a:t>3.行列式的某一行中所有元素都乘以同一常数 k，等于用数 k乘以此行列式。</a:t>
            </a:r>
            <a:endParaRPr lang="en-US" altLang="zh-CN" sz="2300" b="1"/>
          </a:p>
          <a:p>
            <a:pPr marL="0" indent="0">
              <a:buNone/>
            </a:pPr>
            <a:r>
              <a:rPr lang="zh-CN" altLang="en-US" sz="2300"/>
              <a:t>证明显然（相当于每一个排列都乘了一个</a:t>
            </a:r>
            <a:r>
              <a:rPr lang="en-US" altLang="zh-CN" sz="2300"/>
              <a:t>k</a:t>
            </a:r>
            <a:r>
              <a:rPr lang="zh-CN" altLang="en-US" sz="2300"/>
              <a:t>）</a:t>
            </a:r>
            <a:endParaRPr lang="zh-CN" altLang="en-US" sz="2300"/>
          </a:p>
          <a:p>
            <a:pPr marL="0" indent="0">
              <a:buNone/>
            </a:pPr>
            <a:r>
              <a:rPr lang="zh-CN" altLang="en-US" sz="2300"/>
              <a:t>推论：行列式的某一行中所有元素的公因子可以提到行列式的外面。</a:t>
            </a:r>
            <a:endParaRPr lang="zh-CN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一些好用的性质！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4.</a:t>
            </a:r>
            <a:r>
              <a:rPr lang="zh-CN" altLang="en-US" sz="2000"/>
              <a:t>若行列式有两行元素对应成比例，则此行列式等于 0。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使用性质</a:t>
            </a:r>
            <a:r>
              <a:rPr lang="en-US" altLang="zh-CN" sz="2000"/>
              <a:t>2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即可证明（先提公因子，然后成比例）</a:t>
            </a:r>
            <a:endParaRPr lang="zh-CN" altLang="en-US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5.若行列式的某一行的元素都是两数之和，则此行列式等于对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应两个行列式之和。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即：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340" y="3803015"/>
            <a:ext cx="64008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一些好用的性质！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1588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证明：可以理解为大矩阵的行列式的</a:t>
            </a:r>
            <a:r>
              <a:rPr lang="en-US" altLang="zh-CN"/>
              <a:t>sigma</a:t>
            </a:r>
            <a:r>
              <a:rPr lang="zh-CN" altLang="en-US"/>
              <a:t>的每一项是</a:t>
            </a:r>
            <a:r>
              <a:rPr lang="en-US" altLang="zh-CN"/>
              <a:t>......*(xi+yi)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然后分成两个矩阵就是 </a:t>
            </a:r>
            <a:r>
              <a:rPr lang="en-US" altLang="zh-CN"/>
              <a:t>........*xi + .........*yi</a:t>
            </a:r>
            <a:r>
              <a:rPr lang="zh-CN" altLang="en-US"/>
              <a:t>，所以是等价的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6.把行列式的某一行的各元素乘以同一数后，然后加到另一行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对应的元素上去，行列式的值不变。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证明：加完直接分离，然后成比例的行列式为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行列式相关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那说了这么多性质。我们该如何求行列式呢？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一个朴素的想法肯定是直接暴力枚举所有的排列，然后计算他们的贡献。但这样的时间复杂度显然是无法接受的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然而我们发现，上三角行列式的值是非常容易计算的。因此，我们可以尝试使用上面 6 个性质，来对行列式进行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恒等变形</a:t>
            </a:r>
            <a:r>
              <a:rPr lang="zh-CN" altLang="en-US"/>
              <a:t>或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常数倍数的变形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我们从左到右，一列一列地将该元素清零。具体地讲，第 i步我们通过 a</a:t>
            </a:r>
            <a:r>
              <a:rPr lang="en-US" altLang="zh-CN"/>
              <a:t>[i][i]</a:t>
            </a:r>
            <a:r>
              <a:rPr lang="zh-CN" altLang="en-US"/>
              <a:t> 使用性质</a:t>
            </a:r>
            <a:r>
              <a:rPr lang="en-US" altLang="zh-CN"/>
              <a:t>6</a:t>
            </a:r>
            <a:r>
              <a:rPr lang="zh-CN" altLang="en-US"/>
              <a:t>将 </a:t>
            </a:r>
            <a:r>
              <a:rPr lang="en-US" altLang="zh-CN"/>
              <a:t>a[j][i]</a:t>
            </a:r>
            <a:r>
              <a:rPr lang="zh-CN" altLang="en-US"/>
              <a:t>(j &gt; i) 变为 0。直到主对角线下方所有元素都变为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那么最后这个行列式的值就是主对角线元素的乘积。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我们不难发现这样的算法的复杂度是</a:t>
            </a:r>
            <a:r>
              <a:rPr lang="en-US" altLang="zh-CN"/>
              <a:t>O(n^3)</a:t>
            </a:r>
            <a:endParaRPr lang="en-US" altLang="zh-CN"/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42900" algn="l" fontAlgn="auto">
              <a:lnSpc>
                <a:spcPct val="150000"/>
              </a:lnSpc>
              <a:buClrTx/>
              <a:buSzTx/>
            </a:pPr>
            <a:r>
              <a:rPr lang="zh-CN" altLang="en-US" dirty="0">
                <a:cs typeface="微软雅黑" panose="020B0503020204020204" pitchFamily="34" charset="-122"/>
              </a:rPr>
              <a:t>一个线性方程组有m个一次方程，n个变量</a:t>
            </a:r>
            <a:endParaRPr lang="zh-CN" altLang="en-US" dirty="0">
              <a:cs typeface="微软雅黑" panose="020B0503020204020204" pitchFamily="34" charset="-122"/>
            </a:endParaRPr>
          </a:p>
          <a:p>
            <a:pPr marL="114300" indent="-342900" algn="l" fontAlgn="auto">
              <a:lnSpc>
                <a:spcPct val="150000"/>
              </a:lnSpc>
              <a:buClrTx/>
              <a:buSzTx/>
            </a:pPr>
            <a:r>
              <a:rPr lang="zh-CN" altLang="en-US" dirty="0">
                <a:cs typeface="微软雅黑" panose="020B0503020204020204" pitchFamily="34" charset="-122"/>
              </a:rPr>
              <a:t>把所有的系数写成一个m行n列的矩阵，把每个方程等号右侧的常数放在最右列上，得到一个m行n+1列的增广矩阵。</a:t>
            </a:r>
            <a:endParaRPr lang="zh-CN" altLang="en-US" dirty="0">
              <a:cs typeface="微软雅黑" panose="020B0503020204020204" pitchFamily="34" charset="-122"/>
            </a:endParaRPr>
          </a:p>
          <a:p>
            <a:pPr marL="114300" indent="-342900" algn="l" fontAlgn="auto">
              <a:lnSpc>
                <a:spcPct val="150000"/>
              </a:lnSpc>
              <a:buClrTx/>
              <a:buSzTx/>
            </a:pPr>
            <a:endParaRPr lang="zh-CN" altLang="en-US" dirty="0">
              <a:cs typeface="微软雅黑" panose="020B0503020204020204" pitchFamily="34" charset="-122"/>
            </a:endParaRPr>
          </a:p>
          <a:p>
            <a:pPr marL="114300" indent="-342900" algn="l" fontAlgn="auto">
              <a:lnSpc>
                <a:spcPct val="150000"/>
              </a:lnSpc>
              <a:buClrTx/>
              <a:buSzTx/>
            </a:pPr>
            <a:endParaRPr lang="en-US" altLang="zh-CN" dirty="0">
              <a:cs typeface="微软雅黑" panose="020B0503020204020204" pitchFamily="34" charset="-122"/>
            </a:endParaRPr>
          </a:p>
          <a:p>
            <a:pPr marL="114300" indent="-342900" algn="l" fontAlgn="auto">
              <a:lnSpc>
                <a:spcPct val="150000"/>
              </a:lnSpc>
              <a:buClrTx/>
              <a:buSzTx/>
            </a:pPr>
            <a:r>
              <a:rPr lang="zh-CN" altLang="en-US" dirty="0">
                <a:cs typeface="微软雅黑" panose="020B0503020204020204" pitchFamily="34" charset="-122"/>
              </a:rPr>
              <a:t>高斯消元法步骤：</a:t>
            </a:r>
            <a:r>
              <a:rPr lang="en-US" altLang="zh-CN" dirty="0">
                <a:cs typeface="微软雅黑" panose="020B0503020204020204" pitchFamily="34" charset="-122"/>
              </a:rPr>
              <a:t>1.</a:t>
            </a:r>
            <a:r>
              <a:rPr lang="zh-CN" altLang="en-US" dirty="0">
                <a:cs typeface="微软雅黑" panose="020B0503020204020204" pitchFamily="34" charset="-122"/>
              </a:rPr>
              <a:t>增广矩阵行初等行变换为行最简形；</a:t>
            </a:r>
            <a:r>
              <a:rPr lang="zh-CN" altLang="en-US">
                <a:cs typeface="微软雅黑" panose="020B0503020204020204" pitchFamily="34" charset="-122"/>
              </a:rPr>
              <a:t>2</a:t>
            </a:r>
            <a:r>
              <a:rPr lang="zh-CN" altLang="en-US" smtClean="0">
                <a:cs typeface="微软雅黑" panose="020B0503020204020204" pitchFamily="34" charset="-122"/>
              </a:rPr>
              <a:t>. 还</a:t>
            </a:r>
            <a:r>
              <a:rPr lang="zh-CN" altLang="en-US" dirty="0">
                <a:cs typeface="微软雅黑" panose="020B0503020204020204" pitchFamily="34" charset="-122"/>
              </a:rPr>
              <a:t>原线性方程组；</a:t>
            </a:r>
            <a:r>
              <a:rPr lang="zh-CN" altLang="en-US">
                <a:cs typeface="微软雅黑" panose="020B0503020204020204" pitchFamily="34" charset="-122"/>
              </a:rPr>
              <a:t>3</a:t>
            </a:r>
            <a:r>
              <a:rPr lang="zh-CN" altLang="en-US" smtClean="0">
                <a:cs typeface="微软雅黑" panose="020B0503020204020204" pitchFamily="34" charset="-122"/>
              </a:rPr>
              <a:t>. 求</a:t>
            </a:r>
            <a:r>
              <a:rPr lang="zh-CN" altLang="en-US" dirty="0">
                <a:cs typeface="微软雅黑" panose="020B0503020204020204" pitchFamily="34" charset="-122"/>
              </a:rPr>
              <a:t>解第一个变量；</a:t>
            </a:r>
            <a:r>
              <a:rPr lang="zh-CN" altLang="en-US">
                <a:cs typeface="微软雅黑" panose="020B0503020204020204" pitchFamily="34" charset="-122"/>
              </a:rPr>
              <a:t>4</a:t>
            </a:r>
            <a:r>
              <a:rPr lang="zh-CN" altLang="en-US" smtClean="0">
                <a:cs typeface="微软雅黑" panose="020B0503020204020204" pitchFamily="34" charset="-122"/>
              </a:rPr>
              <a:t>. 补</a:t>
            </a:r>
            <a:r>
              <a:rPr lang="zh-CN" altLang="en-US" dirty="0">
                <a:cs typeface="微软雅黑" panose="020B0503020204020204" pitchFamily="34" charset="-122"/>
              </a:rPr>
              <a:t>充自由未知量；</a:t>
            </a:r>
            <a:r>
              <a:rPr lang="zh-CN" altLang="en-US">
                <a:cs typeface="微软雅黑" panose="020B0503020204020204" pitchFamily="34" charset="-122"/>
              </a:rPr>
              <a:t>5</a:t>
            </a:r>
            <a:r>
              <a:rPr lang="zh-CN" altLang="en-US" smtClean="0">
                <a:cs typeface="微软雅黑" panose="020B0503020204020204" pitchFamily="34" charset="-122"/>
              </a:rPr>
              <a:t>. 列</a:t>
            </a:r>
            <a:r>
              <a:rPr lang="zh-CN" altLang="en-US" dirty="0">
                <a:cs typeface="微软雅黑" panose="020B0503020204020204" pitchFamily="34" charset="-122"/>
              </a:rPr>
              <a:t>表示方程组通解。</a:t>
            </a:r>
            <a:endParaRPr lang="zh-CN" altLang="en-US" dirty="0">
              <a:cs typeface="微软雅黑" panose="020B0503020204020204" pitchFamily="34" charset="-122"/>
            </a:endParaRPr>
          </a:p>
          <a:p>
            <a:pPr marL="114300" indent="-342900" algn="l" fontAlgn="auto">
              <a:lnSpc>
                <a:spcPct val="150000"/>
              </a:lnSpc>
              <a:buClrTx/>
              <a:buSzTx/>
            </a:pPr>
            <a:endParaRPr lang="zh-CN" altLang="en-US" dirty="0">
              <a:cs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22340" y="355387"/>
            <a:ext cx="10515600" cy="4320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>
              <a:buFont typeface="Wingdings" panose="05000000000000000000" pitchFamily="2" charset="2"/>
            </a:pPr>
            <a:r>
              <a:rPr lang="zh-CN" sz="2800" dirty="0" smtClean="0">
                <a:solidFill>
                  <a:schemeClr val="tx2"/>
                </a:solidFill>
              </a:rPr>
              <a:t>线性方程组和高斯消元</a:t>
            </a:r>
            <a:endParaRPr lang="zh-CN" sz="2800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143250" y="3216910"/>
                <a:ext cx="6096000" cy="89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58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9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88</m:t>
                              </m:r>
                            </m:e>
                          </m:eqAr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3216910"/>
                <a:ext cx="6096000" cy="89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06"/>
    </mc:Choice>
    <mc:Fallback>
      <p:transition spd="slow" advTm="41106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 typeface="Wingdings" panose="05000000000000000000" pitchFamily="2" charset="2"/>
            </a:pPr>
            <a:r>
              <a:rPr lang="zh-CN" altLang="en-US" sz="2800" dirty="0" smtClean="0">
                <a:solidFill>
                  <a:schemeClr val="tx2"/>
                </a:solidFill>
              </a:rPr>
              <a:t>高斯消元法</a:t>
            </a:r>
            <a:endParaRPr lang="zh-CN" altLang="en-US" sz="2800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04900" y="990600"/>
                <a:ext cx="9907905" cy="521716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1.增广矩阵行初等行变换为行最简形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57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2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. 还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原线性方程组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l"/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3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. 求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解第一个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变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量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latin typeface="Cambria Math" panose="02040503050406030204" charset="0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 dirty="0" smtClean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2000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4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. 补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充自由未知量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5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. 列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表示方程组通解，该方程存在唯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一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解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charset="0"/>
                                      <a:ea typeface="微软雅黑" panose="020B0503020204020204" pitchFamily="34" charset="-122"/>
                                      <a:cs typeface="Cambria Math" panose="02040503050406030204" charset="0"/>
                                      <a:sym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  <a:sym typeface="+mn-ea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charset="0"/>
                                  <a:ea typeface="微软雅黑" panose="020B0503020204020204" pitchFamily="34" charset="-122"/>
                                  <a:cs typeface="Cambria Math" panose="02040503050406030204" charset="0"/>
                                  <a:sym typeface="+mn-ea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990600"/>
                <a:ext cx="9907905" cy="5217160"/>
              </a:xfrm>
              <a:prstGeom prst="rect">
                <a:avLst/>
              </a:prstGeom>
              <a:blipFill rotWithShape="1">
                <a:blip r:embed="rId1"/>
                <a:stretch>
                  <a:fillRect b="-4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368675" y="2985135"/>
                <a:ext cx="6096000" cy="8934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57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127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57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513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368675" y="2985135"/>
                <a:ext cx="6096000" cy="8934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240"/>
    </mc:Choice>
    <mc:Fallback>
      <p:transition spd="slow" advTm="11524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1126947" y="-280501"/>
            <a:ext cx="6120508" cy="11430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 typeface="Wingdings" panose="05000000000000000000" pitchFamily="2" charset="2"/>
            </a:pPr>
            <a:r>
              <a:rPr lang="zh-CN" sz="2800" dirty="0" smtClean="0">
                <a:solidFill>
                  <a:schemeClr val="tx2"/>
                </a:solidFill>
              </a:rPr>
              <a:t>无穷解和无解</a:t>
            </a:r>
            <a:endParaRPr lang="zh-CN" sz="2800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198880" y="1697990"/>
                <a:ext cx="9602470" cy="11671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58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6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198880" y="1697990"/>
                <a:ext cx="9602470" cy="11671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68705" y="1111250"/>
            <a:ext cx="6096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1.无穷解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.无解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198880" y="3489960"/>
                <a:ext cx="9602470" cy="11728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dirty="0" smtClean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47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58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6</m:t>
                                  </m:r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198880" y="3489960"/>
                <a:ext cx="9602470" cy="11728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18"/>
    </mc:Choice>
    <mc:Fallback>
      <p:transition spd="slow" advTm="2271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900" y="1252880"/>
            <a:ext cx="10515600" cy="4351338"/>
          </a:xfrm>
        </p:spPr>
        <p:txBody>
          <a:bodyPr/>
          <a:lstStyle/>
          <a:p>
            <a:r>
              <a:rPr lang="zh-CN" altLang="en-US" dirty="0"/>
              <a:t>一种程式化的简单消元方法</a:t>
            </a:r>
            <a:endParaRPr lang="zh-CN" altLang="en-US" dirty="0"/>
          </a:p>
        </p:txBody>
      </p:sp>
      <p:sp>
        <p:nvSpPr>
          <p:cNvPr id="28674" name="标题 1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104900" y="-258445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buClrTx/>
              <a:buSzTx/>
              <a:buFont typeface="Wingdings" panose="05000000000000000000" pitchFamily="2" charset="2"/>
            </a:pPr>
            <a:r>
              <a:rPr lang="zh-CN" sz="2800" dirty="0" smtClean="0">
                <a:solidFill>
                  <a:schemeClr val="tx2"/>
                </a:solidFill>
              </a:rPr>
              <a:t>高斯</a:t>
            </a:r>
            <a:r>
              <a:rPr lang="en-US" altLang="zh-CN" sz="2800" dirty="0" smtClean="0">
                <a:solidFill>
                  <a:schemeClr val="tx2"/>
                </a:solidFill>
              </a:rPr>
              <a:t>-</a:t>
            </a:r>
            <a:r>
              <a:rPr lang="zh-CN" sz="2800" dirty="0" smtClean="0">
                <a:solidFill>
                  <a:schemeClr val="tx2"/>
                </a:solidFill>
              </a:rPr>
              <a:t>约旦消元法</a:t>
            </a:r>
            <a:endParaRPr lang="zh-CN" sz="2800" dirty="0" smtClean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04900" y="1777365"/>
                <a:ext cx="9980930" cy="26200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57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654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285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285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57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1425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3135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513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"/>
                              <m:endChr m:val=""/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dirty="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28600" indent="-228600" algn="l">
                  <a:lnSpc>
                    <a:spcPct val="90000"/>
                  </a:lnSpc>
                  <a:spcBef>
                    <a:spcPts val="180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存在唯一解的情况下比较方便，无解还是无数解判断较为麻烦。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777365"/>
                <a:ext cx="9980930" cy="26200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735"/>
    </mc:Choice>
    <mc:Fallback>
      <p:transition spd="slow" advTm="14673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矩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阵的加法与数量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乘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 </a:t>
            </a:r>
            <a:endParaRPr lang="zh-CN" altLang="en-US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均为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矩阵，且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,∀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j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则称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的和，记作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矩阵，且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,∀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j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则称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为</a:t>
                </a:r>
                <a:r>
                  <a:rPr lang="en-US" altLang="zh-CN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与</a:t>
                </a:r>
                <a:r>
                  <a:rPr lang="en-US" altLang="zh-CN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/>
                  <a:t>的数量乘积，记作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kA</m:t>
                    </m:r>
                  </m:oMath>
                </a14:m>
                <a:r>
                  <a:rPr lang="en-US" altLang="zh-CN" dirty="0" smtClean="0"/>
                  <a:t>    </a:t>
                </a:r>
                <a:endParaRPr lang="en-US" altLang="zh-CN" dirty="0"/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矩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阵的乘法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矩阵,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为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  <m:r>
                      <a:rPr lang="en-US" altLang="zh-CN" dirty="0" smtClean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>
                    <a:sym typeface="+mn-ea"/>
                  </a:rPr>
                  <a:t>矩阵,</a:t>
                </a:r>
                <a:r>
                  <a:rPr lang="zh-CN" altLang="en-US" dirty="0">
                    <a:sym typeface="+mn-ea"/>
                  </a:rPr>
                  <a:t>令</a:t>
                </a:r>
                <a:r>
                  <a:rPr lang="en-US" altLang="zh-CN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为</a:t>
                </a:r>
                <a:r>
                  <a:rPr lang="en-US" altLang="zh-CN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m</m:t>
                    </m:r>
                  </m:oMath>
                </a14:m>
                <a:r>
                  <a:rPr lang="en-US" altLang="zh-CN" dirty="0" smtClean="0">
                    <a:sym typeface="+mn-ea"/>
                  </a:rPr>
                  <a:t> </a:t>
                </a:r>
                <a:r>
                  <a:rPr lang="en-US" altLang="zh-CN" dirty="0">
                    <a:sym typeface="+mn-ea"/>
                  </a:rPr>
                  <a:t>矩阵</a:t>
                </a:r>
                <a:r>
                  <a:rPr lang="zh-CN" altLang="en-US" dirty="0">
                    <a:sym typeface="+mn-ea"/>
                  </a:rPr>
                  <a:t>，且</a:t>
                </a:r>
                <a:endParaRPr lang="zh-CN" altLang="en-US" dirty="0">
                  <a:sym typeface="+mn-ea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∗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则称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的</a:t>
                </a:r>
                <a:r>
                  <a:rPr lang="zh-CN" altLang="en-US" dirty="0"/>
                  <a:t>积</a:t>
                </a:r>
                <a:r>
                  <a:rPr lang="en-US" altLang="zh-CN" dirty="0"/>
                  <a:t>，记作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AB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只有左矩阵的列数与右矩阵的行数相同时才能相乘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乘积矩阵的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元等于左矩阵的第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行与右矩阵的第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j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列对应元素乘积之和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dirty="0"/>
                  <a:t>乘积矩阵的行数等于左矩阵的行数,列数等于右矩阵的列数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/>
                  <a:t>可以从向量旋转角度理解矩阵的乘法</a:t>
                </a:r>
                <a:endParaRPr lang="zh-CN" altLang="en-US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满足结合率和分配率，不满足交换律。矩阵乘法的结合律是很多题目解题的关键！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630" y="1026794"/>
                <a:ext cx="9982200" cy="5257801"/>
              </a:xfrm>
              <a:blipFill rotWithShape="1">
                <a:blip r:embed="rId1"/>
                <a:stretch>
                  <a:fillRect t="-12" b="-4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矩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阵的乘法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3630" y="1026794"/>
            <a:ext cx="9982200" cy="5257801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Matrix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Matrix mul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Matrix A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Matrix B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altLang="zh-CN" b="1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mtClean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矩阵乘法，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n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代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表</a:t>
            </a:r>
            <a:r>
              <a:rPr lang="en-US" altLang="zh-CN" smtClean="0">
                <a:solidFill>
                  <a:srgbClr val="008000"/>
                </a:solidFill>
                <a:highlight>
                  <a:srgbClr val="FFFFFF"/>
                </a:highlight>
              </a:rPr>
              <a:t>A </a:t>
            </a:r>
            <a:r>
              <a:rPr lang="zh-CN" altLang="en-US" smtClean="0">
                <a:solidFill>
                  <a:srgbClr val="008000"/>
                </a:solidFill>
                <a:highlight>
                  <a:srgbClr val="FFFFFF"/>
                </a:highlight>
              </a:rPr>
              <a:t>、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B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两个矩阵是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n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阶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方</a:t>
            </a:r>
            <a:r>
              <a:rPr lang="zh-CN" altLang="en-US" smtClean="0">
                <a:solidFill>
                  <a:srgbClr val="008000"/>
                </a:solidFill>
                <a:highlight>
                  <a:srgbClr val="FFFFFF"/>
                </a:highlight>
              </a:rPr>
              <a:t>阵 </a:t>
            </a:r>
            <a:r>
              <a:rPr lang="en-US" altLang="zh-CN" smtClean="0">
                <a:solidFill>
                  <a:srgbClr val="008000"/>
                </a:solidFill>
                <a:highlight>
                  <a:srgbClr val="FFFFFF"/>
                </a:highlight>
              </a:rPr>
              <a:t>Matrix temp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;//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临时矩阵，存放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</a:rPr>
              <a:t>A*B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</a:rPr>
              <a:t>结果</a:t>
            </a:r>
            <a:endParaRPr lang="zh-CN" altLang="en-US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++){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		temp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altLang="zh-CN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			temp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]=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temp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]+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]*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</a:rPr>
              <a:t> temp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矩</a:t>
            </a:r>
            <a:r>
              <a:rPr lang="zh-CN" altLang="en-US" smtClean="0"/>
              <a:t>阵的几何意义</a:t>
            </a: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3630" y="1026794"/>
            <a:ext cx="9982200" cy="5257801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mtClean="0"/>
              <a:t>平</a:t>
            </a:r>
            <a:r>
              <a:rPr lang="zh-CN" altLang="en-US"/>
              <a:t>面上有不超过</a:t>
            </a:r>
            <a:r>
              <a:rPr lang="en-US" altLang="zh-CN"/>
              <a:t>10000</a:t>
            </a:r>
            <a:r>
              <a:rPr lang="zh-CN" altLang="en-US"/>
              <a:t>个点，坐标都是已知的，现在可能</a:t>
            </a:r>
            <a:r>
              <a:rPr lang="zh-CN" altLang="en-US"/>
              <a:t>对</a:t>
            </a:r>
            <a:r>
              <a:rPr lang="zh-CN" altLang="en-US" smtClean="0"/>
              <a:t>所   有</a:t>
            </a:r>
            <a:r>
              <a:rPr lang="zh-CN" altLang="en-US"/>
              <a:t>的点做以下几种操作：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平移一定距离</a:t>
            </a:r>
            <a:r>
              <a:rPr lang="en-US" altLang="zh-CN"/>
              <a:t>(M)</a:t>
            </a:r>
            <a:r>
              <a:rPr lang="zh-CN" altLang="en-US"/>
              <a:t>，相对</a:t>
            </a:r>
            <a:r>
              <a:rPr lang="en-US" altLang="zh-CN"/>
              <a:t>X</a:t>
            </a:r>
            <a:r>
              <a:rPr lang="zh-CN" altLang="en-US"/>
              <a:t>轴上下翻转</a:t>
            </a:r>
            <a:r>
              <a:rPr lang="en-US" altLang="zh-CN"/>
              <a:t>(X)</a:t>
            </a:r>
            <a:r>
              <a:rPr lang="zh-CN" altLang="en-US"/>
              <a:t>，相对</a:t>
            </a:r>
            <a:r>
              <a:rPr lang="en-US" altLang="zh-CN"/>
              <a:t>Y</a:t>
            </a:r>
            <a:r>
              <a:rPr lang="zh-CN" altLang="en-US"/>
              <a:t>轴左右翻转</a:t>
            </a:r>
            <a:r>
              <a:rPr lang="en-US" altLang="zh-CN"/>
              <a:t>(</a:t>
            </a:r>
            <a:r>
              <a:rPr lang="en-US" altLang="zh-CN"/>
              <a:t>Y</a:t>
            </a:r>
            <a:r>
              <a:rPr lang="en-US" altLang="zh-CN" smtClean="0"/>
              <a:t>), </a:t>
            </a:r>
            <a:r>
              <a:rPr lang="zh-CN" altLang="en-US" smtClean="0"/>
              <a:t>坐</a:t>
            </a:r>
            <a:r>
              <a:rPr lang="zh-CN" altLang="en-US"/>
              <a:t>标缩小或放大一定的倍数</a:t>
            </a:r>
            <a:r>
              <a:rPr lang="en-US" altLang="zh-CN"/>
              <a:t>(S),</a:t>
            </a:r>
            <a:r>
              <a:rPr lang="zh-CN" altLang="en-US"/>
              <a:t>所有点对坐标原点逆时针旋</a:t>
            </a:r>
            <a:r>
              <a:rPr lang="zh-CN" altLang="en-US"/>
              <a:t>转</a:t>
            </a:r>
            <a:r>
              <a:rPr lang="zh-CN" altLang="en-US" smtClean="0"/>
              <a:t>一 定</a:t>
            </a:r>
            <a:r>
              <a:rPr lang="zh-CN" altLang="en-US"/>
              <a:t>角度</a:t>
            </a:r>
            <a:r>
              <a:rPr lang="en-US" altLang="zh-CN"/>
              <a:t>(R)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操作的次数不超过</a:t>
            </a:r>
            <a:r>
              <a:rPr lang="en-US" altLang="zh-CN"/>
              <a:t>1000000</a:t>
            </a:r>
            <a:r>
              <a:rPr lang="zh-CN" altLang="en-US"/>
              <a:t>次，求最终所有点的坐</a:t>
            </a:r>
            <a:r>
              <a:rPr lang="zh-CN" altLang="en-US"/>
              <a:t>标</a:t>
            </a:r>
            <a:r>
              <a:rPr lang="zh-CN" altLang="en-US" smtClean="0"/>
              <a:t>。              </a:t>
            </a:r>
            <a:endParaRPr lang="en-US" altLang="zh-CN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mtClean="0"/>
              <a:t>提</a:t>
            </a:r>
            <a:r>
              <a:rPr lang="zh-CN" altLang="en-US"/>
              <a:t>示：如果程序中用到</a:t>
            </a:r>
            <a:r>
              <a:rPr lang="en-US" altLang="zh-CN"/>
              <a:t>PI</a:t>
            </a:r>
            <a:r>
              <a:rPr lang="zh-CN" altLang="en-US"/>
              <a:t>的值，可以用</a:t>
            </a:r>
            <a:r>
              <a:rPr lang="en-US" altLang="zh-CN"/>
              <a:t>acos(-1.0)</a:t>
            </a:r>
            <a:r>
              <a:rPr lang="zh-CN" altLang="en-US"/>
              <a:t>获得。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旋转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3630" y="1026794"/>
            <a:ext cx="9982200" cy="5257801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mtClean="0"/>
              <a:t>p </a:t>
            </a:r>
            <a:r>
              <a:rPr lang="zh-CN" altLang="en-US" smtClean="0"/>
              <a:t>点 </a:t>
            </a:r>
            <a:r>
              <a:rPr lang="en-US" altLang="zh-CN" smtClean="0"/>
              <a:t>(</a:t>
            </a:r>
            <a:r>
              <a:rPr lang="en-US" altLang="zh-CN"/>
              <a:t>x,y)</a:t>
            </a:r>
            <a:r>
              <a:rPr lang="zh-CN" altLang="en-US"/>
              <a:t>绕原点逆时针旋转</a:t>
            </a:r>
            <a:r>
              <a:rPr lang="el-GR" altLang="zh-CN"/>
              <a:t>α</a:t>
            </a:r>
            <a:r>
              <a:rPr lang="zh-CN" altLang="en-US"/>
              <a:t>角</a:t>
            </a:r>
            <a:r>
              <a:rPr lang="zh-CN" altLang="en-US"/>
              <a:t>度</a:t>
            </a:r>
            <a:r>
              <a:rPr lang="zh-CN" altLang="en-US" smtClean="0"/>
              <a:t>后  </a:t>
            </a:r>
            <a:r>
              <a:rPr lang="en-US" altLang="zh-CN" smtClean="0"/>
              <a:t>——&gt;</a:t>
            </a:r>
            <a:r>
              <a:rPr lang="zh-CN" altLang="en-US" smtClean="0"/>
              <a:t>   </a:t>
            </a:r>
            <a:r>
              <a:rPr lang="en-US" altLang="zh-CN" smtClean="0"/>
              <a:t>p’  (</a:t>
            </a:r>
            <a:r>
              <a:rPr lang="en-US" altLang="zh-CN"/>
              <a:t>xcos</a:t>
            </a:r>
            <a:r>
              <a:rPr lang="el-GR" altLang="zh-CN" smtClean="0"/>
              <a:t>α - </a:t>
            </a:r>
            <a:r>
              <a:rPr lang="en-US" altLang="zh-CN" smtClean="0"/>
              <a:t>ysin</a:t>
            </a:r>
            <a:r>
              <a:rPr lang="el-GR" altLang="zh-CN" smtClean="0"/>
              <a:t>α , </a:t>
            </a:r>
            <a:r>
              <a:rPr lang="en-US" altLang="zh-CN" smtClean="0"/>
              <a:t>xsin</a:t>
            </a:r>
            <a:r>
              <a:rPr lang="el-GR" altLang="zh-CN" smtClean="0"/>
              <a:t>α + </a:t>
            </a:r>
            <a:r>
              <a:rPr lang="en-US" altLang="zh-CN" smtClean="0"/>
              <a:t>ycos</a:t>
            </a:r>
            <a:r>
              <a:rPr lang="el-GR" altLang="zh-CN"/>
              <a:t>α</a:t>
            </a:r>
            <a:r>
              <a:rPr lang="el-GR" altLang="zh-CN"/>
              <a:t>)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正</a:t>
            </a:r>
            <a:r>
              <a:rPr lang="zh-CN" altLang="en-US"/>
              <a:t>弦公</a:t>
            </a:r>
            <a:r>
              <a:rPr lang="zh-CN" altLang="en-US"/>
              <a:t>式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mtClean="0"/>
              <a:t>余</a:t>
            </a:r>
            <a:r>
              <a:rPr lang="zh-CN" altLang="en-US"/>
              <a:t>弦公式</a:t>
            </a:r>
            <a:endParaRPr lang="zh-CN" altLang="en-US"/>
          </a:p>
          <a:p>
            <a:pPr marL="20320" eaLnBrk="0">
              <a:lnSpc>
                <a:spcPct val="98000"/>
              </a:lnSpc>
              <a:spcBef>
                <a:spcPts val="620"/>
              </a:spcBef>
            </a:pPr>
            <a:endParaRPr lang="el-GR" altLang="en-US"/>
          </a:p>
          <a:p>
            <a:pPr marL="20320" eaLnBrk="0">
              <a:lnSpc>
                <a:spcPct val="98000"/>
              </a:lnSpc>
              <a:spcBef>
                <a:spcPts val="620"/>
              </a:spcBef>
            </a:pPr>
            <a:endParaRPr lang="el-GR" altLang="en-US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textbox 258"/>
          <p:cNvSpPr/>
          <p:nvPr/>
        </p:nvSpPr>
        <p:spPr>
          <a:xfrm>
            <a:off x="2483891" y="1448769"/>
            <a:ext cx="7703818" cy="2184400"/>
          </a:xfrm>
          <a:prstGeom prst="rect">
            <a:avLst/>
          </a:prstGeom>
        </p:spPr>
        <p:txBody>
          <a:bodyPr vert="horz" wrap="square"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algn="l" rtl="0" eaLnBrk="0">
              <a:lnSpc>
                <a:spcPct val="170000"/>
              </a:lnSpc>
            </a:pPr>
            <a:endParaRPr lang="en-US" altLang="en-US" sz="1000" dirty="0"/>
          </a:p>
        </p:txBody>
      </p:sp>
      <p:pic>
        <p:nvPicPr>
          <p:cNvPr id="6" name="picture 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71895" y="3849410"/>
            <a:ext cx="2186940" cy="2218943"/>
          </a:xfrm>
          <a:prstGeom prst="rect">
            <a:avLst/>
          </a:prstGeom>
        </p:spPr>
      </p:pic>
      <p:pic>
        <p:nvPicPr>
          <p:cNvPr id="7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82772" y="2591652"/>
            <a:ext cx="3727703" cy="623316"/>
          </a:xfrm>
          <a:prstGeom prst="rect">
            <a:avLst/>
          </a:prstGeom>
        </p:spPr>
      </p:pic>
      <p:pic>
        <p:nvPicPr>
          <p:cNvPr id="8" name="picture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682773" y="1693421"/>
            <a:ext cx="3653027" cy="507491"/>
          </a:xfrm>
          <a:prstGeom prst="rect">
            <a:avLst/>
          </a:prstGeom>
        </p:spPr>
      </p:pic>
      <p:sp>
        <p:nvSpPr>
          <p:cNvPr id="9" name="textbox 262"/>
          <p:cNvSpPr/>
          <p:nvPr/>
        </p:nvSpPr>
        <p:spPr>
          <a:xfrm>
            <a:off x="5672497" y="1483799"/>
            <a:ext cx="3984625" cy="285115"/>
          </a:xfrm>
          <a:prstGeom prst="rect">
            <a:avLst/>
          </a:prstGeom>
        </p:spPr>
        <p:txBody>
          <a:bodyPr vert="horz" wrap="square"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0">
              <a:lnSpc>
                <a:spcPct val="83000"/>
              </a:lnSpc>
            </a:pPr>
            <a:endParaRPr lang="en-US" altLang="en-US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92751" y="4226805"/>
                <a:ext cx="3058522" cy="458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mtClean="0">
                              <a:latin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 panose="0204050305040603020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mtClean="0">
                              <a:latin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>
                                  <a:latin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 smtClean="0">
                                    <a:latin typeface="Cambria Math" panose="02040503050406030204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charset="0"/>
                                  </a:rPr>
                                  <m:t>os</m:t>
                                </m:r>
                                <m:r>
                                  <a:rPr lang="zh-CN" altLang="en-US" i="1">
                                    <a:latin typeface="Cambria Math" panose="02040503050406030204" charset="0"/>
                                  </a:rPr>
                                  <m:t>𝛼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51" y="4226805"/>
                <a:ext cx="3058522" cy="458202"/>
              </a:xfrm>
              <a:prstGeom prst="rect">
                <a:avLst/>
              </a:prstGeom>
              <a:blipFill rotWithShape="1">
                <a:blip r:embed="rId4"/>
                <a:stretch>
                  <a:fillRect l="-11" t="-53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矩阵加速递推</a:t>
            </a:r>
            <a:endParaRPr lang="zh-CN" altLang="en-US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104900" y="1165859"/>
                <a:ext cx="9982200" cy="5257801"/>
              </a:xfrm>
            </p:spPr>
            <p:txBody>
              <a:bodyPr rtlCol="0">
                <a:normAutofit/>
              </a:bodyPr>
              <a:lstStyle/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sz="2000" smtClean="0">
                    <a:sym typeface="+mn-ea"/>
                  </a:rPr>
                  <a:t>递推数列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>
                    <a:sym typeface="+mn-ea"/>
                  </a:rPr>
                  <a:t>，</a:t>
                </a:r>
                <a:r>
                  <a:rPr lang="en-US" altLang="zh-CN" sz="2000" smtClean="0">
                    <a:sym typeface="+mn-ea"/>
                  </a:rPr>
                  <a:t>满足线性递推公式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...)</m:t>
                    </m:r>
                  </m:oMath>
                </a14:m>
                <a:r>
                  <a:rPr lang="en-US" altLang="zh-CN" sz="2000" dirty="0" smtClean="0">
                    <a:sym typeface="+mn-ea"/>
                  </a:rPr>
                  <a:t> </a:t>
                </a:r>
                <a:endParaRPr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sz="2000" dirty="0">
                    <a:sym typeface="+mn-ea"/>
                  </a:rPr>
                  <a:t>直接按递推公式计算，复杂度</a:t>
                </a:r>
                <a:r>
                  <a:rPr lang="en-US" altLang="zh-CN" sz="2000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 dirty="0">
                    <a:sym typeface="+mn-ea"/>
                  </a:rPr>
                  <a:t>，当</a:t>
                </a:r>
                <a:r>
                  <a:rPr lang="en-US" altLang="zh-CN" sz="2000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</m:oMath>
                </a14:m>
                <a:r>
                  <a:rPr lang="en-US" altLang="zh-CN" sz="2000" dirty="0" smtClean="0">
                    <a:sym typeface="+mn-ea"/>
                  </a:rPr>
                  <a:t> </a:t>
                </a:r>
                <a:r>
                  <a:rPr lang="en-US" altLang="zh-CN" sz="2000" dirty="0">
                    <a:sym typeface="+mn-ea"/>
                  </a:rPr>
                  <a:t>很大时，超时。</a:t>
                </a:r>
                <a:endParaRPr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sz="2000" dirty="0">
                    <a:sym typeface="+mn-ea"/>
                  </a:rPr>
                  <a:t>这是一种套路题，用矩阵快速幂来加快递推式的计算，称为“矩阵快速幂加速递推”。</a:t>
                </a:r>
                <a:endParaRPr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r>
                  <a:rPr lang="en-US" altLang="zh-CN" sz="2000" dirty="0">
                    <a:sym typeface="+mn-ea"/>
                  </a:rPr>
                  <a:t>借助一个矩阵</a:t>
                </a:r>
                <a:r>
                  <a:rPr lang="en-US" altLang="zh-CN" sz="2000" dirty="0" smtClean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en-US" altLang="zh-CN" sz="2000" dirty="0">
                    <a:sym typeface="+mn-ea"/>
                  </a:rPr>
                  <a:t>，把递推关系转换为矩阵快速幂：</a:t>
                </a:r>
                <a:endParaRPr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]∗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=...=[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...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spcBef>
                    <a:spcPts val="600"/>
                  </a:spcBef>
                  <a:buClrTx/>
                  <a:buSzTx/>
                </a:pPr>
                <a:endParaRPr lang="en-US" altLang="zh-CN" sz="2000" dirty="0">
                  <a:sym typeface="+mn-ea"/>
                </a:endParaRPr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1165859"/>
                <a:ext cx="9982200" cy="5257801"/>
              </a:xfrm>
              <a:blipFill rotWithShape="1">
                <a:blip r:embed="rId1"/>
                <a:stretch>
                  <a:fillRect t="-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9e611198-6ac6-4d62-8138-c8ef1e899b8c"/>
  <p:tag name="COMMONDATA" val="eyJoZGlkIjoiMjgwOTkyMjQ0ZThjNDhmM2JjZWM4MmIyMjZkYmQzYzAifQ=="/>
  <p:tag name="commondata" val="eyJoZGlkIjoiN2FlZTM5N2YxYjUwNjlmMjU1NzVjNDk1ZmQ5ZDNjO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7558</Words>
  <Application>WPS 演示</Application>
  <PresentationFormat>宽屏</PresentationFormat>
  <Paragraphs>403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Cambria Math</vt:lpstr>
      <vt:lpstr>Arial Unicode MS</vt:lpstr>
      <vt:lpstr>Times New Roman</vt:lpstr>
      <vt:lpstr>Euphemia</vt:lpstr>
      <vt:lpstr>Segoe Print</vt:lpstr>
      <vt:lpstr>BatangChe</vt:lpstr>
      <vt:lpstr>学术文献 16x9</vt:lpstr>
      <vt:lpstr>Equation.KSEE3</vt:lpstr>
      <vt:lpstr>Paint.Picture</vt:lpstr>
      <vt:lpstr>Equation.3</vt:lpstr>
      <vt:lpstr>Equation.3</vt:lpstr>
      <vt:lpstr>线性代数</vt:lpstr>
      <vt:lpstr>目录</vt:lpstr>
      <vt:lpstr>矩阵</vt:lpstr>
      <vt:lpstr> 矩阵的加法与数量乘法 </vt:lpstr>
      <vt:lpstr> 矩阵的乘法</vt:lpstr>
      <vt:lpstr> 矩阵的乘法</vt:lpstr>
      <vt:lpstr>矩阵的几何意义</vt:lpstr>
      <vt:lpstr> 旋转</vt:lpstr>
      <vt:lpstr>矩阵加速递推</vt:lpstr>
      <vt:lpstr>例1：斐波那契数列(LOJ10220)</vt:lpstr>
      <vt:lpstr>例1：斐波那契数列(LOJ10220)</vt:lpstr>
      <vt:lpstr>例2：斐波那契前 n 项和(LOJ10221)</vt:lpstr>
      <vt:lpstr>例3</vt:lpstr>
      <vt:lpstr>例4：佳佳的斐波那契(LOJ10222)</vt:lpstr>
      <vt:lpstr>例4：佳佳的斐波那契(LOJ10222)</vt:lpstr>
      <vt:lpstr>例5：[THUSCH2017] 大魔法师 (P7453)</vt:lpstr>
      <vt:lpstr>例5：[THUSCH2017] 大魔法师 (P7453)</vt:lpstr>
      <vt:lpstr>矩阵乘法与路径问题</vt:lpstr>
      <vt:lpstr>矩阵乘法与路径问题</vt:lpstr>
      <vt:lpstr>例6 P5789 [TJOI2017] 可乐</vt:lpstr>
      <vt:lpstr>例6  P5789 [TJOI2017] 可乐</vt:lpstr>
      <vt:lpstr>例6 P5789 [TJOI2017] 可乐</vt:lpstr>
      <vt:lpstr>例6 P5789 [TJOI2017] 可乐</vt:lpstr>
      <vt:lpstr>例7：P2886 [USACO07NOV]Cow Relays G</vt:lpstr>
      <vt:lpstr>行列式相关</vt:lpstr>
      <vt:lpstr>PowerPoint 演示文稿</vt:lpstr>
      <vt:lpstr>行列式相关</vt:lpstr>
      <vt:lpstr>行列式</vt:lpstr>
      <vt:lpstr>行列式相关</vt:lpstr>
      <vt:lpstr>上三角行列式</vt:lpstr>
      <vt:lpstr>一些好用的性质！</vt:lpstr>
      <vt:lpstr>一些好用的性质！</vt:lpstr>
      <vt:lpstr>一些好用的性质！</vt:lpstr>
      <vt:lpstr>行列式相关</vt:lpstr>
      <vt:lpstr>PowerPoint 演示文稿</vt:lpstr>
      <vt:lpstr>高斯消元法</vt:lpstr>
      <vt:lpstr>无穷解和无解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72</cp:revision>
  <dcterms:created xsi:type="dcterms:W3CDTF">2017-11-04T04:56:00Z</dcterms:created>
  <dcterms:modified xsi:type="dcterms:W3CDTF">2024-03-13T12:56:40Z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7191DC87C7C944E5B900DAC3986FC4A7_13</vt:lpwstr>
  </property>
  <property fmtid="{D5CDD505-2E9C-101B-9397-08002B2CF9AE}" pid="9" name="KSOProductBuildVer">
    <vt:lpwstr>2052-12.1.0.16399</vt:lpwstr>
  </property>
</Properties>
</file>