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8" r:id="rId3"/>
    <p:sldId id="257" r:id="rId4"/>
    <p:sldId id="276" r:id="rId5"/>
    <p:sldId id="260" r:id="rId6"/>
    <p:sldId id="915" r:id="rId7"/>
    <p:sldId id="602" r:id="rId8"/>
    <p:sldId id="277" r:id="rId9"/>
    <p:sldId id="264" r:id="rId10"/>
    <p:sldId id="265" r:id="rId11"/>
    <p:sldId id="262" r:id="rId12"/>
    <p:sldId id="263" r:id="rId13"/>
    <p:sldId id="266" r:id="rId14"/>
    <p:sldId id="269" r:id="rId15"/>
    <p:sldId id="278" r:id="rId16"/>
    <p:sldId id="270" r:id="rId17"/>
    <p:sldId id="279" r:id="rId18"/>
    <p:sldId id="272" r:id="rId19"/>
    <p:sldId id="280" r:id="rId20"/>
    <p:sldId id="281" r:id="rId2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6C02B617-03D0-4DBA-A1E9-D479D0C8D30F}">
          <p14:sldIdLst>
            <p14:sldId id="256"/>
          </p14:sldIdLst>
        </p14:section>
        <p14:section name="Раздел без заголовка" id="{1FC0C0D9-D1A8-45F2-906C-951B790B1D75}">
          <p14:sldIdLst>
            <p14:sldId id="258"/>
            <p14:sldId id="257"/>
            <p14:sldId id="276"/>
            <p14:sldId id="260"/>
            <p14:sldId id="915"/>
            <p14:sldId id="602"/>
            <p14:sldId id="277"/>
            <p14:sldId id="264"/>
            <p14:sldId id="265"/>
            <p14:sldId id="262"/>
            <p14:sldId id="263"/>
            <p14:sldId id="266"/>
            <p14:sldId id="269"/>
            <p14:sldId id="278"/>
            <p14:sldId id="270"/>
            <p14:sldId id="279"/>
            <p14:sldId id="272"/>
            <p14:sldId id="280"/>
            <p14:sldId id="28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BC9C"/>
    <a:srgbClr val="6C91D1"/>
    <a:srgbClr val="93ACDC"/>
    <a:srgbClr val="E1E8F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5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0740AED-1791-D241-8F38-4B7179C1A11C}" type="doc">
      <dgm:prSet loTypeId="urn:microsoft.com/office/officeart/2005/8/layout/pLis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CC235460-B8D1-7B40-9556-C7F4DB178169}">
      <dgm:prSet phldrT="[Текст]" custT="1"/>
      <dgm:spPr/>
      <dgm:t>
        <a:bodyPr/>
        <a:lstStyle/>
        <a:p>
          <a:r>
            <a:rPr lang="ru-RU" sz="1600" dirty="0"/>
            <a:t>АСДКУ</a:t>
          </a:r>
        </a:p>
      </dgm:t>
    </dgm:pt>
    <dgm:pt modelId="{79AC49A3-21B0-AD42-AE2A-8479A8FBDA66}" type="parTrans" cxnId="{5493FA00-A158-CE4B-A476-CB37D77440AA}">
      <dgm:prSet/>
      <dgm:spPr/>
      <dgm:t>
        <a:bodyPr/>
        <a:lstStyle/>
        <a:p>
          <a:endParaRPr lang="ru-RU"/>
        </a:p>
      </dgm:t>
    </dgm:pt>
    <dgm:pt modelId="{2229E34D-BC75-FF40-A34D-8557756D56BE}" type="sibTrans" cxnId="{5493FA00-A158-CE4B-A476-CB37D77440AA}">
      <dgm:prSet/>
      <dgm:spPr/>
      <dgm:t>
        <a:bodyPr/>
        <a:lstStyle/>
        <a:p>
          <a:endParaRPr lang="ru-RU"/>
        </a:p>
      </dgm:t>
    </dgm:pt>
    <dgm:pt modelId="{26A01D89-2CF2-084C-A4E0-0CEB822ED8F6}" type="pres">
      <dgm:prSet presAssocID="{F0740AED-1791-D241-8F38-4B7179C1A11C}" presName="Name0" presStyleCnt="0">
        <dgm:presLayoutVars>
          <dgm:dir/>
          <dgm:resizeHandles val="exact"/>
        </dgm:presLayoutVars>
      </dgm:prSet>
      <dgm:spPr/>
    </dgm:pt>
    <dgm:pt modelId="{33734EC1-2769-4046-A37C-9A61A0938B8C}" type="pres">
      <dgm:prSet presAssocID="{CC235460-B8D1-7B40-9556-C7F4DB178169}" presName="compNode" presStyleCnt="0"/>
      <dgm:spPr/>
    </dgm:pt>
    <dgm:pt modelId="{A7663873-BFCA-2841-8319-D57DCA78D83C}" type="pres">
      <dgm:prSet presAssocID="{CC235460-B8D1-7B40-9556-C7F4DB178169}" presName="pictRect" presStyleLbl="node1" presStyleIdx="0" presStyleCnt="1"/>
      <dgm:spPr>
        <a:blipFill>
          <a:blip xmlns:r="http://schemas.openxmlformats.org/officeDocument/2006/relationships" r:embed="rId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</dgm:spPr>
    </dgm:pt>
    <dgm:pt modelId="{3AC0A007-1EDE-9746-BFC5-57E697B4D8D0}" type="pres">
      <dgm:prSet presAssocID="{CC235460-B8D1-7B40-9556-C7F4DB178169}" presName="textRect" presStyleLbl="revTx" presStyleIdx="0" presStyleCnt="1">
        <dgm:presLayoutVars>
          <dgm:bulletEnabled val="1"/>
        </dgm:presLayoutVars>
      </dgm:prSet>
      <dgm:spPr/>
    </dgm:pt>
  </dgm:ptLst>
  <dgm:cxnLst>
    <dgm:cxn modelId="{5493FA00-A158-CE4B-A476-CB37D77440AA}" srcId="{F0740AED-1791-D241-8F38-4B7179C1A11C}" destId="{CC235460-B8D1-7B40-9556-C7F4DB178169}" srcOrd="0" destOrd="0" parTransId="{79AC49A3-21B0-AD42-AE2A-8479A8FBDA66}" sibTransId="{2229E34D-BC75-FF40-A34D-8557756D56BE}"/>
    <dgm:cxn modelId="{87E16918-5EA0-7B48-A94E-E025B0DB1BEA}" type="presOf" srcId="{CC235460-B8D1-7B40-9556-C7F4DB178169}" destId="{3AC0A007-1EDE-9746-BFC5-57E697B4D8D0}" srcOrd="0" destOrd="0" presId="urn:microsoft.com/office/officeart/2005/8/layout/pList1"/>
    <dgm:cxn modelId="{455F6C20-E2B2-6447-B526-B1B090699E1A}" type="presOf" srcId="{F0740AED-1791-D241-8F38-4B7179C1A11C}" destId="{26A01D89-2CF2-084C-A4E0-0CEB822ED8F6}" srcOrd="0" destOrd="0" presId="urn:microsoft.com/office/officeart/2005/8/layout/pList1"/>
    <dgm:cxn modelId="{5331DF2E-D954-5D46-9008-EB473E34A1C9}" type="presParOf" srcId="{26A01D89-2CF2-084C-A4E0-0CEB822ED8F6}" destId="{33734EC1-2769-4046-A37C-9A61A0938B8C}" srcOrd="0" destOrd="0" presId="urn:microsoft.com/office/officeart/2005/8/layout/pList1"/>
    <dgm:cxn modelId="{A325EEA8-B569-444D-BA2F-A5A556403656}" type="presParOf" srcId="{33734EC1-2769-4046-A37C-9A61A0938B8C}" destId="{A7663873-BFCA-2841-8319-D57DCA78D83C}" srcOrd="0" destOrd="0" presId="urn:microsoft.com/office/officeart/2005/8/layout/pList1"/>
    <dgm:cxn modelId="{83888317-A74B-2C41-8D23-E185B5B31306}" type="presParOf" srcId="{33734EC1-2769-4046-A37C-9A61A0938B8C}" destId="{3AC0A007-1EDE-9746-BFC5-57E697B4D8D0}" srcOrd="1" destOrd="0" presId="urn:microsoft.com/office/officeart/2005/8/layout/p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663873-BFCA-2841-8319-D57DCA78D83C}">
      <dsp:nvSpPr>
        <dsp:cNvPr id="0" name=""/>
        <dsp:cNvSpPr/>
      </dsp:nvSpPr>
      <dsp:spPr>
        <a:xfrm>
          <a:off x="596534" y="134"/>
          <a:ext cx="1937362" cy="1334843"/>
        </a:xfrm>
        <a:prstGeom prst="roundRect">
          <a:avLst/>
        </a:prstGeom>
        <a:blipFill>
          <a:blip xmlns:r="http://schemas.openxmlformats.org/officeDocument/2006/relationships" r:embed="rId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C0A007-1EDE-9746-BFC5-57E697B4D8D0}">
      <dsp:nvSpPr>
        <dsp:cNvPr id="0" name=""/>
        <dsp:cNvSpPr/>
      </dsp:nvSpPr>
      <dsp:spPr>
        <a:xfrm>
          <a:off x="596534" y="1334977"/>
          <a:ext cx="1937362" cy="7187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/>
            <a:t>АСДКУ</a:t>
          </a:r>
        </a:p>
      </dsp:txBody>
      <dsp:txXfrm>
        <a:off x="596534" y="1334977"/>
        <a:ext cx="1937362" cy="7187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29A2E8-1EC2-4591-BD47-2038E503ED6C}" type="datetimeFigureOut">
              <a:rPr lang="ru-RU" smtClean="0"/>
              <a:t>09.06.2022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CB2CC8-4F9E-4AE0-B358-818DDFF234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11086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B209D6-7E8B-4764-8685-682B990C3993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9884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DAE7E9-CE8A-4122-91C4-F363839178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744080E-C3A2-4E27-9AAD-5E87DD5D17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2D78A09-CE42-4FEB-B63F-6B255B62D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F094C-FF51-4F6E-8F40-3C9B022AFAE3}" type="datetimeFigureOut">
              <a:rPr lang="ru-RU" smtClean="0"/>
              <a:t>09.06.2022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C70AC49-3823-4ADA-A291-9D6D238E2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B08F9D1-8CC9-4D89-834B-1743AC2DF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A977D-AB97-4C7E-A308-A71ABD6D5D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2302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1035AF-E34B-4583-9390-9AE14783A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A70598B-334C-42EC-BAB9-622615B8C3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8F90FF9-085A-45FF-B381-5F466E627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F094C-FF51-4F6E-8F40-3C9B022AFAE3}" type="datetimeFigureOut">
              <a:rPr lang="ru-RU" smtClean="0"/>
              <a:t>09.06.2022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AABA7EF-D051-45B9-9516-5D630EB8D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765C96E-02BD-4DF7-A5D1-AFF1D5D98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A977D-AB97-4C7E-A308-A71ABD6D5D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1869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774B471-51CB-4C16-8FB4-62DC65F84C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7A5F88F-686B-4646-8322-4354AD7127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3A69ADA-B8B2-4E06-86C4-411FCD03E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F094C-FF51-4F6E-8F40-3C9B022AFAE3}" type="datetimeFigureOut">
              <a:rPr lang="ru-RU" smtClean="0"/>
              <a:t>09.06.2022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E3284C2-6E8A-4A2B-9768-E0AD83682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E868FFB-D1A0-46C6-904A-DECA861F3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A977D-AB97-4C7E-A308-A71ABD6D5D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01163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Текст 3">
            <a:extLst>
              <a:ext uri="{FF2B5EF4-FFF2-40B4-BE49-F238E27FC236}">
                <a16:creationId xmlns:a16="http://schemas.microsoft.com/office/drawing/2014/main" id="{FB54C2B9-3ACD-CB49-B6D8-8393D9D0F6C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47850" y="1164329"/>
            <a:ext cx="3070602" cy="5286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500">
                <a:latin typeface="Pragmatica" panose="020B0503040502020204" pitchFamily="34" charset="0"/>
              </a:defRPr>
            </a:lvl1pPr>
          </a:lstStyle>
          <a:p>
            <a:r>
              <a:rPr lang="ru-RU" dirty="0"/>
              <a:t>Заголовок</a:t>
            </a:r>
          </a:p>
        </p:txBody>
      </p:sp>
      <p:sp>
        <p:nvSpPr>
          <p:cNvPr id="15" name="Текст 5">
            <a:extLst>
              <a:ext uri="{FF2B5EF4-FFF2-40B4-BE49-F238E27FC236}">
                <a16:creationId xmlns:a16="http://schemas.microsoft.com/office/drawing/2014/main" id="{BDE89AB5-8DA0-C743-970D-D1EBD91FFD6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47850" y="1771785"/>
            <a:ext cx="2046872" cy="4794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Pragmatica" panose="020B0503040502020204" pitchFamily="34" charset="0"/>
              </a:defRPr>
            </a:lvl1pPr>
          </a:lstStyle>
          <a:p>
            <a:r>
              <a:rPr lang="ru-RU" dirty="0"/>
              <a:t>Подзаголовок</a:t>
            </a:r>
          </a:p>
        </p:txBody>
      </p:sp>
      <p:sp>
        <p:nvSpPr>
          <p:cNvPr id="16" name="Текст 5">
            <a:extLst>
              <a:ext uri="{FF2B5EF4-FFF2-40B4-BE49-F238E27FC236}">
                <a16:creationId xmlns:a16="http://schemas.microsoft.com/office/drawing/2014/main" id="{FAB33D8E-E3B3-EE47-AE7F-A81BD8338DC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27683" y="2544418"/>
            <a:ext cx="4620788" cy="7851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00" b="0">
                <a:latin typeface="Pragmatica" panose="020B0503040502020204" pitchFamily="34" charset="0"/>
              </a:defRPr>
            </a:lvl1pPr>
          </a:lstStyle>
          <a:p>
            <a:r>
              <a:rPr lang="ru-RU" dirty="0"/>
              <a:t>Текст</a:t>
            </a:r>
          </a:p>
        </p:txBody>
      </p:sp>
      <p:sp>
        <p:nvSpPr>
          <p:cNvPr id="17" name="Текст 7">
            <a:extLst>
              <a:ext uri="{FF2B5EF4-FFF2-40B4-BE49-F238E27FC236}">
                <a16:creationId xmlns:a16="http://schemas.microsoft.com/office/drawing/2014/main" id="{853BEEB6-DB8F-3D48-ADAF-95BCF949FAC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27682" y="3781010"/>
            <a:ext cx="2046871" cy="4000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500" b="1">
                <a:solidFill>
                  <a:srgbClr val="EA0029"/>
                </a:solidFill>
                <a:latin typeface="Pragmatica" panose="020B0503040502020204" pitchFamily="34" charset="0"/>
              </a:defRPr>
            </a:lvl1pPr>
          </a:lstStyle>
          <a:p>
            <a:r>
              <a:rPr lang="ru-RU" dirty="0"/>
              <a:t>Цифра</a:t>
            </a:r>
          </a:p>
        </p:txBody>
      </p:sp>
      <p:sp>
        <p:nvSpPr>
          <p:cNvPr id="18" name="Текст 7">
            <a:extLst>
              <a:ext uri="{FF2B5EF4-FFF2-40B4-BE49-F238E27FC236}">
                <a16:creationId xmlns:a16="http://schemas.microsoft.com/office/drawing/2014/main" id="{8D5D109F-34E5-EE40-B5B1-5094A9154D4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95999" y="3781010"/>
            <a:ext cx="1944757" cy="4000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500" b="1">
                <a:solidFill>
                  <a:srgbClr val="EA0029"/>
                </a:solidFill>
                <a:latin typeface="Pragmatica" panose="020B0503040502020204" pitchFamily="34" charset="0"/>
              </a:defRPr>
            </a:lvl1pPr>
          </a:lstStyle>
          <a:p>
            <a:r>
              <a:rPr lang="ru-RU" dirty="0"/>
              <a:t>Цифра</a:t>
            </a:r>
          </a:p>
        </p:txBody>
      </p:sp>
      <p:sp>
        <p:nvSpPr>
          <p:cNvPr id="19" name="Текст 5">
            <a:extLst>
              <a:ext uri="{FF2B5EF4-FFF2-40B4-BE49-F238E27FC236}">
                <a16:creationId xmlns:a16="http://schemas.microsoft.com/office/drawing/2014/main" id="{D8411D39-5608-4B43-B21D-CCEB2B00841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096000" y="2544417"/>
            <a:ext cx="4620788" cy="7851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00" b="0">
                <a:latin typeface="Pragmatica" panose="020B0503040502020204" pitchFamily="34" charset="0"/>
              </a:defRPr>
            </a:lvl1pPr>
          </a:lstStyle>
          <a:p>
            <a:r>
              <a:rPr lang="ru-RU" dirty="0"/>
              <a:t>Текст</a:t>
            </a:r>
          </a:p>
        </p:txBody>
      </p:sp>
    </p:spTree>
    <p:extLst>
      <p:ext uri="{BB962C8B-B14F-4D97-AF65-F5344CB8AC3E}">
        <p14:creationId xmlns:p14="http://schemas.microsoft.com/office/powerpoint/2010/main" val="2018146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86EC95-B411-41EF-9472-1AAAD1C13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35BD924-BD4F-4F4A-8736-03E4AD347E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A6C11D6-BAD7-4FD0-B8BD-6638EAED3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F094C-FF51-4F6E-8F40-3C9B022AFAE3}" type="datetimeFigureOut">
              <a:rPr lang="ru-RU" smtClean="0"/>
              <a:t>09.06.2022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40F65D5-4A55-45CC-A2BE-24E6ACF59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8B4FF6D-1F61-4F9B-8C7B-FFA5D374C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A977D-AB97-4C7E-A308-A71ABD6D5D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4295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F5EBE1-4CBB-4CA9-819A-539A55ED3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887BC6C-2A48-45D5-B575-ED1E80AB0E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61F4800-4376-4A57-8545-FD7BD45EB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F094C-FF51-4F6E-8F40-3C9B022AFAE3}" type="datetimeFigureOut">
              <a:rPr lang="ru-RU" smtClean="0"/>
              <a:t>09.06.2022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AF3DF2F-B4E4-4F76-9F7C-6BADB657F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859B958-BF18-49A0-8086-E66C4B9CC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A977D-AB97-4C7E-A308-A71ABD6D5D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2993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2693E9-462F-4E72-A25C-9312E7C53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8EE6822-DBE7-4CDE-8B1B-1699EF1988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9C2E8A3-71DD-495C-9E9E-49F7627335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C8AF7DA-CF80-410E-AE86-2B834B0C9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F094C-FF51-4F6E-8F40-3C9B022AFAE3}" type="datetimeFigureOut">
              <a:rPr lang="ru-RU" smtClean="0"/>
              <a:t>09.06.2022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404C5BE-62F8-4146-BE78-B5252025C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2CA3B02-27E4-4EBD-BB35-5C09130E0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A977D-AB97-4C7E-A308-A71ABD6D5D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0784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0F6748-74AE-4C5B-8EC6-B456EF900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C4430DE-5A7E-48CF-AF7A-BB34C83E9A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5A40DB5-F503-4A96-8EA2-987042BB4B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C1D5655-7D79-4375-BAD5-B1215A423D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795E65D-B40A-437A-B1DB-047DDB90A5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1EF8FC0-ECB3-4142-A59B-1A92144E2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F094C-FF51-4F6E-8F40-3C9B022AFAE3}" type="datetimeFigureOut">
              <a:rPr lang="ru-RU" smtClean="0"/>
              <a:t>09.06.2022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E39B7D0-B35F-4A95-A214-75A7D2DFC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195190E-C6CA-41BF-BAFB-C78BF410D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A977D-AB97-4C7E-A308-A71ABD6D5D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9465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48B2E2-8FF3-4378-B7B9-1284447FE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85D70A1-AA95-4257-B03B-922435481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F094C-FF51-4F6E-8F40-3C9B022AFAE3}" type="datetimeFigureOut">
              <a:rPr lang="ru-RU" smtClean="0"/>
              <a:t>09.06.2022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5C5F9E4-9750-46AD-A407-2E44F09DA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D832166-0A37-464E-AB7F-513DC0189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A977D-AB97-4C7E-A308-A71ABD6D5D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9278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3F8B4CA-8830-4A83-AC84-D38BE3A31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F094C-FF51-4F6E-8F40-3C9B022AFAE3}" type="datetimeFigureOut">
              <a:rPr lang="ru-RU" smtClean="0"/>
              <a:t>09.06.2022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90BFE3F-A0C6-499D-B961-B79B39CB4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A0EA0F8-9ED8-4D1B-9D4F-1CFBE88B5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A977D-AB97-4C7E-A308-A71ABD6D5D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7322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CFD77E-256D-4BED-8E47-661AED373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F2BFFB0-FD8A-4C50-8FE9-186AA124FC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4220491-0086-4795-B0FA-38163CF9D5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33CE1C3-DA1F-47C4-9BEE-1C05E6EAE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F094C-FF51-4F6E-8F40-3C9B022AFAE3}" type="datetimeFigureOut">
              <a:rPr lang="ru-RU" smtClean="0"/>
              <a:t>09.06.2022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B1233FB-B1CB-4EF0-8332-20B935395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2812F04-1C5E-4EE2-9ADC-F6F035440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A977D-AB97-4C7E-A308-A71ABD6D5D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5914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26F3A7-A9C7-47CB-A522-A9C3C02BF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94DC7D9-BE9C-47CB-963D-8B40366519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5D73BED-D886-4F51-BB37-6DE2FD674E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9E6EDE9-F8CF-4586-B3EB-65B5978AE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F094C-FF51-4F6E-8F40-3C9B022AFAE3}" type="datetimeFigureOut">
              <a:rPr lang="ru-RU" smtClean="0"/>
              <a:t>09.06.2022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2950D10-8D3F-4553-B9F9-6255FA386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A34B2EC-3594-4623-83AA-E54384033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A977D-AB97-4C7E-A308-A71ABD6D5D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8083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B0F774-319E-475F-A09D-A9063B376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207F54F-0829-4C8D-B4CB-3C39AC5F5A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E2E32F9-3741-417D-B76B-4F7319CB6E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4F094C-FF51-4F6E-8F40-3C9B022AFAE3}" type="datetimeFigureOut">
              <a:rPr lang="ru-RU" smtClean="0"/>
              <a:t>09.06.2022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F502175-304E-4E27-AF16-5E3A715ECF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5D1C304-FCC0-4902-8FFA-45E8E5690E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A977D-AB97-4C7E-A308-A71ABD6D5D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5963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9.xml"/><Relationship Id="rId1" Type="http://schemas.openxmlformats.org/officeDocument/2006/relationships/themeOverride" Target="../theme/themeOverride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6.emf"/><Relationship Id="rId4" Type="http://schemas.openxmlformats.org/officeDocument/2006/relationships/diagramLayout" Target="../diagrams/layout1.xml"/><Relationship Id="rId9" Type="http://schemas.openxmlformats.org/officeDocument/2006/relationships/image" Target="../media/image5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D9793A-770A-4726-950F-1DC6DAE1C7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2635" y="328145"/>
            <a:ext cx="9332259" cy="3031845"/>
          </a:xfrm>
        </p:spPr>
        <p:txBody>
          <a:bodyPr>
            <a:noAutofit/>
          </a:bodyPr>
          <a:lstStyle/>
          <a:p>
            <a:r>
              <a:rPr lang="ru-RU" sz="4800" dirty="0">
                <a:latin typeface="Roboto" panose="02000000000000000000" pitchFamily="2" charset="0"/>
                <a:ea typeface="Roboto" panose="02000000000000000000" pitchFamily="2" charset="0"/>
              </a:rPr>
              <a:t>Разработка информационной системы для формирования заявок по устранению технических проблем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1EC9CFB-6F79-4A18-A806-C81A9DE0A3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33128" y="3769939"/>
            <a:ext cx="4455459" cy="1304084"/>
          </a:xfrm>
        </p:spPr>
        <p:txBody>
          <a:bodyPr>
            <a:normAutofit/>
          </a:bodyPr>
          <a:lstStyle/>
          <a:p>
            <a:pPr algn="r"/>
            <a:r>
              <a:rPr lang="ru-RU" dirty="0"/>
              <a:t>Выполнил</a:t>
            </a:r>
            <a:r>
              <a:rPr lang="en-US" dirty="0"/>
              <a:t>: </a:t>
            </a:r>
            <a:r>
              <a:rPr lang="ru-RU" dirty="0"/>
              <a:t>студент АГНИ</a:t>
            </a:r>
            <a:br>
              <a:rPr lang="ru-RU" dirty="0"/>
            </a:br>
            <a:r>
              <a:rPr lang="ru-RU" dirty="0" err="1"/>
              <a:t>Лапицкий</a:t>
            </a:r>
            <a:r>
              <a:rPr lang="ru-RU" dirty="0"/>
              <a:t> Михаил Васильевич</a:t>
            </a:r>
            <a:br>
              <a:rPr lang="ru-RU" dirty="0"/>
            </a:br>
            <a:endParaRPr lang="ru-RU" dirty="0"/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55F6A472-00F9-4D77-9947-043B36EF8385}"/>
              </a:ext>
            </a:extLst>
          </p:cNvPr>
          <p:cNvSpPr txBox="1">
            <a:spLocks/>
          </p:cNvSpPr>
          <p:nvPr/>
        </p:nvSpPr>
        <p:spPr>
          <a:xfrm>
            <a:off x="7333128" y="4814047"/>
            <a:ext cx="4455459" cy="15658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dirty="0"/>
              <a:t>Научный руководитель</a:t>
            </a:r>
            <a:r>
              <a:rPr lang="en-US" dirty="0"/>
              <a:t>:</a:t>
            </a:r>
            <a:br>
              <a:rPr lang="ru-RU" dirty="0"/>
            </a:br>
            <a:r>
              <a:rPr lang="ru-RU" dirty="0"/>
              <a:t>к.т.н., доцент кафедры АИТ</a:t>
            </a:r>
            <a:br>
              <a:rPr lang="ru-RU" dirty="0"/>
            </a:br>
            <a:r>
              <a:rPr lang="ru-RU" dirty="0" err="1"/>
              <a:t>Тугашова</a:t>
            </a:r>
            <a:r>
              <a:rPr lang="ru-RU" dirty="0"/>
              <a:t> Лариса Геннадьевна</a:t>
            </a:r>
            <a:br>
              <a:rPr lang="ru-RU" dirty="0"/>
            </a:br>
            <a:endParaRPr lang="ru-RU" dirty="0"/>
          </a:p>
        </p:txBody>
      </p:sp>
      <p:pic>
        <p:nvPicPr>
          <p:cNvPr id="1026" name="Picture 2" descr="Как автоматизация улучшает маркетинг - Think with Google">
            <a:extLst>
              <a:ext uri="{FF2B5EF4-FFF2-40B4-BE49-F238E27FC236}">
                <a16:creationId xmlns:a16="http://schemas.microsoft.com/office/drawing/2014/main" id="{77061778-E2E6-47E9-BE60-3B21AD4D5D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2" t="4269" r="1455" b="2769"/>
          <a:stretch/>
        </p:blipFill>
        <p:spPr bwMode="auto">
          <a:xfrm>
            <a:off x="681318" y="3509963"/>
            <a:ext cx="5898777" cy="2319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04515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6EA7E408-F3F7-41BF-9AD8-A25D6917E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Жизненный цикл заявки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2EFE60C-CEFF-4474-BACD-1AF2531DD0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25563"/>
            <a:ext cx="7076048" cy="4093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4950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6EA7E408-F3F7-41BF-9AD8-A25D6917E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Главная страница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7A1C3877-C11D-4F62-A30A-5F85FB02C6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27915"/>
            <a:ext cx="10809342" cy="5489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6415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6EA7E408-F3F7-41BF-9AD8-A25D6917E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Информация по заявке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8C0DA8F-39FD-43F0-828A-59E7D3B007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65587"/>
            <a:ext cx="6232745" cy="5532437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BFAF3BD-5169-484C-B822-0C1BD0A229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4050" y="4504205"/>
            <a:ext cx="1809750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5213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E29C4C9-B31F-4CDA-A14A-150BD75B1C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476281"/>
            <a:ext cx="7239000" cy="4964585"/>
          </a:xfrm>
          <a:prstGeom prst="rect">
            <a:avLst/>
          </a:prstGeom>
        </p:spPr>
      </p:pic>
      <p:sp>
        <p:nvSpPr>
          <p:cNvPr id="8" name="Заголовок 6">
            <a:extLst>
              <a:ext uri="{FF2B5EF4-FFF2-40B4-BE49-F238E27FC236}">
                <a16:creationId xmlns:a16="http://schemas.microsoft.com/office/drawing/2014/main" id="{A94384D1-6540-484C-9E65-BB6632C207C3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400" dirty="0"/>
              <a:t>Создание заявки вручную</a:t>
            </a:r>
          </a:p>
        </p:txBody>
      </p:sp>
    </p:spTree>
    <p:extLst>
      <p:ext uri="{BB962C8B-B14F-4D97-AF65-F5344CB8AC3E}">
        <p14:creationId xmlns:p14="http://schemas.microsoft.com/office/powerpoint/2010/main" val="14856094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6EA7E408-F3F7-41BF-9AD8-A25D6917E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Экспорт в </a:t>
            </a:r>
            <a:r>
              <a:rPr lang="en-US" dirty="0"/>
              <a:t>excel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8112282-51E3-468A-A9AA-5A68A338FA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47657"/>
            <a:ext cx="8816788" cy="5578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7066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53BF002C-D695-4087-BF41-CCE952A9B9DE}"/>
              </a:ext>
            </a:extLst>
          </p:cNvPr>
          <p:cNvSpPr txBox="1"/>
          <p:nvPr/>
        </p:nvSpPr>
        <p:spPr>
          <a:xfrm>
            <a:off x="521005" y="3308810"/>
            <a:ext cx="1662780" cy="400110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ru-RU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Актуальность</a:t>
            </a:r>
          </a:p>
        </p:txBody>
      </p:sp>
      <p:grpSp>
        <p:nvGrpSpPr>
          <p:cNvPr id="26" name="Group 1">
            <a:extLst>
              <a:ext uri="{FF2B5EF4-FFF2-40B4-BE49-F238E27FC236}">
                <a16:creationId xmlns:a16="http://schemas.microsoft.com/office/drawing/2014/main" id="{2F3285E9-2613-4A8D-B212-3ED1FC9F9AAC}"/>
              </a:ext>
            </a:extLst>
          </p:cNvPr>
          <p:cNvGrpSpPr/>
          <p:nvPr/>
        </p:nvGrpSpPr>
        <p:grpSpPr>
          <a:xfrm>
            <a:off x="2719487" y="2111817"/>
            <a:ext cx="944566" cy="944566"/>
            <a:chOff x="3173014" y="2956717"/>
            <a:chExt cx="944566" cy="944566"/>
          </a:xfrm>
        </p:grpSpPr>
        <p:sp>
          <p:nvSpPr>
            <p:cNvPr id="27" name="Oval 18">
              <a:extLst>
                <a:ext uri="{FF2B5EF4-FFF2-40B4-BE49-F238E27FC236}">
                  <a16:creationId xmlns:a16="http://schemas.microsoft.com/office/drawing/2014/main" id="{45708FB7-2AE0-4CEE-ADEA-284C8D709C75}"/>
                </a:ext>
              </a:extLst>
            </p:cNvPr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8" name="Oval 22">
              <a:extLst>
                <a:ext uri="{FF2B5EF4-FFF2-40B4-BE49-F238E27FC236}">
                  <a16:creationId xmlns:a16="http://schemas.microsoft.com/office/drawing/2014/main" id="{7DF0C7A9-46CE-40E6-B0FB-126F5DE7D1C4}"/>
                </a:ext>
              </a:extLst>
            </p:cNvPr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</a:p>
          </p:txBody>
        </p:sp>
      </p:grpSp>
      <p:sp>
        <p:nvSpPr>
          <p:cNvPr id="30" name="Oval 25">
            <a:extLst>
              <a:ext uri="{FF2B5EF4-FFF2-40B4-BE49-F238E27FC236}">
                <a16:creationId xmlns:a16="http://schemas.microsoft.com/office/drawing/2014/main" id="{2EBAF7E8-2384-4ECC-A2EC-4F08AF5E5F14}"/>
              </a:ext>
            </a:extLst>
          </p:cNvPr>
          <p:cNvSpPr/>
          <p:nvPr/>
        </p:nvSpPr>
        <p:spPr>
          <a:xfrm>
            <a:off x="924163" y="2229374"/>
            <a:ext cx="709612" cy="70961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BF39C23-B110-4039-935D-D2F655BBA94D}"/>
              </a:ext>
            </a:extLst>
          </p:cNvPr>
          <p:cNvSpPr txBox="1"/>
          <p:nvPr/>
        </p:nvSpPr>
        <p:spPr>
          <a:xfrm>
            <a:off x="2731441" y="3308811"/>
            <a:ext cx="1099159" cy="707886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ru-RU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Цель и задачи</a:t>
            </a:r>
          </a:p>
        </p:txBody>
      </p:sp>
      <p:cxnSp>
        <p:nvCxnSpPr>
          <p:cNvPr id="45" name="Straight Connector 13">
            <a:extLst>
              <a:ext uri="{FF2B5EF4-FFF2-40B4-BE49-F238E27FC236}">
                <a16:creationId xmlns:a16="http://schemas.microsoft.com/office/drawing/2014/main" id="{88F692FD-06F7-416E-B3CB-80EFDE12F8DD}"/>
              </a:ext>
            </a:extLst>
          </p:cNvPr>
          <p:cNvCxnSpPr>
            <a:cxnSpLocks/>
            <a:endCxn id="28" idx="2"/>
          </p:cNvCxnSpPr>
          <p:nvPr/>
        </p:nvCxnSpPr>
        <p:spPr>
          <a:xfrm>
            <a:off x="1741775" y="2584100"/>
            <a:ext cx="977712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13">
            <a:extLst>
              <a:ext uri="{FF2B5EF4-FFF2-40B4-BE49-F238E27FC236}">
                <a16:creationId xmlns:a16="http://schemas.microsoft.com/office/drawing/2014/main" id="{AEB80505-7C20-46EC-9AFF-BC80882A46D6}"/>
              </a:ext>
            </a:extLst>
          </p:cNvPr>
          <p:cNvCxnSpPr>
            <a:cxnSpLocks/>
            <a:stCxn id="28" idx="6"/>
          </p:cNvCxnSpPr>
          <p:nvPr/>
        </p:nvCxnSpPr>
        <p:spPr>
          <a:xfrm>
            <a:off x="3664053" y="2584100"/>
            <a:ext cx="977713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7CEB8E5A-0400-4252-9FF9-ADE1F48450A0}"/>
              </a:ext>
            </a:extLst>
          </p:cNvPr>
          <p:cNvSpPr txBox="1"/>
          <p:nvPr/>
        </p:nvSpPr>
        <p:spPr>
          <a:xfrm>
            <a:off x="4348661" y="3308810"/>
            <a:ext cx="1530775" cy="707886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ru-RU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Функционал приложения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A974C3F-43CF-4C4D-B9B9-5BD3079AA148}"/>
              </a:ext>
            </a:extLst>
          </p:cNvPr>
          <p:cNvSpPr txBox="1"/>
          <p:nvPr/>
        </p:nvSpPr>
        <p:spPr>
          <a:xfrm>
            <a:off x="6497573" y="3308810"/>
            <a:ext cx="1386143" cy="1015663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ru-RU" sz="2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Разработка базы данных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B5767CE-F468-4A6C-93E5-9F013042C365}"/>
              </a:ext>
            </a:extLst>
          </p:cNvPr>
          <p:cNvSpPr txBox="1"/>
          <p:nvPr/>
        </p:nvSpPr>
        <p:spPr>
          <a:xfrm>
            <a:off x="8388970" y="3308810"/>
            <a:ext cx="1530775" cy="1015663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ru-RU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Разработка </a:t>
            </a: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web</a:t>
            </a:r>
            <a:r>
              <a:rPr lang="ru-RU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интерфейса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748DD25-7E6C-4A35-8CED-ACE4853703E5}"/>
              </a:ext>
            </a:extLst>
          </p:cNvPr>
          <p:cNvSpPr txBox="1"/>
          <p:nvPr/>
        </p:nvSpPr>
        <p:spPr>
          <a:xfrm>
            <a:off x="10141481" y="3308810"/>
            <a:ext cx="1478808" cy="400110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ru-RU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Заключение</a:t>
            </a:r>
          </a:p>
        </p:txBody>
      </p:sp>
      <p:grpSp>
        <p:nvGrpSpPr>
          <p:cNvPr id="89" name="Group 1">
            <a:extLst>
              <a:ext uri="{FF2B5EF4-FFF2-40B4-BE49-F238E27FC236}">
                <a16:creationId xmlns:a16="http://schemas.microsoft.com/office/drawing/2014/main" id="{1296366A-2596-41FD-B625-7A89F1D7373D}"/>
              </a:ext>
            </a:extLst>
          </p:cNvPr>
          <p:cNvGrpSpPr/>
          <p:nvPr/>
        </p:nvGrpSpPr>
        <p:grpSpPr>
          <a:xfrm>
            <a:off x="8486323" y="2111817"/>
            <a:ext cx="944566" cy="944566"/>
            <a:chOff x="3173014" y="2956717"/>
            <a:chExt cx="944566" cy="944566"/>
          </a:xfrm>
        </p:grpSpPr>
        <p:sp>
          <p:nvSpPr>
            <p:cNvPr id="90" name="Oval 18">
              <a:extLst>
                <a:ext uri="{FF2B5EF4-FFF2-40B4-BE49-F238E27FC236}">
                  <a16:creationId xmlns:a16="http://schemas.microsoft.com/office/drawing/2014/main" id="{19B21718-81A6-4100-8A05-EA36CAC05EA1}"/>
                </a:ext>
              </a:extLst>
            </p:cNvPr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91" name="Oval 22">
              <a:extLst>
                <a:ext uri="{FF2B5EF4-FFF2-40B4-BE49-F238E27FC236}">
                  <a16:creationId xmlns:a16="http://schemas.microsoft.com/office/drawing/2014/main" id="{90FCFE8D-1FA4-4F39-AFBF-A5F6B71BF0B9}"/>
                </a:ext>
              </a:extLst>
            </p:cNvPr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5</a:t>
              </a:r>
            </a:p>
          </p:txBody>
        </p:sp>
      </p:grpSp>
      <p:grpSp>
        <p:nvGrpSpPr>
          <p:cNvPr id="92" name="Group 24">
            <a:extLst>
              <a:ext uri="{FF2B5EF4-FFF2-40B4-BE49-F238E27FC236}">
                <a16:creationId xmlns:a16="http://schemas.microsoft.com/office/drawing/2014/main" id="{7E9F0FC9-80CC-415F-B300-1E2D4D22E020}"/>
              </a:ext>
            </a:extLst>
          </p:cNvPr>
          <p:cNvGrpSpPr/>
          <p:nvPr/>
        </p:nvGrpSpPr>
        <p:grpSpPr>
          <a:xfrm>
            <a:off x="6564045" y="2111817"/>
            <a:ext cx="944566" cy="944566"/>
            <a:chOff x="3163537" y="2956637"/>
            <a:chExt cx="944566" cy="944566"/>
          </a:xfrm>
          <a:solidFill>
            <a:srgbClr val="1ABC9C">
              <a:alpha val="42000"/>
            </a:srgbClr>
          </a:solidFill>
        </p:grpSpPr>
        <p:sp>
          <p:nvSpPr>
            <p:cNvPr id="93" name="Oval 25">
              <a:extLst>
                <a:ext uri="{FF2B5EF4-FFF2-40B4-BE49-F238E27FC236}">
                  <a16:creationId xmlns:a16="http://schemas.microsoft.com/office/drawing/2014/main" id="{1EAE15A3-5A54-4160-8313-7643C48A01B8}"/>
                </a:ext>
              </a:extLst>
            </p:cNvPr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4" name="Oval 26">
              <a:extLst>
                <a:ext uri="{FF2B5EF4-FFF2-40B4-BE49-F238E27FC236}">
                  <a16:creationId xmlns:a16="http://schemas.microsoft.com/office/drawing/2014/main" id="{7808FB90-99F6-409F-AE3C-225C8FDCDB4C}"/>
                </a:ext>
              </a:extLst>
            </p:cNvPr>
            <p:cNvSpPr/>
            <p:nvPr/>
          </p:nvSpPr>
          <p:spPr>
            <a:xfrm>
              <a:off x="3163537" y="2956637"/>
              <a:ext cx="944566" cy="94456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4</a:t>
              </a:r>
            </a:p>
          </p:txBody>
        </p:sp>
      </p:grpSp>
      <p:cxnSp>
        <p:nvCxnSpPr>
          <p:cNvPr id="95" name="Straight Connector 13">
            <a:extLst>
              <a:ext uri="{FF2B5EF4-FFF2-40B4-BE49-F238E27FC236}">
                <a16:creationId xmlns:a16="http://schemas.microsoft.com/office/drawing/2014/main" id="{371D94B1-BEDF-4198-B629-014F0F217863}"/>
              </a:ext>
            </a:extLst>
          </p:cNvPr>
          <p:cNvCxnSpPr>
            <a:cxnSpLocks/>
            <a:stCxn id="94" idx="6"/>
            <a:endCxn id="91" idx="2"/>
          </p:cNvCxnSpPr>
          <p:nvPr/>
        </p:nvCxnSpPr>
        <p:spPr>
          <a:xfrm>
            <a:off x="7508611" y="2584100"/>
            <a:ext cx="977712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6" name="Group 1">
            <a:extLst>
              <a:ext uri="{FF2B5EF4-FFF2-40B4-BE49-F238E27FC236}">
                <a16:creationId xmlns:a16="http://schemas.microsoft.com/office/drawing/2014/main" id="{E6915EA0-DEBA-443F-B043-1E8F54A70E2C}"/>
              </a:ext>
            </a:extLst>
          </p:cNvPr>
          <p:cNvGrpSpPr/>
          <p:nvPr/>
        </p:nvGrpSpPr>
        <p:grpSpPr>
          <a:xfrm>
            <a:off x="10408602" y="2111817"/>
            <a:ext cx="944566" cy="944566"/>
            <a:chOff x="3173014" y="2956717"/>
            <a:chExt cx="944566" cy="944566"/>
          </a:xfrm>
        </p:grpSpPr>
        <p:sp>
          <p:nvSpPr>
            <p:cNvPr id="97" name="Oval 18">
              <a:extLst>
                <a:ext uri="{FF2B5EF4-FFF2-40B4-BE49-F238E27FC236}">
                  <a16:creationId xmlns:a16="http://schemas.microsoft.com/office/drawing/2014/main" id="{F61DA1B8-5D25-41E3-AD5F-637DCDB73DD5}"/>
                </a:ext>
              </a:extLst>
            </p:cNvPr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98" name="Oval 22">
              <a:extLst>
                <a:ext uri="{FF2B5EF4-FFF2-40B4-BE49-F238E27FC236}">
                  <a16:creationId xmlns:a16="http://schemas.microsoft.com/office/drawing/2014/main" id="{F0472F31-2BBB-4975-97C7-88A059723AC6}"/>
                </a:ext>
              </a:extLst>
            </p:cNvPr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6</a:t>
              </a:r>
            </a:p>
          </p:txBody>
        </p:sp>
      </p:grpSp>
      <p:cxnSp>
        <p:nvCxnSpPr>
          <p:cNvPr id="99" name="Straight Connector 13">
            <a:extLst>
              <a:ext uri="{FF2B5EF4-FFF2-40B4-BE49-F238E27FC236}">
                <a16:creationId xmlns:a16="http://schemas.microsoft.com/office/drawing/2014/main" id="{8F25A345-7430-4F1D-BD6A-B254F122D4EE}"/>
              </a:ext>
            </a:extLst>
          </p:cNvPr>
          <p:cNvCxnSpPr>
            <a:cxnSpLocks/>
            <a:stCxn id="91" idx="6"/>
            <a:endCxn id="98" idx="2"/>
          </p:cNvCxnSpPr>
          <p:nvPr/>
        </p:nvCxnSpPr>
        <p:spPr>
          <a:xfrm>
            <a:off x="9430889" y="2584100"/>
            <a:ext cx="977713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13">
            <a:extLst>
              <a:ext uri="{FF2B5EF4-FFF2-40B4-BE49-F238E27FC236}">
                <a16:creationId xmlns:a16="http://schemas.microsoft.com/office/drawing/2014/main" id="{8103201A-C836-44C6-B2D9-ED8C6C5BE183}"/>
              </a:ext>
            </a:extLst>
          </p:cNvPr>
          <p:cNvCxnSpPr>
            <a:cxnSpLocks/>
            <a:endCxn id="94" idx="2"/>
          </p:cNvCxnSpPr>
          <p:nvPr/>
        </p:nvCxnSpPr>
        <p:spPr>
          <a:xfrm>
            <a:off x="5586332" y="2584100"/>
            <a:ext cx="977713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1">
            <a:extLst>
              <a:ext uri="{FF2B5EF4-FFF2-40B4-BE49-F238E27FC236}">
                <a16:creationId xmlns:a16="http://schemas.microsoft.com/office/drawing/2014/main" id="{80837FFB-60A9-4CE4-8AC3-F484036BDC54}"/>
              </a:ext>
            </a:extLst>
          </p:cNvPr>
          <p:cNvGrpSpPr/>
          <p:nvPr/>
        </p:nvGrpSpPr>
        <p:grpSpPr>
          <a:xfrm>
            <a:off x="797208" y="2111817"/>
            <a:ext cx="944566" cy="944566"/>
            <a:chOff x="3173014" y="2956717"/>
            <a:chExt cx="944566" cy="944566"/>
          </a:xfrm>
        </p:grpSpPr>
        <p:sp>
          <p:nvSpPr>
            <p:cNvPr id="39" name="Oval 18">
              <a:extLst>
                <a:ext uri="{FF2B5EF4-FFF2-40B4-BE49-F238E27FC236}">
                  <a16:creationId xmlns:a16="http://schemas.microsoft.com/office/drawing/2014/main" id="{80FAB70D-9998-456D-8F1C-6374F78456FE}"/>
                </a:ext>
              </a:extLst>
            </p:cNvPr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0" name="Oval 22">
              <a:extLst>
                <a:ext uri="{FF2B5EF4-FFF2-40B4-BE49-F238E27FC236}">
                  <a16:creationId xmlns:a16="http://schemas.microsoft.com/office/drawing/2014/main" id="{881AA65E-EA56-442C-8EAA-DE2276B177DD}"/>
                </a:ext>
              </a:extLst>
            </p:cNvPr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1" name="Group 1">
            <a:extLst>
              <a:ext uri="{FF2B5EF4-FFF2-40B4-BE49-F238E27FC236}">
                <a16:creationId xmlns:a16="http://schemas.microsoft.com/office/drawing/2014/main" id="{81746368-A494-4C64-BE41-DB77A3AC05CB}"/>
              </a:ext>
            </a:extLst>
          </p:cNvPr>
          <p:cNvGrpSpPr/>
          <p:nvPr/>
        </p:nvGrpSpPr>
        <p:grpSpPr>
          <a:xfrm>
            <a:off x="4640088" y="2110675"/>
            <a:ext cx="944566" cy="944566"/>
            <a:chOff x="3173014" y="2956717"/>
            <a:chExt cx="944566" cy="944566"/>
          </a:xfrm>
        </p:grpSpPr>
        <p:sp>
          <p:nvSpPr>
            <p:cNvPr id="32" name="Oval 18">
              <a:extLst>
                <a:ext uri="{FF2B5EF4-FFF2-40B4-BE49-F238E27FC236}">
                  <a16:creationId xmlns:a16="http://schemas.microsoft.com/office/drawing/2014/main" id="{346F6FF2-3F80-40BF-A2E4-A82A182E410F}"/>
                </a:ext>
              </a:extLst>
            </p:cNvPr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3" name="Oval 22">
              <a:extLst>
                <a:ext uri="{FF2B5EF4-FFF2-40B4-BE49-F238E27FC236}">
                  <a16:creationId xmlns:a16="http://schemas.microsoft.com/office/drawing/2014/main" id="{1A874F84-5C8F-499F-A34B-F03F572E30FA}"/>
                </a:ext>
              </a:extLst>
            </p:cNvPr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90254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E81B141-8FBF-474A-BCD9-A01D680813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6545" y="294403"/>
            <a:ext cx="6039139" cy="6269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4534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53BF002C-D695-4087-BF41-CCE952A9B9DE}"/>
              </a:ext>
            </a:extLst>
          </p:cNvPr>
          <p:cNvSpPr txBox="1"/>
          <p:nvPr/>
        </p:nvSpPr>
        <p:spPr>
          <a:xfrm>
            <a:off x="521005" y="3308810"/>
            <a:ext cx="1662780" cy="400110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ru-RU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Актуальность</a:t>
            </a:r>
          </a:p>
        </p:txBody>
      </p:sp>
      <p:grpSp>
        <p:nvGrpSpPr>
          <p:cNvPr id="26" name="Group 1">
            <a:extLst>
              <a:ext uri="{FF2B5EF4-FFF2-40B4-BE49-F238E27FC236}">
                <a16:creationId xmlns:a16="http://schemas.microsoft.com/office/drawing/2014/main" id="{2F3285E9-2613-4A8D-B212-3ED1FC9F9AAC}"/>
              </a:ext>
            </a:extLst>
          </p:cNvPr>
          <p:cNvGrpSpPr/>
          <p:nvPr/>
        </p:nvGrpSpPr>
        <p:grpSpPr>
          <a:xfrm>
            <a:off x="2719487" y="2111817"/>
            <a:ext cx="944566" cy="944566"/>
            <a:chOff x="3173014" y="2956717"/>
            <a:chExt cx="944566" cy="944566"/>
          </a:xfrm>
        </p:grpSpPr>
        <p:sp>
          <p:nvSpPr>
            <p:cNvPr id="27" name="Oval 18">
              <a:extLst>
                <a:ext uri="{FF2B5EF4-FFF2-40B4-BE49-F238E27FC236}">
                  <a16:creationId xmlns:a16="http://schemas.microsoft.com/office/drawing/2014/main" id="{45708FB7-2AE0-4CEE-ADEA-284C8D709C75}"/>
                </a:ext>
              </a:extLst>
            </p:cNvPr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8" name="Oval 22">
              <a:extLst>
                <a:ext uri="{FF2B5EF4-FFF2-40B4-BE49-F238E27FC236}">
                  <a16:creationId xmlns:a16="http://schemas.microsoft.com/office/drawing/2014/main" id="{7DF0C7A9-46CE-40E6-B0FB-126F5DE7D1C4}"/>
                </a:ext>
              </a:extLst>
            </p:cNvPr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</a:p>
          </p:txBody>
        </p:sp>
      </p:grpSp>
      <p:sp>
        <p:nvSpPr>
          <p:cNvPr id="30" name="Oval 25">
            <a:extLst>
              <a:ext uri="{FF2B5EF4-FFF2-40B4-BE49-F238E27FC236}">
                <a16:creationId xmlns:a16="http://schemas.microsoft.com/office/drawing/2014/main" id="{2EBAF7E8-2384-4ECC-A2EC-4F08AF5E5F14}"/>
              </a:ext>
            </a:extLst>
          </p:cNvPr>
          <p:cNvSpPr/>
          <p:nvPr/>
        </p:nvSpPr>
        <p:spPr>
          <a:xfrm>
            <a:off x="924163" y="2229374"/>
            <a:ext cx="709612" cy="70961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BF39C23-B110-4039-935D-D2F655BBA94D}"/>
              </a:ext>
            </a:extLst>
          </p:cNvPr>
          <p:cNvSpPr txBox="1"/>
          <p:nvPr/>
        </p:nvSpPr>
        <p:spPr>
          <a:xfrm>
            <a:off x="2731441" y="3308811"/>
            <a:ext cx="1099159" cy="707886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ru-RU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Цель и задачи</a:t>
            </a:r>
          </a:p>
        </p:txBody>
      </p:sp>
      <p:cxnSp>
        <p:nvCxnSpPr>
          <p:cNvPr id="45" name="Straight Connector 13">
            <a:extLst>
              <a:ext uri="{FF2B5EF4-FFF2-40B4-BE49-F238E27FC236}">
                <a16:creationId xmlns:a16="http://schemas.microsoft.com/office/drawing/2014/main" id="{88F692FD-06F7-416E-B3CB-80EFDE12F8DD}"/>
              </a:ext>
            </a:extLst>
          </p:cNvPr>
          <p:cNvCxnSpPr>
            <a:cxnSpLocks/>
            <a:endCxn id="28" idx="2"/>
          </p:cNvCxnSpPr>
          <p:nvPr/>
        </p:nvCxnSpPr>
        <p:spPr>
          <a:xfrm>
            <a:off x="1741775" y="2584100"/>
            <a:ext cx="977712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13">
            <a:extLst>
              <a:ext uri="{FF2B5EF4-FFF2-40B4-BE49-F238E27FC236}">
                <a16:creationId xmlns:a16="http://schemas.microsoft.com/office/drawing/2014/main" id="{AEB80505-7C20-46EC-9AFF-BC80882A46D6}"/>
              </a:ext>
            </a:extLst>
          </p:cNvPr>
          <p:cNvCxnSpPr>
            <a:cxnSpLocks/>
            <a:stCxn id="28" idx="6"/>
          </p:cNvCxnSpPr>
          <p:nvPr/>
        </p:nvCxnSpPr>
        <p:spPr>
          <a:xfrm>
            <a:off x="3664053" y="2584100"/>
            <a:ext cx="977713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7CEB8E5A-0400-4252-9FF9-ADE1F48450A0}"/>
              </a:ext>
            </a:extLst>
          </p:cNvPr>
          <p:cNvSpPr txBox="1"/>
          <p:nvPr/>
        </p:nvSpPr>
        <p:spPr>
          <a:xfrm>
            <a:off x="4348661" y="3308810"/>
            <a:ext cx="1530775" cy="707886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ru-RU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Функционал приложения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A974C3F-43CF-4C4D-B9B9-5BD3079AA148}"/>
              </a:ext>
            </a:extLst>
          </p:cNvPr>
          <p:cNvSpPr txBox="1"/>
          <p:nvPr/>
        </p:nvSpPr>
        <p:spPr>
          <a:xfrm>
            <a:off x="6497573" y="3308810"/>
            <a:ext cx="1386143" cy="1015663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ru-RU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Разработка базы данных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B5767CE-F468-4A6C-93E5-9F013042C365}"/>
              </a:ext>
            </a:extLst>
          </p:cNvPr>
          <p:cNvSpPr txBox="1"/>
          <p:nvPr/>
        </p:nvSpPr>
        <p:spPr>
          <a:xfrm>
            <a:off x="8388970" y="3308810"/>
            <a:ext cx="1530775" cy="1015663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ru-RU" sz="2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Разработка </a:t>
            </a:r>
            <a:r>
              <a:rPr lang="en-US" sz="2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web</a:t>
            </a:r>
            <a:r>
              <a:rPr lang="ru-RU" sz="2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интерфейса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748DD25-7E6C-4A35-8CED-ACE4853703E5}"/>
              </a:ext>
            </a:extLst>
          </p:cNvPr>
          <p:cNvSpPr txBox="1"/>
          <p:nvPr/>
        </p:nvSpPr>
        <p:spPr>
          <a:xfrm>
            <a:off x="10141481" y="3308810"/>
            <a:ext cx="1478808" cy="400110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ru-RU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Заключение</a:t>
            </a:r>
          </a:p>
        </p:txBody>
      </p:sp>
      <p:grpSp>
        <p:nvGrpSpPr>
          <p:cNvPr id="89" name="Group 1">
            <a:extLst>
              <a:ext uri="{FF2B5EF4-FFF2-40B4-BE49-F238E27FC236}">
                <a16:creationId xmlns:a16="http://schemas.microsoft.com/office/drawing/2014/main" id="{1296366A-2596-41FD-B625-7A89F1D7373D}"/>
              </a:ext>
            </a:extLst>
          </p:cNvPr>
          <p:cNvGrpSpPr/>
          <p:nvPr/>
        </p:nvGrpSpPr>
        <p:grpSpPr>
          <a:xfrm>
            <a:off x="8486323" y="2111817"/>
            <a:ext cx="944566" cy="944566"/>
            <a:chOff x="3173014" y="2956717"/>
            <a:chExt cx="944566" cy="944566"/>
          </a:xfrm>
          <a:solidFill>
            <a:srgbClr val="1ABC9C">
              <a:alpha val="42000"/>
            </a:srgbClr>
          </a:solidFill>
        </p:grpSpPr>
        <p:sp>
          <p:nvSpPr>
            <p:cNvPr id="90" name="Oval 18">
              <a:extLst>
                <a:ext uri="{FF2B5EF4-FFF2-40B4-BE49-F238E27FC236}">
                  <a16:creationId xmlns:a16="http://schemas.microsoft.com/office/drawing/2014/main" id="{19B21718-81A6-4100-8A05-EA36CAC05EA1}"/>
                </a:ext>
              </a:extLst>
            </p:cNvPr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91" name="Oval 22">
              <a:extLst>
                <a:ext uri="{FF2B5EF4-FFF2-40B4-BE49-F238E27FC236}">
                  <a16:creationId xmlns:a16="http://schemas.microsoft.com/office/drawing/2014/main" id="{90FCFE8D-1FA4-4F39-AFBF-A5F6B71BF0B9}"/>
                </a:ext>
              </a:extLst>
            </p:cNvPr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5</a:t>
              </a:r>
            </a:p>
          </p:txBody>
        </p:sp>
      </p:grpSp>
      <p:cxnSp>
        <p:nvCxnSpPr>
          <p:cNvPr id="95" name="Straight Connector 13">
            <a:extLst>
              <a:ext uri="{FF2B5EF4-FFF2-40B4-BE49-F238E27FC236}">
                <a16:creationId xmlns:a16="http://schemas.microsoft.com/office/drawing/2014/main" id="{371D94B1-BEDF-4198-B629-014F0F217863}"/>
              </a:ext>
            </a:extLst>
          </p:cNvPr>
          <p:cNvCxnSpPr>
            <a:cxnSpLocks/>
            <a:endCxn id="91" idx="2"/>
          </p:cNvCxnSpPr>
          <p:nvPr/>
        </p:nvCxnSpPr>
        <p:spPr>
          <a:xfrm>
            <a:off x="7508611" y="2584100"/>
            <a:ext cx="977712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6" name="Group 1">
            <a:extLst>
              <a:ext uri="{FF2B5EF4-FFF2-40B4-BE49-F238E27FC236}">
                <a16:creationId xmlns:a16="http://schemas.microsoft.com/office/drawing/2014/main" id="{E6915EA0-DEBA-443F-B043-1E8F54A70E2C}"/>
              </a:ext>
            </a:extLst>
          </p:cNvPr>
          <p:cNvGrpSpPr/>
          <p:nvPr/>
        </p:nvGrpSpPr>
        <p:grpSpPr>
          <a:xfrm>
            <a:off x="10408602" y="2111817"/>
            <a:ext cx="944566" cy="944566"/>
            <a:chOff x="3173014" y="2956717"/>
            <a:chExt cx="944566" cy="944566"/>
          </a:xfrm>
        </p:grpSpPr>
        <p:sp>
          <p:nvSpPr>
            <p:cNvPr id="97" name="Oval 18">
              <a:extLst>
                <a:ext uri="{FF2B5EF4-FFF2-40B4-BE49-F238E27FC236}">
                  <a16:creationId xmlns:a16="http://schemas.microsoft.com/office/drawing/2014/main" id="{F61DA1B8-5D25-41E3-AD5F-637DCDB73DD5}"/>
                </a:ext>
              </a:extLst>
            </p:cNvPr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98" name="Oval 22">
              <a:extLst>
                <a:ext uri="{FF2B5EF4-FFF2-40B4-BE49-F238E27FC236}">
                  <a16:creationId xmlns:a16="http://schemas.microsoft.com/office/drawing/2014/main" id="{F0472F31-2BBB-4975-97C7-88A059723AC6}"/>
                </a:ext>
              </a:extLst>
            </p:cNvPr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6</a:t>
              </a:r>
            </a:p>
          </p:txBody>
        </p:sp>
      </p:grpSp>
      <p:cxnSp>
        <p:nvCxnSpPr>
          <p:cNvPr id="99" name="Straight Connector 13">
            <a:extLst>
              <a:ext uri="{FF2B5EF4-FFF2-40B4-BE49-F238E27FC236}">
                <a16:creationId xmlns:a16="http://schemas.microsoft.com/office/drawing/2014/main" id="{8F25A345-7430-4F1D-BD6A-B254F122D4EE}"/>
              </a:ext>
            </a:extLst>
          </p:cNvPr>
          <p:cNvCxnSpPr>
            <a:cxnSpLocks/>
            <a:stCxn id="91" idx="6"/>
            <a:endCxn id="98" idx="2"/>
          </p:cNvCxnSpPr>
          <p:nvPr/>
        </p:nvCxnSpPr>
        <p:spPr>
          <a:xfrm>
            <a:off x="9430889" y="2584100"/>
            <a:ext cx="977713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13">
            <a:extLst>
              <a:ext uri="{FF2B5EF4-FFF2-40B4-BE49-F238E27FC236}">
                <a16:creationId xmlns:a16="http://schemas.microsoft.com/office/drawing/2014/main" id="{8103201A-C836-44C6-B2D9-ED8C6C5BE183}"/>
              </a:ext>
            </a:extLst>
          </p:cNvPr>
          <p:cNvCxnSpPr>
            <a:cxnSpLocks/>
          </p:cNvCxnSpPr>
          <p:nvPr/>
        </p:nvCxnSpPr>
        <p:spPr>
          <a:xfrm>
            <a:off x="5586332" y="2584100"/>
            <a:ext cx="977713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1">
            <a:extLst>
              <a:ext uri="{FF2B5EF4-FFF2-40B4-BE49-F238E27FC236}">
                <a16:creationId xmlns:a16="http://schemas.microsoft.com/office/drawing/2014/main" id="{80837FFB-60A9-4CE4-8AC3-F484036BDC54}"/>
              </a:ext>
            </a:extLst>
          </p:cNvPr>
          <p:cNvGrpSpPr/>
          <p:nvPr/>
        </p:nvGrpSpPr>
        <p:grpSpPr>
          <a:xfrm>
            <a:off x="797208" y="2111817"/>
            <a:ext cx="944566" cy="944566"/>
            <a:chOff x="3173014" y="2956717"/>
            <a:chExt cx="944566" cy="944566"/>
          </a:xfrm>
        </p:grpSpPr>
        <p:sp>
          <p:nvSpPr>
            <p:cNvPr id="39" name="Oval 18">
              <a:extLst>
                <a:ext uri="{FF2B5EF4-FFF2-40B4-BE49-F238E27FC236}">
                  <a16:creationId xmlns:a16="http://schemas.microsoft.com/office/drawing/2014/main" id="{80FAB70D-9998-456D-8F1C-6374F78456FE}"/>
                </a:ext>
              </a:extLst>
            </p:cNvPr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0" name="Oval 22">
              <a:extLst>
                <a:ext uri="{FF2B5EF4-FFF2-40B4-BE49-F238E27FC236}">
                  <a16:creationId xmlns:a16="http://schemas.microsoft.com/office/drawing/2014/main" id="{881AA65E-EA56-442C-8EAA-DE2276B177DD}"/>
                </a:ext>
              </a:extLst>
            </p:cNvPr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1" name="Group 1">
            <a:extLst>
              <a:ext uri="{FF2B5EF4-FFF2-40B4-BE49-F238E27FC236}">
                <a16:creationId xmlns:a16="http://schemas.microsoft.com/office/drawing/2014/main" id="{81746368-A494-4C64-BE41-DB77A3AC05CB}"/>
              </a:ext>
            </a:extLst>
          </p:cNvPr>
          <p:cNvGrpSpPr/>
          <p:nvPr/>
        </p:nvGrpSpPr>
        <p:grpSpPr>
          <a:xfrm>
            <a:off x="4640088" y="2110675"/>
            <a:ext cx="944566" cy="944566"/>
            <a:chOff x="3173014" y="2956717"/>
            <a:chExt cx="944566" cy="944566"/>
          </a:xfrm>
        </p:grpSpPr>
        <p:sp>
          <p:nvSpPr>
            <p:cNvPr id="32" name="Oval 18">
              <a:extLst>
                <a:ext uri="{FF2B5EF4-FFF2-40B4-BE49-F238E27FC236}">
                  <a16:creationId xmlns:a16="http://schemas.microsoft.com/office/drawing/2014/main" id="{346F6FF2-3F80-40BF-A2E4-A82A182E410F}"/>
                </a:ext>
              </a:extLst>
            </p:cNvPr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3" name="Oval 22">
              <a:extLst>
                <a:ext uri="{FF2B5EF4-FFF2-40B4-BE49-F238E27FC236}">
                  <a16:creationId xmlns:a16="http://schemas.microsoft.com/office/drawing/2014/main" id="{1A874F84-5C8F-499F-A34B-F03F572E30FA}"/>
                </a:ext>
              </a:extLst>
            </p:cNvPr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4" name="Group 1">
            <a:extLst>
              <a:ext uri="{FF2B5EF4-FFF2-40B4-BE49-F238E27FC236}">
                <a16:creationId xmlns:a16="http://schemas.microsoft.com/office/drawing/2014/main" id="{8FC7F702-BAC6-4646-A199-2781199FE398}"/>
              </a:ext>
            </a:extLst>
          </p:cNvPr>
          <p:cNvGrpSpPr/>
          <p:nvPr/>
        </p:nvGrpSpPr>
        <p:grpSpPr>
          <a:xfrm>
            <a:off x="6560689" y="2110675"/>
            <a:ext cx="944566" cy="944566"/>
            <a:chOff x="3173014" y="2956717"/>
            <a:chExt cx="944566" cy="944566"/>
          </a:xfrm>
        </p:grpSpPr>
        <p:sp>
          <p:nvSpPr>
            <p:cNvPr id="35" name="Oval 18">
              <a:extLst>
                <a:ext uri="{FF2B5EF4-FFF2-40B4-BE49-F238E27FC236}">
                  <a16:creationId xmlns:a16="http://schemas.microsoft.com/office/drawing/2014/main" id="{9B42AD3E-307B-488A-A125-32890705E2AF}"/>
                </a:ext>
              </a:extLst>
            </p:cNvPr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6" name="Oval 22">
              <a:extLst>
                <a:ext uri="{FF2B5EF4-FFF2-40B4-BE49-F238E27FC236}">
                  <a16:creationId xmlns:a16="http://schemas.microsoft.com/office/drawing/2014/main" id="{BB00CF26-168D-45D5-A788-6D7E589109D8}"/>
                </a:ext>
              </a:extLst>
            </p:cNvPr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4</a:t>
              </a:r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72696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134DEC1-C9F5-466B-8FEC-C46465FCC6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130" y="1267344"/>
            <a:ext cx="8001739" cy="398480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525672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53BF002C-D695-4087-BF41-CCE952A9B9DE}"/>
              </a:ext>
            </a:extLst>
          </p:cNvPr>
          <p:cNvSpPr txBox="1"/>
          <p:nvPr/>
        </p:nvSpPr>
        <p:spPr>
          <a:xfrm>
            <a:off x="521005" y="3308810"/>
            <a:ext cx="1662780" cy="400110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ru-RU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Актуальность</a:t>
            </a:r>
          </a:p>
        </p:txBody>
      </p:sp>
      <p:grpSp>
        <p:nvGrpSpPr>
          <p:cNvPr id="26" name="Group 1">
            <a:extLst>
              <a:ext uri="{FF2B5EF4-FFF2-40B4-BE49-F238E27FC236}">
                <a16:creationId xmlns:a16="http://schemas.microsoft.com/office/drawing/2014/main" id="{2F3285E9-2613-4A8D-B212-3ED1FC9F9AAC}"/>
              </a:ext>
            </a:extLst>
          </p:cNvPr>
          <p:cNvGrpSpPr/>
          <p:nvPr/>
        </p:nvGrpSpPr>
        <p:grpSpPr>
          <a:xfrm>
            <a:off x="2719487" y="2111817"/>
            <a:ext cx="944566" cy="944566"/>
            <a:chOff x="3173014" y="2956717"/>
            <a:chExt cx="944566" cy="944566"/>
          </a:xfrm>
        </p:grpSpPr>
        <p:sp>
          <p:nvSpPr>
            <p:cNvPr id="27" name="Oval 18">
              <a:extLst>
                <a:ext uri="{FF2B5EF4-FFF2-40B4-BE49-F238E27FC236}">
                  <a16:creationId xmlns:a16="http://schemas.microsoft.com/office/drawing/2014/main" id="{45708FB7-2AE0-4CEE-ADEA-284C8D709C75}"/>
                </a:ext>
              </a:extLst>
            </p:cNvPr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8" name="Oval 22">
              <a:extLst>
                <a:ext uri="{FF2B5EF4-FFF2-40B4-BE49-F238E27FC236}">
                  <a16:creationId xmlns:a16="http://schemas.microsoft.com/office/drawing/2014/main" id="{7DF0C7A9-46CE-40E6-B0FB-126F5DE7D1C4}"/>
                </a:ext>
              </a:extLst>
            </p:cNvPr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</a:p>
          </p:txBody>
        </p:sp>
      </p:grpSp>
      <p:sp>
        <p:nvSpPr>
          <p:cNvPr id="30" name="Oval 25">
            <a:extLst>
              <a:ext uri="{FF2B5EF4-FFF2-40B4-BE49-F238E27FC236}">
                <a16:creationId xmlns:a16="http://schemas.microsoft.com/office/drawing/2014/main" id="{2EBAF7E8-2384-4ECC-A2EC-4F08AF5E5F14}"/>
              </a:ext>
            </a:extLst>
          </p:cNvPr>
          <p:cNvSpPr/>
          <p:nvPr/>
        </p:nvSpPr>
        <p:spPr>
          <a:xfrm>
            <a:off x="924163" y="2229374"/>
            <a:ext cx="709612" cy="70961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BF39C23-B110-4039-935D-D2F655BBA94D}"/>
              </a:ext>
            </a:extLst>
          </p:cNvPr>
          <p:cNvSpPr txBox="1"/>
          <p:nvPr/>
        </p:nvSpPr>
        <p:spPr>
          <a:xfrm>
            <a:off x="2731441" y="3308811"/>
            <a:ext cx="1099159" cy="707886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ru-RU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Цель и задачи</a:t>
            </a:r>
          </a:p>
        </p:txBody>
      </p:sp>
      <p:cxnSp>
        <p:nvCxnSpPr>
          <p:cNvPr id="45" name="Straight Connector 13">
            <a:extLst>
              <a:ext uri="{FF2B5EF4-FFF2-40B4-BE49-F238E27FC236}">
                <a16:creationId xmlns:a16="http://schemas.microsoft.com/office/drawing/2014/main" id="{88F692FD-06F7-416E-B3CB-80EFDE12F8DD}"/>
              </a:ext>
            </a:extLst>
          </p:cNvPr>
          <p:cNvCxnSpPr>
            <a:cxnSpLocks/>
            <a:endCxn id="28" idx="2"/>
          </p:cNvCxnSpPr>
          <p:nvPr/>
        </p:nvCxnSpPr>
        <p:spPr>
          <a:xfrm>
            <a:off x="1741775" y="2584100"/>
            <a:ext cx="977712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13">
            <a:extLst>
              <a:ext uri="{FF2B5EF4-FFF2-40B4-BE49-F238E27FC236}">
                <a16:creationId xmlns:a16="http://schemas.microsoft.com/office/drawing/2014/main" id="{AEB80505-7C20-46EC-9AFF-BC80882A46D6}"/>
              </a:ext>
            </a:extLst>
          </p:cNvPr>
          <p:cNvCxnSpPr>
            <a:cxnSpLocks/>
            <a:stCxn id="28" idx="6"/>
          </p:cNvCxnSpPr>
          <p:nvPr/>
        </p:nvCxnSpPr>
        <p:spPr>
          <a:xfrm>
            <a:off x="3664053" y="2584100"/>
            <a:ext cx="977713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7CEB8E5A-0400-4252-9FF9-ADE1F48450A0}"/>
              </a:ext>
            </a:extLst>
          </p:cNvPr>
          <p:cNvSpPr txBox="1"/>
          <p:nvPr/>
        </p:nvSpPr>
        <p:spPr>
          <a:xfrm>
            <a:off x="4348661" y="3308810"/>
            <a:ext cx="1530775" cy="707886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ru-RU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Функционал приложения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A974C3F-43CF-4C4D-B9B9-5BD3079AA148}"/>
              </a:ext>
            </a:extLst>
          </p:cNvPr>
          <p:cNvSpPr txBox="1"/>
          <p:nvPr/>
        </p:nvSpPr>
        <p:spPr>
          <a:xfrm>
            <a:off x="6497573" y="3308810"/>
            <a:ext cx="1386143" cy="1015663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ru-RU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Разработка базы данных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B5767CE-F468-4A6C-93E5-9F013042C365}"/>
              </a:ext>
            </a:extLst>
          </p:cNvPr>
          <p:cNvSpPr txBox="1"/>
          <p:nvPr/>
        </p:nvSpPr>
        <p:spPr>
          <a:xfrm>
            <a:off x="8247211" y="3308810"/>
            <a:ext cx="1530775" cy="1015663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ru-RU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Разработка </a:t>
            </a: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web</a:t>
            </a:r>
            <a:r>
              <a:rPr lang="ru-RU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интерфейса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748DD25-7E6C-4A35-8CED-ACE4853703E5}"/>
              </a:ext>
            </a:extLst>
          </p:cNvPr>
          <p:cNvSpPr txBox="1"/>
          <p:nvPr/>
        </p:nvSpPr>
        <p:spPr>
          <a:xfrm>
            <a:off x="10141481" y="3308810"/>
            <a:ext cx="1478808" cy="400110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ru-RU" sz="2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Заключение</a:t>
            </a:r>
          </a:p>
        </p:txBody>
      </p:sp>
      <p:cxnSp>
        <p:nvCxnSpPr>
          <p:cNvPr id="95" name="Straight Connector 13">
            <a:extLst>
              <a:ext uri="{FF2B5EF4-FFF2-40B4-BE49-F238E27FC236}">
                <a16:creationId xmlns:a16="http://schemas.microsoft.com/office/drawing/2014/main" id="{371D94B1-BEDF-4198-B629-014F0F217863}"/>
              </a:ext>
            </a:extLst>
          </p:cNvPr>
          <p:cNvCxnSpPr>
            <a:cxnSpLocks/>
          </p:cNvCxnSpPr>
          <p:nvPr/>
        </p:nvCxnSpPr>
        <p:spPr>
          <a:xfrm>
            <a:off x="7508611" y="2584100"/>
            <a:ext cx="977712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6" name="Group 1">
            <a:extLst>
              <a:ext uri="{FF2B5EF4-FFF2-40B4-BE49-F238E27FC236}">
                <a16:creationId xmlns:a16="http://schemas.microsoft.com/office/drawing/2014/main" id="{E6915EA0-DEBA-443F-B043-1E8F54A70E2C}"/>
              </a:ext>
            </a:extLst>
          </p:cNvPr>
          <p:cNvGrpSpPr/>
          <p:nvPr/>
        </p:nvGrpSpPr>
        <p:grpSpPr>
          <a:xfrm>
            <a:off x="10408602" y="2111817"/>
            <a:ext cx="944566" cy="944566"/>
            <a:chOff x="3173014" y="2956717"/>
            <a:chExt cx="944566" cy="944566"/>
          </a:xfrm>
          <a:solidFill>
            <a:srgbClr val="1ABC9C">
              <a:alpha val="42000"/>
            </a:srgbClr>
          </a:solidFill>
        </p:grpSpPr>
        <p:sp>
          <p:nvSpPr>
            <p:cNvPr id="97" name="Oval 18">
              <a:extLst>
                <a:ext uri="{FF2B5EF4-FFF2-40B4-BE49-F238E27FC236}">
                  <a16:creationId xmlns:a16="http://schemas.microsoft.com/office/drawing/2014/main" id="{F61DA1B8-5D25-41E3-AD5F-637DCDB73DD5}"/>
                </a:ext>
              </a:extLst>
            </p:cNvPr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98" name="Oval 22">
              <a:extLst>
                <a:ext uri="{FF2B5EF4-FFF2-40B4-BE49-F238E27FC236}">
                  <a16:creationId xmlns:a16="http://schemas.microsoft.com/office/drawing/2014/main" id="{F0472F31-2BBB-4975-97C7-88A059723AC6}"/>
                </a:ext>
              </a:extLst>
            </p:cNvPr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6</a:t>
              </a:r>
            </a:p>
          </p:txBody>
        </p:sp>
      </p:grpSp>
      <p:cxnSp>
        <p:nvCxnSpPr>
          <p:cNvPr id="99" name="Straight Connector 13">
            <a:extLst>
              <a:ext uri="{FF2B5EF4-FFF2-40B4-BE49-F238E27FC236}">
                <a16:creationId xmlns:a16="http://schemas.microsoft.com/office/drawing/2014/main" id="{8F25A345-7430-4F1D-BD6A-B254F122D4EE}"/>
              </a:ext>
            </a:extLst>
          </p:cNvPr>
          <p:cNvCxnSpPr>
            <a:cxnSpLocks/>
            <a:endCxn id="98" idx="2"/>
          </p:cNvCxnSpPr>
          <p:nvPr/>
        </p:nvCxnSpPr>
        <p:spPr>
          <a:xfrm>
            <a:off x="9430889" y="2584100"/>
            <a:ext cx="977713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13">
            <a:extLst>
              <a:ext uri="{FF2B5EF4-FFF2-40B4-BE49-F238E27FC236}">
                <a16:creationId xmlns:a16="http://schemas.microsoft.com/office/drawing/2014/main" id="{8103201A-C836-44C6-B2D9-ED8C6C5BE183}"/>
              </a:ext>
            </a:extLst>
          </p:cNvPr>
          <p:cNvCxnSpPr>
            <a:cxnSpLocks/>
          </p:cNvCxnSpPr>
          <p:nvPr/>
        </p:nvCxnSpPr>
        <p:spPr>
          <a:xfrm>
            <a:off x="5586332" y="2584100"/>
            <a:ext cx="977713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1">
            <a:extLst>
              <a:ext uri="{FF2B5EF4-FFF2-40B4-BE49-F238E27FC236}">
                <a16:creationId xmlns:a16="http://schemas.microsoft.com/office/drawing/2014/main" id="{80837FFB-60A9-4CE4-8AC3-F484036BDC54}"/>
              </a:ext>
            </a:extLst>
          </p:cNvPr>
          <p:cNvGrpSpPr/>
          <p:nvPr/>
        </p:nvGrpSpPr>
        <p:grpSpPr>
          <a:xfrm>
            <a:off x="797208" y="2111817"/>
            <a:ext cx="944566" cy="944566"/>
            <a:chOff x="3173014" y="2956717"/>
            <a:chExt cx="944566" cy="944566"/>
          </a:xfrm>
        </p:grpSpPr>
        <p:sp>
          <p:nvSpPr>
            <p:cNvPr id="39" name="Oval 18">
              <a:extLst>
                <a:ext uri="{FF2B5EF4-FFF2-40B4-BE49-F238E27FC236}">
                  <a16:creationId xmlns:a16="http://schemas.microsoft.com/office/drawing/2014/main" id="{80FAB70D-9998-456D-8F1C-6374F78456FE}"/>
                </a:ext>
              </a:extLst>
            </p:cNvPr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0" name="Oval 22">
              <a:extLst>
                <a:ext uri="{FF2B5EF4-FFF2-40B4-BE49-F238E27FC236}">
                  <a16:creationId xmlns:a16="http://schemas.microsoft.com/office/drawing/2014/main" id="{881AA65E-EA56-442C-8EAA-DE2276B177DD}"/>
                </a:ext>
              </a:extLst>
            </p:cNvPr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1" name="Group 1">
            <a:extLst>
              <a:ext uri="{FF2B5EF4-FFF2-40B4-BE49-F238E27FC236}">
                <a16:creationId xmlns:a16="http://schemas.microsoft.com/office/drawing/2014/main" id="{81746368-A494-4C64-BE41-DB77A3AC05CB}"/>
              </a:ext>
            </a:extLst>
          </p:cNvPr>
          <p:cNvGrpSpPr/>
          <p:nvPr/>
        </p:nvGrpSpPr>
        <p:grpSpPr>
          <a:xfrm>
            <a:off x="4640088" y="2110675"/>
            <a:ext cx="944566" cy="944566"/>
            <a:chOff x="3173014" y="2956717"/>
            <a:chExt cx="944566" cy="944566"/>
          </a:xfrm>
        </p:grpSpPr>
        <p:sp>
          <p:nvSpPr>
            <p:cNvPr id="32" name="Oval 18">
              <a:extLst>
                <a:ext uri="{FF2B5EF4-FFF2-40B4-BE49-F238E27FC236}">
                  <a16:creationId xmlns:a16="http://schemas.microsoft.com/office/drawing/2014/main" id="{346F6FF2-3F80-40BF-A2E4-A82A182E410F}"/>
                </a:ext>
              </a:extLst>
            </p:cNvPr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3" name="Oval 22">
              <a:extLst>
                <a:ext uri="{FF2B5EF4-FFF2-40B4-BE49-F238E27FC236}">
                  <a16:creationId xmlns:a16="http://schemas.microsoft.com/office/drawing/2014/main" id="{1A874F84-5C8F-499F-A34B-F03F572E30FA}"/>
                </a:ext>
              </a:extLst>
            </p:cNvPr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4" name="Group 1">
            <a:extLst>
              <a:ext uri="{FF2B5EF4-FFF2-40B4-BE49-F238E27FC236}">
                <a16:creationId xmlns:a16="http://schemas.microsoft.com/office/drawing/2014/main" id="{8FC7F702-BAC6-4646-A199-2781199FE398}"/>
              </a:ext>
            </a:extLst>
          </p:cNvPr>
          <p:cNvGrpSpPr/>
          <p:nvPr/>
        </p:nvGrpSpPr>
        <p:grpSpPr>
          <a:xfrm>
            <a:off x="6560689" y="2110675"/>
            <a:ext cx="944566" cy="944566"/>
            <a:chOff x="3173014" y="2956717"/>
            <a:chExt cx="944566" cy="944566"/>
          </a:xfrm>
        </p:grpSpPr>
        <p:sp>
          <p:nvSpPr>
            <p:cNvPr id="35" name="Oval 18">
              <a:extLst>
                <a:ext uri="{FF2B5EF4-FFF2-40B4-BE49-F238E27FC236}">
                  <a16:creationId xmlns:a16="http://schemas.microsoft.com/office/drawing/2014/main" id="{9B42AD3E-307B-488A-A125-32890705E2AF}"/>
                </a:ext>
              </a:extLst>
            </p:cNvPr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6" name="Oval 22">
              <a:extLst>
                <a:ext uri="{FF2B5EF4-FFF2-40B4-BE49-F238E27FC236}">
                  <a16:creationId xmlns:a16="http://schemas.microsoft.com/office/drawing/2014/main" id="{BB00CF26-168D-45D5-A788-6D7E589109D8}"/>
                </a:ext>
              </a:extLst>
            </p:cNvPr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4</a:t>
              </a:r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7" name="Group 1">
            <a:extLst>
              <a:ext uri="{FF2B5EF4-FFF2-40B4-BE49-F238E27FC236}">
                <a16:creationId xmlns:a16="http://schemas.microsoft.com/office/drawing/2014/main" id="{3A8F6BB2-9A01-40EE-960E-107C2B9BB3FD}"/>
              </a:ext>
            </a:extLst>
          </p:cNvPr>
          <p:cNvGrpSpPr/>
          <p:nvPr/>
        </p:nvGrpSpPr>
        <p:grpSpPr>
          <a:xfrm>
            <a:off x="8486323" y="2110675"/>
            <a:ext cx="944566" cy="944566"/>
            <a:chOff x="3173014" y="2956717"/>
            <a:chExt cx="944566" cy="944566"/>
          </a:xfrm>
        </p:grpSpPr>
        <p:sp>
          <p:nvSpPr>
            <p:cNvPr id="42" name="Oval 18">
              <a:extLst>
                <a:ext uri="{FF2B5EF4-FFF2-40B4-BE49-F238E27FC236}">
                  <a16:creationId xmlns:a16="http://schemas.microsoft.com/office/drawing/2014/main" id="{8252BFB9-374D-4137-B70C-67D9680EDDD6}"/>
                </a:ext>
              </a:extLst>
            </p:cNvPr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3" name="Oval 22">
              <a:extLst>
                <a:ext uri="{FF2B5EF4-FFF2-40B4-BE49-F238E27FC236}">
                  <a16:creationId xmlns:a16="http://schemas.microsoft.com/office/drawing/2014/main" id="{884AD5BF-1CF5-4741-A8B9-E7CA2CDED6B2}"/>
                </a:ext>
              </a:extLst>
            </p:cNvPr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5</a:t>
              </a:r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52596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53BF002C-D695-4087-BF41-CCE952A9B9DE}"/>
              </a:ext>
            </a:extLst>
          </p:cNvPr>
          <p:cNvSpPr txBox="1"/>
          <p:nvPr/>
        </p:nvSpPr>
        <p:spPr>
          <a:xfrm>
            <a:off x="521005" y="3308810"/>
            <a:ext cx="1662780" cy="400110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ru-RU" sz="2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Актуальность</a:t>
            </a:r>
          </a:p>
        </p:txBody>
      </p:sp>
      <p:grpSp>
        <p:nvGrpSpPr>
          <p:cNvPr id="26" name="Group 1">
            <a:extLst>
              <a:ext uri="{FF2B5EF4-FFF2-40B4-BE49-F238E27FC236}">
                <a16:creationId xmlns:a16="http://schemas.microsoft.com/office/drawing/2014/main" id="{2F3285E9-2613-4A8D-B212-3ED1FC9F9AAC}"/>
              </a:ext>
            </a:extLst>
          </p:cNvPr>
          <p:cNvGrpSpPr/>
          <p:nvPr/>
        </p:nvGrpSpPr>
        <p:grpSpPr>
          <a:xfrm>
            <a:off x="2719487" y="2111817"/>
            <a:ext cx="944566" cy="944566"/>
            <a:chOff x="3173014" y="2956717"/>
            <a:chExt cx="944566" cy="944566"/>
          </a:xfrm>
        </p:grpSpPr>
        <p:sp>
          <p:nvSpPr>
            <p:cNvPr id="27" name="Oval 18">
              <a:extLst>
                <a:ext uri="{FF2B5EF4-FFF2-40B4-BE49-F238E27FC236}">
                  <a16:creationId xmlns:a16="http://schemas.microsoft.com/office/drawing/2014/main" id="{45708FB7-2AE0-4CEE-ADEA-284C8D709C75}"/>
                </a:ext>
              </a:extLst>
            </p:cNvPr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8" name="Oval 22">
              <a:extLst>
                <a:ext uri="{FF2B5EF4-FFF2-40B4-BE49-F238E27FC236}">
                  <a16:creationId xmlns:a16="http://schemas.microsoft.com/office/drawing/2014/main" id="{7DF0C7A9-46CE-40E6-B0FB-126F5DE7D1C4}"/>
                </a:ext>
              </a:extLst>
            </p:cNvPr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</a:p>
          </p:txBody>
        </p:sp>
      </p:grpSp>
      <p:sp>
        <p:nvSpPr>
          <p:cNvPr id="30" name="Oval 25">
            <a:extLst>
              <a:ext uri="{FF2B5EF4-FFF2-40B4-BE49-F238E27FC236}">
                <a16:creationId xmlns:a16="http://schemas.microsoft.com/office/drawing/2014/main" id="{2EBAF7E8-2384-4ECC-A2EC-4F08AF5E5F14}"/>
              </a:ext>
            </a:extLst>
          </p:cNvPr>
          <p:cNvSpPr/>
          <p:nvPr/>
        </p:nvSpPr>
        <p:spPr>
          <a:xfrm>
            <a:off x="924163" y="2229374"/>
            <a:ext cx="709612" cy="70961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Oval 26">
            <a:extLst>
              <a:ext uri="{FF2B5EF4-FFF2-40B4-BE49-F238E27FC236}">
                <a16:creationId xmlns:a16="http://schemas.microsoft.com/office/drawing/2014/main" id="{4591298C-A878-48A1-9DD4-26DE76EDA314}"/>
              </a:ext>
            </a:extLst>
          </p:cNvPr>
          <p:cNvSpPr/>
          <p:nvPr/>
        </p:nvSpPr>
        <p:spPr>
          <a:xfrm>
            <a:off x="797209" y="2111817"/>
            <a:ext cx="944566" cy="944566"/>
          </a:xfrm>
          <a:prstGeom prst="ellipse">
            <a:avLst/>
          </a:prstGeom>
          <a:solidFill>
            <a:srgbClr val="1ABC9C">
              <a:alpha val="4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BF39C23-B110-4039-935D-D2F655BBA94D}"/>
              </a:ext>
            </a:extLst>
          </p:cNvPr>
          <p:cNvSpPr txBox="1"/>
          <p:nvPr/>
        </p:nvSpPr>
        <p:spPr>
          <a:xfrm>
            <a:off x="2731441" y="3308811"/>
            <a:ext cx="1099159" cy="707886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ru-RU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Цель и задачи</a:t>
            </a:r>
          </a:p>
        </p:txBody>
      </p:sp>
      <p:cxnSp>
        <p:nvCxnSpPr>
          <p:cNvPr id="45" name="Straight Connector 13">
            <a:extLst>
              <a:ext uri="{FF2B5EF4-FFF2-40B4-BE49-F238E27FC236}">
                <a16:creationId xmlns:a16="http://schemas.microsoft.com/office/drawing/2014/main" id="{88F692FD-06F7-416E-B3CB-80EFDE12F8DD}"/>
              </a:ext>
            </a:extLst>
          </p:cNvPr>
          <p:cNvCxnSpPr>
            <a:cxnSpLocks/>
            <a:stCxn id="31" idx="6"/>
            <a:endCxn id="28" idx="2"/>
          </p:cNvCxnSpPr>
          <p:nvPr/>
        </p:nvCxnSpPr>
        <p:spPr>
          <a:xfrm>
            <a:off x="1741775" y="2584100"/>
            <a:ext cx="977712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1">
            <a:extLst>
              <a:ext uri="{FF2B5EF4-FFF2-40B4-BE49-F238E27FC236}">
                <a16:creationId xmlns:a16="http://schemas.microsoft.com/office/drawing/2014/main" id="{85F0A1C2-318E-4922-AE9F-158AFC5173D1}"/>
              </a:ext>
            </a:extLst>
          </p:cNvPr>
          <p:cNvGrpSpPr/>
          <p:nvPr/>
        </p:nvGrpSpPr>
        <p:grpSpPr>
          <a:xfrm>
            <a:off x="4641766" y="2111817"/>
            <a:ext cx="944566" cy="944566"/>
            <a:chOff x="3173014" y="2956717"/>
            <a:chExt cx="944566" cy="944566"/>
          </a:xfrm>
        </p:grpSpPr>
        <p:sp>
          <p:nvSpPr>
            <p:cNvPr id="50" name="Oval 18">
              <a:extLst>
                <a:ext uri="{FF2B5EF4-FFF2-40B4-BE49-F238E27FC236}">
                  <a16:creationId xmlns:a16="http://schemas.microsoft.com/office/drawing/2014/main" id="{EB4FE08E-8E68-420A-B0DE-157C67EDDC7D}"/>
                </a:ext>
              </a:extLst>
            </p:cNvPr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1" name="Oval 22">
              <a:extLst>
                <a:ext uri="{FF2B5EF4-FFF2-40B4-BE49-F238E27FC236}">
                  <a16:creationId xmlns:a16="http://schemas.microsoft.com/office/drawing/2014/main" id="{A0E36E49-0AE3-49EA-BA63-0A253969D83F}"/>
                </a:ext>
              </a:extLst>
            </p:cNvPr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</a:p>
          </p:txBody>
        </p:sp>
      </p:grpSp>
      <p:cxnSp>
        <p:nvCxnSpPr>
          <p:cNvPr id="52" name="Straight Connector 13">
            <a:extLst>
              <a:ext uri="{FF2B5EF4-FFF2-40B4-BE49-F238E27FC236}">
                <a16:creationId xmlns:a16="http://schemas.microsoft.com/office/drawing/2014/main" id="{AEB80505-7C20-46EC-9AFF-BC80882A46D6}"/>
              </a:ext>
            </a:extLst>
          </p:cNvPr>
          <p:cNvCxnSpPr>
            <a:cxnSpLocks/>
            <a:stCxn id="28" idx="6"/>
            <a:endCxn id="51" idx="2"/>
          </p:cNvCxnSpPr>
          <p:nvPr/>
        </p:nvCxnSpPr>
        <p:spPr>
          <a:xfrm>
            <a:off x="3664053" y="2584100"/>
            <a:ext cx="977713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7CEB8E5A-0400-4252-9FF9-ADE1F48450A0}"/>
              </a:ext>
            </a:extLst>
          </p:cNvPr>
          <p:cNvSpPr txBox="1"/>
          <p:nvPr/>
        </p:nvSpPr>
        <p:spPr>
          <a:xfrm>
            <a:off x="4348661" y="3308810"/>
            <a:ext cx="1530775" cy="707886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ru-RU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Функционал приложения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A974C3F-43CF-4C4D-B9B9-5BD3079AA148}"/>
              </a:ext>
            </a:extLst>
          </p:cNvPr>
          <p:cNvSpPr txBox="1"/>
          <p:nvPr/>
        </p:nvSpPr>
        <p:spPr>
          <a:xfrm>
            <a:off x="6497573" y="3308810"/>
            <a:ext cx="1386143" cy="1015663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ru-RU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Разработка базы данных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B5767CE-F468-4A6C-93E5-9F013042C365}"/>
              </a:ext>
            </a:extLst>
          </p:cNvPr>
          <p:cNvSpPr txBox="1"/>
          <p:nvPr/>
        </p:nvSpPr>
        <p:spPr>
          <a:xfrm>
            <a:off x="8388970" y="3308810"/>
            <a:ext cx="1530775" cy="1015663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ru-RU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Разработка </a:t>
            </a: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web</a:t>
            </a:r>
            <a:r>
              <a:rPr lang="ru-RU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интерфейса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748DD25-7E6C-4A35-8CED-ACE4853703E5}"/>
              </a:ext>
            </a:extLst>
          </p:cNvPr>
          <p:cNvSpPr txBox="1"/>
          <p:nvPr/>
        </p:nvSpPr>
        <p:spPr>
          <a:xfrm>
            <a:off x="10141481" y="3308810"/>
            <a:ext cx="1478808" cy="400110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ru-RU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Заключение</a:t>
            </a:r>
          </a:p>
        </p:txBody>
      </p:sp>
      <p:grpSp>
        <p:nvGrpSpPr>
          <p:cNvPr id="89" name="Group 1">
            <a:extLst>
              <a:ext uri="{FF2B5EF4-FFF2-40B4-BE49-F238E27FC236}">
                <a16:creationId xmlns:a16="http://schemas.microsoft.com/office/drawing/2014/main" id="{1296366A-2596-41FD-B625-7A89F1D7373D}"/>
              </a:ext>
            </a:extLst>
          </p:cNvPr>
          <p:cNvGrpSpPr/>
          <p:nvPr/>
        </p:nvGrpSpPr>
        <p:grpSpPr>
          <a:xfrm>
            <a:off x="8486323" y="2111817"/>
            <a:ext cx="944566" cy="944566"/>
            <a:chOff x="3173014" y="2956717"/>
            <a:chExt cx="944566" cy="944566"/>
          </a:xfrm>
        </p:grpSpPr>
        <p:sp>
          <p:nvSpPr>
            <p:cNvPr id="90" name="Oval 18">
              <a:extLst>
                <a:ext uri="{FF2B5EF4-FFF2-40B4-BE49-F238E27FC236}">
                  <a16:creationId xmlns:a16="http://schemas.microsoft.com/office/drawing/2014/main" id="{19B21718-81A6-4100-8A05-EA36CAC05EA1}"/>
                </a:ext>
              </a:extLst>
            </p:cNvPr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91" name="Oval 22">
              <a:extLst>
                <a:ext uri="{FF2B5EF4-FFF2-40B4-BE49-F238E27FC236}">
                  <a16:creationId xmlns:a16="http://schemas.microsoft.com/office/drawing/2014/main" id="{90FCFE8D-1FA4-4F39-AFBF-A5F6B71BF0B9}"/>
                </a:ext>
              </a:extLst>
            </p:cNvPr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5</a:t>
              </a:r>
            </a:p>
          </p:txBody>
        </p:sp>
      </p:grpSp>
      <p:grpSp>
        <p:nvGrpSpPr>
          <p:cNvPr id="92" name="Group 24">
            <a:extLst>
              <a:ext uri="{FF2B5EF4-FFF2-40B4-BE49-F238E27FC236}">
                <a16:creationId xmlns:a16="http://schemas.microsoft.com/office/drawing/2014/main" id="{7E9F0FC9-80CC-415F-B300-1E2D4D22E020}"/>
              </a:ext>
            </a:extLst>
          </p:cNvPr>
          <p:cNvGrpSpPr/>
          <p:nvPr/>
        </p:nvGrpSpPr>
        <p:grpSpPr>
          <a:xfrm>
            <a:off x="6564045" y="2111817"/>
            <a:ext cx="944566" cy="944566"/>
            <a:chOff x="3163537" y="2956637"/>
            <a:chExt cx="944566" cy="944566"/>
          </a:xfrm>
        </p:grpSpPr>
        <p:sp>
          <p:nvSpPr>
            <p:cNvPr id="93" name="Oval 25">
              <a:extLst>
                <a:ext uri="{FF2B5EF4-FFF2-40B4-BE49-F238E27FC236}">
                  <a16:creationId xmlns:a16="http://schemas.microsoft.com/office/drawing/2014/main" id="{1EAE15A3-5A54-4160-8313-7643C48A01B8}"/>
                </a:ext>
              </a:extLst>
            </p:cNvPr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4" name="Oval 26">
              <a:extLst>
                <a:ext uri="{FF2B5EF4-FFF2-40B4-BE49-F238E27FC236}">
                  <a16:creationId xmlns:a16="http://schemas.microsoft.com/office/drawing/2014/main" id="{7808FB90-99F6-409F-AE3C-225C8FDCDB4C}"/>
                </a:ext>
              </a:extLst>
            </p:cNvPr>
            <p:cNvSpPr/>
            <p:nvPr/>
          </p:nvSpPr>
          <p:spPr>
            <a:xfrm>
              <a:off x="3163537" y="295663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4</a:t>
              </a:r>
            </a:p>
          </p:txBody>
        </p:sp>
      </p:grpSp>
      <p:cxnSp>
        <p:nvCxnSpPr>
          <p:cNvPr id="95" name="Straight Connector 13">
            <a:extLst>
              <a:ext uri="{FF2B5EF4-FFF2-40B4-BE49-F238E27FC236}">
                <a16:creationId xmlns:a16="http://schemas.microsoft.com/office/drawing/2014/main" id="{371D94B1-BEDF-4198-B629-014F0F217863}"/>
              </a:ext>
            </a:extLst>
          </p:cNvPr>
          <p:cNvCxnSpPr>
            <a:cxnSpLocks/>
            <a:stCxn id="94" idx="6"/>
            <a:endCxn id="91" idx="2"/>
          </p:cNvCxnSpPr>
          <p:nvPr/>
        </p:nvCxnSpPr>
        <p:spPr>
          <a:xfrm>
            <a:off x="7508611" y="2584100"/>
            <a:ext cx="977712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6" name="Group 1">
            <a:extLst>
              <a:ext uri="{FF2B5EF4-FFF2-40B4-BE49-F238E27FC236}">
                <a16:creationId xmlns:a16="http://schemas.microsoft.com/office/drawing/2014/main" id="{E6915EA0-DEBA-443F-B043-1E8F54A70E2C}"/>
              </a:ext>
            </a:extLst>
          </p:cNvPr>
          <p:cNvGrpSpPr/>
          <p:nvPr/>
        </p:nvGrpSpPr>
        <p:grpSpPr>
          <a:xfrm>
            <a:off x="10408602" y="2111817"/>
            <a:ext cx="944566" cy="944566"/>
            <a:chOff x="3173014" y="2956717"/>
            <a:chExt cx="944566" cy="944566"/>
          </a:xfrm>
        </p:grpSpPr>
        <p:sp>
          <p:nvSpPr>
            <p:cNvPr id="97" name="Oval 18">
              <a:extLst>
                <a:ext uri="{FF2B5EF4-FFF2-40B4-BE49-F238E27FC236}">
                  <a16:creationId xmlns:a16="http://schemas.microsoft.com/office/drawing/2014/main" id="{F61DA1B8-5D25-41E3-AD5F-637DCDB73DD5}"/>
                </a:ext>
              </a:extLst>
            </p:cNvPr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98" name="Oval 22">
              <a:extLst>
                <a:ext uri="{FF2B5EF4-FFF2-40B4-BE49-F238E27FC236}">
                  <a16:creationId xmlns:a16="http://schemas.microsoft.com/office/drawing/2014/main" id="{F0472F31-2BBB-4975-97C7-88A059723AC6}"/>
                </a:ext>
              </a:extLst>
            </p:cNvPr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6</a:t>
              </a:r>
            </a:p>
          </p:txBody>
        </p:sp>
      </p:grpSp>
      <p:cxnSp>
        <p:nvCxnSpPr>
          <p:cNvPr id="99" name="Straight Connector 13">
            <a:extLst>
              <a:ext uri="{FF2B5EF4-FFF2-40B4-BE49-F238E27FC236}">
                <a16:creationId xmlns:a16="http://schemas.microsoft.com/office/drawing/2014/main" id="{8F25A345-7430-4F1D-BD6A-B254F122D4EE}"/>
              </a:ext>
            </a:extLst>
          </p:cNvPr>
          <p:cNvCxnSpPr>
            <a:cxnSpLocks/>
            <a:stCxn id="91" idx="6"/>
            <a:endCxn id="98" idx="2"/>
          </p:cNvCxnSpPr>
          <p:nvPr/>
        </p:nvCxnSpPr>
        <p:spPr>
          <a:xfrm>
            <a:off x="9430889" y="2584100"/>
            <a:ext cx="977713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13">
            <a:extLst>
              <a:ext uri="{FF2B5EF4-FFF2-40B4-BE49-F238E27FC236}">
                <a16:creationId xmlns:a16="http://schemas.microsoft.com/office/drawing/2014/main" id="{8103201A-C836-44C6-B2D9-ED8C6C5BE183}"/>
              </a:ext>
            </a:extLst>
          </p:cNvPr>
          <p:cNvCxnSpPr>
            <a:cxnSpLocks/>
            <a:stCxn id="51" idx="6"/>
            <a:endCxn id="94" idx="2"/>
          </p:cNvCxnSpPr>
          <p:nvPr/>
        </p:nvCxnSpPr>
        <p:spPr>
          <a:xfrm>
            <a:off x="5586332" y="2584100"/>
            <a:ext cx="977713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51104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>
            <a:extLst>
              <a:ext uri="{FF2B5EF4-FFF2-40B4-BE49-F238E27FC236}">
                <a16:creationId xmlns:a16="http://schemas.microsoft.com/office/drawing/2014/main" id="{C4BD2F42-5C16-469B-9326-14FF33A749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6847"/>
            <a:ext cx="10515600" cy="55760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Разработанное мной информационная система для формирования заявок по устранению технических проблем работает в рамках АСДКУ цифровой платформы ПАО Татнефть. Система находится в промышленной эксплуатации.</a:t>
            </a:r>
          </a:p>
        </p:txBody>
      </p:sp>
    </p:spTree>
    <p:extLst>
      <p:ext uri="{BB962C8B-B14F-4D97-AF65-F5344CB8AC3E}">
        <p14:creationId xmlns:p14="http://schemas.microsoft.com/office/powerpoint/2010/main" val="2999511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>
            <a:extLst>
              <a:ext uri="{FF2B5EF4-FFF2-40B4-BE49-F238E27FC236}">
                <a16:creationId xmlns:a16="http://schemas.microsoft.com/office/drawing/2014/main" id="{C4BD2F42-5C16-469B-9326-14FF33A749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6847"/>
            <a:ext cx="10515600" cy="5576047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На основе анализа рынка </a:t>
            </a:r>
            <a:r>
              <a:rPr lang="en-US" dirty="0"/>
              <a:t>help-desk</a:t>
            </a:r>
            <a:r>
              <a:rPr lang="ru-RU" dirty="0"/>
              <a:t> приложений проведенного в дипломном проекте</a:t>
            </a:r>
            <a:r>
              <a:rPr lang="en-US" dirty="0"/>
              <a:t> </a:t>
            </a:r>
            <a:r>
              <a:rPr lang="ru-RU" dirty="0"/>
              <a:t>были выявлены основные проблемы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ru-RU" dirty="0"/>
          </a:p>
          <a:p>
            <a:r>
              <a:rPr lang="ru-RU" dirty="0"/>
              <a:t>Отсутствие продуктов совместимых с современными </a:t>
            </a:r>
            <a:r>
              <a:rPr lang="en-US" dirty="0"/>
              <a:t>SCADA-</a:t>
            </a:r>
            <a:r>
              <a:rPr lang="ru-RU" dirty="0"/>
              <a:t>системами</a:t>
            </a:r>
          </a:p>
          <a:p>
            <a:r>
              <a:rPr lang="ru-RU" dirty="0"/>
              <a:t>Перегруженный интерфейс</a:t>
            </a:r>
          </a:p>
          <a:p>
            <a:r>
              <a:rPr lang="ru-RU" dirty="0"/>
              <a:t>Отсутствие кроссплатформенности</a:t>
            </a:r>
          </a:p>
          <a:p>
            <a:r>
              <a:rPr lang="ru-RU" dirty="0"/>
              <a:t>Не большое количество разработанных в России или локализированных продуктов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39144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53BF002C-D695-4087-BF41-CCE952A9B9DE}"/>
              </a:ext>
            </a:extLst>
          </p:cNvPr>
          <p:cNvSpPr txBox="1"/>
          <p:nvPr/>
        </p:nvSpPr>
        <p:spPr>
          <a:xfrm>
            <a:off x="521005" y="3308810"/>
            <a:ext cx="1662780" cy="400110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ru-RU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Актуальность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BF39C23-B110-4039-935D-D2F655BBA94D}"/>
              </a:ext>
            </a:extLst>
          </p:cNvPr>
          <p:cNvSpPr txBox="1"/>
          <p:nvPr/>
        </p:nvSpPr>
        <p:spPr>
          <a:xfrm>
            <a:off x="2744248" y="3308810"/>
            <a:ext cx="1099159" cy="707886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ru-RU" sz="2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Цель и задачи</a:t>
            </a:r>
          </a:p>
        </p:txBody>
      </p:sp>
      <p:cxnSp>
        <p:nvCxnSpPr>
          <p:cNvPr id="45" name="Straight Connector 13">
            <a:extLst>
              <a:ext uri="{FF2B5EF4-FFF2-40B4-BE49-F238E27FC236}">
                <a16:creationId xmlns:a16="http://schemas.microsoft.com/office/drawing/2014/main" id="{88F692FD-06F7-416E-B3CB-80EFDE12F8DD}"/>
              </a:ext>
            </a:extLst>
          </p:cNvPr>
          <p:cNvCxnSpPr>
            <a:cxnSpLocks/>
          </p:cNvCxnSpPr>
          <p:nvPr/>
        </p:nvCxnSpPr>
        <p:spPr>
          <a:xfrm>
            <a:off x="1741775" y="2584100"/>
            <a:ext cx="977712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1">
            <a:extLst>
              <a:ext uri="{FF2B5EF4-FFF2-40B4-BE49-F238E27FC236}">
                <a16:creationId xmlns:a16="http://schemas.microsoft.com/office/drawing/2014/main" id="{85F0A1C2-318E-4922-AE9F-158AFC5173D1}"/>
              </a:ext>
            </a:extLst>
          </p:cNvPr>
          <p:cNvGrpSpPr/>
          <p:nvPr/>
        </p:nvGrpSpPr>
        <p:grpSpPr>
          <a:xfrm>
            <a:off x="4641766" y="2111817"/>
            <a:ext cx="944566" cy="944566"/>
            <a:chOff x="3173014" y="2956717"/>
            <a:chExt cx="944566" cy="944566"/>
          </a:xfrm>
        </p:grpSpPr>
        <p:sp>
          <p:nvSpPr>
            <p:cNvPr id="50" name="Oval 18">
              <a:extLst>
                <a:ext uri="{FF2B5EF4-FFF2-40B4-BE49-F238E27FC236}">
                  <a16:creationId xmlns:a16="http://schemas.microsoft.com/office/drawing/2014/main" id="{EB4FE08E-8E68-420A-B0DE-157C67EDDC7D}"/>
                </a:ext>
              </a:extLst>
            </p:cNvPr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1" name="Oval 22">
              <a:extLst>
                <a:ext uri="{FF2B5EF4-FFF2-40B4-BE49-F238E27FC236}">
                  <a16:creationId xmlns:a16="http://schemas.microsoft.com/office/drawing/2014/main" id="{A0E36E49-0AE3-49EA-BA63-0A253969D83F}"/>
                </a:ext>
              </a:extLst>
            </p:cNvPr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</a:p>
          </p:txBody>
        </p:sp>
      </p:grpSp>
      <p:cxnSp>
        <p:nvCxnSpPr>
          <p:cNvPr id="52" name="Straight Connector 13">
            <a:extLst>
              <a:ext uri="{FF2B5EF4-FFF2-40B4-BE49-F238E27FC236}">
                <a16:creationId xmlns:a16="http://schemas.microsoft.com/office/drawing/2014/main" id="{AEB80505-7C20-46EC-9AFF-BC80882A46D6}"/>
              </a:ext>
            </a:extLst>
          </p:cNvPr>
          <p:cNvCxnSpPr>
            <a:cxnSpLocks/>
            <a:endCxn id="51" idx="2"/>
          </p:cNvCxnSpPr>
          <p:nvPr/>
        </p:nvCxnSpPr>
        <p:spPr>
          <a:xfrm>
            <a:off x="3664053" y="2584100"/>
            <a:ext cx="977713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7CEB8E5A-0400-4252-9FF9-ADE1F48450A0}"/>
              </a:ext>
            </a:extLst>
          </p:cNvPr>
          <p:cNvSpPr txBox="1"/>
          <p:nvPr/>
        </p:nvSpPr>
        <p:spPr>
          <a:xfrm>
            <a:off x="4348661" y="3308810"/>
            <a:ext cx="1530775" cy="707886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ru-RU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Функционал приложения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A974C3F-43CF-4C4D-B9B9-5BD3079AA148}"/>
              </a:ext>
            </a:extLst>
          </p:cNvPr>
          <p:cNvSpPr txBox="1"/>
          <p:nvPr/>
        </p:nvSpPr>
        <p:spPr>
          <a:xfrm>
            <a:off x="6497573" y="3308810"/>
            <a:ext cx="1386143" cy="1015663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ru-RU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Разработка базы данных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B5767CE-F468-4A6C-93E5-9F013042C365}"/>
              </a:ext>
            </a:extLst>
          </p:cNvPr>
          <p:cNvSpPr txBox="1"/>
          <p:nvPr/>
        </p:nvSpPr>
        <p:spPr>
          <a:xfrm>
            <a:off x="8388970" y="3308810"/>
            <a:ext cx="1530775" cy="1015663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ru-RU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Разработка </a:t>
            </a: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web</a:t>
            </a:r>
            <a:r>
              <a:rPr lang="ru-RU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интерфейса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748DD25-7E6C-4A35-8CED-ACE4853703E5}"/>
              </a:ext>
            </a:extLst>
          </p:cNvPr>
          <p:cNvSpPr txBox="1"/>
          <p:nvPr/>
        </p:nvSpPr>
        <p:spPr>
          <a:xfrm>
            <a:off x="10141481" y="3308810"/>
            <a:ext cx="1478808" cy="400110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ru-RU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Заключение</a:t>
            </a:r>
          </a:p>
        </p:txBody>
      </p:sp>
      <p:grpSp>
        <p:nvGrpSpPr>
          <p:cNvPr id="89" name="Group 1">
            <a:extLst>
              <a:ext uri="{FF2B5EF4-FFF2-40B4-BE49-F238E27FC236}">
                <a16:creationId xmlns:a16="http://schemas.microsoft.com/office/drawing/2014/main" id="{1296366A-2596-41FD-B625-7A89F1D7373D}"/>
              </a:ext>
            </a:extLst>
          </p:cNvPr>
          <p:cNvGrpSpPr/>
          <p:nvPr/>
        </p:nvGrpSpPr>
        <p:grpSpPr>
          <a:xfrm>
            <a:off x="8486323" y="2111817"/>
            <a:ext cx="944566" cy="944566"/>
            <a:chOff x="3173014" y="2956717"/>
            <a:chExt cx="944566" cy="944566"/>
          </a:xfrm>
        </p:grpSpPr>
        <p:sp>
          <p:nvSpPr>
            <p:cNvPr id="90" name="Oval 18">
              <a:extLst>
                <a:ext uri="{FF2B5EF4-FFF2-40B4-BE49-F238E27FC236}">
                  <a16:creationId xmlns:a16="http://schemas.microsoft.com/office/drawing/2014/main" id="{19B21718-81A6-4100-8A05-EA36CAC05EA1}"/>
                </a:ext>
              </a:extLst>
            </p:cNvPr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91" name="Oval 22">
              <a:extLst>
                <a:ext uri="{FF2B5EF4-FFF2-40B4-BE49-F238E27FC236}">
                  <a16:creationId xmlns:a16="http://schemas.microsoft.com/office/drawing/2014/main" id="{90FCFE8D-1FA4-4F39-AFBF-A5F6B71BF0B9}"/>
                </a:ext>
              </a:extLst>
            </p:cNvPr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5</a:t>
              </a:r>
            </a:p>
          </p:txBody>
        </p:sp>
      </p:grpSp>
      <p:grpSp>
        <p:nvGrpSpPr>
          <p:cNvPr id="92" name="Group 24">
            <a:extLst>
              <a:ext uri="{FF2B5EF4-FFF2-40B4-BE49-F238E27FC236}">
                <a16:creationId xmlns:a16="http://schemas.microsoft.com/office/drawing/2014/main" id="{7E9F0FC9-80CC-415F-B300-1E2D4D22E020}"/>
              </a:ext>
            </a:extLst>
          </p:cNvPr>
          <p:cNvGrpSpPr/>
          <p:nvPr/>
        </p:nvGrpSpPr>
        <p:grpSpPr>
          <a:xfrm>
            <a:off x="6564045" y="2111817"/>
            <a:ext cx="944566" cy="944566"/>
            <a:chOff x="3163537" y="2956637"/>
            <a:chExt cx="944566" cy="944566"/>
          </a:xfrm>
        </p:grpSpPr>
        <p:sp>
          <p:nvSpPr>
            <p:cNvPr id="93" name="Oval 25">
              <a:extLst>
                <a:ext uri="{FF2B5EF4-FFF2-40B4-BE49-F238E27FC236}">
                  <a16:creationId xmlns:a16="http://schemas.microsoft.com/office/drawing/2014/main" id="{1EAE15A3-5A54-4160-8313-7643C48A01B8}"/>
                </a:ext>
              </a:extLst>
            </p:cNvPr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4" name="Oval 26">
              <a:extLst>
                <a:ext uri="{FF2B5EF4-FFF2-40B4-BE49-F238E27FC236}">
                  <a16:creationId xmlns:a16="http://schemas.microsoft.com/office/drawing/2014/main" id="{7808FB90-99F6-409F-AE3C-225C8FDCDB4C}"/>
                </a:ext>
              </a:extLst>
            </p:cNvPr>
            <p:cNvSpPr/>
            <p:nvPr/>
          </p:nvSpPr>
          <p:spPr>
            <a:xfrm>
              <a:off x="3163537" y="295663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4</a:t>
              </a:r>
            </a:p>
          </p:txBody>
        </p:sp>
      </p:grpSp>
      <p:cxnSp>
        <p:nvCxnSpPr>
          <p:cNvPr id="95" name="Straight Connector 13">
            <a:extLst>
              <a:ext uri="{FF2B5EF4-FFF2-40B4-BE49-F238E27FC236}">
                <a16:creationId xmlns:a16="http://schemas.microsoft.com/office/drawing/2014/main" id="{371D94B1-BEDF-4198-B629-014F0F217863}"/>
              </a:ext>
            </a:extLst>
          </p:cNvPr>
          <p:cNvCxnSpPr>
            <a:cxnSpLocks/>
            <a:stCxn id="94" idx="6"/>
            <a:endCxn id="91" idx="2"/>
          </p:cNvCxnSpPr>
          <p:nvPr/>
        </p:nvCxnSpPr>
        <p:spPr>
          <a:xfrm>
            <a:off x="7508611" y="2584100"/>
            <a:ext cx="977712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6" name="Group 1">
            <a:extLst>
              <a:ext uri="{FF2B5EF4-FFF2-40B4-BE49-F238E27FC236}">
                <a16:creationId xmlns:a16="http://schemas.microsoft.com/office/drawing/2014/main" id="{E6915EA0-DEBA-443F-B043-1E8F54A70E2C}"/>
              </a:ext>
            </a:extLst>
          </p:cNvPr>
          <p:cNvGrpSpPr/>
          <p:nvPr/>
        </p:nvGrpSpPr>
        <p:grpSpPr>
          <a:xfrm>
            <a:off x="10408602" y="2111817"/>
            <a:ext cx="944566" cy="944566"/>
            <a:chOff x="3173014" y="2956717"/>
            <a:chExt cx="944566" cy="944566"/>
          </a:xfrm>
        </p:grpSpPr>
        <p:sp>
          <p:nvSpPr>
            <p:cNvPr id="97" name="Oval 18">
              <a:extLst>
                <a:ext uri="{FF2B5EF4-FFF2-40B4-BE49-F238E27FC236}">
                  <a16:creationId xmlns:a16="http://schemas.microsoft.com/office/drawing/2014/main" id="{F61DA1B8-5D25-41E3-AD5F-637DCDB73DD5}"/>
                </a:ext>
              </a:extLst>
            </p:cNvPr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98" name="Oval 22">
              <a:extLst>
                <a:ext uri="{FF2B5EF4-FFF2-40B4-BE49-F238E27FC236}">
                  <a16:creationId xmlns:a16="http://schemas.microsoft.com/office/drawing/2014/main" id="{F0472F31-2BBB-4975-97C7-88A059723AC6}"/>
                </a:ext>
              </a:extLst>
            </p:cNvPr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6</a:t>
              </a:r>
            </a:p>
          </p:txBody>
        </p:sp>
      </p:grpSp>
      <p:cxnSp>
        <p:nvCxnSpPr>
          <p:cNvPr id="99" name="Straight Connector 13">
            <a:extLst>
              <a:ext uri="{FF2B5EF4-FFF2-40B4-BE49-F238E27FC236}">
                <a16:creationId xmlns:a16="http://schemas.microsoft.com/office/drawing/2014/main" id="{8F25A345-7430-4F1D-BD6A-B254F122D4EE}"/>
              </a:ext>
            </a:extLst>
          </p:cNvPr>
          <p:cNvCxnSpPr>
            <a:cxnSpLocks/>
            <a:stCxn id="91" idx="6"/>
            <a:endCxn id="98" idx="2"/>
          </p:cNvCxnSpPr>
          <p:nvPr/>
        </p:nvCxnSpPr>
        <p:spPr>
          <a:xfrm>
            <a:off x="9430889" y="2584100"/>
            <a:ext cx="977713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13">
            <a:extLst>
              <a:ext uri="{FF2B5EF4-FFF2-40B4-BE49-F238E27FC236}">
                <a16:creationId xmlns:a16="http://schemas.microsoft.com/office/drawing/2014/main" id="{8103201A-C836-44C6-B2D9-ED8C6C5BE183}"/>
              </a:ext>
            </a:extLst>
          </p:cNvPr>
          <p:cNvCxnSpPr>
            <a:cxnSpLocks/>
            <a:stCxn id="51" idx="6"/>
            <a:endCxn id="94" idx="2"/>
          </p:cNvCxnSpPr>
          <p:nvPr/>
        </p:nvCxnSpPr>
        <p:spPr>
          <a:xfrm>
            <a:off x="5586332" y="2584100"/>
            <a:ext cx="977713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25">
            <a:extLst>
              <a:ext uri="{FF2B5EF4-FFF2-40B4-BE49-F238E27FC236}">
                <a16:creationId xmlns:a16="http://schemas.microsoft.com/office/drawing/2014/main" id="{6159EDCE-9021-4F5F-967A-A91E6076A72B}"/>
              </a:ext>
            </a:extLst>
          </p:cNvPr>
          <p:cNvSpPr/>
          <p:nvPr/>
        </p:nvSpPr>
        <p:spPr>
          <a:xfrm>
            <a:off x="2846441" y="2229374"/>
            <a:ext cx="709612" cy="70961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Oval 26">
            <a:extLst>
              <a:ext uri="{FF2B5EF4-FFF2-40B4-BE49-F238E27FC236}">
                <a16:creationId xmlns:a16="http://schemas.microsoft.com/office/drawing/2014/main" id="{FF0BBEE3-B7A4-41B3-84D9-E249C76A3429}"/>
              </a:ext>
            </a:extLst>
          </p:cNvPr>
          <p:cNvSpPr/>
          <p:nvPr/>
        </p:nvSpPr>
        <p:spPr>
          <a:xfrm>
            <a:off x="2719487" y="2111817"/>
            <a:ext cx="944566" cy="944566"/>
          </a:xfrm>
          <a:prstGeom prst="ellipse">
            <a:avLst/>
          </a:prstGeom>
          <a:solidFill>
            <a:srgbClr val="1ABC9C">
              <a:alpha val="4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fr-FR" sz="28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35" name="Group 1">
            <a:extLst>
              <a:ext uri="{FF2B5EF4-FFF2-40B4-BE49-F238E27FC236}">
                <a16:creationId xmlns:a16="http://schemas.microsoft.com/office/drawing/2014/main" id="{998796E8-4900-41ED-AAFF-42A2BF70C074}"/>
              </a:ext>
            </a:extLst>
          </p:cNvPr>
          <p:cNvGrpSpPr/>
          <p:nvPr/>
        </p:nvGrpSpPr>
        <p:grpSpPr>
          <a:xfrm>
            <a:off x="797208" y="2111817"/>
            <a:ext cx="944566" cy="944566"/>
            <a:chOff x="3173014" y="2956717"/>
            <a:chExt cx="944566" cy="944566"/>
          </a:xfrm>
        </p:grpSpPr>
        <p:sp>
          <p:nvSpPr>
            <p:cNvPr id="36" name="Oval 18">
              <a:extLst>
                <a:ext uri="{FF2B5EF4-FFF2-40B4-BE49-F238E27FC236}">
                  <a16:creationId xmlns:a16="http://schemas.microsoft.com/office/drawing/2014/main" id="{5C79D95D-40A7-4A71-89F0-207EB3BD7418}"/>
                </a:ext>
              </a:extLst>
            </p:cNvPr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7" name="Oval 22">
              <a:extLst>
                <a:ext uri="{FF2B5EF4-FFF2-40B4-BE49-F238E27FC236}">
                  <a16:creationId xmlns:a16="http://schemas.microsoft.com/office/drawing/2014/main" id="{A122C057-1AD7-4BF1-8C83-7F579FF58E74}"/>
                </a:ext>
              </a:extLst>
            </p:cNvPr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556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>
            <a:extLst>
              <a:ext uri="{FF2B5EF4-FFF2-40B4-BE49-F238E27FC236}">
                <a16:creationId xmlns:a16="http://schemas.microsoft.com/office/drawing/2014/main" id="{C4BD2F42-5C16-469B-9326-14FF33A749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6847"/>
            <a:ext cx="10515600" cy="557604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b="1" dirty="0"/>
              <a:t>Цель</a:t>
            </a:r>
            <a:r>
              <a:rPr lang="en-US" b="1" dirty="0"/>
              <a:t>: </a:t>
            </a:r>
            <a:r>
              <a:rPr lang="ru-RU" dirty="0"/>
              <a:t>Реализация в системе АСДКУ</a:t>
            </a:r>
            <a:r>
              <a:rPr lang="en-US" dirty="0"/>
              <a:t> </a:t>
            </a:r>
            <a:r>
              <a:rPr lang="ru-RU" dirty="0"/>
              <a:t>цифровой платформы ПАО Татнефть в автоматическом режиме формирования заявок (заданий), а также получения обратной связи от сервисных организаций (бригад добычи нефти). 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b="1" dirty="0"/>
              <a:t>Задачи</a:t>
            </a:r>
            <a:r>
              <a:rPr lang="en-US" b="1" dirty="0"/>
              <a:t>: 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Разработать модуль автоматической подачи заявки при обнаружении инцидента на объекте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Создать интуитивно понятный интерфейс для контроля и мониторинга заявок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Реализовать модуль для связи между контролирующими заявки (технологами) и исполнителями заявок (сервисными организациями)</a:t>
            </a:r>
          </a:p>
        </p:txBody>
      </p:sp>
    </p:spTree>
    <p:extLst>
      <p:ext uri="{BB962C8B-B14F-4D97-AF65-F5344CB8AC3E}">
        <p14:creationId xmlns:p14="http://schemas.microsoft.com/office/powerpoint/2010/main" val="669986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6C03ACC-F35E-EE4A-B942-AAB04D0788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708" y="1325563"/>
            <a:ext cx="8468766" cy="5008671"/>
          </a:xfrm>
          <a:prstGeom prst="rect">
            <a:avLst/>
          </a:prstGeom>
        </p:spPr>
      </p:pic>
      <p:sp>
        <p:nvSpPr>
          <p:cNvPr id="5" name="Заголовок 6">
            <a:extLst>
              <a:ext uri="{FF2B5EF4-FFF2-40B4-BE49-F238E27FC236}">
                <a16:creationId xmlns:a16="http://schemas.microsoft.com/office/drawing/2014/main" id="{31C766A3-D6AB-4355-BF86-21EC71F76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764" y="0"/>
            <a:ext cx="11628581" cy="1325563"/>
          </a:xfrm>
        </p:spPr>
        <p:txBody>
          <a:bodyPr/>
          <a:lstStyle/>
          <a:p>
            <a:r>
              <a:rPr lang="ru-RU" dirty="0"/>
              <a:t>Основные функциональные модули цифровой платформы</a:t>
            </a:r>
          </a:p>
        </p:txBody>
      </p:sp>
    </p:spTree>
    <p:extLst>
      <p:ext uri="{BB962C8B-B14F-4D97-AF65-F5344CB8AC3E}">
        <p14:creationId xmlns:p14="http://schemas.microsoft.com/office/powerpoint/2010/main" val="1307442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Скругленный прямоугольник 27">
            <a:extLst>
              <a:ext uri="{FF2B5EF4-FFF2-40B4-BE49-F238E27FC236}">
                <a16:creationId xmlns:a16="http://schemas.microsoft.com/office/drawing/2014/main" id="{C4B39892-1057-0C45-AF5B-BA17ADA3A0A5}"/>
              </a:ext>
            </a:extLst>
          </p:cNvPr>
          <p:cNvSpPr/>
          <p:nvPr/>
        </p:nvSpPr>
        <p:spPr>
          <a:xfrm>
            <a:off x="7358042" y="3772845"/>
            <a:ext cx="3692324" cy="116904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50" name="Схема 49">
            <a:extLst>
              <a:ext uri="{FF2B5EF4-FFF2-40B4-BE49-F238E27FC236}">
                <a16:creationId xmlns:a16="http://schemas.microsoft.com/office/drawing/2014/main" id="{642D7594-D570-B742-ACC2-1B5C9B3B1381}"/>
              </a:ext>
            </a:extLst>
          </p:cNvPr>
          <p:cNvGraphicFramePr/>
          <p:nvPr/>
        </p:nvGraphicFramePr>
        <p:xfrm>
          <a:off x="7663272" y="2409195"/>
          <a:ext cx="3130431" cy="20538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18EDEEEE-0849-EC41-AA1F-89652FE4985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89047" y="1307272"/>
            <a:ext cx="1795323" cy="93245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33" name="Стрелка углом 32">
            <a:extLst>
              <a:ext uri="{FF2B5EF4-FFF2-40B4-BE49-F238E27FC236}">
                <a16:creationId xmlns:a16="http://schemas.microsoft.com/office/drawing/2014/main" id="{49C8F145-A762-F142-B3FD-6B40703EC2EE}"/>
              </a:ext>
            </a:extLst>
          </p:cNvPr>
          <p:cNvSpPr/>
          <p:nvPr/>
        </p:nvSpPr>
        <p:spPr>
          <a:xfrm>
            <a:off x="9346154" y="1483279"/>
            <a:ext cx="657430" cy="1085609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5034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52" name="Стрелка углом 51">
            <a:extLst>
              <a:ext uri="{FF2B5EF4-FFF2-40B4-BE49-F238E27FC236}">
                <a16:creationId xmlns:a16="http://schemas.microsoft.com/office/drawing/2014/main" id="{2E6B055D-A3EA-8944-B3BB-7699B7ABBE72}"/>
              </a:ext>
            </a:extLst>
          </p:cNvPr>
          <p:cNvSpPr/>
          <p:nvPr/>
        </p:nvSpPr>
        <p:spPr>
          <a:xfrm rot="5400000" flipV="1">
            <a:off x="9054738" y="1783498"/>
            <a:ext cx="1085608" cy="657433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3855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8" name="Скругленный прямоугольник 7">
            <a:extLst>
              <a:ext uri="{FF2B5EF4-FFF2-40B4-BE49-F238E27FC236}">
                <a16:creationId xmlns:a16="http://schemas.microsoft.com/office/drawing/2014/main" id="{26AC7AED-51FD-7447-9611-364C4089DF93}"/>
              </a:ext>
            </a:extLst>
          </p:cNvPr>
          <p:cNvSpPr/>
          <p:nvPr/>
        </p:nvSpPr>
        <p:spPr>
          <a:xfrm>
            <a:off x="1095215" y="3789297"/>
            <a:ext cx="3692324" cy="116904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Text Box 19"/>
          <p:cNvSpPr txBox="1">
            <a:spLocks noChangeArrowheads="1"/>
          </p:cNvSpPr>
          <p:nvPr/>
        </p:nvSpPr>
        <p:spPr bwMode="auto">
          <a:xfrm>
            <a:off x="1996823" y="160423"/>
            <a:ext cx="818330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1600" b="1" dirty="0">
                <a:latin typeface="+mj-lt"/>
              </a:rPr>
              <a:t>ПЕРЕХОД НА ЦИФРОВУЮ ПЛАТФОРМУ ДОЛЖЕН ОБЕСПЕЧИТЬ ВЫТЕСНЕНИЕ РУЧНОГО ТРУДА ТЕХНОЛОГИЯМИ ИСКУСТВЕННОГО ИНТЕЛЛЕКТА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AEDACFC-C8E7-724D-941F-B12DC679659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02519" y="2366949"/>
            <a:ext cx="2083856" cy="1082313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3828853-7640-834F-85AB-126EC955BFA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91897" y="5105556"/>
            <a:ext cx="2705100" cy="128905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5" name="Стрелка углом 4">
            <a:extLst>
              <a:ext uri="{FF2B5EF4-FFF2-40B4-BE49-F238E27FC236}">
                <a16:creationId xmlns:a16="http://schemas.microsoft.com/office/drawing/2014/main" id="{5AA4BC76-3475-024A-9029-B5AED0A36EA7}"/>
              </a:ext>
            </a:extLst>
          </p:cNvPr>
          <p:cNvSpPr/>
          <p:nvPr/>
        </p:nvSpPr>
        <p:spPr>
          <a:xfrm rot="5400000">
            <a:off x="4183099" y="3062396"/>
            <a:ext cx="1298694" cy="778194"/>
          </a:xfrm>
          <a:prstGeom prst="ben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7" name="Стрелка углом 6">
            <a:extLst>
              <a:ext uri="{FF2B5EF4-FFF2-40B4-BE49-F238E27FC236}">
                <a16:creationId xmlns:a16="http://schemas.microsoft.com/office/drawing/2014/main" id="{BE0BAA78-4CAF-054E-832A-CD967BEEFFBF}"/>
              </a:ext>
            </a:extLst>
          </p:cNvPr>
          <p:cNvSpPr/>
          <p:nvPr/>
        </p:nvSpPr>
        <p:spPr>
          <a:xfrm rot="10800000">
            <a:off x="4343297" y="4735874"/>
            <a:ext cx="778192" cy="1298696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5034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9" name="Стрелка углом 8">
            <a:extLst>
              <a:ext uri="{FF2B5EF4-FFF2-40B4-BE49-F238E27FC236}">
                <a16:creationId xmlns:a16="http://schemas.microsoft.com/office/drawing/2014/main" id="{22E0B2C0-9A66-E24F-8B5C-7F182D4CDCC6}"/>
              </a:ext>
            </a:extLst>
          </p:cNvPr>
          <p:cNvSpPr/>
          <p:nvPr/>
        </p:nvSpPr>
        <p:spPr>
          <a:xfrm>
            <a:off x="813705" y="2790848"/>
            <a:ext cx="778192" cy="1472066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5034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0" name="Стрелка углом 9">
            <a:extLst>
              <a:ext uri="{FF2B5EF4-FFF2-40B4-BE49-F238E27FC236}">
                <a16:creationId xmlns:a16="http://schemas.microsoft.com/office/drawing/2014/main" id="{53DB5508-6956-2448-9607-D3CB6059017E}"/>
              </a:ext>
            </a:extLst>
          </p:cNvPr>
          <p:cNvSpPr/>
          <p:nvPr/>
        </p:nvSpPr>
        <p:spPr>
          <a:xfrm rot="16200000">
            <a:off x="374758" y="4918998"/>
            <a:ext cx="1410291" cy="778194"/>
          </a:xfrm>
          <a:prstGeom prst="ben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A758D62C-EB63-4041-A198-B08BBA6D0B15}"/>
              </a:ext>
            </a:extLst>
          </p:cNvPr>
          <p:cNvSpPr/>
          <p:nvPr/>
        </p:nvSpPr>
        <p:spPr>
          <a:xfrm>
            <a:off x="4459456" y="4147640"/>
            <a:ext cx="1090171" cy="48460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задания</a:t>
            </a:r>
            <a:br>
              <a:rPr lang="ru-RU" sz="1400" dirty="0">
                <a:solidFill>
                  <a:schemeClr val="tx1"/>
                </a:solidFill>
              </a:rPr>
            </a:br>
            <a:r>
              <a:rPr lang="ru-RU" sz="1400" dirty="0">
                <a:solidFill>
                  <a:schemeClr val="tx1"/>
                </a:solidFill>
              </a:rPr>
              <a:t>режимов</a:t>
            </a: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52A4D2D3-4F71-3441-9398-C9E9A5FAD0E1}"/>
              </a:ext>
            </a:extLst>
          </p:cNvPr>
          <p:cNvSpPr/>
          <p:nvPr/>
        </p:nvSpPr>
        <p:spPr>
          <a:xfrm>
            <a:off x="345352" y="4126021"/>
            <a:ext cx="1090171" cy="48460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измерения</a:t>
            </a:r>
          </a:p>
        </p:txBody>
      </p:sp>
      <p:grpSp>
        <p:nvGrpSpPr>
          <p:cNvPr id="17" name="Группа 16">
            <a:extLst>
              <a:ext uri="{FF2B5EF4-FFF2-40B4-BE49-F238E27FC236}">
                <a16:creationId xmlns:a16="http://schemas.microsoft.com/office/drawing/2014/main" id="{CDE7BF83-576B-EA41-B315-AA3542166AEC}"/>
              </a:ext>
            </a:extLst>
          </p:cNvPr>
          <p:cNvGrpSpPr/>
          <p:nvPr/>
        </p:nvGrpSpPr>
        <p:grpSpPr>
          <a:xfrm>
            <a:off x="425600" y="3721382"/>
            <a:ext cx="335665" cy="234622"/>
            <a:chOff x="8241176" y="3334272"/>
            <a:chExt cx="486136" cy="48472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13" name="Выгнутая вверх стрелка 12">
              <a:extLst>
                <a:ext uri="{FF2B5EF4-FFF2-40B4-BE49-F238E27FC236}">
                  <a16:creationId xmlns:a16="http://schemas.microsoft.com/office/drawing/2014/main" id="{50420C1B-D99A-0941-A110-A2A7093E2DF6}"/>
                </a:ext>
              </a:extLst>
            </p:cNvPr>
            <p:cNvSpPr/>
            <p:nvPr/>
          </p:nvSpPr>
          <p:spPr>
            <a:xfrm>
              <a:off x="8264326" y="3334272"/>
              <a:ext cx="462986" cy="226947"/>
            </a:xfrm>
            <a:prstGeom prst="curvedDownArrow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16" name="Выгнутая вверх стрелка 15">
              <a:extLst>
                <a:ext uri="{FF2B5EF4-FFF2-40B4-BE49-F238E27FC236}">
                  <a16:creationId xmlns:a16="http://schemas.microsoft.com/office/drawing/2014/main" id="{442E7980-EE78-0E49-850D-3BC65EE3C77B}"/>
                </a:ext>
              </a:extLst>
            </p:cNvPr>
            <p:cNvSpPr/>
            <p:nvPr/>
          </p:nvSpPr>
          <p:spPr>
            <a:xfrm rot="10800000">
              <a:off x="8241176" y="3592046"/>
              <a:ext cx="462986" cy="226946"/>
            </a:xfrm>
            <a:prstGeom prst="curvedDownArrow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2E7967F3-9F5B-2740-94A6-21776519868A}"/>
              </a:ext>
            </a:extLst>
          </p:cNvPr>
          <p:cNvSpPr txBox="1"/>
          <p:nvPr/>
        </p:nvSpPr>
        <p:spPr>
          <a:xfrm rot="16200000">
            <a:off x="32585" y="3063612"/>
            <a:ext cx="11176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/>
              <a:t>1 сек</a:t>
            </a:r>
            <a:r>
              <a:rPr lang="en-US" sz="1400" dirty="0"/>
              <a:t>-30</a:t>
            </a:r>
            <a:r>
              <a:rPr lang="ru-RU" sz="1400" dirty="0"/>
              <a:t>мин</a:t>
            </a:r>
          </a:p>
        </p:txBody>
      </p:sp>
      <p:grpSp>
        <p:nvGrpSpPr>
          <p:cNvPr id="20" name="Группа 19">
            <a:extLst>
              <a:ext uri="{FF2B5EF4-FFF2-40B4-BE49-F238E27FC236}">
                <a16:creationId xmlns:a16="http://schemas.microsoft.com/office/drawing/2014/main" id="{99395DAA-2FC2-624C-96F7-B448B51FA8FD}"/>
              </a:ext>
            </a:extLst>
          </p:cNvPr>
          <p:cNvGrpSpPr/>
          <p:nvPr/>
        </p:nvGrpSpPr>
        <p:grpSpPr>
          <a:xfrm>
            <a:off x="5221543" y="2849972"/>
            <a:ext cx="335665" cy="234622"/>
            <a:chOff x="8241176" y="3334272"/>
            <a:chExt cx="486136" cy="48472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21" name="Выгнутая вверх стрелка 20">
              <a:extLst>
                <a:ext uri="{FF2B5EF4-FFF2-40B4-BE49-F238E27FC236}">
                  <a16:creationId xmlns:a16="http://schemas.microsoft.com/office/drawing/2014/main" id="{7BDA6AD9-4181-2541-8329-55EE41D951EC}"/>
                </a:ext>
              </a:extLst>
            </p:cNvPr>
            <p:cNvSpPr/>
            <p:nvPr/>
          </p:nvSpPr>
          <p:spPr>
            <a:xfrm>
              <a:off x="8264326" y="3334272"/>
              <a:ext cx="462986" cy="226947"/>
            </a:xfrm>
            <a:prstGeom prst="curvedDownArrow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22" name="Выгнутая вверх стрелка 21">
              <a:extLst>
                <a:ext uri="{FF2B5EF4-FFF2-40B4-BE49-F238E27FC236}">
                  <a16:creationId xmlns:a16="http://schemas.microsoft.com/office/drawing/2014/main" id="{CFD81888-A411-454C-8E96-EF75F2BE7354}"/>
                </a:ext>
              </a:extLst>
            </p:cNvPr>
            <p:cNvSpPr/>
            <p:nvPr/>
          </p:nvSpPr>
          <p:spPr>
            <a:xfrm rot="10800000">
              <a:off x="8241176" y="3592046"/>
              <a:ext cx="462986" cy="226946"/>
            </a:xfrm>
            <a:prstGeom prst="curvedDownArrow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D097B9DB-BFC9-7A4F-8FA7-A891E6454205}"/>
              </a:ext>
            </a:extLst>
          </p:cNvPr>
          <p:cNvSpPr txBox="1"/>
          <p:nvPr/>
        </p:nvSpPr>
        <p:spPr>
          <a:xfrm rot="5400000">
            <a:off x="4961165" y="3332033"/>
            <a:ext cx="8691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/>
              <a:t>5-60 мин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421B018-C0F3-E349-BD7A-01A6A9CAB3E0}"/>
              </a:ext>
            </a:extLst>
          </p:cNvPr>
          <p:cNvSpPr txBox="1"/>
          <p:nvPr/>
        </p:nvSpPr>
        <p:spPr>
          <a:xfrm>
            <a:off x="1612121" y="4057211"/>
            <a:ext cx="28424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400" dirty="0"/>
              <a:t>АСУТП</a:t>
            </a:r>
            <a:br>
              <a:rPr lang="ru-RU" sz="1400" dirty="0"/>
            </a:br>
            <a:r>
              <a:rPr lang="ru-RU" sz="1400" dirty="0"/>
              <a:t>на платформе </a:t>
            </a:r>
            <a:r>
              <a:rPr lang="en-US" sz="1400" dirty="0"/>
              <a:t>WW System Platform</a:t>
            </a:r>
            <a:endParaRPr lang="ru-RU" sz="1400" dirty="0"/>
          </a:p>
        </p:txBody>
      </p:sp>
      <p:cxnSp>
        <p:nvCxnSpPr>
          <p:cNvPr id="25" name="Прямая соединительная линия 24">
            <a:extLst>
              <a:ext uri="{FF2B5EF4-FFF2-40B4-BE49-F238E27FC236}">
                <a16:creationId xmlns:a16="http://schemas.microsoft.com/office/drawing/2014/main" id="{6A6EA527-12A6-674C-99F5-FD8FD1FC48B8}"/>
              </a:ext>
            </a:extLst>
          </p:cNvPr>
          <p:cNvCxnSpPr>
            <a:cxnSpLocks/>
          </p:cNvCxnSpPr>
          <p:nvPr/>
        </p:nvCxnSpPr>
        <p:spPr>
          <a:xfrm flipH="1">
            <a:off x="5997946" y="768347"/>
            <a:ext cx="44234" cy="579944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1BBA2379-B6C7-AB41-B4CC-BEC87F65C0C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854724" y="5089104"/>
            <a:ext cx="2705100" cy="1289050"/>
          </a:xfrm>
          <a:prstGeom prst="rect">
            <a:avLst/>
          </a:prstGeom>
        </p:spPr>
      </p:pic>
      <p:sp>
        <p:nvSpPr>
          <p:cNvPr id="31" name="Стрелка углом 30">
            <a:extLst>
              <a:ext uri="{FF2B5EF4-FFF2-40B4-BE49-F238E27FC236}">
                <a16:creationId xmlns:a16="http://schemas.microsoft.com/office/drawing/2014/main" id="{F36C7E37-0D7D-6043-A1F6-6BDD0F903FB9}"/>
              </a:ext>
            </a:extLst>
          </p:cNvPr>
          <p:cNvSpPr/>
          <p:nvPr/>
        </p:nvSpPr>
        <p:spPr>
          <a:xfrm rot="5400000">
            <a:off x="10445926" y="3045944"/>
            <a:ext cx="1298694" cy="778194"/>
          </a:xfrm>
          <a:prstGeom prst="ben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32" name="Стрелка углом 31">
            <a:extLst>
              <a:ext uri="{FF2B5EF4-FFF2-40B4-BE49-F238E27FC236}">
                <a16:creationId xmlns:a16="http://schemas.microsoft.com/office/drawing/2014/main" id="{696DBC22-C1C5-3D48-9BD4-04953FCEE5CA}"/>
              </a:ext>
            </a:extLst>
          </p:cNvPr>
          <p:cNvSpPr/>
          <p:nvPr/>
        </p:nvSpPr>
        <p:spPr>
          <a:xfrm rot="10800000">
            <a:off x="10606124" y="4719422"/>
            <a:ext cx="778192" cy="1298696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5034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34" name="Стрелка углом 33">
            <a:extLst>
              <a:ext uri="{FF2B5EF4-FFF2-40B4-BE49-F238E27FC236}">
                <a16:creationId xmlns:a16="http://schemas.microsoft.com/office/drawing/2014/main" id="{918E89D4-E741-7644-951B-C6C10FE6E16B}"/>
              </a:ext>
            </a:extLst>
          </p:cNvPr>
          <p:cNvSpPr/>
          <p:nvPr/>
        </p:nvSpPr>
        <p:spPr>
          <a:xfrm rot="16200000">
            <a:off x="6637585" y="4902546"/>
            <a:ext cx="1410291" cy="778194"/>
          </a:xfrm>
          <a:prstGeom prst="ben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C598B0F8-2A13-AF4D-B6C4-2D0902672452}"/>
              </a:ext>
            </a:extLst>
          </p:cNvPr>
          <p:cNvSpPr/>
          <p:nvPr/>
        </p:nvSpPr>
        <p:spPr>
          <a:xfrm>
            <a:off x="10722283" y="4131188"/>
            <a:ext cx="1090171" cy="48460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задания</a:t>
            </a:r>
            <a:br>
              <a:rPr lang="ru-RU" sz="1400" dirty="0">
                <a:solidFill>
                  <a:schemeClr val="tx1"/>
                </a:solidFill>
              </a:rPr>
            </a:br>
            <a:r>
              <a:rPr lang="ru-RU" sz="1400" dirty="0">
                <a:solidFill>
                  <a:schemeClr val="tx1"/>
                </a:solidFill>
              </a:rPr>
              <a:t>режимов</a:t>
            </a:r>
          </a:p>
        </p:txBody>
      </p:sp>
      <p:grpSp>
        <p:nvGrpSpPr>
          <p:cNvPr id="37" name="Группа 36">
            <a:extLst>
              <a:ext uri="{FF2B5EF4-FFF2-40B4-BE49-F238E27FC236}">
                <a16:creationId xmlns:a16="http://schemas.microsoft.com/office/drawing/2014/main" id="{C6896206-1A55-1E44-9326-A9FB2691D857}"/>
              </a:ext>
            </a:extLst>
          </p:cNvPr>
          <p:cNvGrpSpPr/>
          <p:nvPr/>
        </p:nvGrpSpPr>
        <p:grpSpPr>
          <a:xfrm>
            <a:off x="6688427" y="3704930"/>
            <a:ext cx="335665" cy="234622"/>
            <a:chOff x="8241176" y="3334272"/>
            <a:chExt cx="486136" cy="48472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38" name="Выгнутая вверх стрелка 37">
              <a:extLst>
                <a:ext uri="{FF2B5EF4-FFF2-40B4-BE49-F238E27FC236}">
                  <a16:creationId xmlns:a16="http://schemas.microsoft.com/office/drawing/2014/main" id="{B19DE021-44D5-AE48-9CA2-75A9D9395756}"/>
                </a:ext>
              </a:extLst>
            </p:cNvPr>
            <p:cNvSpPr/>
            <p:nvPr/>
          </p:nvSpPr>
          <p:spPr>
            <a:xfrm>
              <a:off x="8264326" y="3334272"/>
              <a:ext cx="462986" cy="226947"/>
            </a:xfrm>
            <a:prstGeom prst="curvedDownArrow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40" name="Выгнутая вверх стрелка 39">
              <a:extLst>
                <a:ext uri="{FF2B5EF4-FFF2-40B4-BE49-F238E27FC236}">
                  <a16:creationId xmlns:a16="http://schemas.microsoft.com/office/drawing/2014/main" id="{6CB9B482-BCC2-6F4F-A8FD-A66C504ADD29}"/>
                </a:ext>
              </a:extLst>
            </p:cNvPr>
            <p:cNvSpPr/>
            <p:nvPr/>
          </p:nvSpPr>
          <p:spPr>
            <a:xfrm rot="10800000">
              <a:off x="8241176" y="3592046"/>
              <a:ext cx="462986" cy="226946"/>
            </a:xfrm>
            <a:prstGeom prst="curvedDownArrow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AFEC5389-9598-FA46-9836-7FCC5D7E4D16}"/>
              </a:ext>
            </a:extLst>
          </p:cNvPr>
          <p:cNvSpPr txBox="1"/>
          <p:nvPr/>
        </p:nvSpPr>
        <p:spPr>
          <a:xfrm rot="16200000">
            <a:off x="6560026" y="3173337"/>
            <a:ext cx="564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/>
              <a:t>1 сек</a:t>
            </a:r>
          </a:p>
        </p:txBody>
      </p:sp>
      <p:grpSp>
        <p:nvGrpSpPr>
          <p:cNvPr id="42" name="Группа 41">
            <a:extLst>
              <a:ext uri="{FF2B5EF4-FFF2-40B4-BE49-F238E27FC236}">
                <a16:creationId xmlns:a16="http://schemas.microsoft.com/office/drawing/2014/main" id="{65808340-646E-F44A-819D-6113EB06D63E}"/>
              </a:ext>
            </a:extLst>
          </p:cNvPr>
          <p:cNvGrpSpPr/>
          <p:nvPr/>
        </p:nvGrpSpPr>
        <p:grpSpPr>
          <a:xfrm>
            <a:off x="11484370" y="2833520"/>
            <a:ext cx="335665" cy="234622"/>
            <a:chOff x="8241176" y="3334272"/>
            <a:chExt cx="486136" cy="48472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43" name="Выгнутая вверх стрелка 42">
              <a:extLst>
                <a:ext uri="{FF2B5EF4-FFF2-40B4-BE49-F238E27FC236}">
                  <a16:creationId xmlns:a16="http://schemas.microsoft.com/office/drawing/2014/main" id="{1B16701F-D79C-054B-ACEA-3F8E15B1107E}"/>
                </a:ext>
              </a:extLst>
            </p:cNvPr>
            <p:cNvSpPr/>
            <p:nvPr/>
          </p:nvSpPr>
          <p:spPr>
            <a:xfrm>
              <a:off x="8264326" y="3334272"/>
              <a:ext cx="462986" cy="226947"/>
            </a:xfrm>
            <a:prstGeom prst="curvedDownArrow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44" name="Выгнутая вверх стрелка 43">
              <a:extLst>
                <a:ext uri="{FF2B5EF4-FFF2-40B4-BE49-F238E27FC236}">
                  <a16:creationId xmlns:a16="http://schemas.microsoft.com/office/drawing/2014/main" id="{A444B2B1-273A-5B4D-9887-699E8D25A886}"/>
                </a:ext>
              </a:extLst>
            </p:cNvPr>
            <p:cNvSpPr/>
            <p:nvPr/>
          </p:nvSpPr>
          <p:spPr>
            <a:xfrm rot="10800000">
              <a:off x="8241176" y="3592046"/>
              <a:ext cx="462986" cy="226946"/>
            </a:xfrm>
            <a:prstGeom prst="curvedDownArrow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CD25C778-E352-2148-8E9E-C0296EB4D44D}"/>
              </a:ext>
            </a:extLst>
          </p:cNvPr>
          <p:cNvSpPr txBox="1"/>
          <p:nvPr/>
        </p:nvSpPr>
        <p:spPr>
          <a:xfrm rot="5400000">
            <a:off x="11342615" y="3396606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/>
              <a:t>1 мин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F5A5DC4-289A-FA45-BB85-AC042EE44B51}"/>
              </a:ext>
            </a:extLst>
          </p:cNvPr>
          <p:cNvSpPr txBox="1"/>
          <p:nvPr/>
        </p:nvSpPr>
        <p:spPr>
          <a:xfrm>
            <a:off x="7932243" y="4040759"/>
            <a:ext cx="27278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400" dirty="0"/>
              <a:t>Промышленный интернет вещей</a:t>
            </a:r>
            <a:br>
              <a:rPr lang="ru-RU" sz="1400" dirty="0"/>
            </a:br>
            <a:r>
              <a:rPr lang="en-US" sz="1400" dirty="0" err="1"/>
              <a:t>IIoT</a:t>
            </a:r>
            <a:endParaRPr lang="ru-RU" sz="1400" dirty="0"/>
          </a:p>
        </p:txBody>
      </p:sp>
      <p:sp>
        <p:nvSpPr>
          <p:cNvPr id="47" name="Стрелка углом 46">
            <a:extLst>
              <a:ext uri="{FF2B5EF4-FFF2-40B4-BE49-F238E27FC236}">
                <a16:creationId xmlns:a16="http://schemas.microsoft.com/office/drawing/2014/main" id="{C5C38DDD-A683-134F-887D-05E8413020CE}"/>
              </a:ext>
            </a:extLst>
          </p:cNvPr>
          <p:cNvSpPr/>
          <p:nvPr/>
        </p:nvSpPr>
        <p:spPr>
          <a:xfrm>
            <a:off x="7054051" y="2719753"/>
            <a:ext cx="771528" cy="1472066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5034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26AFD36-AB74-724F-A8DA-2AC8642FD9F3}"/>
              </a:ext>
            </a:extLst>
          </p:cNvPr>
          <p:cNvSpPr txBox="1"/>
          <p:nvPr/>
        </p:nvSpPr>
        <p:spPr>
          <a:xfrm>
            <a:off x="2713952" y="2071717"/>
            <a:ext cx="564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ЕДС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A739610-CF71-6546-91D5-5AC68F027089}"/>
              </a:ext>
            </a:extLst>
          </p:cNvPr>
          <p:cNvSpPr txBox="1"/>
          <p:nvPr/>
        </p:nvSpPr>
        <p:spPr>
          <a:xfrm>
            <a:off x="10493389" y="999178"/>
            <a:ext cx="5647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ru-RU" dirty="0"/>
              <a:t>ЕДС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E341F50-B48A-7D49-91B4-323275D16A3D}"/>
              </a:ext>
            </a:extLst>
          </p:cNvPr>
          <p:cNvSpPr txBox="1"/>
          <p:nvPr/>
        </p:nvSpPr>
        <p:spPr>
          <a:xfrm>
            <a:off x="8569030" y="2464188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AI</a:t>
            </a:r>
            <a:endParaRPr lang="ru-RU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5E0C70A-CEA2-D64F-B8E0-1F33FDD56D85}"/>
              </a:ext>
            </a:extLst>
          </p:cNvPr>
          <p:cNvSpPr txBox="1"/>
          <p:nvPr/>
        </p:nvSpPr>
        <p:spPr>
          <a:xfrm>
            <a:off x="813705" y="1529548"/>
            <a:ext cx="411465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algn="just">
              <a:defRPr sz="1400">
                <a:solidFill>
                  <a:srgbClr val="FF0000"/>
                </a:solidFill>
              </a:defRPr>
            </a:lvl1pPr>
          </a:lstStyle>
          <a:p>
            <a:r>
              <a:rPr lang="ru-RU" dirty="0">
                <a:solidFill>
                  <a:srgbClr val="7030A0"/>
                </a:solidFill>
              </a:rPr>
              <a:t>На диспетчера замыкаются все потоки событий в процессе нефтедобычи. </a:t>
            </a:r>
            <a:r>
              <a:rPr lang="ru-RU" dirty="0"/>
              <a:t>Роль человеческого фактора высокая! 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62785DD-4F5A-3B4D-8BFB-8C9721143D62}"/>
              </a:ext>
            </a:extLst>
          </p:cNvPr>
          <p:cNvSpPr txBox="1"/>
          <p:nvPr/>
        </p:nvSpPr>
        <p:spPr>
          <a:xfrm>
            <a:off x="6126997" y="1532999"/>
            <a:ext cx="295390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algn="just">
              <a:defRPr sz="1400">
                <a:solidFill>
                  <a:srgbClr val="FF0000"/>
                </a:solidFill>
              </a:defRPr>
            </a:lvl1pPr>
          </a:lstStyle>
          <a:p>
            <a:pPr algn="l"/>
            <a:r>
              <a:rPr lang="ru-RU" dirty="0">
                <a:solidFill>
                  <a:srgbClr val="7030A0"/>
                </a:solidFill>
              </a:rPr>
              <a:t>Система идентификации событий цифровой платформы автоматически выявляет инциденты. Диспетчер остаётся в контролирующей роли.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C63ED4C-D8FD-E54F-9DAE-0CFADD353B9E}"/>
              </a:ext>
            </a:extLst>
          </p:cNvPr>
          <p:cNvSpPr txBox="1"/>
          <p:nvPr/>
        </p:nvSpPr>
        <p:spPr>
          <a:xfrm>
            <a:off x="813705" y="1274645"/>
            <a:ext cx="15327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[c</a:t>
            </a:r>
            <a:r>
              <a:rPr lang="ru-RU" sz="1600" b="1" dirty="0" err="1"/>
              <a:t>уть</a:t>
            </a:r>
            <a:r>
              <a:rPr lang="ru-RU" sz="1600" b="1" dirty="0"/>
              <a:t> решения</a:t>
            </a:r>
            <a:r>
              <a:rPr lang="en-US" sz="1600" b="1" dirty="0"/>
              <a:t>]</a:t>
            </a:r>
            <a:endParaRPr lang="ru-RU" sz="1600" b="1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43AA926-335C-CE46-95D9-5F127B5A754F}"/>
              </a:ext>
            </a:extLst>
          </p:cNvPr>
          <p:cNvSpPr txBox="1"/>
          <p:nvPr/>
        </p:nvSpPr>
        <p:spPr>
          <a:xfrm>
            <a:off x="6139307" y="1275653"/>
            <a:ext cx="15327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[c</a:t>
            </a:r>
            <a:r>
              <a:rPr lang="ru-RU" sz="1600" b="1" dirty="0" err="1"/>
              <a:t>уть</a:t>
            </a:r>
            <a:r>
              <a:rPr lang="ru-RU" sz="1600" b="1" dirty="0"/>
              <a:t> решения</a:t>
            </a:r>
            <a:r>
              <a:rPr lang="en-US" sz="1600" b="1" dirty="0"/>
              <a:t>]</a:t>
            </a:r>
            <a:endParaRPr lang="ru-RU" sz="1600" b="1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853845F-E44C-9049-B001-4C1C91C63100}"/>
              </a:ext>
            </a:extLst>
          </p:cNvPr>
          <p:cNvSpPr txBox="1"/>
          <p:nvPr/>
        </p:nvSpPr>
        <p:spPr>
          <a:xfrm>
            <a:off x="2658992" y="832150"/>
            <a:ext cx="68589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ru-RU" b="1" dirty="0">
                <a:solidFill>
                  <a:srgbClr val="00B050"/>
                </a:solidFill>
              </a:rPr>
              <a:t>ЕССД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757942F-5804-FF41-A77F-0BB020577001}"/>
              </a:ext>
            </a:extLst>
          </p:cNvPr>
          <p:cNvSpPr txBox="1"/>
          <p:nvPr/>
        </p:nvSpPr>
        <p:spPr>
          <a:xfrm>
            <a:off x="6351447" y="865097"/>
            <a:ext cx="405829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ru-RU" b="1" dirty="0">
                <a:solidFill>
                  <a:srgbClr val="00B050"/>
                </a:solidFill>
              </a:rPr>
              <a:t>Цифровая платформа ПАО «Татнефть»</a:t>
            </a:r>
          </a:p>
        </p:txBody>
      </p: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9317048D-A35C-C54F-A372-F1CB62A1BE53}"/>
              </a:ext>
            </a:extLst>
          </p:cNvPr>
          <p:cNvSpPr/>
          <p:nvPr/>
        </p:nvSpPr>
        <p:spPr>
          <a:xfrm>
            <a:off x="6608179" y="4109569"/>
            <a:ext cx="1090171" cy="48460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измерения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10E063D-FF76-D44A-C75F-51A47E756D30}"/>
              </a:ext>
            </a:extLst>
          </p:cNvPr>
          <p:cNvSpPr txBox="1"/>
          <p:nvPr/>
        </p:nvSpPr>
        <p:spPr>
          <a:xfrm rot="16200000">
            <a:off x="8992467" y="1866371"/>
            <a:ext cx="431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/>
              <a:t>час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7E9CBE4-A172-3A99-1A0E-E792ECC70239}"/>
              </a:ext>
            </a:extLst>
          </p:cNvPr>
          <p:cNvSpPr txBox="1"/>
          <p:nvPr/>
        </p:nvSpPr>
        <p:spPr>
          <a:xfrm rot="5400000">
            <a:off x="9298029" y="1962629"/>
            <a:ext cx="6543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/>
              <a:t>смена</a:t>
            </a:r>
          </a:p>
        </p:txBody>
      </p:sp>
      <p:grpSp>
        <p:nvGrpSpPr>
          <p:cNvPr id="64" name="Группа 63">
            <a:extLst>
              <a:ext uri="{FF2B5EF4-FFF2-40B4-BE49-F238E27FC236}">
                <a16:creationId xmlns:a16="http://schemas.microsoft.com/office/drawing/2014/main" id="{3905134E-DE3F-83B1-2380-5D5C04734961}"/>
              </a:ext>
            </a:extLst>
          </p:cNvPr>
          <p:cNvGrpSpPr/>
          <p:nvPr/>
        </p:nvGrpSpPr>
        <p:grpSpPr>
          <a:xfrm>
            <a:off x="9122968" y="2181822"/>
            <a:ext cx="201177" cy="188582"/>
            <a:chOff x="8241176" y="3334272"/>
            <a:chExt cx="486136" cy="48472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65" name="Выгнутая вверх стрелка 64">
              <a:extLst>
                <a:ext uri="{FF2B5EF4-FFF2-40B4-BE49-F238E27FC236}">
                  <a16:creationId xmlns:a16="http://schemas.microsoft.com/office/drawing/2014/main" id="{0D50188C-CEAF-8B96-A0E3-336951439973}"/>
                </a:ext>
              </a:extLst>
            </p:cNvPr>
            <p:cNvSpPr/>
            <p:nvPr/>
          </p:nvSpPr>
          <p:spPr>
            <a:xfrm>
              <a:off x="8264326" y="3334272"/>
              <a:ext cx="462986" cy="226947"/>
            </a:xfrm>
            <a:prstGeom prst="curvedDownArrow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66" name="Выгнутая вверх стрелка 65">
              <a:extLst>
                <a:ext uri="{FF2B5EF4-FFF2-40B4-BE49-F238E27FC236}">
                  <a16:creationId xmlns:a16="http://schemas.microsoft.com/office/drawing/2014/main" id="{97750EE2-8B4B-D7EA-6DE9-4904D84A7E88}"/>
                </a:ext>
              </a:extLst>
            </p:cNvPr>
            <p:cNvSpPr/>
            <p:nvPr/>
          </p:nvSpPr>
          <p:spPr>
            <a:xfrm rot="10800000">
              <a:off x="8241176" y="3592046"/>
              <a:ext cx="462986" cy="226946"/>
            </a:xfrm>
            <a:prstGeom prst="curvedDownArrow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</p:grpSp>
      <p:sp>
        <p:nvSpPr>
          <p:cNvPr id="2" name="Стрелка вправо 1">
            <a:extLst>
              <a:ext uri="{FF2B5EF4-FFF2-40B4-BE49-F238E27FC236}">
                <a16:creationId xmlns:a16="http://schemas.microsoft.com/office/drawing/2014/main" id="{B13AE526-1E94-1C19-4DC9-453823818A38}"/>
              </a:ext>
            </a:extLst>
          </p:cNvPr>
          <p:cNvSpPr/>
          <p:nvPr/>
        </p:nvSpPr>
        <p:spPr>
          <a:xfrm>
            <a:off x="5715000" y="3882396"/>
            <a:ext cx="723900" cy="10213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0846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53BF002C-D695-4087-BF41-CCE952A9B9DE}"/>
              </a:ext>
            </a:extLst>
          </p:cNvPr>
          <p:cNvSpPr txBox="1"/>
          <p:nvPr/>
        </p:nvSpPr>
        <p:spPr>
          <a:xfrm>
            <a:off x="521005" y="3308810"/>
            <a:ext cx="1662780" cy="400110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ru-RU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Актуальность</a:t>
            </a:r>
          </a:p>
        </p:txBody>
      </p:sp>
      <p:grpSp>
        <p:nvGrpSpPr>
          <p:cNvPr id="26" name="Group 1">
            <a:extLst>
              <a:ext uri="{FF2B5EF4-FFF2-40B4-BE49-F238E27FC236}">
                <a16:creationId xmlns:a16="http://schemas.microsoft.com/office/drawing/2014/main" id="{2F3285E9-2613-4A8D-B212-3ED1FC9F9AAC}"/>
              </a:ext>
            </a:extLst>
          </p:cNvPr>
          <p:cNvGrpSpPr/>
          <p:nvPr/>
        </p:nvGrpSpPr>
        <p:grpSpPr>
          <a:xfrm>
            <a:off x="2719487" y="2111817"/>
            <a:ext cx="944566" cy="944566"/>
            <a:chOff x="3173014" y="2956717"/>
            <a:chExt cx="944566" cy="944566"/>
          </a:xfrm>
        </p:grpSpPr>
        <p:sp>
          <p:nvSpPr>
            <p:cNvPr id="27" name="Oval 18">
              <a:extLst>
                <a:ext uri="{FF2B5EF4-FFF2-40B4-BE49-F238E27FC236}">
                  <a16:creationId xmlns:a16="http://schemas.microsoft.com/office/drawing/2014/main" id="{45708FB7-2AE0-4CEE-ADEA-284C8D709C75}"/>
                </a:ext>
              </a:extLst>
            </p:cNvPr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8" name="Oval 22">
              <a:extLst>
                <a:ext uri="{FF2B5EF4-FFF2-40B4-BE49-F238E27FC236}">
                  <a16:creationId xmlns:a16="http://schemas.microsoft.com/office/drawing/2014/main" id="{7DF0C7A9-46CE-40E6-B0FB-126F5DE7D1C4}"/>
                </a:ext>
              </a:extLst>
            </p:cNvPr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</a:p>
          </p:txBody>
        </p:sp>
      </p:grpSp>
      <p:sp>
        <p:nvSpPr>
          <p:cNvPr id="30" name="Oval 25">
            <a:extLst>
              <a:ext uri="{FF2B5EF4-FFF2-40B4-BE49-F238E27FC236}">
                <a16:creationId xmlns:a16="http://schemas.microsoft.com/office/drawing/2014/main" id="{2EBAF7E8-2384-4ECC-A2EC-4F08AF5E5F14}"/>
              </a:ext>
            </a:extLst>
          </p:cNvPr>
          <p:cNvSpPr/>
          <p:nvPr/>
        </p:nvSpPr>
        <p:spPr>
          <a:xfrm>
            <a:off x="924163" y="2229374"/>
            <a:ext cx="709612" cy="70961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BF39C23-B110-4039-935D-D2F655BBA94D}"/>
              </a:ext>
            </a:extLst>
          </p:cNvPr>
          <p:cNvSpPr txBox="1"/>
          <p:nvPr/>
        </p:nvSpPr>
        <p:spPr>
          <a:xfrm>
            <a:off x="2731441" y="3308811"/>
            <a:ext cx="1099159" cy="707886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ru-RU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Цель и задачи</a:t>
            </a:r>
          </a:p>
        </p:txBody>
      </p:sp>
      <p:cxnSp>
        <p:nvCxnSpPr>
          <p:cNvPr id="45" name="Straight Connector 13">
            <a:extLst>
              <a:ext uri="{FF2B5EF4-FFF2-40B4-BE49-F238E27FC236}">
                <a16:creationId xmlns:a16="http://schemas.microsoft.com/office/drawing/2014/main" id="{88F692FD-06F7-416E-B3CB-80EFDE12F8DD}"/>
              </a:ext>
            </a:extLst>
          </p:cNvPr>
          <p:cNvCxnSpPr>
            <a:cxnSpLocks/>
            <a:endCxn id="28" idx="2"/>
          </p:cNvCxnSpPr>
          <p:nvPr/>
        </p:nvCxnSpPr>
        <p:spPr>
          <a:xfrm>
            <a:off x="1741775" y="2584100"/>
            <a:ext cx="977712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13">
            <a:extLst>
              <a:ext uri="{FF2B5EF4-FFF2-40B4-BE49-F238E27FC236}">
                <a16:creationId xmlns:a16="http://schemas.microsoft.com/office/drawing/2014/main" id="{AEB80505-7C20-46EC-9AFF-BC80882A46D6}"/>
              </a:ext>
            </a:extLst>
          </p:cNvPr>
          <p:cNvCxnSpPr>
            <a:cxnSpLocks/>
            <a:stCxn id="28" idx="6"/>
          </p:cNvCxnSpPr>
          <p:nvPr/>
        </p:nvCxnSpPr>
        <p:spPr>
          <a:xfrm>
            <a:off x="3664053" y="2584100"/>
            <a:ext cx="977713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7CEB8E5A-0400-4252-9FF9-ADE1F48450A0}"/>
              </a:ext>
            </a:extLst>
          </p:cNvPr>
          <p:cNvSpPr txBox="1"/>
          <p:nvPr/>
        </p:nvSpPr>
        <p:spPr>
          <a:xfrm>
            <a:off x="4348661" y="3308810"/>
            <a:ext cx="1530775" cy="707886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ru-RU" sz="2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Функционал приложения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A974C3F-43CF-4C4D-B9B9-5BD3079AA148}"/>
              </a:ext>
            </a:extLst>
          </p:cNvPr>
          <p:cNvSpPr txBox="1"/>
          <p:nvPr/>
        </p:nvSpPr>
        <p:spPr>
          <a:xfrm>
            <a:off x="6497573" y="3308810"/>
            <a:ext cx="1386143" cy="1015663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ru-RU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Разработка базы данных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B5767CE-F468-4A6C-93E5-9F013042C365}"/>
              </a:ext>
            </a:extLst>
          </p:cNvPr>
          <p:cNvSpPr txBox="1"/>
          <p:nvPr/>
        </p:nvSpPr>
        <p:spPr>
          <a:xfrm>
            <a:off x="8388970" y="3308810"/>
            <a:ext cx="1530775" cy="1015663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ru-RU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Разработка </a:t>
            </a: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web</a:t>
            </a:r>
            <a:r>
              <a:rPr lang="ru-RU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интерфейса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748DD25-7E6C-4A35-8CED-ACE4853703E5}"/>
              </a:ext>
            </a:extLst>
          </p:cNvPr>
          <p:cNvSpPr txBox="1"/>
          <p:nvPr/>
        </p:nvSpPr>
        <p:spPr>
          <a:xfrm>
            <a:off x="10141481" y="3308810"/>
            <a:ext cx="1478808" cy="400110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ru-RU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Заключение</a:t>
            </a:r>
          </a:p>
        </p:txBody>
      </p:sp>
      <p:grpSp>
        <p:nvGrpSpPr>
          <p:cNvPr id="89" name="Group 1">
            <a:extLst>
              <a:ext uri="{FF2B5EF4-FFF2-40B4-BE49-F238E27FC236}">
                <a16:creationId xmlns:a16="http://schemas.microsoft.com/office/drawing/2014/main" id="{1296366A-2596-41FD-B625-7A89F1D7373D}"/>
              </a:ext>
            </a:extLst>
          </p:cNvPr>
          <p:cNvGrpSpPr/>
          <p:nvPr/>
        </p:nvGrpSpPr>
        <p:grpSpPr>
          <a:xfrm>
            <a:off x="8486323" y="2111817"/>
            <a:ext cx="944566" cy="944566"/>
            <a:chOff x="3173014" y="2956717"/>
            <a:chExt cx="944566" cy="944566"/>
          </a:xfrm>
        </p:grpSpPr>
        <p:sp>
          <p:nvSpPr>
            <p:cNvPr id="90" name="Oval 18">
              <a:extLst>
                <a:ext uri="{FF2B5EF4-FFF2-40B4-BE49-F238E27FC236}">
                  <a16:creationId xmlns:a16="http://schemas.microsoft.com/office/drawing/2014/main" id="{19B21718-81A6-4100-8A05-EA36CAC05EA1}"/>
                </a:ext>
              </a:extLst>
            </p:cNvPr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91" name="Oval 22">
              <a:extLst>
                <a:ext uri="{FF2B5EF4-FFF2-40B4-BE49-F238E27FC236}">
                  <a16:creationId xmlns:a16="http://schemas.microsoft.com/office/drawing/2014/main" id="{90FCFE8D-1FA4-4F39-AFBF-A5F6B71BF0B9}"/>
                </a:ext>
              </a:extLst>
            </p:cNvPr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5</a:t>
              </a:r>
            </a:p>
          </p:txBody>
        </p:sp>
      </p:grpSp>
      <p:grpSp>
        <p:nvGrpSpPr>
          <p:cNvPr id="92" name="Group 24">
            <a:extLst>
              <a:ext uri="{FF2B5EF4-FFF2-40B4-BE49-F238E27FC236}">
                <a16:creationId xmlns:a16="http://schemas.microsoft.com/office/drawing/2014/main" id="{7E9F0FC9-80CC-415F-B300-1E2D4D22E020}"/>
              </a:ext>
            </a:extLst>
          </p:cNvPr>
          <p:cNvGrpSpPr/>
          <p:nvPr/>
        </p:nvGrpSpPr>
        <p:grpSpPr>
          <a:xfrm>
            <a:off x="6564045" y="2111817"/>
            <a:ext cx="944566" cy="944566"/>
            <a:chOff x="3163537" y="2956637"/>
            <a:chExt cx="944566" cy="944566"/>
          </a:xfrm>
        </p:grpSpPr>
        <p:sp>
          <p:nvSpPr>
            <p:cNvPr id="93" name="Oval 25">
              <a:extLst>
                <a:ext uri="{FF2B5EF4-FFF2-40B4-BE49-F238E27FC236}">
                  <a16:creationId xmlns:a16="http://schemas.microsoft.com/office/drawing/2014/main" id="{1EAE15A3-5A54-4160-8313-7643C48A01B8}"/>
                </a:ext>
              </a:extLst>
            </p:cNvPr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4" name="Oval 26">
              <a:extLst>
                <a:ext uri="{FF2B5EF4-FFF2-40B4-BE49-F238E27FC236}">
                  <a16:creationId xmlns:a16="http://schemas.microsoft.com/office/drawing/2014/main" id="{7808FB90-99F6-409F-AE3C-225C8FDCDB4C}"/>
                </a:ext>
              </a:extLst>
            </p:cNvPr>
            <p:cNvSpPr/>
            <p:nvPr/>
          </p:nvSpPr>
          <p:spPr>
            <a:xfrm>
              <a:off x="3163537" y="295663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4</a:t>
              </a:r>
            </a:p>
          </p:txBody>
        </p:sp>
      </p:grpSp>
      <p:cxnSp>
        <p:nvCxnSpPr>
          <p:cNvPr id="95" name="Straight Connector 13">
            <a:extLst>
              <a:ext uri="{FF2B5EF4-FFF2-40B4-BE49-F238E27FC236}">
                <a16:creationId xmlns:a16="http://schemas.microsoft.com/office/drawing/2014/main" id="{371D94B1-BEDF-4198-B629-014F0F217863}"/>
              </a:ext>
            </a:extLst>
          </p:cNvPr>
          <p:cNvCxnSpPr>
            <a:cxnSpLocks/>
            <a:stCxn id="94" idx="6"/>
            <a:endCxn id="91" idx="2"/>
          </p:cNvCxnSpPr>
          <p:nvPr/>
        </p:nvCxnSpPr>
        <p:spPr>
          <a:xfrm>
            <a:off x="7508611" y="2584100"/>
            <a:ext cx="977712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6" name="Group 1">
            <a:extLst>
              <a:ext uri="{FF2B5EF4-FFF2-40B4-BE49-F238E27FC236}">
                <a16:creationId xmlns:a16="http://schemas.microsoft.com/office/drawing/2014/main" id="{E6915EA0-DEBA-443F-B043-1E8F54A70E2C}"/>
              </a:ext>
            </a:extLst>
          </p:cNvPr>
          <p:cNvGrpSpPr/>
          <p:nvPr/>
        </p:nvGrpSpPr>
        <p:grpSpPr>
          <a:xfrm>
            <a:off x="10408602" y="2111817"/>
            <a:ext cx="944566" cy="944566"/>
            <a:chOff x="3173014" y="2956717"/>
            <a:chExt cx="944566" cy="944566"/>
          </a:xfrm>
        </p:grpSpPr>
        <p:sp>
          <p:nvSpPr>
            <p:cNvPr id="97" name="Oval 18">
              <a:extLst>
                <a:ext uri="{FF2B5EF4-FFF2-40B4-BE49-F238E27FC236}">
                  <a16:creationId xmlns:a16="http://schemas.microsoft.com/office/drawing/2014/main" id="{F61DA1B8-5D25-41E3-AD5F-637DCDB73DD5}"/>
                </a:ext>
              </a:extLst>
            </p:cNvPr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98" name="Oval 22">
              <a:extLst>
                <a:ext uri="{FF2B5EF4-FFF2-40B4-BE49-F238E27FC236}">
                  <a16:creationId xmlns:a16="http://schemas.microsoft.com/office/drawing/2014/main" id="{F0472F31-2BBB-4975-97C7-88A059723AC6}"/>
                </a:ext>
              </a:extLst>
            </p:cNvPr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6</a:t>
              </a:r>
            </a:p>
          </p:txBody>
        </p:sp>
      </p:grpSp>
      <p:cxnSp>
        <p:nvCxnSpPr>
          <p:cNvPr id="99" name="Straight Connector 13">
            <a:extLst>
              <a:ext uri="{FF2B5EF4-FFF2-40B4-BE49-F238E27FC236}">
                <a16:creationId xmlns:a16="http://schemas.microsoft.com/office/drawing/2014/main" id="{8F25A345-7430-4F1D-BD6A-B254F122D4EE}"/>
              </a:ext>
            </a:extLst>
          </p:cNvPr>
          <p:cNvCxnSpPr>
            <a:cxnSpLocks/>
            <a:stCxn id="91" idx="6"/>
            <a:endCxn id="98" idx="2"/>
          </p:cNvCxnSpPr>
          <p:nvPr/>
        </p:nvCxnSpPr>
        <p:spPr>
          <a:xfrm>
            <a:off x="9430889" y="2584100"/>
            <a:ext cx="977713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13">
            <a:extLst>
              <a:ext uri="{FF2B5EF4-FFF2-40B4-BE49-F238E27FC236}">
                <a16:creationId xmlns:a16="http://schemas.microsoft.com/office/drawing/2014/main" id="{8103201A-C836-44C6-B2D9-ED8C6C5BE183}"/>
              </a:ext>
            </a:extLst>
          </p:cNvPr>
          <p:cNvCxnSpPr>
            <a:cxnSpLocks/>
            <a:endCxn id="94" idx="2"/>
          </p:cNvCxnSpPr>
          <p:nvPr/>
        </p:nvCxnSpPr>
        <p:spPr>
          <a:xfrm>
            <a:off x="5586332" y="2584100"/>
            <a:ext cx="977713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25">
            <a:extLst>
              <a:ext uri="{FF2B5EF4-FFF2-40B4-BE49-F238E27FC236}">
                <a16:creationId xmlns:a16="http://schemas.microsoft.com/office/drawing/2014/main" id="{F4BABBB9-5C54-4FF2-915D-2D14C7C93EC0}"/>
              </a:ext>
            </a:extLst>
          </p:cNvPr>
          <p:cNvSpPr/>
          <p:nvPr/>
        </p:nvSpPr>
        <p:spPr>
          <a:xfrm>
            <a:off x="4768720" y="2229294"/>
            <a:ext cx="709612" cy="70961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Oval 26">
            <a:extLst>
              <a:ext uri="{FF2B5EF4-FFF2-40B4-BE49-F238E27FC236}">
                <a16:creationId xmlns:a16="http://schemas.microsoft.com/office/drawing/2014/main" id="{24402403-B5B8-41EC-836C-8C0042531AE2}"/>
              </a:ext>
            </a:extLst>
          </p:cNvPr>
          <p:cNvSpPr/>
          <p:nvPr/>
        </p:nvSpPr>
        <p:spPr>
          <a:xfrm>
            <a:off x="4641766" y="2111737"/>
            <a:ext cx="944566" cy="944566"/>
          </a:xfrm>
          <a:prstGeom prst="ellipse">
            <a:avLst/>
          </a:prstGeom>
          <a:solidFill>
            <a:srgbClr val="1ABC9C">
              <a:alpha val="4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fr-FR" sz="28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38" name="Group 1">
            <a:extLst>
              <a:ext uri="{FF2B5EF4-FFF2-40B4-BE49-F238E27FC236}">
                <a16:creationId xmlns:a16="http://schemas.microsoft.com/office/drawing/2014/main" id="{80837FFB-60A9-4CE4-8AC3-F484036BDC54}"/>
              </a:ext>
            </a:extLst>
          </p:cNvPr>
          <p:cNvGrpSpPr/>
          <p:nvPr/>
        </p:nvGrpSpPr>
        <p:grpSpPr>
          <a:xfrm>
            <a:off x="797208" y="2111817"/>
            <a:ext cx="944566" cy="944566"/>
            <a:chOff x="3173014" y="2956717"/>
            <a:chExt cx="944566" cy="944566"/>
          </a:xfrm>
        </p:grpSpPr>
        <p:sp>
          <p:nvSpPr>
            <p:cNvPr id="39" name="Oval 18">
              <a:extLst>
                <a:ext uri="{FF2B5EF4-FFF2-40B4-BE49-F238E27FC236}">
                  <a16:creationId xmlns:a16="http://schemas.microsoft.com/office/drawing/2014/main" id="{80FAB70D-9998-456D-8F1C-6374F78456FE}"/>
                </a:ext>
              </a:extLst>
            </p:cNvPr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0" name="Oval 22">
              <a:extLst>
                <a:ext uri="{FF2B5EF4-FFF2-40B4-BE49-F238E27FC236}">
                  <a16:creationId xmlns:a16="http://schemas.microsoft.com/office/drawing/2014/main" id="{881AA65E-EA56-442C-8EAA-DE2276B177DD}"/>
                </a:ext>
              </a:extLst>
            </p:cNvPr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952662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6EA7E408-F3F7-41BF-9AD8-A25D6917E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Жизненный цикл заявки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AA8D95AD-ADF1-45DD-A4AA-CF8FFBB63B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20556"/>
            <a:ext cx="11061316" cy="5262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28039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Другая 2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534</TotalTime>
  <Words>399</Words>
  <Application>Microsoft Office PowerPoint</Application>
  <PresentationFormat>Широкоэкранный</PresentationFormat>
  <Paragraphs>119</Paragraphs>
  <Slides>20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7" baseType="lpstr">
      <vt:lpstr>Arial</vt:lpstr>
      <vt:lpstr>Calibri</vt:lpstr>
      <vt:lpstr>Pragmatica</vt:lpstr>
      <vt:lpstr>Roboto</vt:lpstr>
      <vt:lpstr>Segoe UI</vt:lpstr>
      <vt:lpstr>Segoe UI Light</vt:lpstr>
      <vt:lpstr>Тема Office</vt:lpstr>
      <vt:lpstr>Разработка информационной системы для формирования заявок по устранению технических проблем</vt:lpstr>
      <vt:lpstr>Презентация PowerPoint</vt:lpstr>
      <vt:lpstr>Презентация PowerPoint</vt:lpstr>
      <vt:lpstr>Презентация PowerPoint</vt:lpstr>
      <vt:lpstr>Презентация PowerPoint</vt:lpstr>
      <vt:lpstr>Основные функциональные модули цифровой платформы</vt:lpstr>
      <vt:lpstr>Презентация PowerPoint</vt:lpstr>
      <vt:lpstr>Презентация PowerPoint</vt:lpstr>
      <vt:lpstr>Жизненный цикл заявки</vt:lpstr>
      <vt:lpstr>Жизненный цикл заявки</vt:lpstr>
      <vt:lpstr>Главная страница</vt:lpstr>
      <vt:lpstr>Информация по заявке</vt:lpstr>
      <vt:lpstr>Презентация PowerPoint</vt:lpstr>
      <vt:lpstr>Экспорт в excel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информационной системы для формирования заявок по устранению технических проблем</dc:title>
  <dc:creator>Rain</dc:creator>
  <cp:lastModifiedBy>Rain</cp:lastModifiedBy>
  <cp:revision>76</cp:revision>
  <dcterms:created xsi:type="dcterms:W3CDTF">2022-06-04T21:01:58Z</dcterms:created>
  <dcterms:modified xsi:type="dcterms:W3CDTF">2022-06-08T22:20:17Z</dcterms:modified>
</cp:coreProperties>
</file>