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tiff" ContentType="image/tiff"/>
  <Default Extension="rels" ContentType="application/vnd.openxmlformats-package.relationships+xml"/>
  <Default Extension="vml" ContentType="application/vnd.openxmlformats-officedocument.vmlDrawing"/>
  <Default Extension="wmf" ContentType="image/x-wm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256" r:id="rId2"/>
    <p:sldId id="258" r:id="rId3"/>
    <p:sldId id="272" r:id="rId4"/>
    <p:sldId id="274" r:id="rId5"/>
    <p:sldId id="259" r:id="rId6"/>
    <p:sldId id="260" r:id="rId7"/>
    <p:sldId id="316" r:id="rId8"/>
    <p:sldId id="317" r:id="rId9"/>
    <p:sldId id="312" r:id="rId10"/>
    <p:sldId id="313" r:id="rId11"/>
    <p:sldId id="261" r:id="rId12"/>
    <p:sldId id="314" r:id="rId13"/>
    <p:sldId id="273" r:id="rId14"/>
    <p:sldId id="262" r:id="rId15"/>
    <p:sldId id="323" r:id="rId16"/>
    <p:sldId id="324" r:id="rId17"/>
    <p:sldId id="263" r:id="rId18"/>
    <p:sldId id="264" r:id="rId19"/>
    <p:sldId id="315" r:id="rId20"/>
    <p:sldId id="318" r:id="rId21"/>
    <p:sldId id="319" r:id="rId22"/>
    <p:sldId id="320" r:id="rId23"/>
    <p:sldId id="321" r:id="rId24"/>
    <p:sldId id="322" r:id="rId25"/>
    <p:sldId id="325" r:id="rId26"/>
    <p:sldId id="327" r:id="rId27"/>
    <p:sldId id="326" r:id="rId28"/>
    <p:sldId id="328" r:id="rId29"/>
    <p:sldId id="265" r:id="rId30"/>
    <p:sldId id="275" r:id="rId31"/>
    <p:sldId id="266" r:id="rId32"/>
    <p:sldId id="267" r:id="rId33"/>
    <p:sldId id="269" r:id="rId34"/>
    <p:sldId id="270" r:id="rId35"/>
    <p:sldId id="285" r:id="rId36"/>
    <p:sldId id="287" r:id="rId37"/>
    <p:sldId id="289" r:id="rId38"/>
    <p:sldId id="329" r:id="rId39"/>
    <p:sldId id="286" r:id="rId40"/>
    <p:sldId id="276" r:id="rId41"/>
    <p:sldId id="282" r:id="rId42"/>
    <p:sldId id="283" r:id="rId43"/>
    <p:sldId id="277" r:id="rId44"/>
    <p:sldId id="278" r:id="rId45"/>
    <p:sldId id="279" r:id="rId46"/>
    <p:sldId id="280" r:id="rId47"/>
    <p:sldId id="281" r:id="rId48"/>
    <p:sldId id="284" r:id="rId49"/>
    <p:sldId id="310" r:id="rId50"/>
    <p:sldId id="305" r:id="rId51"/>
    <p:sldId id="291" r:id="rId52"/>
    <p:sldId id="309" r:id="rId53"/>
    <p:sldId id="292" r:id="rId54"/>
    <p:sldId id="293" r:id="rId55"/>
    <p:sldId id="306" r:id="rId56"/>
    <p:sldId id="294" r:id="rId57"/>
    <p:sldId id="295" r:id="rId58"/>
    <p:sldId id="307" r:id="rId59"/>
    <p:sldId id="308" r:id="rId60"/>
    <p:sldId id="296" r:id="rId61"/>
    <p:sldId id="297" r:id="rId62"/>
    <p:sldId id="298" r:id="rId63"/>
    <p:sldId id="311" r:id="rId64"/>
    <p:sldId id="299" r:id="rId65"/>
    <p:sldId id="300" r:id="rId66"/>
    <p:sldId id="301" r:id="rId67"/>
    <p:sldId id="302" r:id="rId68"/>
    <p:sldId id="303" r:id="rId69"/>
    <p:sldId id="304" r:id="rId7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76"/>
    <p:restoredTop sz="93447"/>
  </p:normalViewPr>
  <p:slideViewPr>
    <p:cSldViewPr>
      <p:cViewPr varScale="1">
        <p:scale>
          <a:sx n="107" d="100"/>
          <a:sy n="107" d="100"/>
        </p:scale>
        <p:origin x="1448"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notesMaster" Target="notesMasters/notesMaster1.xml"/><Relationship Id="rId72"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9.wmf"/><Relationship Id="rId2"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D28A-C168-41D2-BC97-437B344994D7}" type="datetimeFigureOut">
              <a:rPr lang="zh-CN" altLang="en-US" smtClean="0"/>
              <a:t>2017/12/11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6C51DA-CD67-4BE4-BCAF-DAFCF5DBA592}" type="slidenum">
              <a:rPr lang="zh-CN" altLang="en-US" smtClean="0"/>
              <a:t>‹#›</a:t>
            </a:fld>
            <a:endParaRPr lang="zh-CN" altLang="en-US"/>
          </a:p>
        </p:txBody>
      </p:sp>
    </p:spTree>
    <p:extLst>
      <p:ext uri="{BB962C8B-B14F-4D97-AF65-F5344CB8AC3E}">
        <p14:creationId xmlns:p14="http://schemas.microsoft.com/office/powerpoint/2010/main" val="120529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mtClean="0"/>
              <a:t>单射</a:t>
            </a:r>
            <a:endParaRPr kumimoji="1" lang="zh-CN" altLang="en-US" dirty="0"/>
          </a:p>
        </p:txBody>
      </p:sp>
      <p:sp>
        <p:nvSpPr>
          <p:cNvPr id="4" name="幻灯片编号占位符 3"/>
          <p:cNvSpPr>
            <a:spLocks noGrp="1"/>
          </p:cNvSpPr>
          <p:nvPr>
            <p:ph type="sldNum" sz="quarter" idx="10"/>
          </p:nvPr>
        </p:nvSpPr>
        <p:spPr/>
        <p:txBody>
          <a:bodyPr/>
          <a:lstStyle/>
          <a:p>
            <a:fld id="{246C51DA-CD67-4BE4-BCAF-DAFCF5DBA592}" type="slidenum">
              <a:rPr lang="zh-CN" altLang="en-US" smtClean="0"/>
              <a:t>12</a:t>
            </a:fld>
            <a:endParaRPr lang="zh-CN" altLang="en-US"/>
          </a:p>
        </p:txBody>
      </p:sp>
    </p:spTree>
    <p:extLst>
      <p:ext uri="{BB962C8B-B14F-4D97-AF65-F5344CB8AC3E}">
        <p14:creationId xmlns:p14="http://schemas.microsoft.com/office/powerpoint/2010/main" val="841417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满射</a:t>
            </a:r>
            <a:endParaRPr kumimoji="1" lang="zh-CN" altLang="en-US" dirty="0"/>
          </a:p>
        </p:txBody>
      </p:sp>
      <p:sp>
        <p:nvSpPr>
          <p:cNvPr id="4" name="幻灯片编号占位符 3"/>
          <p:cNvSpPr>
            <a:spLocks noGrp="1"/>
          </p:cNvSpPr>
          <p:nvPr>
            <p:ph type="sldNum" sz="quarter" idx="10"/>
          </p:nvPr>
        </p:nvSpPr>
        <p:spPr/>
        <p:txBody>
          <a:bodyPr/>
          <a:lstStyle/>
          <a:p>
            <a:fld id="{246C51DA-CD67-4BE4-BCAF-DAFCF5DBA592}" type="slidenum">
              <a:rPr lang="zh-CN" altLang="en-US" smtClean="0"/>
              <a:t>19</a:t>
            </a:fld>
            <a:endParaRPr lang="zh-CN" altLang="en-US"/>
          </a:p>
        </p:txBody>
      </p:sp>
    </p:spTree>
    <p:extLst>
      <p:ext uri="{BB962C8B-B14F-4D97-AF65-F5344CB8AC3E}">
        <p14:creationId xmlns:p14="http://schemas.microsoft.com/office/powerpoint/2010/main" val="1897919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路径量词</a:t>
            </a:r>
            <a:r>
              <a:rPr lang="zh-CN" altLang="en-US" baseline="0" dirty="0" smtClean="0"/>
              <a:t>  时序操作符</a:t>
            </a:r>
            <a:endParaRPr lang="zh-CN" altLang="en-US" dirty="0"/>
          </a:p>
        </p:txBody>
      </p:sp>
      <p:sp>
        <p:nvSpPr>
          <p:cNvPr id="4" name="灯片编号占位符 3"/>
          <p:cNvSpPr>
            <a:spLocks noGrp="1"/>
          </p:cNvSpPr>
          <p:nvPr>
            <p:ph type="sldNum" sz="quarter" idx="10"/>
          </p:nvPr>
        </p:nvSpPr>
        <p:spPr/>
        <p:txBody>
          <a:bodyPr/>
          <a:lstStyle/>
          <a:p>
            <a:fld id="{246C51DA-CD67-4BE4-BCAF-DAFCF5DBA592}" type="slidenum">
              <a:rPr lang="zh-CN" altLang="en-US" smtClean="0"/>
              <a:t>51</a:t>
            </a:fld>
            <a:endParaRPr lang="zh-CN" altLang="en-US"/>
          </a:p>
        </p:txBody>
      </p:sp>
    </p:spTree>
    <p:extLst>
      <p:ext uri="{BB962C8B-B14F-4D97-AF65-F5344CB8AC3E}">
        <p14:creationId xmlns:p14="http://schemas.microsoft.com/office/powerpoint/2010/main" val="3709973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p:spPr>
        <p:txBody>
          <a:bodyPr wrap="none" anchor="ctr"/>
          <a:lstStyle/>
          <a:p>
            <a:pPr>
              <a:lnSpc>
                <a:spcPct val="90000"/>
              </a:lnSpc>
              <a:spcBef>
                <a:spcPct val="20000"/>
              </a:spcBef>
              <a:buClr>
                <a:schemeClr val="tx1"/>
              </a:buClr>
              <a:buSzPct val="60000"/>
              <a:buFont typeface="Wingdings" pitchFamily="2" charset="2"/>
              <a:buChar char="w"/>
              <a:defRPr/>
            </a:pPr>
            <a:endParaRPr lang="zh-CN" altLang="zh-CN">
              <a:latin typeface="Arial" charset="0"/>
              <a:ea typeface="宋体" pitchFamily="2" charset="-122"/>
            </a:endParaRPr>
          </a:p>
        </p:txBody>
      </p:sp>
      <p:sp>
        <p:nvSpPr>
          <p:cNvPr id="5" name="Rectangle 7"/>
          <p:cNvSpPr>
            <a:spLocks noChangeArrowheads="1"/>
          </p:cNvSpPr>
          <p:nvPr/>
        </p:nvSpPr>
        <p:spPr bwMode="hidden">
          <a:xfrm>
            <a:off x="0" y="2397125"/>
            <a:ext cx="4724400" cy="1143000"/>
          </a:xfrm>
          <a:prstGeom prst="rect">
            <a:avLst/>
          </a:prstGeom>
          <a:solidFill>
            <a:schemeClr val="accent2"/>
          </a:solidFill>
          <a:ln w="9525">
            <a:noFill/>
            <a:miter lim="800000"/>
            <a:headEnd/>
            <a:tailEnd/>
          </a:ln>
          <a:effectLst/>
        </p:spPr>
        <p:txBody>
          <a:bodyPr wrap="none" anchor="ctr"/>
          <a:lstStyle/>
          <a:p>
            <a:pPr>
              <a:lnSpc>
                <a:spcPct val="90000"/>
              </a:lnSpc>
              <a:spcBef>
                <a:spcPct val="20000"/>
              </a:spcBef>
              <a:buClr>
                <a:schemeClr val="tx1"/>
              </a:buClr>
              <a:buSzPct val="60000"/>
              <a:buFont typeface="Wingdings" pitchFamily="2" charset="2"/>
              <a:buChar char="w"/>
              <a:defRPr/>
            </a:pPr>
            <a:endParaRPr lang="zh-CN" altLang="zh-CN" sz="2400">
              <a:ea typeface="宋体" pitchFamily="2" charset="-122"/>
            </a:endParaRPr>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nSpc>
                <a:spcPct val="90000"/>
              </a:lnSpc>
              <a:spcBef>
                <a:spcPct val="20000"/>
              </a:spcBef>
              <a:buClr>
                <a:schemeClr val="tx1"/>
              </a:buClr>
              <a:buSzPct val="60000"/>
              <a:buFont typeface="Wingdings" pitchFamily="2" charset="2"/>
              <a:buChar char="w"/>
              <a:defRPr/>
            </a:pPr>
            <a:endParaRPr lang="zh-CN" altLang="zh-CN" sz="2400">
              <a:ea typeface="宋体" pitchFamily="2" charset="-122"/>
            </a:endParaRPr>
          </a:p>
        </p:txBody>
      </p:sp>
      <p:pic>
        <p:nvPicPr>
          <p:cNvPr id="7" name="Picture 10" descr="tower"/>
          <p:cNvPicPr>
            <a:picLocks noChangeAspect="1" noChangeArrowheads="1"/>
          </p:cNvPicPr>
          <p:nvPr/>
        </p:nvPicPr>
        <p:blipFill>
          <a:blip r:embed="rId2"/>
          <a:srcRect/>
          <a:stretch>
            <a:fillRect/>
          </a:stretch>
        </p:blipFill>
        <p:spPr bwMode="auto">
          <a:xfrm>
            <a:off x="6542088" y="188913"/>
            <a:ext cx="1990725" cy="1095375"/>
          </a:xfrm>
          <a:prstGeom prst="rect">
            <a:avLst/>
          </a:prstGeom>
          <a:noFill/>
          <a:ln w="9525">
            <a:noFill/>
            <a:miter lim="800000"/>
            <a:headEnd/>
            <a:tailEnd/>
          </a:ln>
        </p:spPr>
      </p:pic>
      <p:pic>
        <p:nvPicPr>
          <p:cNvPr id="8" name="Picture 11" descr="NJU2"/>
          <p:cNvPicPr>
            <a:picLocks noChangeAspect="1" noChangeArrowheads="1"/>
          </p:cNvPicPr>
          <p:nvPr/>
        </p:nvPicPr>
        <p:blipFill>
          <a:blip r:embed="rId3"/>
          <a:srcRect/>
          <a:stretch>
            <a:fillRect/>
          </a:stretch>
        </p:blipFill>
        <p:spPr bwMode="auto">
          <a:xfrm>
            <a:off x="252413" y="260350"/>
            <a:ext cx="2303462" cy="904875"/>
          </a:xfrm>
          <a:prstGeom prst="rect">
            <a:avLst/>
          </a:prstGeom>
          <a:noFill/>
          <a:ln w="9525">
            <a:noFill/>
            <a:miter lim="800000"/>
            <a:headEnd/>
            <a:tailEnd/>
          </a:ln>
        </p:spPr>
      </p:pic>
      <p:pic>
        <p:nvPicPr>
          <p:cNvPr id="9" name="Picture 12"/>
          <p:cNvPicPr>
            <a:picLocks noChangeAspect="1" noChangeArrowheads="1"/>
          </p:cNvPicPr>
          <p:nvPr/>
        </p:nvPicPr>
        <p:blipFill>
          <a:blip r:embed="rId4"/>
          <a:srcRect/>
          <a:stretch>
            <a:fillRect/>
          </a:stretch>
        </p:blipFill>
        <p:spPr bwMode="auto">
          <a:xfrm>
            <a:off x="14288" y="6092825"/>
            <a:ext cx="9117012" cy="28575"/>
          </a:xfrm>
          <a:prstGeom prst="rect">
            <a:avLst/>
          </a:prstGeom>
          <a:noFill/>
          <a:ln w="9525">
            <a:noFill/>
            <a:miter lim="800000"/>
            <a:headEnd/>
            <a:tailEnd/>
          </a:ln>
        </p:spPr>
      </p:pic>
      <p:pic>
        <p:nvPicPr>
          <p:cNvPr id="10" name="Picture 13"/>
          <p:cNvPicPr>
            <a:picLocks noChangeAspect="1" noChangeArrowheads="1"/>
          </p:cNvPicPr>
          <p:nvPr/>
        </p:nvPicPr>
        <p:blipFill>
          <a:blip r:embed="rId4"/>
          <a:srcRect/>
          <a:stretch>
            <a:fillRect/>
          </a:stretch>
        </p:blipFill>
        <p:spPr bwMode="auto">
          <a:xfrm>
            <a:off x="0" y="1268413"/>
            <a:ext cx="9117013" cy="28575"/>
          </a:xfrm>
          <a:prstGeom prst="rect">
            <a:avLst/>
          </a:prstGeom>
          <a:noFill/>
          <a:ln w="9525">
            <a:noFill/>
            <a:miter lim="800000"/>
            <a:headEnd/>
            <a:tailEnd/>
          </a:ln>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r>
              <a:rPr lang="zh-CN" altLang="en-US" smtClean="0"/>
              <a:t>单击此处编辑母版副标题样式</a:t>
            </a:r>
            <a:endParaRPr lang="zh-CN" altLang="en-US"/>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r>
              <a:rPr lang="zh-CN" altLang="en-US" smtClean="0"/>
              <a:t>单击此处编辑母版标题样式</a:t>
            </a:r>
            <a:endParaRPr lang="zh-CN" altLang="en-US"/>
          </a:p>
        </p:txBody>
      </p:sp>
      <p:sp>
        <p:nvSpPr>
          <p:cNvPr id="11" name="Rectangle 3"/>
          <p:cNvSpPr>
            <a:spLocks noGrp="1" noChangeArrowheads="1"/>
          </p:cNvSpPr>
          <p:nvPr>
            <p:ph type="dt" sz="half" idx="10"/>
          </p:nvPr>
        </p:nvSpPr>
        <p:spPr>
          <a:xfrm>
            <a:off x="685800" y="6284913"/>
            <a:ext cx="1293813" cy="457200"/>
          </a:xfrm>
        </p:spPr>
        <p:txBody>
          <a:bodyPr/>
          <a:lstStyle>
            <a:lvl1pPr>
              <a:defRPr/>
            </a:lvl1pPr>
          </a:lstStyle>
          <a:p>
            <a:fld id="{530820CF-B880-4189-942D-D702A7CBA730}" type="datetimeFigureOut">
              <a:rPr lang="zh-CN" altLang="en-US" smtClean="0"/>
              <a:t>2017/12/11</a:t>
            </a:fld>
            <a:endParaRPr lang="zh-CN" altLang="en-US"/>
          </a:p>
        </p:txBody>
      </p:sp>
      <p:sp>
        <p:nvSpPr>
          <p:cNvPr id="12" name="Rectangle 4"/>
          <p:cNvSpPr>
            <a:spLocks noGrp="1" noChangeArrowheads="1"/>
          </p:cNvSpPr>
          <p:nvPr>
            <p:ph type="ftr" sz="quarter" idx="11"/>
          </p:nvPr>
        </p:nvSpPr>
        <p:spPr>
          <a:xfrm>
            <a:off x="2195513" y="6202363"/>
            <a:ext cx="5113337" cy="539750"/>
          </a:xfrm>
        </p:spPr>
        <p:txBody>
          <a:bodyPr/>
          <a:lstStyle>
            <a:lvl1pPr>
              <a:defRPr/>
            </a:lvl1pPr>
          </a:lstStyle>
          <a:p>
            <a:endParaRPr lang="zh-CN" altLang="en-US"/>
          </a:p>
        </p:txBody>
      </p:sp>
      <p:sp>
        <p:nvSpPr>
          <p:cNvPr id="13" name="Rectangle 5"/>
          <p:cNvSpPr>
            <a:spLocks noGrp="1" noChangeArrowheads="1"/>
          </p:cNvSpPr>
          <p:nvPr>
            <p:ph type="sldNum" sz="quarter" idx="12"/>
          </p:nvPr>
        </p:nvSpPr>
        <p:spPr/>
        <p:txBody>
          <a:bodyPr/>
          <a:lstStyle>
            <a:lvl1pPr>
              <a:defRPr smtClean="0"/>
            </a:lvl1p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2017/12/11</a:t>
            </a:fld>
            <a:endParaRPr lang="zh-CN" altLang="en-US"/>
          </a:p>
        </p:txBody>
      </p:sp>
      <p:sp>
        <p:nvSpPr>
          <p:cNvPr id="5" name="Rectangle 8"/>
          <p:cNvSpPr>
            <a:spLocks noGrp="1" noChangeArrowheads="1"/>
          </p:cNvSpPr>
          <p:nvPr>
            <p:ph type="ftr" sz="quarter" idx="11"/>
          </p:nvPr>
        </p:nvSpPr>
        <p:spPr>
          <a:ln/>
        </p:spPr>
        <p:txBody>
          <a:bodyPr/>
          <a:lstStyle>
            <a:lvl1pPr>
              <a:defRPr/>
            </a:lvl1pPr>
          </a:lstStyle>
          <a:p>
            <a:endParaRPr lang="zh-CN" altLang="en-US"/>
          </a:p>
        </p:txBody>
      </p:sp>
      <p:sp>
        <p:nvSpPr>
          <p:cNvPr id="6" name="Rectangle 9"/>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2017/12/11</a:t>
            </a:fld>
            <a:endParaRPr lang="zh-CN" altLang="en-US"/>
          </a:p>
        </p:txBody>
      </p:sp>
      <p:sp>
        <p:nvSpPr>
          <p:cNvPr id="5" name="Rectangle 8"/>
          <p:cNvSpPr>
            <a:spLocks noGrp="1" noChangeArrowheads="1"/>
          </p:cNvSpPr>
          <p:nvPr>
            <p:ph type="ftr" sz="quarter" idx="11"/>
          </p:nvPr>
        </p:nvSpPr>
        <p:spPr>
          <a:ln/>
        </p:spPr>
        <p:txBody>
          <a:bodyPr/>
          <a:lstStyle>
            <a:lvl1pPr>
              <a:defRPr/>
            </a:lvl1pPr>
          </a:lstStyle>
          <a:p>
            <a:endParaRPr lang="zh-CN" altLang="en-US"/>
          </a:p>
        </p:txBody>
      </p:sp>
      <p:sp>
        <p:nvSpPr>
          <p:cNvPr id="6" name="Rectangle 9"/>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2017/12/11</a:t>
            </a:fld>
            <a:endParaRPr lang="zh-CN" altLang="en-US"/>
          </a:p>
        </p:txBody>
      </p:sp>
      <p:sp>
        <p:nvSpPr>
          <p:cNvPr id="5" name="Rectangle 8"/>
          <p:cNvSpPr>
            <a:spLocks noGrp="1" noChangeArrowheads="1"/>
          </p:cNvSpPr>
          <p:nvPr>
            <p:ph type="ftr" sz="quarter" idx="11"/>
          </p:nvPr>
        </p:nvSpPr>
        <p:spPr>
          <a:ln/>
        </p:spPr>
        <p:txBody>
          <a:bodyPr/>
          <a:lstStyle>
            <a:lvl1pPr>
              <a:defRPr/>
            </a:lvl1pPr>
          </a:lstStyle>
          <a:p>
            <a:endParaRPr lang="zh-CN" altLang="en-US"/>
          </a:p>
        </p:txBody>
      </p:sp>
      <p:sp>
        <p:nvSpPr>
          <p:cNvPr id="6" name="Rectangle 9"/>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2017/12/11</a:t>
            </a:fld>
            <a:endParaRPr lang="zh-CN" altLang="en-US"/>
          </a:p>
        </p:txBody>
      </p:sp>
      <p:sp>
        <p:nvSpPr>
          <p:cNvPr id="5" name="Rectangle 8"/>
          <p:cNvSpPr>
            <a:spLocks noGrp="1" noChangeArrowheads="1"/>
          </p:cNvSpPr>
          <p:nvPr>
            <p:ph type="ftr" sz="quarter" idx="11"/>
          </p:nvPr>
        </p:nvSpPr>
        <p:spPr>
          <a:ln/>
        </p:spPr>
        <p:txBody>
          <a:bodyPr/>
          <a:lstStyle>
            <a:lvl1pPr>
              <a:defRPr/>
            </a:lvl1pPr>
          </a:lstStyle>
          <a:p>
            <a:endParaRPr lang="zh-CN" altLang="en-US"/>
          </a:p>
        </p:txBody>
      </p:sp>
      <p:sp>
        <p:nvSpPr>
          <p:cNvPr id="6" name="Rectangle 9"/>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2017/12/11</a:t>
            </a:fld>
            <a:endParaRPr lang="zh-CN" altLang="en-US"/>
          </a:p>
        </p:txBody>
      </p:sp>
      <p:sp>
        <p:nvSpPr>
          <p:cNvPr id="6" name="Rectangle 8"/>
          <p:cNvSpPr>
            <a:spLocks noGrp="1" noChangeArrowheads="1"/>
          </p:cNvSpPr>
          <p:nvPr>
            <p:ph type="ftr" sz="quarter" idx="11"/>
          </p:nvPr>
        </p:nvSpPr>
        <p:spPr>
          <a:ln/>
        </p:spPr>
        <p:txBody>
          <a:bodyPr/>
          <a:lstStyle>
            <a:lvl1pPr>
              <a:defRPr/>
            </a:lvl1pPr>
          </a:lstStyle>
          <a:p>
            <a:endParaRPr lang="zh-CN" altLang="en-US"/>
          </a:p>
        </p:txBody>
      </p:sp>
      <p:sp>
        <p:nvSpPr>
          <p:cNvPr id="7" name="Rectangle 9"/>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2017/12/11</a:t>
            </a:fld>
            <a:endParaRPr lang="zh-CN" altLang="en-US"/>
          </a:p>
        </p:txBody>
      </p:sp>
      <p:sp>
        <p:nvSpPr>
          <p:cNvPr id="8" name="Rectangle 8"/>
          <p:cNvSpPr>
            <a:spLocks noGrp="1" noChangeArrowheads="1"/>
          </p:cNvSpPr>
          <p:nvPr>
            <p:ph type="ftr" sz="quarter" idx="11"/>
          </p:nvPr>
        </p:nvSpPr>
        <p:spPr>
          <a:ln/>
        </p:spPr>
        <p:txBody>
          <a:bodyPr/>
          <a:lstStyle>
            <a:lvl1pPr>
              <a:defRPr/>
            </a:lvl1pPr>
          </a:lstStyle>
          <a:p>
            <a:endParaRPr lang="zh-CN" altLang="en-US"/>
          </a:p>
        </p:txBody>
      </p:sp>
      <p:sp>
        <p:nvSpPr>
          <p:cNvPr id="9" name="Rectangle 9"/>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2017/12/11</a:t>
            </a:fld>
            <a:endParaRPr lang="zh-CN" altLang="en-US"/>
          </a:p>
        </p:txBody>
      </p:sp>
      <p:sp>
        <p:nvSpPr>
          <p:cNvPr id="4" name="Rectangle 8"/>
          <p:cNvSpPr>
            <a:spLocks noGrp="1" noChangeArrowheads="1"/>
          </p:cNvSpPr>
          <p:nvPr>
            <p:ph type="ftr" sz="quarter" idx="11"/>
          </p:nvPr>
        </p:nvSpPr>
        <p:spPr>
          <a:ln/>
        </p:spPr>
        <p:txBody>
          <a:bodyPr/>
          <a:lstStyle>
            <a:lvl1pPr>
              <a:defRPr/>
            </a:lvl1pPr>
          </a:lstStyle>
          <a:p>
            <a:endParaRPr lang="zh-CN" altLang="en-US"/>
          </a:p>
        </p:txBody>
      </p:sp>
      <p:sp>
        <p:nvSpPr>
          <p:cNvPr id="5" name="Rectangle 9"/>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2017/12/11</a:t>
            </a:fld>
            <a:endParaRPr lang="zh-CN" altLang="en-US"/>
          </a:p>
        </p:txBody>
      </p:sp>
      <p:sp>
        <p:nvSpPr>
          <p:cNvPr id="3" name="Rectangle 8"/>
          <p:cNvSpPr>
            <a:spLocks noGrp="1" noChangeArrowheads="1"/>
          </p:cNvSpPr>
          <p:nvPr>
            <p:ph type="ftr" sz="quarter" idx="11"/>
          </p:nvPr>
        </p:nvSpPr>
        <p:spPr>
          <a:ln/>
        </p:spPr>
        <p:txBody>
          <a:bodyPr/>
          <a:lstStyle>
            <a:lvl1pPr>
              <a:defRPr/>
            </a:lvl1pPr>
          </a:lstStyle>
          <a:p>
            <a:endParaRPr lang="zh-CN" altLang="en-US"/>
          </a:p>
        </p:txBody>
      </p:sp>
      <p:sp>
        <p:nvSpPr>
          <p:cNvPr id="4" name="Rectangle 9"/>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2017/12/11</a:t>
            </a:fld>
            <a:endParaRPr lang="zh-CN" altLang="en-US"/>
          </a:p>
        </p:txBody>
      </p:sp>
      <p:sp>
        <p:nvSpPr>
          <p:cNvPr id="6" name="Rectangle 8"/>
          <p:cNvSpPr>
            <a:spLocks noGrp="1" noChangeArrowheads="1"/>
          </p:cNvSpPr>
          <p:nvPr>
            <p:ph type="ftr" sz="quarter" idx="11"/>
          </p:nvPr>
        </p:nvSpPr>
        <p:spPr>
          <a:ln/>
        </p:spPr>
        <p:txBody>
          <a:bodyPr/>
          <a:lstStyle>
            <a:lvl1pPr>
              <a:defRPr/>
            </a:lvl1pPr>
          </a:lstStyle>
          <a:p>
            <a:endParaRPr lang="zh-CN" altLang="en-US"/>
          </a:p>
        </p:txBody>
      </p:sp>
      <p:sp>
        <p:nvSpPr>
          <p:cNvPr id="7" name="Rectangle 9"/>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2017/12/11</a:t>
            </a:fld>
            <a:endParaRPr lang="zh-CN" altLang="en-US"/>
          </a:p>
        </p:txBody>
      </p:sp>
      <p:sp>
        <p:nvSpPr>
          <p:cNvPr id="6" name="Rectangle 8"/>
          <p:cNvSpPr>
            <a:spLocks noGrp="1" noChangeArrowheads="1"/>
          </p:cNvSpPr>
          <p:nvPr>
            <p:ph type="ftr" sz="quarter" idx="11"/>
          </p:nvPr>
        </p:nvSpPr>
        <p:spPr>
          <a:ln/>
        </p:spPr>
        <p:txBody>
          <a:bodyPr/>
          <a:lstStyle>
            <a:lvl1pPr>
              <a:defRPr/>
            </a:lvl1pPr>
          </a:lstStyle>
          <a:p>
            <a:endParaRPr lang="zh-CN" altLang="en-US"/>
          </a:p>
        </p:txBody>
      </p:sp>
      <p:sp>
        <p:nvSpPr>
          <p:cNvPr id="7" name="Rectangle 9"/>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w="9525">
            <a:noFill/>
            <a:miter lim="800000"/>
            <a:headEnd/>
            <a:tailEnd/>
          </a:ln>
          <a:effectLst/>
        </p:spPr>
        <p:txBody>
          <a:bodyPr wrap="none" anchor="ctr"/>
          <a:lstStyle/>
          <a:p>
            <a:pPr>
              <a:lnSpc>
                <a:spcPct val="90000"/>
              </a:lnSpc>
              <a:spcBef>
                <a:spcPct val="20000"/>
              </a:spcBef>
              <a:buClr>
                <a:schemeClr val="tx1"/>
              </a:buClr>
              <a:buSzPct val="60000"/>
              <a:buFont typeface="Wingdings" pitchFamily="2" charset="2"/>
              <a:buChar char="w"/>
              <a:defRPr/>
            </a:pPr>
            <a:endParaRPr lang="zh-CN" altLang="zh-CN" sz="2400">
              <a:ea typeface="宋体" pitchFamily="2" charset="-122"/>
            </a:endParaRPr>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nSpc>
                <a:spcPct val="90000"/>
              </a:lnSpc>
              <a:spcBef>
                <a:spcPct val="20000"/>
              </a:spcBef>
              <a:buClr>
                <a:schemeClr val="tx1"/>
              </a:buClr>
              <a:buSzPct val="60000"/>
              <a:buFont typeface="Wingdings" pitchFamily="2" charset="2"/>
              <a:buChar char="w"/>
              <a:defRPr/>
            </a:pPr>
            <a:endParaRPr lang="zh-CN" altLang="zh-CN" sz="2400">
              <a:ea typeface="宋体" pitchFamily="2" charset="-122"/>
            </a:endParaRPr>
          </a:p>
        </p:txBody>
      </p:sp>
      <p:sp>
        <p:nvSpPr>
          <p:cNvPr id="1028" name="Rectangle 4"/>
          <p:cNvSpPr>
            <a:spLocks noGrp="1" noChangeArrowheads="1"/>
          </p:cNvSpPr>
          <p:nvPr>
            <p:ph type="title"/>
          </p:nvPr>
        </p:nvSpPr>
        <p:spPr bwMode="auto">
          <a:xfrm>
            <a:off x="1042988" y="404813"/>
            <a:ext cx="5616575"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5"/>
          <p:cNvSpPr>
            <a:spLocks noGrp="1" noChangeArrowheads="1"/>
          </p:cNvSpPr>
          <p:nvPr>
            <p:ph type="body" idx="1"/>
          </p:nvPr>
        </p:nvSpPr>
        <p:spPr bwMode="auto">
          <a:xfrm>
            <a:off x="468313" y="1484313"/>
            <a:ext cx="8142287" cy="4392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30" name="Picture 6" descr="tower"/>
          <p:cNvPicPr>
            <a:picLocks noChangeAspect="1" noChangeArrowheads="1"/>
          </p:cNvPicPr>
          <p:nvPr/>
        </p:nvPicPr>
        <p:blipFill>
          <a:blip r:embed="rId13"/>
          <a:srcRect/>
          <a:stretch>
            <a:fillRect/>
          </a:stretch>
        </p:blipFill>
        <p:spPr bwMode="auto">
          <a:xfrm>
            <a:off x="6542088" y="188913"/>
            <a:ext cx="1990725" cy="1095375"/>
          </a:xfrm>
          <a:prstGeom prst="rect">
            <a:avLst/>
          </a:prstGeom>
          <a:noFill/>
          <a:ln w="9525">
            <a:noFill/>
            <a:miter lim="800000"/>
            <a:headEnd/>
            <a:tailEnd/>
          </a:ln>
        </p:spPr>
      </p:pic>
      <p:sp>
        <p:nvSpPr>
          <p:cNvPr id="188423" name="Rectangle 7"/>
          <p:cNvSpPr>
            <a:spLocks noGrp="1" noChangeArrowheads="1"/>
          </p:cNvSpPr>
          <p:nvPr>
            <p:ph type="dt" sz="half" idx="2"/>
          </p:nvPr>
        </p:nvSpPr>
        <p:spPr bwMode="auto">
          <a:xfrm>
            <a:off x="611188" y="6284913"/>
            <a:ext cx="129381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90000"/>
              </a:lnSpc>
              <a:spcBef>
                <a:spcPct val="20000"/>
              </a:spcBef>
              <a:buClr>
                <a:schemeClr val="tx1"/>
              </a:buClr>
              <a:buSzPct val="60000"/>
              <a:buFont typeface="Wingdings" pitchFamily="2" charset="2"/>
              <a:buChar char="w"/>
              <a:defRPr sz="1600">
                <a:latin typeface="+mn-lt"/>
                <a:ea typeface="宋体" pitchFamily="2" charset="-122"/>
              </a:defRPr>
            </a:lvl1pPr>
          </a:lstStyle>
          <a:p>
            <a:fld id="{530820CF-B880-4189-942D-D702A7CBA730}" type="datetimeFigureOut">
              <a:rPr lang="zh-CN" altLang="en-US" smtClean="0"/>
              <a:t>2017/12/11</a:t>
            </a:fld>
            <a:endParaRPr lang="zh-CN" altLang="en-US"/>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90000"/>
              </a:lnSpc>
              <a:spcBef>
                <a:spcPct val="20000"/>
              </a:spcBef>
              <a:buClr>
                <a:schemeClr val="tx1"/>
              </a:buClr>
              <a:buSzPct val="60000"/>
              <a:buFont typeface="Wingdings" pitchFamily="2" charset="2"/>
              <a:buChar char="w"/>
              <a:defRPr sz="1600">
                <a:latin typeface="+mn-lt"/>
                <a:ea typeface="宋体" pitchFamily="2" charset="-122"/>
              </a:defRPr>
            </a:lvl1pPr>
          </a:lstStyle>
          <a:p>
            <a:endParaRPr lang="zh-CN" altLang="en-US"/>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90000"/>
              </a:lnSpc>
              <a:spcBef>
                <a:spcPct val="20000"/>
              </a:spcBef>
              <a:buClr>
                <a:schemeClr val="tx1"/>
              </a:buClr>
              <a:buSzPct val="60000"/>
              <a:buFont typeface="Wingdings" pitchFamily="2" charset="2"/>
              <a:buChar char="w"/>
              <a:defRPr sz="1600" smtClean="0">
                <a:latin typeface="+mn-lt"/>
                <a:ea typeface="宋体" pitchFamily="2" charset="-122"/>
              </a:defRPr>
            </a:lvl1pPr>
          </a:lstStyle>
          <a:p>
            <a:fld id="{0C913308-F349-4B6D-A68A-DD1791B4A57B}" type="slidenum">
              <a:rPr lang="zh-CN" altLang="en-US" smtClean="0"/>
              <a:t>‹#›</a:t>
            </a:fld>
            <a:endParaRPr lang="zh-CN" altLang="en-US"/>
          </a:p>
        </p:txBody>
      </p:sp>
      <p:pic>
        <p:nvPicPr>
          <p:cNvPr id="1034" name="Picture 10"/>
          <p:cNvPicPr>
            <a:picLocks noChangeAspect="1" noChangeArrowheads="1"/>
          </p:cNvPicPr>
          <p:nvPr/>
        </p:nvPicPr>
        <p:blipFill>
          <a:blip r:embed="rId14"/>
          <a:srcRect/>
          <a:stretch>
            <a:fillRect/>
          </a:stretch>
        </p:blipFill>
        <p:spPr bwMode="auto">
          <a:xfrm>
            <a:off x="14288" y="6092825"/>
            <a:ext cx="9117012" cy="28575"/>
          </a:xfrm>
          <a:prstGeom prst="rect">
            <a:avLst/>
          </a:prstGeom>
          <a:noFill/>
          <a:ln w="9525">
            <a:noFill/>
            <a:miter lim="800000"/>
            <a:headEnd/>
            <a:tailEnd/>
          </a:ln>
        </p:spPr>
      </p:pic>
      <p:pic>
        <p:nvPicPr>
          <p:cNvPr id="1035" name="Picture 11" descr="校徽"/>
          <p:cNvPicPr>
            <a:picLocks noChangeAspect="1" noChangeArrowheads="1"/>
          </p:cNvPicPr>
          <p:nvPr/>
        </p:nvPicPr>
        <p:blipFill>
          <a:blip r:embed="rId15"/>
          <a:srcRect/>
          <a:stretch>
            <a:fillRect/>
          </a:stretch>
        </p:blipFill>
        <p:spPr bwMode="auto">
          <a:xfrm>
            <a:off x="306388" y="261938"/>
            <a:ext cx="665162" cy="790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3200">
          <a:solidFill>
            <a:schemeClr val="tx1"/>
          </a:solidFill>
          <a:latin typeface="+mj-lt"/>
          <a:ea typeface="+mj-ea"/>
          <a:cs typeface="+mj-cs"/>
        </a:defRPr>
      </a:lvl1pPr>
      <a:lvl2pPr algn="ctr" rtl="0" eaLnBrk="1" fontAlgn="base" hangingPunct="1">
        <a:spcBef>
          <a:spcPct val="0"/>
        </a:spcBef>
        <a:spcAft>
          <a:spcPct val="0"/>
        </a:spcAft>
        <a:defRPr sz="3200">
          <a:solidFill>
            <a:schemeClr val="tx1"/>
          </a:solidFill>
          <a:latin typeface="Arial" charset="0"/>
          <a:ea typeface="宋体" pitchFamily="2" charset="-122"/>
        </a:defRPr>
      </a:lvl2pPr>
      <a:lvl3pPr algn="ctr" rtl="0" eaLnBrk="1" fontAlgn="base" hangingPunct="1">
        <a:spcBef>
          <a:spcPct val="0"/>
        </a:spcBef>
        <a:spcAft>
          <a:spcPct val="0"/>
        </a:spcAft>
        <a:defRPr sz="3200">
          <a:solidFill>
            <a:schemeClr val="tx1"/>
          </a:solidFill>
          <a:latin typeface="Arial" charset="0"/>
          <a:ea typeface="宋体" pitchFamily="2" charset="-122"/>
        </a:defRPr>
      </a:lvl3pPr>
      <a:lvl4pPr algn="ctr" rtl="0" eaLnBrk="1" fontAlgn="base" hangingPunct="1">
        <a:spcBef>
          <a:spcPct val="0"/>
        </a:spcBef>
        <a:spcAft>
          <a:spcPct val="0"/>
        </a:spcAft>
        <a:defRPr sz="3200">
          <a:solidFill>
            <a:schemeClr val="tx1"/>
          </a:solidFill>
          <a:latin typeface="Arial" charset="0"/>
          <a:ea typeface="宋体" pitchFamily="2" charset="-122"/>
        </a:defRPr>
      </a:lvl4pPr>
      <a:lvl5pPr algn="ctr" rtl="0" eaLnBrk="1" fontAlgn="base" hangingPunct="1">
        <a:spcBef>
          <a:spcPct val="0"/>
        </a:spcBef>
        <a:spcAft>
          <a:spcPct val="0"/>
        </a:spcAft>
        <a:defRPr sz="3200">
          <a:solidFill>
            <a:schemeClr val="tx1"/>
          </a:solidFill>
          <a:latin typeface="Arial" charset="0"/>
          <a:ea typeface="宋体" pitchFamily="2" charset="-122"/>
        </a:defRPr>
      </a:lvl5pPr>
      <a:lvl6pPr marL="457200" algn="ctr" rtl="0" eaLnBrk="1" fontAlgn="base" hangingPunct="1">
        <a:spcBef>
          <a:spcPct val="0"/>
        </a:spcBef>
        <a:spcAft>
          <a:spcPct val="0"/>
        </a:spcAft>
        <a:defRPr sz="3200">
          <a:solidFill>
            <a:schemeClr val="tx1"/>
          </a:solidFill>
          <a:latin typeface="Arial" charset="0"/>
          <a:ea typeface="宋体" pitchFamily="2" charset="-122"/>
        </a:defRPr>
      </a:lvl6pPr>
      <a:lvl7pPr marL="914400" algn="ctr" rtl="0" eaLnBrk="1" fontAlgn="base" hangingPunct="1">
        <a:spcBef>
          <a:spcPct val="0"/>
        </a:spcBef>
        <a:spcAft>
          <a:spcPct val="0"/>
        </a:spcAft>
        <a:defRPr sz="3200">
          <a:solidFill>
            <a:schemeClr val="tx1"/>
          </a:solidFill>
          <a:latin typeface="Arial" charset="0"/>
          <a:ea typeface="宋体" pitchFamily="2" charset="-122"/>
        </a:defRPr>
      </a:lvl7pPr>
      <a:lvl8pPr marL="1371600" algn="ctr" rtl="0" eaLnBrk="1" fontAlgn="base" hangingPunct="1">
        <a:spcBef>
          <a:spcPct val="0"/>
        </a:spcBef>
        <a:spcAft>
          <a:spcPct val="0"/>
        </a:spcAft>
        <a:defRPr sz="3200">
          <a:solidFill>
            <a:schemeClr val="tx1"/>
          </a:solidFill>
          <a:latin typeface="Arial" charset="0"/>
          <a:ea typeface="宋体" pitchFamily="2" charset="-122"/>
        </a:defRPr>
      </a:lvl8pPr>
      <a:lvl9pPr marL="1828800" algn="ctr" rtl="0" eaLnBrk="1" fontAlgn="base" hangingPunct="1">
        <a:spcBef>
          <a:spcPct val="0"/>
        </a:spcBef>
        <a:spcAft>
          <a:spcPct val="0"/>
        </a:spcAft>
        <a:defRPr sz="3200">
          <a:solidFill>
            <a:schemeClr val="tx1"/>
          </a:solidFill>
          <a:latin typeface="Arial" charset="0"/>
          <a:ea typeface="宋体" pitchFamily="2" charset="-122"/>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sz="2000">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0.png"/><Relationship Id="rId3" Type="http://schemas.openxmlformats.org/officeDocument/2006/relationships/image" Target="../media/image17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tif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0.png"/><Relationship Id="rId3"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jpeg"/><Relationship Id="rId3" Type="http://schemas.openxmlformats.org/officeDocument/2006/relationships/image" Target="../media/image38.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9.wmf"/><Relationship Id="rId5" Type="http://schemas.openxmlformats.org/officeDocument/2006/relationships/oleObject" Target="../embeddings/oleObject2.bin"/><Relationship Id="rId6" Type="http://schemas.openxmlformats.org/officeDocument/2006/relationships/image" Target="../media/image40.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40.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39.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en-US" altLang="zh-CN" dirty="0" smtClean="0"/>
              <a:t>                                     Lei</a:t>
            </a:r>
            <a:r>
              <a:rPr lang="zh-CN" altLang="en-US" dirty="0" smtClean="0"/>
              <a:t> </a:t>
            </a:r>
            <a:r>
              <a:rPr lang="en-US" altLang="zh-CN" smtClean="0"/>
              <a:t>Bu</a:t>
            </a:r>
            <a:endParaRPr lang="en-US" altLang="zh-CN" dirty="0" smtClean="0"/>
          </a:p>
          <a:p>
            <a:r>
              <a:rPr lang="en-US" altLang="zh-CN" dirty="0" smtClean="0"/>
              <a:t>                   bulei@nju.edu.cn</a:t>
            </a:r>
            <a:endParaRPr lang="zh-CN" altLang="en-US" dirty="0"/>
          </a:p>
        </p:txBody>
      </p:sp>
      <p:sp>
        <p:nvSpPr>
          <p:cNvPr id="2" name="标题 1"/>
          <p:cNvSpPr>
            <a:spLocks noGrp="1"/>
          </p:cNvSpPr>
          <p:nvPr>
            <p:ph type="ctrTitle"/>
          </p:nvPr>
        </p:nvSpPr>
        <p:spPr/>
        <p:txBody>
          <a:bodyPr/>
          <a:lstStyle/>
          <a:p>
            <a:r>
              <a:rPr lang="en-US" altLang="zh-CN" dirty="0" smtClean="0"/>
              <a:t>Transition System</a:t>
            </a:r>
            <a:endParaRPr lang="zh-CN" altLang="en-US" dirty="0"/>
          </a:p>
        </p:txBody>
      </p:sp>
    </p:spTree>
    <p:extLst>
      <p:ext uri="{BB962C8B-B14F-4D97-AF65-F5344CB8AC3E}">
        <p14:creationId xmlns:p14="http://schemas.microsoft.com/office/powerpoint/2010/main" val="838858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95536" y="1484313"/>
                <a:ext cx="8142287" cy="4392612"/>
              </a:xfrm>
            </p:spPr>
            <p:txBody>
              <a:bodyPr>
                <a:normAutofit fontScale="85000" lnSpcReduction="20000"/>
              </a:bodyPr>
              <a:lstStyle/>
              <a:p>
                <a:r>
                  <a:rPr lang="en-US" altLang="zh-CN" dirty="0" smtClean="0">
                    <a:latin typeface="Cambria Math"/>
                    <a:ea typeface="Cambria Math"/>
                    <a:cs typeface="Times New Roman" pitchFamily="18" charset="0"/>
                  </a:rPr>
                  <a:t>A partial product over </a:t>
                </a:r>
                <a14:m>
                  <m:oMath xmlns:m="http://schemas.openxmlformats.org/officeDocument/2006/math">
                    <m:sSup>
                      <m:sSupPr>
                        <m:ctrlPr>
                          <a:rPr lang="en-US" altLang="zh-CN" i="1">
                            <a:latin typeface="Cambria Math" charset="0"/>
                            <a:ea typeface="Cambria Math"/>
                            <a:cs typeface="Times New Roman" pitchFamily="18" charset="0"/>
                          </a:rPr>
                        </m:ctrlPr>
                      </m:sSupPr>
                      <m:e>
                        <m:r>
                          <a:rPr lang="en-US" altLang="zh-CN">
                            <a:latin typeface="Cambria Math"/>
                            <a:ea typeface="Cambria Math"/>
                            <a:cs typeface="Times New Roman" pitchFamily="18" charset="0"/>
                          </a:rPr>
                          <m:t>𝑇</m:t>
                        </m:r>
                      </m:e>
                      <m:sup>
                        <m:r>
                          <a:rPr lang="en-US" altLang="zh-CN">
                            <a:latin typeface="Cambria Math"/>
                            <a:ea typeface="Cambria Math"/>
                            <a:cs typeface="Times New Roman" pitchFamily="18" charset="0"/>
                          </a:rPr>
                          <m:t>+</m:t>
                        </m:r>
                      </m:sup>
                    </m:sSup>
                  </m:oMath>
                </a14:m>
                <a:r>
                  <a:rPr lang="en-US" altLang="zh-CN" dirty="0">
                    <a:latin typeface="Cambria Math"/>
                    <a:ea typeface="Cambria Math"/>
                    <a:cs typeface="Times New Roman" pitchFamily="18" charset="0"/>
                  </a:rPr>
                  <a:t> is defined </a:t>
                </a:r>
                <a:r>
                  <a:rPr lang="en-US" altLang="zh-CN" dirty="0" smtClean="0">
                    <a:latin typeface="Cambria Math"/>
                    <a:ea typeface="Cambria Math"/>
                    <a:cs typeface="Times New Roman" pitchFamily="18" charset="0"/>
                  </a:rPr>
                  <a:t>as</a:t>
                </a:r>
              </a:p>
              <a:p>
                <a:pPr lvl="1"/>
                <a:r>
                  <a:rPr lang="en-US" altLang="zh-CN" dirty="0" smtClean="0">
                    <a:latin typeface="Cambria Math"/>
                    <a:ea typeface="Cambria Math"/>
                    <a:cs typeface="Times New Roman" pitchFamily="18" charset="0"/>
                  </a:rPr>
                  <a:t>if </a:t>
                </a:r>
                <a14:m>
                  <m:oMath xmlns:m="http://schemas.openxmlformats.org/officeDocument/2006/math">
                    <m:sSub>
                      <m:sSubPr>
                        <m:ctrlPr>
                          <a:rPr lang="en-US" altLang="zh-CN" i="1">
                            <a:latin typeface="Cambria Math" charset="0"/>
                            <a:ea typeface="Cambria Math"/>
                            <a:cs typeface="Times New Roman" pitchFamily="18" charset="0"/>
                          </a:rPr>
                        </m:ctrlPr>
                      </m:sSubPr>
                      <m:e>
                        <m:r>
                          <a:rPr lang="en-US" altLang="zh-CN">
                            <a:latin typeface="Cambria Math"/>
                            <a:ea typeface="Cambria Math"/>
                            <a:cs typeface="Times New Roman" pitchFamily="18" charset="0"/>
                          </a:rPr>
                          <m:t>𝑐</m:t>
                        </m:r>
                        <m:r>
                          <a:rPr lang="en-US" altLang="zh-CN">
                            <a:latin typeface="Cambria Math"/>
                            <a:ea typeface="Cambria Math"/>
                            <a:cs typeface="Times New Roman" pitchFamily="18" charset="0"/>
                          </a:rPr>
                          <m:t>=</m:t>
                        </m:r>
                        <m:r>
                          <a:rPr lang="en-US" altLang="zh-CN">
                            <a:latin typeface="Cambria Math"/>
                            <a:ea typeface="Cambria Math"/>
                            <a:cs typeface="Times New Roman" pitchFamily="18" charset="0"/>
                          </a:rPr>
                          <m:t>𝑡</m:t>
                        </m:r>
                      </m:e>
                      <m:sub>
                        <m:r>
                          <a:rPr lang="en-US" altLang="zh-CN">
                            <a:latin typeface="Cambria Math"/>
                            <a:ea typeface="Cambria Math"/>
                            <a:cs typeface="Times New Roman" pitchFamily="18" charset="0"/>
                          </a:rPr>
                          <m:t>1</m:t>
                        </m:r>
                      </m:sub>
                    </m:sSub>
                    <m:r>
                      <a:rPr lang="en-US" altLang="zh-CN">
                        <a:latin typeface="Cambria Math"/>
                        <a:ea typeface="Cambria Math"/>
                        <a:cs typeface="Times New Roman" pitchFamily="18" charset="0"/>
                      </a:rPr>
                      <m:t>…</m:t>
                    </m:r>
                    <m:sSub>
                      <m:sSubPr>
                        <m:ctrlPr>
                          <a:rPr lang="en-US" altLang="zh-CN" i="1">
                            <a:latin typeface="Cambria Math" charset="0"/>
                            <a:ea typeface="Cambria Math"/>
                            <a:cs typeface="Times New Roman" pitchFamily="18" charset="0"/>
                          </a:rPr>
                        </m:ctrlPr>
                      </m:sSubPr>
                      <m:e>
                        <m:r>
                          <a:rPr lang="en-US" altLang="zh-CN">
                            <a:latin typeface="Cambria Math"/>
                            <a:ea typeface="Cambria Math"/>
                            <a:cs typeface="Times New Roman" pitchFamily="18" charset="0"/>
                          </a:rPr>
                          <m:t>𝑡</m:t>
                        </m:r>
                      </m:e>
                      <m:sub>
                        <m:r>
                          <a:rPr lang="en-US" altLang="zh-CN">
                            <a:latin typeface="Cambria Math"/>
                            <a:ea typeface="Cambria Math"/>
                            <a:cs typeface="Times New Roman" pitchFamily="18" charset="0"/>
                          </a:rPr>
                          <m:t>𝑛</m:t>
                        </m:r>
                      </m:sub>
                    </m:sSub>
                    <m:r>
                      <a:rPr lang="en-US" altLang="zh-CN">
                        <a:latin typeface="Cambria Math"/>
                        <a:ea typeface="Cambria Math"/>
                        <a:cs typeface="Times New Roman" pitchFamily="18" charset="0"/>
                      </a:rPr>
                      <m:t> </m:t>
                    </m:r>
                  </m:oMath>
                </a14:m>
                <a:r>
                  <a:rPr lang="en-US" altLang="zh-CN" dirty="0">
                    <a:latin typeface="Cambria Math"/>
                    <a:ea typeface="Cambria Math"/>
                    <a:cs typeface="Times New Roman" pitchFamily="18" charset="0"/>
                  </a:rPr>
                  <a:t> is a path of length n, if  </a:t>
                </a:r>
                <a14:m>
                  <m:oMath xmlns:m="http://schemas.openxmlformats.org/officeDocument/2006/math">
                    <m:sSub>
                      <m:sSubPr>
                        <m:ctrlPr>
                          <a:rPr lang="en-US" altLang="zh-CN" i="1">
                            <a:latin typeface="Cambria Math" charset="0"/>
                            <a:ea typeface="Cambria Math"/>
                            <a:cs typeface="Times New Roman" pitchFamily="18" charset="0"/>
                          </a:rPr>
                        </m:ctrlPr>
                      </m:sSubPr>
                      <m:e>
                        <m:r>
                          <a:rPr lang="en-US" altLang="zh-CN">
                            <a:latin typeface="Cambria Math"/>
                            <a:ea typeface="Cambria Math"/>
                            <a:cs typeface="Times New Roman" pitchFamily="18" charset="0"/>
                          </a:rPr>
                          <m:t>𝑐</m:t>
                        </m:r>
                        <m:r>
                          <a:rPr lang="en-US" altLang="zh-CN">
                            <a:latin typeface="Cambria Math"/>
                            <a:ea typeface="Cambria Math"/>
                            <a:cs typeface="Times New Roman" pitchFamily="18" charset="0"/>
                          </a:rPr>
                          <m:t>′=</m:t>
                        </m:r>
                        <m:r>
                          <a:rPr lang="en-US" altLang="zh-CN">
                            <a:latin typeface="Cambria Math"/>
                            <a:ea typeface="Cambria Math"/>
                            <a:cs typeface="Times New Roman" pitchFamily="18" charset="0"/>
                          </a:rPr>
                          <m:t>𝑡</m:t>
                        </m:r>
                        <m:r>
                          <a:rPr lang="en-US" altLang="zh-CN">
                            <a:latin typeface="Cambria Math"/>
                            <a:ea typeface="Cambria Math"/>
                            <a:cs typeface="Times New Roman" pitchFamily="18" charset="0"/>
                          </a:rPr>
                          <m:t>′</m:t>
                        </m:r>
                      </m:e>
                      <m:sub>
                        <m:r>
                          <a:rPr lang="en-US" altLang="zh-CN">
                            <a:latin typeface="Cambria Math"/>
                            <a:ea typeface="Cambria Math"/>
                            <a:cs typeface="Times New Roman" pitchFamily="18" charset="0"/>
                          </a:rPr>
                          <m:t>1</m:t>
                        </m:r>
                      </m:sub>
                    </m:sSub>
                    <m:r>
                      <a:rPr lang="en-US" altLang="zh-CN">
                        <a:latin typeface="Cambria Math"/>
                        <a:ea typeface="Cambria Math"/>
                        <a:cs typeface="Times New Roman" pitchFamily="18" charset="0"/>
                      </a:rPr>
                      <m:t>…</m:t>
                    </m:r>
                    <m:sSub>
                      <m:sSubPr>
                        <m:ctrlPr>
                          <a:rPr lang="en-US" altLang="zh-CN" i="1">
                            <a:latin typeface="Cambria Math" charset="0"/>
                            <a:ea typeface="Cambria Math"/>
                            <a:cs typeface="Times New Roman" pitchFamily="18" charset="0"/>
                          </a:rPr>
                        </m:ctrlPr>
                      </m:sSubPr>
                      <m:e>
                        <m:r>
                          <a:rPr lang="en-US" altLang="zh-CN">
                            <a:latin typeface="Cambria Math"/>
                            <a:ea typeface="Cambria Math"/>
                            <a:cs typeface="Times New Roman" pitchFamily="18" charset="0"/>
                          </a:rPr>
                          <m:t>𝑡</m:t>
                        </m:r>
                        <m:r>
                          <a:rPr lang="en-US" altLang="zh-CN">
                            <a:latin typeface="Cambria Math"/>
                            <a:ea typeface="Cambria Math"/>
                            <a:cs typeface="Times New Roman" pitchFamily="18" charset="0"/>
                          </a:rPr>
                          <m:t>′</m:t>
                        </m:r>
                      </m:e>
                      <m:sub>
                        <m:r>
                          <a:rPr lang="en-US" altLang="zh-CN">
                            <a:latin typeface="Cambria Math"/>
                            <a:ea typeface="Cambria Math"/>
                            <a:cs typeface="Times New Roman" pitchFamily="18" charset="0"/>
                          </a:rPr>
                          <m:t>𝑚</m:t>
                        </m:r>
                      </m:sub>
                    </m:sSub>
                    <m:r>
                      <a:rPr lang="en-US" altLang="zh-CN">
                        <a:latin typeface="Cambria Math"/>
                        <a:ea typeface="Cambria Math"/>
                        <a:cs typeface="Times New Roman" pitchFamily="18" charset="0"/>
                      </a:rPr>
                      <m:t> </m:t>
                    </m:r>
                  </m:oMath>
                </a14:m>
                <a:r>
                  <a:rPr lang="en-US" altLang="zh-CN" dirty="0">
                    <a:latin typeface="Cambria Math"/>
                    <a:ea typeface="Cambria Math"/>
                    <a:cs typeface="Times New Roman" pitchFamily="18" charset="0"/>
                  </a:rPr>
                  <a:t>is a path of length m, and if </a:t>
                </a:r>
                <a14:m>
                  <m:oMath xmlns:m="http://schemas.openxmlformats.org/officeDocument/2006/math">
                    <m:r>
                      <a:rPr lang="zh-CN" altLang="en-US">
                        <a:latin typeface="Cambria Math"/>
                        <a:ea typeface="Cambria Math"/>
                        <a:cs typeface="Times New Roman" pitchFamily="18" charset="0"/>
                      </a:rPr>
                      <m:t>𝛽</m:t>
                    </m:r>
                    <m:d>
                      <m:dPr>
                        <m:ctrlPr>
                          <a:rPr lang="en-US" altLang="zh-CN" i="1">
                            <a:latin typeface="Cambria Math" charset="0"/>
                            <a:ea typeface="Cambria Math"/>
                            <a:cs typeface="Times New Roman" pitchFamily="18" charset="0"/>
                          </a:rPr>
                        </m:ctrlPr>
                      </m:dPr>
                      <m:e>
                        <m:r>
                          <a:rPr lang="en-US" altLang="zh-CN">
                            <a:latin typeface="Cambria Math"/>
                            <a:ea typeface="Cambria Math"/>
                            <a:cs typeface="Times New Roman" pitchFamily="18" charset="0"/>
                          </a:rPr>
                          <m:t>𝑐</m:t>
                        </m:r>
                      </m:e>
                    </m:d>
                    <m:r>
                      <a:rPr lang="en-US" altLang="zh-CN">
                        <a:latin typeface="Cambria Math"/>
                        <a:ea typeface="Cambria Math"/>
                        <a:cs typeface="Times New Roman" pitchFamily="18" charset="0"/>
                      </a:rPr>
                      <m:t>=</m:t>
                    </m:r>
                    <m:r>
                      <a:rPr lang="zh-CN" altLang="en-US">
                        <a:latin typeface="Cambria Math"/>
                        <a:ea typeface="Cambria Math"/>
                        <a:cs typeface="Times New Roman" pitchFamily="18" charset="0"/>
                      </a:rPr>
                      <m:t>𝛼</m:t>
                    </m:r>
                    <m:d>
                      <m:dPr>
                        <m:ctrlPr>
                          <a:rPr lang="en-US" altLang="zh-CN" i="1">
                            <a:latin typeface="Cambria Math" charset="0"/>
                            <a:ea typeface="Cambria Math"/>
                            <a:cs typeface="Times New Roman" pitchFamily="18" charset="0"/>
                          </a:rPr>
                        </m:ctrlPr>
                      </m:dPr>
                      <m:e>
                        <m:r>
                          <a:rPr lang="en-US" altLang="zh-CN">
                            <a:latin typeface="Cambria Math"/>
                            <a:ea typeface="Cambria Math"/>
                            <a:cs typeface="Times New Roman" pitchFamily="18" charset="0"/>
                          </a:rPr>
                          <m:t>𝑐</m:t>
                        </m:r>
                        <m:r>
                          <a:rPr lang="en-US" altLang="zh-CN">
                            <a:latin typeface="Cambria Math"/>
                            <a:ea typeface="Cambria Math"/>
                            <a:cs typeface="Times New Roman" pitchFamily="18" charset="0"/>
                          </a:rPr>
                          <m:t>′</m:t>
                        </m:r>
                      </m:e>
                    </m:d>
                    <m:r>
                      <a:rPr lang="en-US" altLang="zh-CN">
                        <a:latin typeface="Cambria Math"/>
                        <a:ea typeface="Cambria Math"/>
                        <a:cs typeface="Times New Roman" pitchFamily="18" charset="0"/>
                      </a:rPr>
                      <m:t> </m:t>
                    </m:r>
                  </m:oMath>
                </a14:m>
                <a:endParaRPr lang="en-US" altLang="zh-CN" dirty="0" smtClean="0">
                  <a:latin typeface="Cambria Math"/>
                  <a:ea typeface="Cambria Math"/>
                  <a:cs typeface="Times New Roman" pitchFamily="18" charset="0"/>
                </a:endParaRPr>
              </a:p>
              <a:p>
                <a:pPr lvl="1"/>
                <a14:m>
                  <m:oMath xmlns:m="http://schemas.openxmlformats.org/officeDocument/2006/math">
                    <m:r>
                      <a:rPr lang="en-US" altLang="zh-CN">
                        <a:latin typeface="Cambria Math"/>
                        <a:ea typeface="Cambria Math"/>
                        <a:cs typeface="Times New Roman" pitchFamily="18" charset="0"/>
                      </a:rPr>
                      <m:t>𝑐</m:t>
                    </m:r>
                    <m:sSup>
                      <m:sSupPr>
                        <m:ctrlPr>
                          <a:rPr lang="en-US" altLang="zh-CN" i="1">
                            <a:latin typeface="Cambria Math" charset="0"/>
                            <a:ea typeface="Cambria Math"/>
                            <a:cs typeface="Times New Roman" pitchFamily="18" charset="0"/>
                          </a:rPr>
                        </m:ctrlPr>
                      </m:sSupPr>
                      <m:e>
                        <m:r>
                          <a:rPr lang="en-US" altLang="zh-CN">
                            <a:latin typeface="Cambria Math"/>
                            <a:ea typeface="Cambria Math"/>
                            <a:cs typeface="Times New Roman" pitchFamily="18" charset="0"/>
                          </a:rPr>
                          <m:t>∙</m:t>
                        </m:r>
                        <m:r>
                          <m:rPr>
                            <m:sty m:val="p"/>
                          </m:rPr>
                          <a:rPr lang="en-US" altLang="zh-CN">
                            <a:latin typeface="Cambria Math"/>
                            <a:ea typeface="Cambria Math"/>
                            <a:cs typeface="Times New Roman" pitchFamily="18" charset="0"/>
                          </a:rPr>
                          <m:t>c</m:t>
                        </m:r>
                      </m:e>
                      <m:sup>
                        <m:r>
                          <a:rPr lang="en-US" altLang="zh-CN">
                            <a:latin typeface="Cambria Math"/>
                            <a:ea typeface="Cambria Math"/>
                            <a:cs typeface="Times New Roman" pitchFamily="18" charset="0"/>
                          </a:rPr>
                          <m:t>′</m:t>
                        </m:r>
                      </m:sup>
                    </m:sSup>
                    <m:r>
                      <a:rPr lang="en-US" altLang="zh-CN">
                        <a:latin typeface="Cambria Math"/>
                        <a:ea typeface="Cambria Math"/>
                        <a:cs typeface="Times New Roman" pitchFamily="18" charset="0"/>
                      </a:rPr>
                      <m:t>=</m:t>
                    </m:r>
                  </m:oMath>
                </a14:m>
                <a:r>
                  <a:rPr lang="en-US" altLang="zh-CN" dirty="0">
                    <a:latin typeface="Cambria Math"/>
                    <a:ea typeface="Cambria Math"/>
                    <a:cs typeface="Times New Roman" pitchFamily="18" charset="0"/>
                  </a:rPr>
                  <a:t> </a:t>
                </a:r>
                <a14:m>
                  <m:oMath xmlns:m="http://schemas.openxmlformats.org/officeDocument/2006/math">
                    <m:sSub>
                      <m:sSubPr>
                        <m:ctrlPr>
                          <a:rPr lang="en-US" altLang="zh-CN" i="1">
                            <a:latin typeface="Cambria Math" charset="0"/>
                            <a:ea typeface="Cambria Math"/>
                            <a:cs typeface="Times New Roman" pitchFamily="18" charset="0"/>
                          </a:rPr>
                        </m:ctrlPr>
                      </m:sSubPr>
                      <m:e>
                        <m:r>
                          <a:rPr lang="en-US" altLang="zh-CN">
                            <a:latin typeface="Cambria Math"/>
                            <a:ea typeface="Cambria Math"/>
                            <a:cs typeface="Times New Roman" pitchFamily="18" charset="0"/>
                          </a:rPr>
                          <m:t>𝑡</m:t>
                        </m:r>
                      </m:e>
                      <m:sub>
                        <m:r>
                          <a:rPr lang="en-US" altLang="zh-CN">
                            <a:latin typeface="Cambria Math"/>
                            <a:ea typeface="Cambria Math"/>
                            <a:cs typeface="Times New Roman" pitchFamily="18" charset="0"/>
                          </a:rPr>
                          <m:t>1</m:t>
                        </m:r>
                      </m:sub>
                    </m:sSub>
                    <m:r>
                      <a:rPr lang="en-US" altLang="zh-CN">
                        <a:latin typeface="Cambria Math"/>
                        <a:ea typeface="Cambria Math"/>
                        <a:cs typeface="Times New Roman" pitchFamily="18" charset="0"/>
                      </a:rPr>
                      <m:t>…</m:t>
                    </m:r>
                    <m:sSub>
                      <m:sSubPr>
                        <m:ctrlPr>
                          <a:rPr lang="en-US" altLang="zh-CN" i="1">
                            <a:latin typeface="Cambria Math" charset="0"/>
                            <a:ea typeface="Cambria Math"/>
                            <a:cs typeface="Times New Roman" pitchFamily="18" charset="0"/>
                          </a:rPr>
                        </m:ctrlPr>
                      </m:sSubPr>
                      <m:e>
                        <m:r>
                          <a:rPr lang="en-US" altLang="zh-CN">
                            <a:latin typeface="Cambria Math"/>
                            <a:ea typeface="Cambria Math"/>
                            <a:cs typeface="Times New Roman" pitchFamily="18" charset="0"/>
                          </a:rPr>
                          <m:t>𝑡</m:t>
                        </m:r>
                      </m:e>
                      <m:sub>
                        <m:r>
                          <a:rPr lang="en-US" altLang="zh-CN">
                            <a:latin typeface="Cambria Math"/>
                            <a:ea typeface="Cambria Math"/>
                            <a:cs typeface="Times New Roman" pitchFamily="18" charset="0"/>
                          </a:rPr>
                          <m:t>𝑛</m:t>
                        </m:r>
                      </m:sub>
                    </m:sSub>
                  </m:oMath>
                </a14:m>
                <a:r>
                  <a:rPr lang="en-US" altLang="zh-CN" dirty="0">
                    <a:latin typeface="Cambria Math"/>
                    <a:ea typeface="Cambria Math"/>
                    <a:cs typeface="Times New Roman" pitchFamily="18" charset="0"/>
                  </a:rPr>
                  <a:t> </a:t>
                </a:r>
                <a14:m>
                  <m:oMath xmlns:m="http://schemas.openxmlformats.org/officeDocument/2006/math">
                    <m:sSub>
                      <m:sSubPr>
                        <m:ctrlPr>
                          <a:rPr lang="en-US" altLang="zh-CN" i="1">
                            <a:latin typeface="Cambria Math" charset="0"/>
                            <a:ea typeface="Cambria Math"/>
                            <a:cs typeface="Times New Roman" pitchFamily="18" charset="0"/>
                          </a:rPr>
                        </m:ctrlPr>
                      </m:sSubPr>
                      <m:e>
                        <m:r>
                          <a:rPr lang="en-US" altLang="zh-CN">
                            <a:latin typeface="Cambria Math"/>
                            <a:ea typeface="Cambria Math"/>
                            <a:cs typeface="Times New Roman" pitchFamily="18" charset="0"/>
                          </a:rPr>
                          <m:t>𝑡</m:t>
                        </m:r>
                        <m:r>
                          <a:rPr lang="en-US" altLang="zh-CN">
                            <a:latin typeface="Cambria Math"/>
                            <a:ea typeface="Cambria Math"/>
                            <a:cs typeface="Times New Roman" pitchFamily="18" charset="0"/>
                          </a:rPr>
                          <m:t>′</m:t>
                        </m:r>
                      </m:e>
                      <m:sub>
                        <m:r>
                          <a:rPr lang="en-US" altLang="zh-CN">
                            <a:latin typeface="Cambria Math"/>
                            <a:ea typeface="Cambria Math"/>
                            <a:cs typeface="Times New Roman" pitchFamily="18" charset="0"/>
                          </a:rPr>
                          <m:t>1</m:t>
                        </m:r>
                      </m:sub>
                    </m:sSub>
                    <m:r>
                      <a:rPr lang="en-US" altLang="zh-CN">
                        <a:latin typeface="Cambria Math"/>
                        <a:ea typeface="Cambria Math"/>
                        <a:cs typeface="Times New Roman" pitchFamily="18" charset="0"/>
                      </a:rPr>
                      <m:t>…</m:t>
                    </m:r>
                    <m:sSub>
                      <m:sSubPr>
                        <m:ctrlPr>
                          <a:rPr lang="en-US" altLang="zh-CN" i="1">
                            <a:latin typeface="Cambria Math" charset="0"/>
                            <a:ea typeface="Cambria Math"/>
                            <a:cs typeface="Times New Roman" pitchFamily="18" charset="0"/>
                          </a:rPr>
                        </m:ctrlPr>
                      </m:sSubPr>
                      <m:e>
                        <m:r>
                          <a:rPr lang="en-US" altLang="zh-CN">
                            <a:latin typeface="Cambria Math"/>
                            <a:ea typeface="Cambria Math"/>
                            <a:cs typeface="Times New Roman" pitchFamily="18" charset="0"/>
                          </a:rPr>
                          <m:t>𝑡</m:t>
                        </m:r>
                        <m:r>
                          <a:rPr lang="en-US" altLang="zh-CN">
                            <a:latin typeface="Cambria Math"/>
                            <a:ea typeface="Cambria Math"/>
                            <a:cs typeface="Times New Roman" pitchFamily="18" charset="0"/>
                          </a:rPr>
                          <m:t>′</m:t>
                        </m:r>
                      </m:e>
                      <m:sub>
                        <m:r>
                          <a:rPr lang="en-US" altLang="zh-CN">
                            <a:latin typeface="Cambria Math"/>
                            <a:ea typeface="Cambria Math"/>
                            <a:cs typeface="Times New Roman" pitchFamily="18" charset="0"/>
                          </a:rPr>
                          <m:t>𝑚</m:t>
                        </m:r>
                      </m:sub>
                    </m:sSub>
                  </m:oMath>
                </a14:m>
                <a:r>
                  <a:rPr lang="en-US" altLang="zh-CN" dirty="0" smtClean="0">
                    <a:latin typeface="Cambria Math"/>
                    <a:ea typeface="Cambria Math"/>
                    <a:cs typeface="Times New Roman" pitchFamily="18" charset="0"/>
                  </a:rPr>
                  <a:t> is a finite path of length </a:t>
                </a:r>
                <a:r>
                  <a:rPr lang="en-US" altLang="zh-CN" dirty="0" err="1" smtClean="0">
                    <a:latin typeface="Cambria Math"/>
                    <a:ea typeface="Cambria Math"/>
                    <a:cs typeface="Times New Roman" pitchFamily="18" charset="0"/>
                  </a:rPr>
                  <a:t>n+m</a:t>
                </a:r>
                <a:r>
                  <a:rPr lang="en-US" altLang="zh-CN" dirty="0" smtClean="0">
                    <a:latin typeface="Cambria Math"/>
                    <a:ea typeface="Cambria Math"/>
                    <a:cs typeface="Times New Roman" pitchFamily="18" charset="0"/>
                  </a:rPr>
                  <a:t> and </a:t>
                </a:r>
                <a14:m>
                  <m:oMath xmlns:m="http://schemas.openxmlformats.org/officeDocument/2006/math">
                    <m:r>
                      <a:rPr lang="zh-CN" altLang="en-US">
                        <a:latin typeface="Cambria Math"/>
                        <a:ea typeface="Cambria Math"/>
                        <a:cs typeface="Times New Roman" pitchFamily="18" charset="0"/>
                      </a:rPr>
                      <m:t>𝛼</m:t>
                    </m:r>
                    <m:d>
                      <m:dPr>
                        <m:ctrlPr>
                          <a:rPr lang="en-US" altLang="zh-CN" i="1">
                            <a:latin typeface="Cambria Math" charset="0"/>
                            <a:ea typeface="Cambria Math"/>
                            <a:cs typeface="Times New Roman" pitchFamily="18" charset="0"/>
                          </a:rPr>
                        </m:ctrlPr>
                      </m:dPr>
                      <m:e>
                        <m:r>
                          <a:rPr lang="en-US" altLang="zh-CN">
                            <a:latin typeface="Cambria Math"/>
                            <a:ea typeface="Cambria Math"/>
                            <a:cs typeface="Times New Roman" pitchFamily="18" charset="0"/>
                          </a:rPr>
                          <m:t>𝑐</m:t>
                        </m:r>
                        <m:sSup>
                          <m:sSupPr>
                            <m:ctrlPr>
                              <a:rPr lang="en-US" altLang="zh-CN" i="1">
                                <a:latin typeface="Cambria Math" charset="0"/>
                                <a:ea typeface="Cambria Math"/>
                                <a:cs typeface="Times New Roman" pitchFamily="18" charset="0"/>
                              </a:rPr>
                            </m:ctrlPr>
                          </m:sSupPr>
                          <m:e>
                            <m:r>
                              <a:rPr lang="en-US" altLang="zh-CN">
                                <a:latin typeface="Cambria Math"/>
                                <a:ea typeface="Cambria Math"/>
                                <a:cs typeface="Times New Roman" pitchFamily="18" charset="0"/>
                              </a:rPr>
                              <m:t>∙</m:t>
                            </m:r>
                            <m:r>
                              <m:rPr>
                                <m:sty m:val="p"/>
                              </m:rPr>
                              <a:rPr lang="en-US" altLang="zh-CN">
                                <a:latin typeface="Cambria Math"/>
                                <a:ea typeface="Cambria Math"/>
                                <a:cs typeface="Times New Roman" pitchFamily="18" charset="0"/>
                              </a:rPr>
                              <m:t>c</m:t>
                            </m:r>
                          </m:e>
                          <m:sup>
                            <m:r>
                              <a:rPr lang="en-US" altLang="zh-CN">
                                <a:latin typeface="Cambria Math"/>
                                <a:ea typeface="Cambria Math"/>
                                <a:cs typeface="Times New Roman" pitchFamily="18" charset="0"/>
                              </a:rPr>
                              <m:t>′</m:t>
                            </m:r>
                          </m:sup>
                        </m:sSup>
                      </m:e>
                    </m:d>
                    <m:r>
                      <a:rPr lang="en-US" altLang="zh-CN">
                        <a:latin typeface="Cambria Math"/>
                        <a:ea typeface="Cambria Math"/>
                        <a:cs typeface="Times New Roman" pitchFamily="18" charset="0"/>
                      </a:rPr>
                      <m:t> </m:t>
                    </m:r>
                  </m:oMath>
                </a14:m>
                <a:r>
                  <a:rPr lang="en-US" altLang="zh-CN" dirty="0" smtClean="0">
                    <a:latin typeface="Cambria Math"/>
                    <a:ea typeface="Cambria Math"/>
                    <a:cs typeface="Times New Roman" pitchFamily="18" charset="0"/>
                  </a:rPr>
                  <a:t>=</a:t>
                </a:r>
                <a14:m>
                  <m:oMath xmlns:m="http://schemas.openxmlformats.org/officeDocument/2006/math">
                    <m:r>
                      <a:rPr lang="zh-CN" altLang="en-US">
                        <a:latin typeface="Cambria Math"/>
                        <a:ea typeface="Cambria Math"/>
                        <a:cs typeface="Times New Roman" pitchFamily="18" charset="0"/>
                      </a:rPr>
                      <m:t>𝛼</m:t>
                    </m:r>
                    <m:d>
                      <m:dPr>
                        <m:ctrlPr>
                          <a:rPr lang="en-US" altLang="zh-CN" i="1">
                            <a:latin typeface="Cambria Math" charset="0"/>
                            <a:ea typeface="Cambria Math"/>
                            <a:cs typeface="Times New Roman" pitchFamily="18" charset="0"/>
                          </a:rPr>
                        </m:ctrlPr>
                      </m:dPr>
                      <m:e>
                        <m:r>
                          <a:rPr lang="en-US" altLang="zh-CN">
                            <a:latin typeface="Cambria Math"/>
                            <a:ea typeface="Cambria Math"/>
                            <a:cs typeface="Times New Roman" pitchFamily="18" charset="0"/>
                          </a:rPr>
                          <m:t>𝑐</m:t>
                        </m:r>
                      </m:e>
                    </m:d>
                    <m:r>
                      <a:rPr lang="en-US" altLang="zh-CN" b="0" i="0" smtClean="0">
                        <a:latin typeface="Cambria Math"/>
                        <a:ea typeface="Cambria Math"/>
                        <a:cs typeface="Times New Roman" pitchFamily="18" charset="0"/>
                      </a:rPr>
                      <m:t>, </m:t>
                    </m:r>
                    <m:r>
                      <a:rPr lang="zh-CN" altLang="en-US">
                        <a:latin typeface="Cambria Math"/>
                        <a:ea typeface="Cambria Math"/>
                        <a:cs typeface="Times New Roman" pitchFamily="18" charset="0"/>
                      </a:rPr>
                      <m:t>𝛽</m:t>
                    </m:r>
                    <m:d>
                      <m:dPr>
                        <m:ctrlPr>
                          <a:rPr lang="en-US" altLang="zh-CN" i="1">
                            <a:latin typeface="Cambria Math" charset="0"/>
                            <a:ea typeface="Cambria Math"/>
                            <a:cs typeface="Times New Roman" pitchFamily="18" charset="0"/>
                          </a:rPr>
                        </m:ctrlPr>
                      </m:dPr>
                      <m:e>
                        <m:r>
                          <a:rPr lang="en-US" altLang="zh-CN">
                            <a:latin typeface="Cambria Math"/>
                            <a:ea typeface="Cambria Math"/>
                            <a:cs typeface="Times New Roman" pitchFamily="18" charset="0"/>
                          </a:rPr>
                          <m:t>𝑐</m:t>
                        </m:r>
                        <m:sSup>
                          <m:sSupPr>
                            <m:ctrlPr>
                              <a:rPr lang="en-US" altLang="zh-CN" i="1">
                                <a:latin typeface="Cambria Math" charset="0"/>
                                <a:ea typeface="Cambria Math"/>
                                <a:cs typeface="Times New Roman" pitchFamily="18" charset="0"/>
                              </a:rPr>
                            </m:ctrlPr>
                          </m:sSupPr>
                          <m:e>
                            <m:r>
                              <a:rPr lang="en-US" altLang="zh-CN">
                                <a:latin typeface="Cambria Math"/>
                                <a:ea typeface="Cambria Math"/>
                                <a:cs typeface="Times New Roman" pitchFamily="18" charset="0"/>
                              </a:rPr>
                              <m:t>∙</m:t>
                            </m:r>
                            <m:r>
                              <m:rPr>
                                <m:sty m:val="p"/>
                              </m:rPr>
                              <a:rPr lang="en-US" altLang="zh-CN">
                                <a:latin typeface="Cambria Math"/>
                                <a:ea typeface="Cambria Math"/>
                                <a:cs typeface="Times New Roman" pitchFamily="18" charset="0"/>
                              </a:rPr>
                              <m:t>c</m:t>
                            </m:r>
                          </m:e>
                          <m:sup>
                            <m:r>
                              <a:rPr lang="en-US" altLang="zh-CN">
                                <a:latin typeface="Cambria Math"/>
                                <a:ea typeface="Cambria Math"/>
                                <a:cs typeface="Times New Roman" pitchFamily="18" charset="0"/>
                              </a:rPr>
                              <m:t>′</m:t>
                            </m:r>
                          </m:sup>
                        </m:sSup>
                      </m:e>
                    </m:d>
                    <m:r>
                      <a:rPr lang="en-US" altLang="zh-CN">
                        <a:latin typeface="Cambria Math"/>
                        <a:ea typeface="Cambria Math"/>
                        <a:cs typeface="Times New Roman" pitchFamily="18" charset="0"/>
                      </a:rPr>
                      <m:t> </m:t>
                    </m:r>
                  </m:oMath>
                </a14:m>
                <a:r>
                  <a:rPr lang="en-US" altLang="zh-CN" dirty="0">
                    <a:latin typeface="Cambria Math"/>
                    <a:ea typeface="Cambria Math"/>
                    <a:cs typeface="Times New Roman" pitchFamily="18" charset="0"/>
                  </a:rPr>
                  <a:t>=</a:t>
                </a:r>
                <a14:m>
                  <m:oMath xmlns:m="http://schemas.openxmlformats.org/officeDocument/2006/math">
                    <m:r>
                      <a:rPr lang="zh-CN" altLang="en-US">
                        <a:latin typeface="Cambria Math"/>
                        <a:ea typeface="Cambria Math"/>
                        <a:cs typeface="Times New Roman" pitchFamily="18" charset="0"/>
                      </a:rPr>
                      <m:t>𝛽</m:t>
                    </m:r>
                    <m:d>
                      <m:dPr>
                        <m:ctrlPr>
                          <a:rPr lang="en-US" altLang="zh-CN" i="1">
                            <a:latin typeface="Cambria Math" charset="0"/>
                            <a:ea typeface="Cambria Math"/>
                            <a:cs typeface="Times New Roman" pitchFamily="18" charset="0"/>
                          </a:rPr>
                        </m:ctrlPr>
                      </m:dPr>
                      <m:e>
                        <m:r>
                          <a:rPr lang="en-US" altLang="zh-CN">
                            <a:latin typeface="Cambria Math"/>
                            <a:ea typeface="Cambria Math"/>
                            <a:cs typeface="Times New Roman" pitchFamily="18" charset="0"/>
                          </a:rPr>
                          <m:t>𝑐</m:t>
                        </m:r>
                        <m:r>
                          <a:rPr lang="en-US" altLang="zh-CN" b="0" i="1" smtClean="0">
                            <a:latin typeface="Cambria Math"/>
                            <a:ea typeface="Cambria Math"/>
                            <a:cs typeface="Times New Roman" pitchFamily="18" charset="0"/>
                          </a:rPr>
                          <m:t>′</m:t>
                        </m:r>
                      </m:e>
                    </m:d>
                  </m:oMath>
                </a14:m>
                <a:endParaRPr lang="en-US" altLang="zh-CN" dirty="0">
                  <a:latin typeface="Cambria Math"/>
                  <a:ea typeface="Cambria Math"/>
                  <a:cs typeface="Times New Roman" pitchFamily="18" charset="0"/>
                </a:endParaRPr>
              </a:p>
              <a:p>
                <a:pPr marL="447675" lvl="1" indent="-447675">
                  <a:buClr>
                    <a:schemeClr val="accent1"/>
                  </a:buClr>
                  <a:buSzPct val="70000"/>
                  <a:buFont typeface="Wingdings" pitchFamily="2" charset="2"/>
                  <a:buChar char="n"/>
                </a:pPr>
                <a:endParaRPr lang="en-US" altLang="zh-CN" i="1" dirty="0" smtClean="0">
                  <a:latin typeface="Cambria Math"/>
                  <a:ea typeface="Cambria Math"/>
                  <a:cs typeface="Times New Roman" pitchFamily="18" charset="0"/>
                </a:endParaRPr>
              </a:p>
              <a:p>
                <a:pPr marL="447675" lvl="1" indent="-447675">
                  <a:buClr>
                    <a:schemeClr val="accent1"/>
                  </a:buClr>
                  <a:buSzPct val="70000"/>
                  <a:buFont typeface="Wingdings" pitchFamily="2" charset="2"/>
                  <a:buChar char="n"/>
                </a:pPr>
                <a14:m>
                  <m:oMath xmlns:m="http://schemas.openxmlformats.org/officeDocument/2006/math">
                    <m:sSup>
                      <m:sSupPr>
                        <m:ctrlPr>
                          <a:rPr lang="en-US" altLang="zh-CN" i="1">
                            <a:latin typeface="Cambria Math" charset="0"/>
                            <a:ea typeface="Cambria Math"/>
                            <a:cs typeface="Times New Roman" pitchFamily="18" charset="0"/>
                          </a:rPr>
                        </m:ctrlPr>
                      </m:sSupPr>
                      <m:e>
                        <m:r>
                          <a:rPr lang="en-US" altLang="zh-CN">
                            <a:latin typeface="Cambria Math"/>
                            <a:ea typeface="Cambria Math"/>
                            <a:cs typeface="Times New Roman" pitchFamily="18" charset="0"/>
                          </a:rPr>
                          <m:t>𝑇</m:t>
                        </m:r>
                      </m:e>
                      <m:sup>
                        <m:r>
                          <a:rPr lang="en-US" altLang="zh-CN">
                            <a:latin typeface="Cambria Math"/>
                            <a:ea typeface="Cambria Math"/>
                            <a:cs typeface="Times New Roman" pitchFamily="18" charset="0"/>
                          </a:rPr>
                          <m:t>+</m:t>
                        </m:r>
                      </m:sup>
                    </m:sSup>
                    <m:r>
                      <a:rPr lang="en-US" altLang="zh-CN" i="1" smtClean="0">
                        <a:latin typeface="Cambria Math"/>
                        <a:ea typeface="Cambria Math"/>
                        <a:cs typeface="Times New Roman" pitchFamily="18" charset="0"/>
                      </a:rPr>
                      <m:t>×</m:t>
                    </m:r>
                    <m:sSup>
                      <m:sSupPr>
                        <m:ctrlPr>
                          <a:rPr lang="en-US" altLang="zh-CN" i="1">
                            <a:latin typeface="Cambria Math" charset="0"/>
                            <a:ea typeface="Cambria Math"/>
                            <a:cs typeface="Times New Roman" pitchFamily="18" charset="0"/>
                          </a:rPr>
                        </m:ctrlPr>
                      </m:sSupPr>
                      <m:e>
                        <m:r>
                          <a:rPr lang="en-US" altLang="zh-CN">
                            <a:latin typeface="Cambria Math"/>
                            <a:ea typeface="Cambria Math"/>
                            <a:cs typeface="Times New Roman" pitchFamily="18" charset="0"/>
                          </a:rPr>
                          <m:t>𝑇</m:t>
                        </m:r>
                      </m:e>
                      <m:sup>
                        <m:r>
                          <m:rPr>
                            <m:sty m:val="p"/>
                          </m:rPr>
                          <a:rPr lang="el-GR" altLang="zh-CN" i="1" smtClean="0">
                            <a:latin typeface="Cambria Math"/>
                            <a:ea typeface="Cambria Math"/>
                            <a:cs typeface="Times New Roman" pitchFamily="18" charset="0"/>
                          </a:rPr>
                          <m:t>ω</m:t>
                        </m:r>
                      </m:sup>
                    </m:sSup>
                  </m:oMath>
                </a14:m>
                <a:r>
                  <a:rPr lang="en-US" altLang="zh-CN" dirty="0" smtClean="0">
                    <a:latin typeface="Times New Roman" pitchFamily="18" charset="0"/>
                    <a:cs typeface="Times New Roman" pitchFamily="18" charset="0"/>
                  </a:rPr>
                  <a:t>: if c is a finite path, and </a:t>
                </a:r>
                <a14:m>
                  <m:oMath xmlns:m="http://schemas.openxmlformats.org/officeDocument/2006/math">
                    <m:sSup>
                      <m:sSupPr>
                        <m:ctrlPr>
                          <a:rPr lang="en-US" altLang="zh-CN" i="1">
                            <a:latin typeface="Cambria Math" charset="0"/>
                            <a:ea typeface="Cambria Math"/>
                            <a:cs typeface="Times New Roman" pitchFamily="18" charset="0"/>
                          </a:rPr>
                        </m:ctrlPr>
                      </m:sSupPr>
                      <m:e>
                        <m:r>
                          <a:rPr lang="en-US" altLang="zh-CN">
                            <a:latin typeface="Cambria Math"/>
                            <a:ea typeface="Cambria Math"/>
                            <a:cs typeface="Times New Roman" pitchFamily="18" charset="0"/>
                          </a:rPr>
                          <m:t>𝑐</m:t>
                        </m:r>
                      </m:e>
                      <m:sup>
                        <m:r>
                          <a:rPr lang="en-US" altLang="zh-CN" i="1">
                            <a:latin typeface="Cambria Math"/>
                            <a:ea typeface="Cambria Math"/>
                            <a:cs typeface="Times New Roman" pitchFamily="18" charset="0"/>
                          </a:rPr>
                          <m:t>′</m:t>
                        </m:r>
                      </m:sup>
                    </m:sSup>
                    <m:r>
                      <a:rPr lang="en-US" altLang="zh-CN" b="0" i="1" smtClean="0">
                        <a:latin typeface="Cambria Math"/>
                        <a:ea typeface="Cambria Math"/>
                        <a:cs typeface="Times New Roman" pitchFamily="18" charset="0"/>
                      </a:rPr>
                      <m:t> </m:t>
                    </m:r>
                  </m:oMath>
                </a14:m>
                <a:r>
                  <a:rPr lang="en-US" altLang="zh-CN" dirty="0" smtClean="0">
                    <a:latin typeface="Cambria Math"/>
                    <a:ea typeface="Cambria Math"/>
                    <a:cs typeface="Times New Roman" pitchFamily="18" charset="0"/>
                  </a:rPr>
                  <a:t>an infinite path, such that</a:t>
                </a:r>
                <a:r>
                  <a:rPr lang="en-US" altLang="zh-CN" dirty="0">
                    <a:latin typeface="Cambria Math"/>
                    <a:ea typeface="Cambria Math"/>
                    <a:cs typeface="Times New Roman" pitchFamily="18" charset="0"/>
                  </a:rPr>
                  <a:t> </a:t>
                </a:r>
                <a14:m>
                  <m:oMath xmlns:m="http://schemas.openxmlformats.org/officeDocument/2006/math">
                    <m:r>
                      <a:rPr lang="zh-CN" altLang="en-US">
                        <a:latin typeface="Cambria Math"/>
                        <a:ea typeface="Cambria Math"/>
                        <a:cs typeface="Times New Roman" pitchFamily="18" charset="0"/>
                      </a:rPr>
                      <m:t>𝛽</m:t>
                    </m:r>
                    <m:d>
                      <m:dPr>
                        <m:ctrlPr>
                          <a:rPr lang="en-US" altLang="zh-CN" i="1">
                            <a:latin typeface="Cambria Math" charset="0"/>
                            <a:ea typeface="Cambria Math"/>
                            <a:cs typeface="Times New Roman" pitchFamily="18" charset="0"/>
                          </a:rPr>
                        </m:ctrlPr>
                      </m:dPr>
                      <m:e>
                        <m:r>
                          <a:rPr lang="en-US" altLang="zh-CN">
                            <a:latin typeface="Cambria Math"/>
                            <a:ea typeface="Cambria Math"/>
                            <a:cs typeface="Times New Roman" pitchFamily="18" charset="0"/>
                          </a:rPr>
                          <m:t>𝑐</m:t>
                        </m:r>
                      </m:e>
                    </m:d>
                    <m:r>
                      <a:rPr lang="en-US" altLang="zh-CN">
                        <a:latin typeface="Cambria Math"/>
                        <a:ea typeface="Cambria Math"/>
                        <a:cs typeface="Times New Roman" pitchFamily="18" charset="0"/>
                      </a:rPr>
                      <m:t>=</m:t>
                    </m:r>
                    <m:r>
                      <a:rPr lang="zh-CN" altLang="en-US">
                        <a:latin typeface="Cambria Math"/>
                        <a:ea typeface="Cambria Math"/>
                        <a:cs typeface="Times New Roman" pitchFamily="18" charset="0"/>
                      </a:rPr>
                      <m:t>𝛼</m:t>
                    </m:r>
                    <m:d>
                      <m:dPr>
                        <m:ctrlPr>
                          <a:rPr lang="en-US" altLang="zh-CN" i="1">
                            <a:latin typeface="Cambria Math" charset="0"/>
                            <a:ea typeface="Cambria Math"/>
                            <a:cs typeface="Times New Roman" pitchFamily="18" charset="0"/>
                          </a:rPr>
                        </m:ctrlPr>
                      </m:dPr>
                      <m:e>
                        <m:r>
                          <a:rPr lang="en-US" altLang="zh-CN">
                            <a:latin typeface="Cambria Math"/>
                            <a:ea typeface="Cambria Math"/>
                            <a:cs typeface="Times New Roman" pitchFamily="18" charset="0"/>
                          </a:rPr>
                          <m:t>𝑐</m:t>
                        </m:r>
                        <m:r>
                          <a:rPr lang="en-US" altLang="zh-CN">
                            <a:latin typeface="Cambria Math"/>
                            <a:ea typeface="Cambria Math"/>
                            <a:cs typeface="Times New Roman" pitchFamily="18" charset="0"/>
                          </a:rPr>
                          <m:t>′</m:t>
                        </m:r>
                      </m:e>
                    </m:d>
                    <m:r>
                      <a:rPr lang="en-US" altLang="zh-CN">
                        <a:latin typeface="Cambria Math"/>
                        <a:ea typeface="Cambria Math"/>
                        <a:cs typeface="Times New Roman" pitchFamily="18" charset="0"/>
                      </a:rPr>
                      <m:t> </m:t>
                    </m:r>
                    <m:r>
                      <a:rPr lang="en-US" altLang="zh-CN" b="0" i="0" smtClean="0">
                        <a:latin typeface="Cambria Math"/>
                        <a:ea typeface="Cambria Math"/>
                        <a:cs typeface="Times New Roman" pitchFamily="18" charset="0"/>
                      </a:rPr>
                      <m:t>, </m:t>
                    </m:r>
                    <m:r>
                      <m:rPr>
                        <m:sty m:val="p"/>
                      </m:rPr>
                      <a:rPr lang="en-US" altLang="zh-CN" b="0" i="0" smtClean="0">
                        <a:latin typeface="Cambria Math"/>
                        <a:ea typeface="Cambria Math"/>
                        <a:cs typeface="Times New Roman" pitchFamily="18" charset="0"/>
                      </a:rPr>
                      <m:t>then</m:t>
                    </m:r>
                    <m:r>
                      <a:rPr lang="en-US" altLang="zh-CN" b="0" i="0" smtClean="0">
                        <a:latin typeface="Cambria Math"/>
                        <a:ea typeface="Cambria Math"/>
                        <a:cs typeface="Times New Roman" pitchFamily="18" charset="0"/>
                      </a:rPr>
                      <m:t> </m:t>
                    </m:r>
                    <m:r>
                      <a:rPr lang="en-US" altLang="zh-CN">
                        <a:latin typeface="Cambria Math"/>
                        <a:ea typeface="Cambria Math"/>
                        <a:cs typeface="Times New Roman" pitchFamily="18" charset="0"/>
                      </a:rPr>
                      <m:t>𝑐</m:t>
                    </m:r>
                    <m:sSup>
                      <m:sSupPr>
                        <m:ctrlPr>
                          <a:rPr lang="en-US" altLang="zh-CN" i="1">
                            <a:latin typeface="Cambria Math" charset="0"/>
                            <a:ea typeface="Cambria Math"/>
                            <a:cs typeface="Times New Roman" pitchFamily="18" charset="0"/>
                          </a:rPr>
                        </m:ctrlPr>
                      </m:sSupPr>
                      <m:e>
                        <m:r>
                          <a:rPr lang="en-US" altLang="zh-CN">
                            <a:latin typeface="Cambria Math"/>
                            <a:ea typeface="Cambria Math"/>
                            <a:cs typeface="Times New Roman" pitchFamily="18" charset="0"/>
                          </a:rPr>
                          <m:t>∙</m:t>
                        </m:r>
                        <m:r>
                          <m:rPr>
                            <m:sty m:val="p"/>
                          </m:rPr>
                          <a:rPr lang="en-US" altLang="zh-CN">
                            <a:latin typeface="Cambria Math"/>
                            <a:ea typeface="Cambria Math"/>
                            <a:cs typeface="Times New Roman" pitchFamily="18" charset="0"/>
                          </a:rPr>
                          <m:t>c</m:t>
                        </m:r>
                      </m:e>
                      <m:sup>
                        <m:r>
                          <a:rPr lang="en-US" altLang="zh-CN">
                            <a:latin typeface="Cambria Math"/>
                            <a:ea typeface="Cambria Math"/>
                            <a:cs typeface="Times New Roman" pitchFamily="18" charset="0"/>
                          </a:rPr>
                          <m:t>′</m:t>
                        </m:r>
                      </m:sup>
                    </m:sSup>
                  </m:oMath>
                </a14:m>
                <a:r>
                  <a:rPr lang="en-US" altLang="zh-CN" dirty="0" smtClean="0">
                    <a:latin typeface="Cambria Math"/>
                    <a:ea typeface="Cambria Math"/>
                    <a:cs typeface="Times New Roman" pitchFamily="18" charset="0"/>
                  </a:rPr>
                  <a:t> is an infinite path and</a:t>
                </a:r>
                <a14:m>
                  <m:oMath xmlns:m="http://schemas.openxmlformats.org/officeDocument/2006/math">
                    <m:r>
                      <a:rPr lang="en-US" altLang="zh-CN" b="0" i="0" smtClean="0">
                        <a:latin typeface="Cambria Math"/>
                        <a:ea typeface="Cambria Math"/>
                        <a:cs typeface="Times New Roman" pitchFamily="18" charset="0"/>
                      </a:rPr>
                      <m:t> </m:t>
                    </m:r>
                    <m:r>
                      <a:rPr lang="zh-CN" altLang="en-US">
                        <a:latin typeface="Cambria Math"/>
                        <a:ea typeface="Cambria Math"/>
                        <a:cs typeface="Times New Roman" pitchFamily="18" charset="0"/>
                      </a:rPr>
                      <m:t>𝛼</m:t>
                    </m:r>
                    <m:d>
                      <m:dPr>
                        <m:ctrlPr>
                          <a:rPr lang="en-US" altLang="zh-CN" i="1">
                            <a:latin typeface="Cambria Math" charset="0"/>
                            <a:ea typeface="Cambria Math"/>
                            <a:cs typeface="Times New Roman" pitchFamily="18" charset="0"/>
                          </a:rPr>
                        </m:ctrlPr>
                      </m:dPr>
                      <m:e>
                        <m:r>
                          <a:rPr lang="en-US" altLang="zh-CN">
                            <a:latin typeface="Cambria Math"/>
                            <a:ea typeface="Cambria Math"/>
                            <a:cs typeface="Times New Roman" pitchFamily="18" charset="0"/>
                          </a:rPr>
                          <m:t>𝑐</m:t>
                        </m:r>
                        <m:sSup>
                          <m:sSupPr>
                            <m:ctrlPr>
                              <a:rPr lang="en-US" altLang="zh-CN" i="1">
                                <a:latin typeface="Cambria Math" charset="0"/>
                                <a:ea typeface="Cambria Math"/>
                                <a:cs typeface="Times New Roman" pitchFamily="18" charset="0"/>
                              </a:rPr>
                            </m:ctrlPr>
                          </m:sSupPr>
                          <m:e>
                            <m:r>
                              <a:rPr lang="en-US" altLang="zh-CN">
                                <a:latin typeface="Cambria Math"/>
                                <a:ea typeface="Cambria Math"/>
                                <a:cs typeface="Times New Roman" pitchFamily="18" charset="0"/>
                              </a:rPr>
                              <m:t>∙</m:t>
                            </m:r>
                            <m:r>
                              <m:rPr>
                                <m:sty m:val="p"/>
                              </m:rPr>
                              <a:rPr lang="en-US" altLang="zh-CN">
                                <a:latin typeface="Cambria Math"/>
                                <a:ea typeface="Cambria Math"/>
                                <a:cs typeface="Times New Roman" pitchFamily="18" charset="0"/>
                              </a:rPr>
                              <m:t>c</m:t>
                            </m:r>
                          </m:e>
                          <m:sup>
                            <m:r>
                              <a:rPr lang="en-US" altLang="zh-CN">
                                <a:latin typeface="Cambria Math"/>
                                <a:ea typeface="Cambria Math"/>
                                <a:cs typeface="Times New Roman" pitchFamily="18" charset="0"/>
                              </a:rPr>
                              <m:t>′</m:t>
                            </m:r>
                          </m:sup>
                        </m:sSup>
                      </m:e>
                    </m:d>
                    <m:r>
                      <a:rPr lang="en-US" altLang="zh-CN">
                        <a:latin typeface="Cambria Math"/>
                        <a:ea typeface="Cambria Math"/>
                        <a:cs typeface="Times New Roman" pitchFamily="18" charset="0"/>
                      </a:rPr>
                      <m:t> </m:t>
                    </m:r>
                  </m:oMath>
                </a14:m>
                <a:r>
                  <a:rPr lang="en-US" altLang="zh-CN" dirty="0">
                    <a:latin typeface="Cambria Math"/>
                    <a:ea typeface="Cambria Math"/>
                    <a:cs typeface="Times New Roman" pitchFamily="18" charset="0"/>
                  </a:rPr>
                  <a:t>=</a:t>
                </a:r>
                <a14:m>
                  <m:oMath xmlns:m="http://schemas.openxmlformats.org/officeDocument/2006/math">
                    <m:r>
                      <a:rPr lang="zh-CN" altLang="en-US">
                        <a:latin typeface="Cambria Math"/>
                        <a:ea typeface="Cambria Math"/>
                        <a:cs typeface="Times New Roman" pitchFamily="18" charset="0"/>
                      </a:rPr>
                      <m:t>𝛼</m:t>
                    </m:r>
                    <m:d>
                      <m:dPr>
                        <m:ctrlPr>
                          <a:rPr lang="en-US" altLang="zh-CN" i="1">
                            <a:latin typeface="Cambria Math" charset="0"/>
                            <a:ea typeface="Cambria Math"/>
                            <a:cs typeface="Times New Roman" pitchFamily="18" charset="0"/>
                          </a:rPr>
                        </m:ctrlPr>
                      </m:dPr>
                      <m:e>
                        <m:r>
                          <a:rPr lang="en-US" altLang="zh-CN">
                            <a:latin typeface="Cambria Math"/>
                            <a:ea typeface="Cambria Math"/>
                            <a:cs typeface="Times New Roman" pitchFamily="18" charset="0"/>
                          </a:rPr>
                          <m:t>𝑐</m:t>
                        </m:r>
                      </m:e>
                    </m:d>
                  </m:oMath>
                </a14:m>
                <a:endParaRPr lang="en-US" altLang="zh-CN" dirty="0" smtClean="0">
                  <a:latin typeface="Cambria Math"/>
                  <a:ea typeface="Cambria Math"/>
                  <a:cs typeface="Times New Roman" pitchFamily="18" charset="0"/>
                </a:endParaRPr>
              </a:p>
              <a:p>
                <a:pPr marL="447675" lvl="1" indent="-447675">
                  <a:buClr>
                    <a:schemeClr val="accent1"/>
                  </a:buClr>
                  <a:buSzPct val="70000"/>
                  <a:buFont typeface="Wingdings" pitchFamily="2" charset="2"/>
                  <a:buChar char="n"/>
                </a:pPr>
                <a:endParaRPr lang="en-US" altLang="zh-CN" dirty="0" smtClean="0">
                  <a:latin typeface="Cambria Math"/>
                  <a:ea typeface="Cambria Math"/>
                  <a:cs typeface="Times New Roman" pitchFamily="18" charset="0"/>
                </a:endParaRPr>
              </a:p>
              <a:p>
                <a:pPr marL="447675" lvl="1" indent="-447675">
                  <a:buClr>
                    <a:schemeClr val="accent1"/>
                  </a:buClr>
                  <a:buSzPct val="70000"/>
                  <a:buFont typeface="Wingdings" pitchFamily="2" charset="2"/>
                  <a:buChar char="n"/>
                </a:pPr>
                <a:r>
                  <a:rPr lang="en-US" altLang="zh-CN" dirty="0" smtClean="0">
                    <a:latin typeface="Cambria Math"/>
                    <a:ea typeface="Cambria Math"/>
                    <a:cs typeface="Times New Roman" pitchFamily="18" charset="0"/>
                  </a:rPr>
                  <a:t>Empty path: for each state s of S, define the empty path </a:t>
                </a:r>
                <a14:m>
                  <m:oMath xmlns:m="http://schemas.openxmlformats.org/officeDocument/2006/math">
                    <m:sSub>
                      <m:sSubPr>
                        <m:ctrlPr>
                          <a:rPr lang="el-GR" altLang="zh-CN" i="1" smtClean="0">
                            <a:latin typeface="Cambria Math" charset="0"/>
                            <a:ea typeface="Cambria Math"/>
                            <a:cs typeface="Times New Roman" pitchFamily="18" charset="0"/>
                          </a:rPr>
                        </m:ctrlPr>
                      </m:sSubPr>
                      <m:e>
                        <m:r>
                          <m:rPr>
                            <m:sty m:val="p"/>
                          </m:rPr>
                          <a:rPr lang="el-GR" altLang="zh-CN" i="1">
                            <a:latin typeface="Cambria Math"/>
                            <a:ea typeface="Cambria Math"/>
                            <a:cs typeface="Times New Roman" pitchFamily="18" charset="0"/>
                          </a:rPr>
                          <m:t>ε</m:t>
                        </m:r>
                      </m:e>
                      <m:sub>
                        <m:r>
                          <a:rPr lang="en-US" altLang="zh-CN" b="0" i="1" smtClean="0">
                            <a:latin typeface="Cambria Math"/>
                            <a:ea typeface="Cambria Math"/>
                            <a:cs typeface="Times New Roman" pitchFamily="18" charset="0"/>
                          </a:rPr>
                          <m:t>𝑠</m:t>
                        </m:r>
                      </m:sub>
                    </m:sSub>
                    <m:r>
                      <a:rPr lang="en-US" altLang="zh-CN" b="0" i="0" smtClean="0">
                        <a:latin typeface="Cambria Math"/>
                        <a:ea typeface="Cambria Math"/>
                        <a:cs typeface="Times New Roman" pitchFamily="18" charset="0"/>
                      </a:rPr>
                      <m:t> </m:t>
                    </m:r>
                  </m:oMath>
                </a14:m>
                <a:r>
                  <a:rPr lang="en-US" altLang="zh-CN" dirty="0" smtClean="0">
                    <a:latin typeface="Cambria Math"/>
                    <a:ea typeface="Cambria Math"/>
                    <a:cs typeface="Times New Roman" pitchFamily="18" charset="0"/>
                  </a:rPr>
                  <a:t>of length zero, and</a:t>
                </a:r>
                <a14:m>
                  <m:oMath xmlns:m="http://schemas.openxmlformats.org/officeDocument/2006/math">
                    <m:r>
                      <a:rPr lang="en-US" altLang="zh-CN" b="0" i="0" smtClean="0">
                        <a:latin typeface="Cambria Math"/>
                        <a:ea typeface="Cambria Math"/>
                        <a:cs typeface="Times New Roman" pitchFamily="18" charset="0"/>
                      </a:rPr>
                      <m:t> </m:t>
                    </m:r>
                    <m:r>
                      <a:rPr lang="zh-CN" altLang="en-US">
                        <a:latin typeface="Cambria Math"/>
                        <a:ea typeface="Cambria Math"/>
                        <a:cs typeface="Times New Roman" pitchFamily="18" charset="0"/>
                      </a:rPr>
                      <m:t>𝛼</m:t>
                    </m:r>
                    <m:d>
                      <m:dPr>
                        <m:ctrlPr>
                          <a:rPr lang="en-US" altLang="zh-CN" i="1">
                            <a:latin typeface="Cambria Math" charset="0"/>
                            <a:ea typeface="Cambria Math"/>
                            <a:cs typeface="Times New Roman" pitchFamily="18" charset="0"/>
                          </a:rPr>
                        </m:ctrlPr>
                      </m:dPr>
                      <m:e>
                        <m:sSub>
                          <m:sSubPr>
                            <m:ctrlPr>
                              <a:rPr lang="el-GR" altLang="zh-CN" i="1">
                                <a:latin typeface="Cambria Math" charset="0"/>
                                <a:ea typeface="Cambria Math"/>
                                <a:cs typeface="Times New Roman" pitchFamily="18" charset="0"/>
                              </a:rPr>
                            </m:ctrlPr>
                          </m:sSubPr>
                          <m:e>
                            <m:r>
                              <m:rPr>
                                <m:sty m:val="p"/>
                              </m:rPr>
                              <a:rPr lang="el-GR" altLang="zh-CN" i="1">
                                <a:latin typeface="Cambria Math"/>
                                <a:ea typeface="Cambria Math"/>
                                <a:cs typeface="Times New Roman" pitchFamily="18" charset="0"/>
                              </a:rPr>
                              <m:t>ε</m:t>
                            </m:r>
                          </m:e>
                          <m:sub>
                            <m:r>
                              <a:rPr lang="en-US" altLang="zh-CN" i="1">
                                <a:latin typeface="Cambria Math"/>
                                <a:ea typeface="Cambria Math"/>
                                <a:cs typeface="Times New Roman" pitchFamily="18" charset="0"/>
                              </a:rPr>
                              <m:t>𝑠</m:t>
                            </m:r>
                          </m:sub>
                        </m:sSub>
                      </m:e>
                    </m:d>
                  </m:oMath>
                </a14:m>
                <a:r>
                  <a:rPr lang="en-US" altLang="zh-CN" dirty="0" smtClean="0">
                    <a:latin typeface="Cambria Math"/>
                    <a:ea typeface="Cambria Math"/>
                    <a:cs typeface="Times New Roman" pitchFamily="18" charset="0"/>
                  </a:rPr>
                  <a:t>=</a:t>
                </a:r>
                <a14:m>
                  <m:oMath xmlns:m="http://schemas.openxmlformats.org/officeDocument/2006/math">
                    <m:r>
                      <a:rPr lang="zh-CN" altLang="en-US">
                        <a:latin typeface="Cambria Math"/>
                        <a:ea typeface="Cambria Math"/>
                        <a:cs typeface="Times New Roman" pitchFamily="18" charset="0"/>
                      </a:rPr>
                      <m:t>𝛽</m:t>
                    </m:r>
                    <m:d>
                      <m:dPr>
                        <m:ctrlPr>
                          <a:rPr lang="en-US" altLang="zh-CN" i="1">
                            <a:latin typeface="Cambria Math" charset="0"/>
                            <a:ea typeface="Cambria Math"/>
                            <a:cs typeface="Times New Roman" pitchFamily="18" charset="0"/>
                          </a:rPr>
                        </m:ctrlPr>
                      </m:dPr>
                      <m:e>
                        <m:sSub>
                          <m:sSubPr>
                            <m:ctrlPr>
                              <a:rPr lang="el-GR" altLang="zh-CN" i="1">
                                <a:latin typeface="Cambria Math" charset="0"/>
                                <a:ea typeface="Cambria Math"/>
                                <a:cs typeface="Times New Roman" pitchFamily="18" charset="0"/>
                              </a:rPr>
                            </m:ctrlPr>
                          </m:sSubPr>
                          <m:e>
                            <m:r>
                              <m:rPr>
                                <m:sty m:val="p"/>
                              </m:rPr>
                              <a:rPr lang="el-GR" altLang="zh-CN" i="1">
                                <a:latin typeface="Cambria Math"/>
                                <a:ea typeface="Cambria Math"/>
                                <a:cs typeface="Times New Roman" pitchFamily="18" charset="0"/>
                              </a:rPr>
                              <m:t>ε</m:t>
                            </m:r>
                          </m:e>
                          <m:sub>
                            <m:r>
                              <a:rPr lang="en-US" altLang="zh-CN" i="1">
                                <a:latin typeface="Cambria Math"/>
                                <a:ea typeface="Cambria Math"/>
                                <a:cs typeface="Times New Roman" pitchFamily="18" charset="0"/>
                              </a:rPr>
                              <m:t>𝑠</m:t>
                            </m:r>
                          </m:sub>
                        </m:sSub>
                      </m:e>
                    </m:d>
                  </m:oMath>
                </a14:m>
                <a:r>
                  <a:rPr lang="en-US" altLang="zh-CN" dirty="0" smtClean="0">
                    <a:latin typeface="Cambria Math"/>
                    <a:ea typeface="Cambria Math"/>
                    <a:cs typeface="Times New Roman" pitchFamily="18" charset="0"/>
                  </a:rPr>
                  <a:t>=s.</a:t>
                </a:r>
              </a:p>
              <a:p>
                <a:pPr marL="447675" lvl="1" indent="-447675">
                  <a:buClr>
                    <a:schemeClr val="accent1"/>
                  </a:buClr>
                  <a:buSzPct val="70000"/>
                  <a:buFont typeface="Wingdings" pitchFamily="2" charset="2"/>
                  <a:buChar char="n"/>
                </a:pPr>
                <a:endParaRPr lang="en-US" altLang="zh-CN" dirty="0" smtClean="0">
                  <a:latin typeface="Cambria Math"/>
                  <a:ea typeface="Cambria Math"/>
                  <a:cs typeface="Times New Roman" pitchFamily="18" charset="0"/>
                </a:endParaRPr>
              </a:p>
              <a:p>
                <a:pPr marL="447675" lvl="1" indent="-447675">
                  <a:buClr>
                    <a:schemeClr val="accent1"/>
                  </a:buClr>
                  <a:buSzPct val="70000"/>
                  <a:buFont typeface="Wingdings" pitchFamily="2" charset="2"/>
                  <a:buChar char="n"/>
                </a:pPr>
                <a:r>
                  <a:rPr lang="en-US" altLang="zh-CN" dirty="0" smtClean="0">
                    <a:latin typeface="Cambria Math"/>
                    <a:ea typeface="Cambria Math"/>
                    <a:cs typeface="Times New Roman" pitchFamily="18" charset="0"/>
                  </a:rPr>
                  <a:t>If c is a finite path and if </a:t>
                </a:r>
                <a14:m>
                  <m:oMath xmlns:m="http://schemas.openxmlformats.org/officeDocument/2006/math">
                    <m:r>
                      <m:rPr>
                        <m:sty m:val="p"/>
                      </m:rPr>
                      <a:rPr lang="en-US" altLang="zh-CN" b="0" i="0" smtClean="0">
                        <a:latin typeface="Cambria Math"/>
                        <a:ea typeface="Cambria Math"/>
                        <a:cs typeface="Times New Roman" pitchFamily="18" charset="0"/>
                      </a:rPr>
                      <m:t>s</m:t>
                    </m:r>
                    <m:r>
                      <a:rPr lang="en-US" altLang="zh-CN" b="0" i="0" smtClean="0">
                        <a:latin typeface="Cambria Math"/>
                        <a:ea typeface="Cambria Math"/>
                        <a:cs typeface="Times New Roman" pitchFamily="18" charset="0"/>
                      </a:rPr>
                      <m:t>=</m:t>
                    </m:r>
                    <m:r>
                      <a:rPr lang="zh-CN" altLang="en-US">
                        <a:latin typeface="Cambria Math"/>
                        <a:ea typeface="Cambria Math"/>
                        <a:cs typeface="Times New Roman" pitchFamily="18" charset="0"/>
                      </a:rPr>
                      <m:t>𝛼</m:t>
                    </m:r>
                    <m:d>
                      <m:dPr>
                        <m:ctrlPr>
                          <a:rPr lang="en-US" altLang="zh-CN" i="1">
                            <a:latin typeface="Cambria Math" charset="0"/>
                            <a:ea typeface="Cambria Math"/>
                            <a:cs typeface="Times New Roman" pitchFamily="18" charset="0"/>
                          </a:rPr>
                        </m:ctrlPr>
                      </m:dPr>
                      <m:e>
                        <m:r>
                          <a:rPr lang="en-US" altLang="zh-CN">
                            <a:latin typeface="Cambria Math"/>
                            <a:ea typeface="Cambria Math"/>
                            <a:cs typeface="Times New Roman" pitchFamily="18" charset="0"/>
                          </a:rPr>
                          <m:t>𝑐</m:t>
                        </m:r>
                      </m:e>
                    </m:d>
                  </m:oMath>
                </a14:m>
                <a:r>
                  <a:rPr lang="en-US" altLang="zh-CN" dirty="0" smtClean="0">
                    <a:latin typeface="Cambria Math"/>
                    <a:ea typeface="Cambria Math"/>
                    <a:cs typeface="Times New Roman" pitchFamily="18" charset="0"/>
                  </a:rPr>
                  <a:t> and </a:t>
                </a:r>
                <a14:m>
                  <m:oMath xmlns:m="http://schemas.openxmlformats.org/officeDocument/2006/math">
                    <m:r>
                      <m:rPr>
                        <m:sty m:val="p"/>
                      </m:rPr>
                      <a:rPr lang="en-US" altLang="zh-CN">
                        <a:latin typeface="Cambria Math"/>
                        <a:ea typeface="Cambria Math"/>
                        <a:cs typeface="Times New Roman" pitchFamily="18" charset="0"/>
                      </a:rPr>
                      <m:t>s</m:t>
                    </m:r>
                    <m:r>
                      <a:rPr lang="en-US" altLang="zh-CN" b="0" i="0" smtClean="0">
                        <a:latin typeface="Cambria Math"/>
                        <a:ea typeface="Cambria Math"/>
                        <a:cs typeface="Times New Roman" pitchFamily="18" charset="0"/>
                      </a:rPr>
                      <m:t>′</m:t>
                    </m:r>
                    <m:r>
                      <a:rPr lang="en-US" altLang="zh-CN">
                        <a:latin typeface="Cambria Math"/>
                        <a:ea typeface="Cambria Math"/>
                        <a:cs typeface="Times New Roman" pitchFamily="18" charset="0"/>
                      </a:rPr>
                      <m:t>=</m:t>
                    </m:r>
                    <m:r>
                      <a:rPr lang="zh-CN" altLang="en-US">
                        <a:latin typeface="Cambria Math"/>
                        <a:ea typeface="Cambria Math"/>
                        <a:cs typeface="Times New Roman" pitchFamily="18" charset="0"/>
                      </a:rPr>
                      <m:t>𝛽</m:t>
                    </m:r>
                    <m:d>
                      <m:dPr>
                        <m:ctrlPr>
                          <a:rPr lang="en-US" altLang="zh-CN" i="1">
                            <a:latin typeface="Cambria Math" charset="0"/>
                            <a:ea typeface="Cambria Math"/>
                            <a:cs typeface="Times New Roman" pitchFamily="18" charset="0"/>
                          </a:rPr>
                        </m:ctrlPr>
                      </m:dPr>
                      <m:e>
                        <m:r>
                          <a:rPr lang="en-US" altLang="zh-CN">
                            <a:latin typeface="Cambria Math"/>
                            <a:ea typeface="Cambria Math"/>
                            <a:cs typeface="Times New Roman" pitchFamily="18" charset="0"/>
                          </a:rPr>
                          <m:t>𝑐</m:t>
                        </m:r>
                      </m:e>
                    </m:d>
                  </m:oMath>
                </a14:m>
                <a:r>
                  <a:rPr lang="en-US" altLang="zh-CN" dirty="0" smtClean="0">
                    <a:latin typeface="Cambria Math"/>
                    <a:ea typeface="Cambria Math"/>
                    <a:cs typeface="Times New Roman" pitchFamily="18" charset="0"/>
                  </a:rPr>
                  <a:t>, then </a:t>
                </a:r>
                <a14:m>
                  <m:oMath xmlns:m="http://schemas.openxmlformats.org/officeDocument/2006/math">
                    <m:sSub>
                      <m:sSubPr>
                        <m:ctrlPr>
                          <a:rPr lang="el-GR" altLang="zh-CN" i="1">
                            <a:latin typeface="Cambria Math" charset="0"/>
                            <a:ea typeface="Cambria Math"/>
                            <a:cs typeface="Times New Roman" pitchFamily="18" charset="0"/>
                          </a:rPr>
                        </m:ctrlPr>
                      </m:sSubPr>
                      <m:e>
                        <m:r>
                          <m:rPr>
                            <m:sty m:val="p"/>
                          </m:rPr>
                          <a:rPr lang="el-GR" altLang="zh-CN" i="1">
                            <a:latin typeface="Cambria Math"/>
                            <a:ea typeface="Cambria Math"/>
                            <a:cs typeface="Times New Roman" pitchFamily="18" charset="0"/>
                          </a:rPr>
                          <m:t>ε</m:t>
                        </m:r>
                      </m:e>
                      <m:sub>
                        <m:r>
                          <a:rPr lang="en-US" altLang="zh-CN" i="1">
                            <a:latin typeface="Cambria Math"/>
                            <a:ea typeface="Cambria Math"/>
                            <a:cs typeface="Times New Roman" pitchFamily="18" charset="0"/>
                          </a:rPr>
                          <m:t>𝑠</m:t>
                        </m:r>
                      </m:sub>
                    </m:sSub>
                  </m:oMath>
                </a14:m>
                <a:r>
                  <a:rPr lang="en-US" altLang="zh-CN" dirty="0">
                    <a:ea typeface="Cambria Math"/>
                    <a:cs typeface="Times New Roman" pitchFamily="18" charset="0"/>
                  </a:rPr>
                  <a:t> </a:t>
                </a:r>
                <a14:m>
                  <m:oMath xmlns:m="http://schemas.openxmlformats.org/officeDocument/2006/math">
                    <m:r>
                      <a:rPr lang="en-US" altLang="zh-CN">
                        <a:latin typeface="Cambria Math"/>
                        <a:ea typeface="Cambria Math"/>
                        <a:cs typeface="Times New Roman" pitchFamily="18" charset="0"/>
                      </a:rPr>
                      <m:t>∙</m:t>
                    </m:r>
                  </m:oMath>
                </a14:m>
                <a:r>
                  <a:rPr lang="en-US" altLang="zh-CN" dirty="0" smtClean="0">
                    <a:latin typeface="Cambria Math"/>
                    <a:ea typeface="Cambria Math"/>
                    <a:cs typeface="Times New Roman" pitchFamily="18" charset="0"/>
                  </a:rPr>
                  <a:t>c =c=</a:t>
                </a:r>
                <a14:m>
                  <m:oMath xmlns:m="http://schemas.openxmlformats.org/officeDocument/2006/math">
                    <m:r>
                      <m:rPr>
                        <m:sty m:val="p"/>
                      </m:rPr>
                      <a:rPr lang="en-US" altLang="zh-CN" b="0" i="0" smtClean="0">
                        <a:latin typeface="Cambria Math"/>
                        <a:ea typeface="Cambria Math"/>
                        <a:cs typeface="Times New Roman" pitchFamily="18" charset="0"/>
                      </a:rPr>
                      <m:t>c</m:t>
                    </m:r>
                    <m:r>
                      <a:rPr lang="en-US" altLang="zh-CN">
                        <a:latin typeface="Cambria Math"/>
                        <a:ea typeface="Cambria Math"/>
                        <a:cs typeface="Times New Roman" pitchFamily="18" charset="0"/>
                      </a:rPr>
                      <m:t>∙</m:t>
                    </m:r>
                    <m:sSub>
                      <m:sSubPr>
                        <m:ctrlPr>
                          <a:rPr lang="el-GR" altLang="zh-CN" i="1">
                            <a:latin typeface="Cambria Math" charset="0"/>
                            <a:ea typeface="Cambria Math"/>
                            <a:cs typeface="Times New Roman" pitchFamily="18" charset="0"/>
                          </a:rPr>
                        </m:ctrlPr>
                      </m:sSubPr>
                      <m:e>
                        <m:r>
                          <m:rPr>
                            <m:sty m:val="p"/>
                          </m:rPr>
                          <a:rPr lang="el-GR" altLang="zh-CN" i="1">
                            <a:latin typeface="Cambria Math"/>
                            <a:ea typeface="Cambria Math"/>
                            <a:cs typeface="Times New Roman" pitchFamily="18" charset="0"/>
                          </a:rPr>
                          <m:t>ε</m:t>
                        </m:r>
                      </m:e>
                      <m:sub>
                        <m:sSup>
                          <m:sSupPr>
                            <m:ctrlPr>
                              <a:rPr lang="en-US" altLang="zh-CN" b="0" i="1" smtClean="0">
                                <a:latin typeface="Cambria Math" charset="0"/>
                                <a:ea typeface="Cambria Math"/>
                                <a:cs typeface="Times New Roman" pitchFamily="18" charset="0"/>
                              </a:rPr>
                            </m:ctrlPr>
                          </m:sSupPr>
                          <m:e>
                            <m:r>
                              <a:rPr lang="en-US" altLang="zh-CN" i="1">
                                <a:latin typeface="Cambria Math"/>
                                <a:ea typeface="Cambria Math"/>
                                <a:cs typeface="Times New Roman" pitchFamily="18" charset="0"/>
                              </a:rPr>
                              <m:t>𝑠</m:t>
                            </m:r>
                          </m:e>
                          <m:sup>
                            <m:r>
                              <a:rPr lang="en-US" altLang="zh-CN" b="0" i="1" smtClean="0">
                                <a:latin typeface="Cambria Math"/>
                                <a:ea typeface="Cambria Math"/>
                                <a:cs typeface="Times New Roman" pitchFamily="18" charset="0"/>
                              </a:rPr>
                              <m:t>′</m:t>
                            </m:r>
                          </m:sup>
                        </m:sSup>
                      </m:sub>
                    </m:sSub>
                    <m:r>
                      <a:rPr lang="en-US" altLang="zh-CN" b="0" i="1" smtClean="0">
                        <a:latin typeface="Cambria Math"/>
                        <a:ea typeface="Cambria Math"/>
                        <a:cs typeface="Times New Roman" pitchFamily="18" charset="0"/>
                      </a:rPr>
                      <m:t>; </m:t>
                    </m:r>
                  </m:oMath>
                </a14:m>
                <a:r>
                  <a:rPr lang="en-US" altLang="zh-CN" dirty="0" smtClean="0">
                    <a:latin typeface="Cambria Math"/>
                    <a:ea typeface="Cambria Math"/>
                    <a:cs typeface="Times New Roman" pitchFamily="18" charset="0"/>
                  </a:rPr>
                  <a:t>If c is an infinite path and if </a:t>
                </a:r>
                <a14:m>
                  <m:oMath xmlns:m="http://schemas.openxmlformats.org/officeDocument/2006/math">
                    <m:r>
                      <m:rPr>
                        <m:sty m:val="p"/>
                      </m:rPr>
                      <a:rPr lang="en-US" altLang="zh-CN">
                        <a:latin typeface="Cambria Math"/>
                        <a:ea typeface="Cambria Math"/>
                        <a:cs typeface="Times New Roman" pitchFamily="18" charset="0"/>
                      </a:rPr>
                      <m:t>s</m:t>
                    </m:r>
                    <m:r>
                      <a:rPr lang="en-US" altLang="zh-CN">
                        <a:latin typeface="Cambria Math"/>
                        <a:ea typeface="Cambria Math"/>
                        <a:cs typeface="Times New Roman" pitchFamily="18" charset="0"/>
                      </a:rPr>
                      <m:t>=</m:t>
                    </m:r>
                    <m:r>
                      <a:rPr lang="zh-CN" altLang="en-US">
                        <a:latin typeface="Cambria Math"/>
                        <a:ea typeface="Cambria Math"/>
                        <a:cs typeface="Times New Roman" pitchFamily="18" charset="0"/>
                      </a:rPr>
                      <m:t>𝛼</m:t>
                    </m:r>
                    <m:d>
                      <m:dPr>
                        <m:ctrlPr>
                          <a:rPr lang="en-US" altLang="zh-CN" i="1">
                            <a:latin typeface="Cambria Math" charset="0"/>
                            <a:ea typeface="Cambria Math"/>
                            <a:cs typeface="Times New Roman" pitchFamily="18" charset="0"/>
                          </a:rPr>
                        </m:ctrlPr>
                      </m:dPr>
                      <m:e>
                        <m:r>
                          <a:rPr lang="en-US" altLang="zh-CN">
                            <a:latin typeface="Cambria Math"/>
                            <a:ea typeface="Cambria Math"/>
                            <a:cs typeface="Times New Roman" pitchFamily="18" charset="0"/>
                          </a:rPr>
                          <m:t>𝑐</m:t>
                        </m:r>
                      </m:e>
                    </m:d>
                  </m:oMath>
                </a14:m>
                <a:r>
                  <a:rPr lang="en-US" altLang="zh-CN" dirty="0" smtClean="0">
                    <a:latin typeface="Cambria Math"/>
                    <a:ea typeface="Cambria Math"/>
                    <a:cs typeface="Times New Roman" pitchFamily="18" charset="0"/>
                  </a:rPr>
                  <a:t>, then </a:t>
                </a:r>
                <a14:m>
                  <m:oMath xmlns:m="http://schemas.openxmlformats.org/officeDocument/2006/math">
                    <m:sSub>
                      <m:sSubPr>
                        <m:ctrlPr>
                          <a:rPr lang="el-GR" altLang="zh-CN" i="1">
                            <a:latin typeface="Cambria Math" charset="0"/>
                            <a:ea typeface="Cambria Math"/>
                            <a:cs typeface="Times New Roman" pitchFamily="18" charset="0"/>
                          </a:rPr>
                        </m:ctrlPr>
                      </m:sSubPr>
                      <m:e>
                        <m:r>
                          <m:rPr>
                            <m:sty m:val="p"/>
                          </m:rPr>
                          <a:rPr lang="el-GR" altLang="zh-CN" i="1">
                            <a:latin typeface="Cambria Math"/>
                            <a:ea typeface="Cambria Math"/>
                            <a:cs typeface="Times New Roman" pitchFamily="18" charset="0"/>
                          </a:rPr>
                          <m:t>ε</m:t>
                        </m:r>
                      </m:e>
                      <m:sub>
                        <m:r>
                          <a:rPr lang="en-US" altLang="zh-CN" i="1">
                            <a:latin typeface="Cambria Math"/>
                            <a:ea typeface="Cambria Math"/>
                            <a:cs typeface="Times New Roman" pitchFamily="18" charset="0"/>
                          </a:rPr>
                          <m:t>𝑠</m:t>
                        </m:r>
                      </m:sub>
                    </m:sSub>
                  </m:oMath>
                </a14:m>
                <a:r>
                  <a:rPr lang="en-US" altLang="zh-CN" dirty="0">
                    <a:ea typeface="Cambria Math"/>
                    <a:cs typeface="Times New Roman" pitchFamily="18" charset="0"/>
                  </a:rPr>
                  <a:t> </a:t>
                </a:r>
                <a14:m>
                  <m:oMath xmlns:m="http://schemas.openxmlformats.org/officeDocument/2006/math">
                    <m:r>
                      <a:rPr lang="en-US" altLang="zh-CN">
                        <a:latin typeface="Cambria Math"/>
                        <a:ea typeface="Cambria Math"/>
                        <a:cs typeface="Times New Roman" pitchFamily="18" charset="0"/>
                      </a:rPr>
                      <m:t>∙</m:t>
                    </m:r>
                  </m:oMath>
                </a14:m>
                <a:r>
                  <a:rPr lang="en-US" altLang="zh-CN" dirty="0">
                    <a:latin typeface="Cambria Math"/>
                    <a:ea typeface="Cambria Math"/>
                    <a:cs typeface="Times New Roman" pitchFamily="18" charset="0"/>
                  </a:rPr>
                  <a:t>c=c</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95536" y="1484313"/>
                <a:ext cx="8142287" cy="4392612"/>
              </a:xfrm>
              <a:blipFill rotWithShape="1">
                <a:blip r:embed="rId2"/>
                <a:stretch>
                  <a:fillRect l="-374" t="-27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9858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latin typeface="Times New Roman" pitchFamily="18" charset="0"/>
                <a:cs typeface="Times New Roman" pitchFamily="18" charset="0"/>
              </a:rPr>
              <a:t>Labeled transition </a:t>
            </a:r>
            <a:r>
              <a:rPr lang="en-US" altLang="zh-CN" i="1" dirty="0" smtClean="0">
                <a:latin typeface="Times New Roman" pitchFamily="18" charset="0"/>
                <a:cs typeface="Times New Roman" pitchFamily="18" charset="0"/>
              </a:rPr>
              <a:t>systems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smtClean="0">
                    <a:latin typeface="Times New Roman" pitchFamily="18" charset="0"/>
                    <a:cs typeface="Times New Roman" pitchFamily="18" charset="0"/>
                  </a:rPr>
                  <a:t>A </a:t>
                </a:r>
                <a:r>
                  <a:rPr lang="en-US" altLang="zh-CN" dirty="0">
                    <a:latin typeface="Times New Roman" pitchFamily="18" charset="0"/>
                    <a:cs typeface="Times New Roman" pitchFamily="18" charset="0"/>
                  </a:rPr>
                  <a:t>transition system </a:t>
                </a:r>
                <a:r>
                  <a:rPr lang="en-US" altLang="zh-CN" i="1" dirty="0">
                    <a:latin typeface="Times New Roman" pitchFamily="18" charset="0"/>
                    <a:cs typeface="Times New Roman" pitchFamily="18" charset="0"/>
                  </a:rPr>
                  <a:t>labeled </a:t>
                </a:r>
                <a:r>
                  <a:rPr lang="en-US" altLang="zh-CN" dirty="0">
                    <a:latin typeface="Times New Roman" pitchFamily="18" charset="0"/>
                    <a:cs typeface="Times New Roman" pitchFamily="18" charset="0"/>
                  </a:rPr>
                  <a:t>by an alphabet </a:t>
                </a:r>
                <a:r>
                  <a:rPr lang="en-US" altLang="zh-CN" i="1" dirty="0">
                    <a:latin typeface="Times New Roman" pitchFamily="18" charset="0"/>
                    <a:cs typeface="Times New Roman" pitchFamily="18" charset="0"/>
                  </a:rPr>
                  <a:t>A </a:t>
                </a:r>
                <a:r>
                  <a:rPr lang="en-US" altLang="zh-CN" dirty="0">
                    <a:latin typeface="Times New Roman" pitchFamily="18" charset="0"/>
                    <a:cs typeface="Times New Roman" pitchFamily="18" charset="0"/>
                  </a:rPr>
                  <a:t>is a 6</a:t>
                </a:r>
                <a:r>
                  <a:rPr lang="en-US" altLang="zh-CN" dirty="0" smtClean="0">
                    <a:latin typeface="Times New Roman" pitchFamily="18" charset="0"/>
                    <a:cs typeface="Times New Roman" pitchFamily="18" charset="0"/>
                  </a:rPr>
                  <a:t>-tuple </a:t>
                </a:r>
                <a14:m>
                  <m:oMath xmlns:m="http://schemas.openxmlformats.org/officeDocument/2006/math">
                    <m:r>
                      <a:rPr lang="zh-CN" altLang="en-US" i="1">
                        <a:latin typeface="Cambria Math"/>
                      </a:rPr>
                      <m:t>𝒜</m:t>
                    </m:r>
                    <m:r>
                      <a:rPr lang="en-US" altLang="zh-CN" i="1">
                        <a:latin typeface="Cambria Math"/>
                      </a:rPr>
                      <m:t>=&lt;</m:t>
                    </m:r>
                    <m:r>
                      <a:rPr lang="en-US" altLang="zh-CN" i="1">
                        <a:latin typeface="Cambria Math"/>
                      </a:rPr>
                      <m:t>𝑆</m:t>
                    </m:r>
                    <m:r>
                      <a:rPr lang="en-US" altLang="zh-CN" i="1">
                        <a:latin typeface="Cambria Math"/>
                      </a:rPr>
                      <m:t>,</m:t>
                    </m:r>
                    <m:sSub>
                      <m:sSubPr>
                        <m:ctrlPr>
                          <a:rPr lang="en-US" altLang="zh-CN" i="1">
                            <a:latin typeface="Cambria Math" charset="0"/>
                          </a:rPr>
                        </m:ctrlPr>
                      </m:sSubPr>
                      <m:e>
                        <m:r>
                          <a:rPr lang="en-US" altLang="zh-CN" i="1">
                            <a:latin typeface="Cambria Math"/>
                          </a:rPr>
                          <m:t>𝑆</m:t>
                        </m:r>
                      </m:e>
                      <m:sub>
                        <m:r>
                          <a:rPr lang="en-US" altLang="zh-CN" i="1">
                            <a:latin typeface="Cambria Math"/>
                          </a:rPr>
                          <m:t>0</m:t>
                        </m:r>
                      </m:sub>
                    </m:sSub>
                    <m:r>
                      <a:rPr lang="en-US" altLang="zh-CN" i="1">
                        <a:latin typeface="Cambria Math"/>
                      </a:rPr>
                      <m:t>,</m:t>
                    </m:r>
                    <m:r>
                      <a:rPr lang="en-US" altLang="zh-CN" i="1">
                        <a:latin typeface="Cambria Math"/>
                      </a:rPr>
                      <m:t>𝑇</m:t>
                    </m:r>
                    <m:r>
                      <a:rPr lang="en-US" altLang="zh-CN" i="1">
                        <a:latin typeface="Cambria Math"/>
                      </a:rPr>
                      <m:t>,</m:t>
                    </m:r>
                    <m:r>
                      <a:rPr lang="zh-CN" altLang="en-US" i="1">
                        <a:latin typeface="Cambria Math"/>
                      </a:rPr>
                      <m:t>𝛼</m:t>
                    </m:r>
                    <m:r>
                      <a:rPr lang="en-US" altLang="zh-CN" i="1">
                        <a:latin typeface="Cambria Math"/>
                      </a:rPr>
                      <m:t>,</m:t>
                    </m:r>
                    <m:r>
                      <a:rPr lang="zh-CN" altLang="en-US" i="1">
                        <a:latin typeface="Cambria Math"/>
                      </a:rPr>
                      <m:t>𝛽</m:t>
                    </m:r>
                    <m:r>
                      <a:rPr lang="en-US" altLang="zh-CN" b="0" i="1" smtClean="0">
                        <a:latin typeface="Cambria Math"/>
                      </a:rPr>
                      <m:t>,</m:t>
                    </m:r>
                    <m:r>
                      <a:rPr lang="zh-CN" altLang="en-US" i="1" dirty="0">
                        <a:latin typeface="Cambria Math"/>
                        <a:cs typeface="Times New Roman" pitchFamily="18" charset="0"/>
                      </a:rPr>
                      <m:t>𝜆</m:t>
                    </m:r>
                    <m:r>
                      <a:rPr lang="en-US" altLang="zh-CN" i="1">
                        <a:latin typeface="Cambria Math"/>
                      </a:rPr>
                      <m:t>&gt;</m:t>
                    </m:r>
                  </m:oMath>
                </a14:m>
                <a:r>
                  <a:rPr lang="en-US" altLang="zh-CN" i="1"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where</a:t>
                </a:r>
                <a:endParaRPr lang="en-US" altLang="zh-CN" dirty="0">
                  <a:latin typeface="Times New Roman" pitchFamily="18" charset="0"/>
                  <a:cs typeface="Times New Roman" pitchFamily="18" charset="0"/>
                </a:endParaRPr>
              </a:p>
              <a:p>
                <a:pPr lvl="1"/>
                <a14:m>
                  <m:oMath xmlns:m="http://schemas.openxmlformats.org/officeDocument/2006/math">
                    <m:r>
                      <a:rPr lang="en-US" altLang="zh-CN" i="1">
                        <a:latin typeface="Cambria Math"/>
                      </a:rPr>
                      <m:t>&lt;</m:t>
                    </m:r>
                    <m:r>
                      <a:rPr lang="en-US" altLang="zh-CN" i="1">
                        <a:latin typeface="Cambria Math"/>
                      </a:rPr>
                      <m:t>𝑆</m:t>
                    </m:r>
                    <m:r>
                      <a:rPr lang="en-US" altLang="zh-CN" i="1">
                        <a:latin typeface="Cambria Math"/>
                      </a:rPr>
                      <m:t>,</m:t>
                    </m:r>
                    <m:sSub>
                      <m:sSubPr>
                        <m:ctrlPr>
                          <a:rPr lang="en-US" altLang="zh-CN" i="1">
                            <a:latin typeface="Cambria Math" charset="0"/>
                          </a:rPr>
                        </m:ctrlPr>
                      </m:sSubPr>
                      <m:e>
                        <m:r>
                          <a:rPr lang="en-US" altLang="zh-CN" i="1">
                            <a:latin typeface="Cambria Math"/>
                          </a:rPr>
                          <m:t>𝑆</m:t>
                        </m:r>
                      </m:e>
                      <m:sub>
                        <m:r>
                          <a:rPr lang="en-US" altLang="zh-CN" i="1">
                            <a:latin typeface="Cambria Math"/>
                          </a:rPr>
                          <m:t>0</m:t>
                        </m:r>
                      </m:sub>
                    </m:sSub>
                    <m:r>
                      <a:rPr lang="en-US" altLang="zh-CN" i="1">
                        <a:latin typeface="Cambria Math"/>
                      </a:rPr>
                      <m:t>,</m:t>
                    </m:r>
                    <m:r>
                      <a:rPr lang="en-US" altLang="zh-CN" i="1">
                        <a:latin typeface="Cambria Math"/>
                      </a:rPr>
                      <m:t>𝑇</m:t>
                    </m:r>
                    <m:r>
                      <a:rPr lang="en-US" altLang="zh-CN" i="1">
                        <a:latin typeface="Cambria Math"/>
                      </a:rPr>
                      <m:t>,</m:t>
                    </m:r>
                    <m:r>
                      <a:rPr lang="zh-CN" altLang="en-US" i="1">
                        <a:latin typeface="Cambria Math"/>
                      </a:rPr>
                      <m:t>𝛼</m:t>
                    </m:r>
                    <m:r>
                      <a:rPr lang="en-US" altLang="zh-CN" i="1">
                        <a:latin typeface="Cambria Math"/>
                      </a:rPr>
                      <m:t>,</m:t>
                    </m:r>
                    <m:r>
                      <a:rPr lang="zh-CN" altLang="en-US" i="1">
                        <a:latin typeface="Cambria Math"/>
                      </a:rPr>
                      <m:t>𝛽</m:t>
                    </m:r>
                    <m:r>
                      <a:rPr lang="en-US" altLang="zh-CN" i="1">
                        <a:latin typeface="Cambria Math"/>
                      </a:rPr>
                      <m:t>&gt;</m:t>
                    </m:r>
                  </m:oMath>
                </a14:m>
                <a:r>
                  <a:rPr lang="en-US" altLang="zh-CN" i="1"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is </a:t>
                </a:r>
                <a:r>
                  <a:rPr lang="en-US" altLang="zh-CN" dirty="0">
                    <a:latin typeface="Times New Roman" pitchFamily="18" charset="0"/>
                    <a:cs typeface="Times New Roman" pitchFamily="18" charset="0"/>
                  </a:rPr>
                  <a:t>a transition system,</a:t>
                </a:r>
              </a:p>
              <a:p>
                <a:pPr lvl="1"/>
                <a14:m>
                  <m:oMath xmlns:m="http://schemas.openxmlformats.org/officeDocument/2006/math">
                    <m:r>
                      <a:rPr lang="zh-CN" altLang="en-US" i="1" dirty="0">
                        <a:latin typeface="Cambria Math"/>
                        <a:cs typeface="Times New Roman" pitchFamily="18" charset="0"/>
                      </a:rPr>
                      <m:t>𝜆</m:t>
                    </m:r>
                  </m:oMath>
                </a14:m>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is a mapping from </a:t>
                </a:r>
                <a:r>
                  <a:rPr lang="en-US" altLang="zh-CN" i="1" dirty="0">
                    <a:latin typeface="Times New Roman" pitchFamily="18" charset="0"/>
                    <a:cs typeface="Times New Roman" pitchFamily="18" charset="0"/>
                  </a:rPr>
                  <a:t>T </a:t>
                </a:r>
                <a:r>
                  <a:rPr lang="en-US" altLang="zh-CN" dirty="0">
                    <a:latin typeface="Times New Roman" pitchFamily="18" charset="0"/>
                    <a:cs typeface="Times New Roman" pitchFamily="18" charset="0"/>
                  </a:rPr>
                  <a:t>to </a:t>
                </a:r>
                <a:r>
                  <a:rPr lang="en-US" altLang="zh-CN" i="1" dirty="0">
                    <a:latin typeface="Times New Roman" pitchFamily="18" charset="0"/>
                    <a:cs typeface="Times New Roman" pitchFamily="18" charset="0"/>
                  </a:rPr>
                  <a:t>A </a:t>
                </a:r>
                <a:r>
                  <a:rPr lang="en-US" altLang="zh-CN" dirty="0">
                    <a:latin typeface="Times New Roman" pitchFamily="18" charset="0"/>
                    <a:cs typeface="Times New Roman" pitchFamily="18" charset="0"/>
                  </a:rPr>
                  <a:t>taking each transition </a:t>
                </a:r>
                <a:r>
                  <a:rPr lang="en-US" altLang="zh-CN" i="1" dirty="0">
                    <a:latin typeface="Times New Roman" pitchFamily="18" charset="0"/>
                    <a:cs typeface="Times New Roman" pitchFamily="18" charset="0"/>
                  </a:rPr>
                  <a:t>t </a:t>
                </a:r>
                <a:r>
                  <a:rPr lang="en-US" altLang="zh-CN" dirty="0">
                    <a:latin typeface="Times New Roman" pitchFamily="18" charset="0"/>
                    <a:cs typeface="Times New Roman" pitchFamily="18" charset="0"/>
                  </a:rPr>
                  <a:t>to its </a:t>
                </a:r>
                <a:r>
                  <a:rPr lang="en-US" altLang="zh-CN" dirty="0" smtClean="0">
                    <a:latin typeface="Times New Roman" pitchFamily="18" charset="0"/>
                    <a:cs typeface="Times New Roman" pitchFamily="18" charset="0"/>
                  </a:rPr>
                  <a:t>label</a:t>
                </a:r>
                <a14:m>
                  <m:oMath xmlns:m="http://schemas.openxmlformats.org/officeDocument/2006/math">
                    <m:r>
                      <a:rPr lang="en-US" altLang="zh-CN" b="0" i="0" dirty="0" smtClean="0">
                        <a:latin typeface="Cambria Math"/>
                        <a:cs typeface="Times New Roman" pitchFamily="18" charset="0"/>
                      </a:rPr>
                      <m:t> </m:t>
                    </m:r>
                    <m:r>
                      <a:rPr lang="zh-CN" altLang="en-US" i="1" dirty="0">
                        <a:latin typeface="Cambria Math"/>
                        <a:cs typeface="Times New Roman" pitchFamily="18" charset="0"/>
                      </a:rPr>
                      <m:t>𝜆</m:t>
                    </m:r>
                    <m:r>
                      <a:rPr lang="en-US" altLang="zh-CN" b="0" i="1" dirty="0" smtClean="0">
                        <a:latin typeface="Cambria Math"/>
                        <a:cs typeface="Times New Roman" pitchFamily="18" charset="0"/>
                      </a:rPr>
                      <m:t>(</m:t>
                    </m:r>
                    <m:r>
                      <a:rPr lang="en-US" altLang="zh-CN" b="0" i="1" dirty="0" smtClean="0">
                        <a:latin typeface="Cambria Math"/>
                        <a:cs typeface="Times New Roman" pitchFamily="18" charset="0"/>
                      </a:rPr>
                      <m:t>𝑡</m:t>
                    </m:r>
                    <m:r>
                      <a:rPr lang="en-US" altLang="zh-CN" b="0" i="1" dirty="0" smtClean="0">
                        <a:latin typeface="Cambria Math"/>
                        <a:cs typeface="Times New Roman" pitchFamily="18" charset="0"/>
                      </a:rPr>
                      <m:t>)</m:t>
                    </m:r>
                  </m:oMath>
                </a14:m>
                <a:endParaRPr lang="en-US" altLang="zh-CN" dirty="0" smtClean="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Intuitively</a:t>
                </a:r>
                <a:r>
                  <a:rPr lang="en-US" altLang="zh-CN" dirty="0">
                    <a:latin typeface="Times New Roman" pitchFamily="18" charset="0"/>
                    <a:cs typeface="Times New Roman" pitchFamily="18" charset="0"/>
                  </a:rPr>
                  <a:t>, the label of a transition indicates the action or </a:t>
                </a:r>
                <a:r>
                  <a:rPr lang="en-US" altLang="zh-CN" dirty="0" smtClean="0">
                    <a:latin typeface="Times New Roman" pitchFamily="18" charset="0"/>
                    <a:cs typeface="Times New Roman" pitchFamily="18" charset="0"/>
                  </a:rPr>
                  <a:t>event which </a:t>
                </a:r>
                <a:r>
                  <a:rPr lang="en-US" altLang="zh-CN" dirty="0">
                    <a:latin typeface="Times New Roman" pitchFamily="18" charset="0"/>
                    <a:cs typeface="Times New Roman" pitchFamily="18" charset="0"/>
                  </a:rPr>
                  <a:t>triggers the transition. </a:t>
                </a:r>
                <a:endParaRPr lang="zh-CN" altLang="en-US"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74" t="-13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84260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95536" y="1340644"/>
                <a:ext cx="8142287" cy="5112692"/>
              </a:xfrm>
            </p:spPr>
            <p:txBody>
              <a:bodyPr>
                <a:normAutofit fontScale="70000" lnSpcReduction="20000"/>
              </a:bodyPr>
              <a:lstStyle/>
              <a:p>
                <a:r>
                  <a:rPr lang="en-US" altLang="zh-CN" dirty="0" smtClean="0">
                    <a:latin typeface="Times New Roman" pitchFamily="18" charset="0"/>
                    <a:cs typeface="Times New Roman" pitchFamily="18" charset="0"/>
                  </a:rPr>
                  <a:t>It is logical to assume that two different transitions cannot have the same source, target and label.</a:t>
                </a:r>
              </a:p>
              <a:p>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It is not necessary to distinguish two transitions that are triggered by the same action and that make the transition system pass from the same state s to the same state s’</a:t>
                </a:r>
              </a:p>
              <a:p>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This implies </a:t>
                </a:r>
                <a14:m>
                  <m:oMath xmlns:m="http://schemas.openxmlformats.org/officeDocument/2006/math">
                    <m:r>
                      <a:rPr lang="en-US" altLang="zh-CN" i="1">
                        <a:latin typeface="Cambria Math"/>
                      </a:rPr>
                      <m:t>&lt;</m:t>
                    </m:r>
                    <m:r>
                      <a:rPr lang="zh-CN" altLang="en-US" i="1">
                        <a:latin typeface="Cambria Math"/>
                      </a:rPr>
                      <m:t>𝛼</m:t>
                    </m:r>
                    <m:r>
                      <a:rPr lang="en-US" altLang="zh-CN" i="1">
                        <a:latin typeface="Cambria Math"/>
                      </a:rPr>
                      <m:t>,</m:t>
                    </m:r>
                    <m:r>
                      <a:rPr lang="zh-CN" altLang="en-US" i="1" dirty="0">
                        <a:latin typeface="Cambria Math"/>
                        <a:cs typeface="Times New Roman" pitchFamily="18" charset="0"/>
                      </a:rPr>
                      <m:t>𝜆</m:t>
                    </m:r>
                    <m:r>
                      <a:rPr lang="en-US" altLang="zh-CN" i="1">
                        <a:latin typeface="Cambria Math"/>
                      </a:rPr>
                      <m:t>,</m:t>
                    </m:r>
                    <m:r>
                      <a:rPr lang="zh-CN" altLang="en-US" i="1">
                        <a:latin typeface="Cambria Math"/>
                      </a:rPr>
                      <m:t>𝛽</m:t>
                    </m:r>
                    <m:r>
                      <a:rPr lang="en-US" altLang="zh-CN" i="1">
                        <a:latin typeface="Cambria Math"/>
                      </a:rPr>
                      <m:t>&gt;</m:t>
                    </m:r>
                    <m:r>
                      <a:rPr lang="en-US" altLang="zh-CN" b="0" i="1" smtClean="0">
                        <a:latin typeface="Cambria Math"/>
                      </a:rPr>
                      <m:t>:</m:t>
                    </m:r>
                    <m:r>
                      <a:rPr lang="en-US" altLang="zh-CN" b="0" i="1" smtClean="0">
                        <a:latin typeface="Cambria Math"/>
                      </a:rPr>
                      <m:t>𝑇</m:t>
                    </m:r>
                    <m:r>
                      <a:rPr lang="en-US" altLang="zh-CN" b="0" i="1" smtClean="0">
                        <a:latin typeface="Cambria Math"/>
                        <a:ea typeface="Cambria Math"/>
                      </a:rPr>
                      <m:t>→</m:t>
                    </m:r>
                    <m:r>
                      <a:rPr lang="en-US" altLang="zh-CN" b="0" i="1" smtClean="0">
                        <a:latin typeface="Cambria Math"/>
                        <a:ea typeface="Cambria Math"/>
                      </a:rPr>
                      <m:t>𝑆</m:t>
                    </m:r>
                    <m:r>
                      <a:rPr lang="en-US" altLang="zh-CN" b="0" i="1" smtClean="0">
                        <a:latin typeface="Cambria Math"/>
                        <a:ea typeface="Cambria Math"/>
                      </a:rPr>
                      <m:t>×</m:t>
                    </m:r>
                    <m:r>
                      <a:rPr lang="en-US" altLang="zh-CN" b="0" i="1" smtClean="0">
                        <a:latin typeface="Cambria Math"/>
                        <a:ea typeface="Cambria Math"/>
                      </a:rPr>
                      <m:t>𝐴</m:t>
                    </m:r>
                    <m:r>
                      <a:rPr lang="en-US" altLang="zh-CN" b="0" i="1" smtClean="0">
                        <a:latin typeface="Cambria Math"/>
                        <a:ea typeface="Cambria Math"/>
                      </a:rPr>
                      <m:t>×</m:t>
                    </m:r>
                    <m:r>
                      <a:rPr lang="en-US" altLang="zh-CN" b="0" i="1" smtClean="0">
                        <a:latin typeface="Cambria Math"/>
                        <a:ea typeface="Cambria Math"/>
                      </a:rPr>
                      <m:t>𝑆</m:t>
                    </m:r>
                  </m:oMath>
                </a14:m>
                <a:r>
                  <a:rPr lang="en-US" altLang="zh-CN" i="1"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is injective</a:t>
                </a:r>
              </a:p>
              <a:p>
                <a:pPr lvl="1"/>
                <a:r>
                  <a:rPr lang="en-US" altLang="zh-CN" dirty="0"/>
                  <a:t>An injective function is a function which associates distinct arguments </a:t>
                </a:r>
                <a:r>
                  <a:rPr lang="en-US" altLang="zh-CN" dirty="0" smtClean="0"/>
                  <a:t>to distinct </a:t>
                </a:r>
                <a:r>
                  <a:rPr lang="en-US" altLang="zh-CN" dirty="0"/>
                  <a:t>values</a:t>
                </a:r>
                <a:endParaRPr lang="en-US" altLang="zh-CN" dirty="0" smtClean="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In a given state, the same action can provoke two different transitions leading to different states: </a:t>
                </a:r>
                <a14:m>
                  <m:oMath xmlns:m="http://schemas.openxmlformats.org/officeDocument/2006/math">
                    <m:r>
                      <a:rPr lang="zh-CN" altLang="en-US" i="1">
                        <a:latin typeface="Cambria Math"/>
                      </a:rPr>
                      <m:t>𝛼</m:t>
                    </m:r>
                    <m:d>
                      <m:dPr>
                        <m:ctrlPr>
                          <a:rPr lang="en-US" altLang="zh-CN" b="0" i="1" smtClean="0">
                            <a:latin typeface="Cambria Math" charset="0"/>
                          </a:rPr>
                        </m:ctrlPr>
                      </m:dPr>
                      <m:e>
                        <m:r>
                          <a:rPr lang="en-US" altLang="zh-CN" b="0" i="1" smtClean="0">
                            <a:latin typeface="Cambria Math"/>
                          </a:rPr>
                          <m:t>𝑡</m:t>
                        </m:r>
                      </m:e>
                    </m:d>
                    <m:r>
                      <a:rPr lang="en-US" altLang="zh-CN" b="0" i="1" smtClean="0">
                        <a:latin typeface="Cambria Math"/>
                      </a:rPr>
                      <m:t>=</m:t>
                    </m:r>
                    <m:r>
                      <a:rPr lang="zh-CN" altLang="en-US" i="1">
                        <a:latin typeface="Cambria Math"/>
                      </a:rPr>
                      <m:t>𝛼</m:t>
                    </m:r>
                    <m:d>
                      <m:dPr>
                        <m:ctrlPr>
                          <a:rPr lang="en-US" altLang="zh-CN" i="1">
                            <a:latin typeface="Cambria Math" charset="0"/>
                          </a:rPr>
                        </m:ctrlPr>
                      </m:dPr>
                      <m:e>
                        <m:r>
                          <a:rPr lang="en-US" altLang="zh-CN" i="1">
                            <a:latin typeface="Cambria Math"/>
                          </a:rPr>
                          <m:t>𝑡</m:t>
                        </m:r>
                        <m:r>
                          <a:rPr lang="en-US" altLang="zh-CN" b="0" i="1" smtClean="0">
                            <a:latin typeface="Cambria Math"/>
                          </a:rPr>
                          <m:t>′</m:t>
                        </m:r>
                      </m:e>
                    </m:d>
                  </m:oMath>
                </a14:m>
                <a:r>
                  <a:rPr lang="en-US" altLang="zh-CN" dirty="0" smtClean="0">
                    <a:latin typeface="Times New Roman" pitchFamily="18" charset="0"/>
                    <a:cs typeface="Times New Roman" pitchFamily="18" charset="0"/>
                  </a:rPr>
                  <a:t> and </a:t>
                </a:r>
                <a14:m>
                  <m:oMath xmlns:m="http://schemas.openxmlformats.org/officeDocument/2006/math">
                    <m:r>
                      <a:rPr lang="zh-CN" altLang="en-US" i="1" dirty="0">
                        <a:latin typeface="Cambria Math"/>
                        <a:cs typeface="Times New Roman" pitchFamily="18" charset="0"/>
                      </a:rPr>
                      <m:t>𝜆</m:t>
                    </m:r>
                    <m:d>
                      <m:dPr>
                        <m:ctrlPr>
                          <a:rPr lang="en-US" altLang="zh-CN" i="1">
                            <a:latin typeface="Cambria Math" charset="0"/>
                          </a:rPr>
                        </m:ctrlPr>
                      </m:dPr>
                      <m:e>
                        <m:r>
                          <a:rPr lang="en-US" altLang="zh-CN" i="1">
                            <a:latin typeface="Cambria Math"/>
                          </a:rPr>
                          <m:t>𝑡</m:t>
                        </m:r>
                      </m:e>
                    </m:d>
                    <m:r>
                      <a:rPr lang="en-US" altLang="zh-CN" i="1">
                        <a:latin typeface="Cambria Math"/>
                      </a:rPr>
                      <m:t>=</m:t>
                    </m:r>
                    <m:r>
                      <a:rPr lang="zh-CN" altLang="en-US" i="1" dirty="0">
                        <a:latin typeface="Cambria Math"/>
                        <a:cs typeface="Times New Roman" pitchFamily="18" charset="0"/>
                      </a:rPr>
                      <m:t>𝜆</m:t>
                    </m:r>
                    <m:d>
                      <m:dPr>
                        <m:ctrlPr>
                          <a:rPr lang="en-US" altLang="zh-CN" i="1">
                            <a:latin typeface="Cambria Math" charset="0"/>
                          </a:rPr>
                        </m:ctrlPr>
                      </m:dPr>
                      <m:e>
                        <m:r>
                          <a:rPr lang="en-US" altLang="zh-CN" i="1">
                            <a:latin typeface="Cambria Math"/>
                          </a:rPr>
                          <m:t>𝑡</m:t>
                        </m:r>
                        <m:r>
                          <a:rPr lang="en-US" altLang="zh-CN" i="1">
                            <a:latin typeface="Cambria Math"/>
                          </a:rPr>
                          <m:t>′</m:t>
                        </m:r>
                      </m:e>
                    </m:d>
                  </m:oMath>
                </a14:m>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do not necessarily imply </a:t>
                </a:r>
                <a14:m>
                  <m:oMath xmlns:m="http://schemas.openxmlformats.org/officeDocument/2006/math">
                    <m:r>
                      <a:rPr lang="en-US" altLang="zh-CN" b="0" i="1" smtClean="0">
                        <a:latin typeface="Cambria Math"/>
                      </a:rPr>
                      <m:t>𝑡</m:t>
                    </m:r>
                    <m:r>
                      <a:rPr lang="en-US" altLang="zh-CN" i="1">
                        <a:latin typeface="Cambria Math"/>
                      </a:rPr>
                      <m:t>=</m:t>
                    </m:r>
                    <m:r>
                      <a:rPr lang="en-US" altLang="zh-CN" b="0" i="1" smtClean="0">
                        <a:latin typeface="Cambria Math"/>
                      </a:rPr>
                      <m:t>𝑡</m:t>
                    </m:r>
                    <m:r>
                      <a:rPr lang="en-US" altLang="zh-CN" b="0" i="1" smtClean="0">
                        <a:latin typeface="Cambria Math"/>
                      </a:rPr>
                      <m:t>′</m:t>
                    </m:r>
                  </m:oMath>
                </a14:m>
                <a:endParaRPr lang="zh-CN" altLang="en-US"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95536" y="1340644"/>
                <a:ext cx="8142287" cy="5112692"/>
              </a:xfrm>
              <a:blipFill rotWithShape="1">
                <a:blip r:embed="rId3"/>
                <a:stretch>
                  <a:fillRect l="-150" t="-1788"/>
                </a:stretch>
              </a:blipFill>
            </p:spPr>
            <p:txBody>
              <a:bodyPr/>
              <a:lstStyle/>
              <a:p>
                <a:r>
                  <a:rPr lang="zh-CN" altLang="en-US">
                    <a:noFill/>
                  </a:rPr>
                  <a:t> </a:t>
                </a:r>
              </a:p>
            </p:txBody>
          </p:sp>
        </mc:Fallback>
      </mc:AlternateContent>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4005064"/>
            <a:ext cx="3367708" cy="1139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68939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548" y="1700808"/>
            <a:ext cx="5800725"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6412253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smtClean="0">
                <a:latin typeface="Times New Roman" pitchFamily="18" charset="0"/>
                <a:cs typeface="Times New Roman" pitchFamily="18" charset="0"/>
              </a:rPr>
              <a:t>Traces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latin typeface="Times New Roman" pitchFamily="18" charset="0"/>
                    <a:cs typeface="Times New Roman" pitchFamily="18" charset="0"/>
                  </a:rPr>
                  <a:t>If </a:t>
                </a:r>
                <a:r>
                  <a:rPr lang="en-US" altLang="zh-CN" i="1" dirty="0">
                    <a:latin typeface="Times New Roman" pitchFamily="18" charset="0"/>
                    <a:cs typeface="Times New Roman" pitchFamily="18" charset="0"/>
                  </a:rPr>
                  <a:t>c </a:t>
                </a:r>
                <a:r>
                  <a:rPr lang="en-US" altLang="zh-CN" dirty="0">
                    <a:latin typeface="Times New Roman" pitchFamily="18" charset="0"/>
                    <a:cs typeface="Times New Roman" pitchFamily="18" charset="0"/>
                  </a:rPr>
                  <a:t>= </a:t>
                </a:r>
                <a14:m>
                  <m:oMath xmlns:m="http://schemas.openxmlformats.org/officeDocument/2006/math">
                    <m:sSub>
                      <m:sSubPr>
                        <m:ctrlPr>
                          <a:rPr lang="en-US" altLang="zh-CN" i="1">
                            <a:latin typeface="Cambria Math" charset="0"/>
                          </a:rPr>
                        </m:ctrlPr>
                      </m:sSubPr>
                      <m:e>
                        <m:r>
                          <a:rPr lang="en-US" altLang="zh-CN" i="1">
                            <a:latin typeface="Cambria Math"/>
                          </a:rPr>
                          <m:t>𝑡</m:t>
                        </m:r>
                      </m:e>
                      <m:sub>
                        <m:r>
                          <a:rPr lang="en-US" altLang="zh-CN" i="1">
                            <a:latin typeface="Cambria Math"/>
                          </a:rPr>
                          <m:t>1</m:t>
                        </m:r>
                      </m:sub>
                    </m:sSub>
                  </m:oMath>
                </a14:m>
                <a:r>
                  <a:rPr lang="en-US" altLang="zh-CN" dirty="0">
                    <a:latin typeface="Times New Roman" pitchFamily="18" charset="0"/>
                    <a:cs typeface="Times New Roman" pitchFamily="18" charset="0"/>
                  </a:rPr>
                  <a:t>, </a:t>
                </a:r>
                <a14:m>
                  <m:oMath xmlns:m="http://schemas.openxmlformats.org/officeDocument/2006/math">
                    <m:sSub>
                      <m:sSubPr>
                        <m:ctrlPr>
                          <a:rPr lang="en-US" altLang="zh-CN" i="1">
                            <a:latin typeface="Cambria Math" charset="0"/>
                          </a:rPr>
                        </m:ctrlPr>
                      </m:sSubPr>
                      <m:e>
                        <m:r>
                          <a:rPr lang="en-US" altLang="zh-CN" i="1">
                            <a:latin typeface="Cambria Math"/>
                          </a:rPr>
                          <m:t>𝑡</m:t>
                        </m:r>
                      </m:e>
                      <m:sub>
                        <m:r>
                          <a:rPr lang="en-US" altLang="zh-CN" i="1">
                            <a:latin typeface="Cambria Math"/>
                          </a:rPr>
                          <m:t>2</m:t>
                        </m:r>
                      </m:sub>
                    </m:sSub>
                    <m:r>
                      <a:rPr lang="en-US" altLang="zh-CN" i="1">
                        <a:latin typeface="Cambria Math"/>
                        <a:ea typeface="Cambria Math"/>
                      </a:rPr>
                      <m:t>⋯</m:t>
                    </m:r>
                    <m:r>
                      <a:rPr lang="en-US" altLang="zh-CN" i="1">
                        <a:latin typeface="Cambria Math"/>
                      </a:rPr>
                      <m:t>, </m:t>
                    </m:r>
                  </m:oMath>
                </a14:m>
                <a:r>
                  <a:rPr lang="en-US" altLang="zh-CN" dirty="0">
                    <a:latin typeface="Times New Roman" pitchFamily="18" charset="0"/>
                    <a:cs typeface="Times New Roman" pitchFamily="18" charset="0"/>
                  </a:rPr>
                  <a:t>is a path in a labeled transition system, the sequence </a:t>
                </a:r>
                <a:r>
                  <a:rPr lang="en-US" altLang="zh-CN" dirty="0" smtClean="0">
                    <a:latin typeface="Times New Roman" pitchFamily="18" charset="0"/>
                    <a:cs typeface="Times New Roman" pitchFamily="18" charset="0"/>
                  </a:rPr>
                  <a:t>of actions </a:t>
                </a:r>
                <a:r>
                  <a:rPr lang="en-US" altLang="zh-CN" i="1" dirty="0" smtClean="0">
                    <a:latin typeface="Times New Roman" pitchFamily="18" charset="0"/>
                    <a:cs typeface="Times New Roman" pitchFamily="18" charset="0"/>
                  </a:rPr>
                  <a:t>trace</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c</a:t>
                </a:r>
                <a:r>
                  <a:rPr lang="en-US" altLang="zh-CN" dirty="0">
                    <a:latin typeface="Times New Roman" pitchFamily="18" charset="0"/>
                    <a:cs typeface="Times New Roman" pitchFamily="18" charset="0"/>
                  </a:rPr>
                  <a:t>) = </a:t>
                </a:r>
                <a14:m>
                  <m:oMath xmlns:m="http://schemas.openxmlformats.org/officeDocument/2006/math">
                    <m:sSub>
                      <m:sSubPr>
                        <m:ctrlPr>
                          <a:rPr lang="en-US" altLang="zh-CN" i="1">
                            <a:latin typeface="Cambria Math" charset="0"/>
                          </a:rPr>
                        </m:ctrlPr>
                      </m:sSubPr>
                      <m:e>
                        <m:r>
                          <a:rPr lang="zh-CN" altLang="en-US" i="1" dirty="0">
                            <a:latin typeface="Cambria Math"/>
                            <a:cs typeface="Times New Roman" pitchFamily="18" charset="0"/>
                          </a:rPr>
                          <m:t>𝜆</m:t>
                        </m:r>
                        <m:r>
                          <a:rPr lang="en-US" altLang="zh-CN" b="0" i="1" dirty="0" smtClean="0">
                            <a:latin typeface="Cambria Math"/>
                            <a:cs typeface="Times New Roman" pitchFamily="18" charset="0"/>
                          </a:rPr>
                          <m:t>(</m:t>
                        </m:r>
                        <m:r>
                          <a:rPr lang="en-US" altLang="zh-CN" i="1">
                            <a:latin typeface="Cambria Math"/>
                          </a:rPr>
                          <m:t>𝑡</m:t>
                        </m:r>
                      </m:e>
                      <m:sub>
                        <m:r>
                          <a:rPr lang="en-US" altLang="zh-CN" i="1">
                            <a:latin typeface="Cambria Math"/>
                          </a:rPr>
                          <m:t>1</m:t>
                        </m:r>
                      </m:sub>
                    </m:sSub>
                    <m:r>
                      <a:rPr lang="en-US" altLang="zh-CN" b="0" i="1" smtClean="0">
                        <a:latin typeface="Cambria Math"/>
                      </a:rPr>
                      <m:t>)</m:t>
                    </m:r>
                  </m:oMath>
                </a14:m>
                <a:r>
                  <a:rPr lang="en-US" altLang="zh-CN" dirty="0">
                    <a:latin typeface="Times New Roman" pitchFamily="18" charset="0"/>
                    <a:cs typeface="Times New Roman" pitchFamily="18" charset="0"/>
                  </a:rPr>
                  <a:t>,</a:t>
                </a:r>
                <a:r>
                  <a:rPr lang="en-US" altLang="zh-CN" dirty="0" smtClean="0">
                    <a:latin typeface="Times New Roman" pitchFamily="18" charset="0"/>
                    <a:cs typeface="Times New Roman" pitchFamily="18" charset="0"/>
                  </a:rPr>
                  <a:t> </a:t>
                </a:r>
                <a14:m>
                  <m:oMath xmlns:m="http://schemas.openxmlformats.org/officeDocument/2006/math">
                    <m:r>
                      <a:rPr lang="zh-CN" altLang="en-US" i="1" dirty="0">
                        <a:latin typeface="Cambria Math"/>
                        <a:cs typeface="Times New Roman" pitchFamily="18" charset="0"/>
                      </a:rPr>
                      <m:t>𝜆</m:t>
                    </m:r>
                    <m:r>
                      <a:rPr lang="en-US" altLang="zh-CN" b="0" i="1" dirty="0" smtClean="0">
                        <a:latin typeface="Cambria Math"/>
                        <a:cs typeface="Times New Roman" pitchFamily="18" charset="0"/>
                      </a:rPr>
                      <m:t>(</m:t>
                    </m:r>
                    <m:sSub>
                      <m:sSubPr>
                        <m:ctrlPr>
                          <a:rPr lang="en-US" altLang="zh-CN" i="1">
                            <a:latin typeface="Cambria Math" charset="0"/>
                          </a:rPr>
                        </m:ctrlPr>
                      </m:sSubPr>
                      <m:e>
                        <m:r>
                          <a:rPr lang="en-US" altLang="zh-CN" i="1">
                            <a:latin typeface="Cambria Math"/>
                          </a:rPr>
                          <m:t>𝑡</m:t>
                        </m:r>
                      </m:e>
                      <m:sub>
                        <m:r>
                          <a:rPr lang="en-US" altLang="zh-CN" i="1">
                            <a:latin typeface="Cambria Math"/>
                          </a:rPr>
                          <m:t>2</m:t>
                        </m:r>
                      </m:sub>
                    </m:sSub>
                    <m:r>
                      <a:rPr lang="en-US" altLang="zh-CN" b="0" i="1" smtClean="0">
                        <a:latin typeface="Cambria Math"/>
                      </a:rPr>
                      <m:t>)</m:t>
                    </m:r>
                    <m:r>
                      <a:rPr lang="en-US" altLang="zh-CN" i="1">
                        <a:latin typeface="Cambria Math"/>
                        <a:ea typeface="Cambria Math"/>
                      </a:rPr>
                      <m:t>⋯ </m:t>
                    </m:r>
                  </m:oMath>
                </a14:m>
                <a:r>
                  <a:rPr lang="en-US" altLang="zh-CN" dirty="0">
                    <a:latin typeface="Times New Roman" pitchFamily="18" charset="0"/>
                    <a:cs typeface="Times New Roman" pitchFamily="18" charset="0"/>
                  </a:rPr>
                  <a:t>is called the </a:t>
                </a:r>
                <a:r>
                  <a:rPr lang="en-US" altLang="zh-CN" i="1" dirty="0">
                    <a:latin typeface="Times New Roman" pitchFamily="18" charset="0"/>
                    <a:cs typeface="Times New Roman" pitchFamily="18" charset="0"/>
                  </a:rPr>
                  <a:t>trace </a:t>
                </a:r>
                <a:r>
                  <a:rPr lang="en-US" altLang="zh-CN" dirty="0">
                    <a:latin typeface="Times New Roman" pitchFamily="18" charset="0"/>
                    <a:cs typeface="Times New Roman" pitchFamily="18" charset="0"/>
                  </a:rPr>
                  <a:t>of the path.</a:t>
                </a:r>
                <a:endParaRPr lang="zh-CN" altLang="en-US"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74" t="-13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19393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Equivalence</a:t>
            </a:r>
            <a:r>
              <a:rPr lang="zh-CN" altLang="en-US" dirty="0" smtClean="0">
                <a:latin typeface="Times New Roman" pitchFamily="18" charset="0"/>
                <a:cs typeface="Times New Roman" pitchFamily="18" charset="0"/>
              </a:rPr>
              <a:t> </a:t>
            </a:r>
            <a:r>
              <a:rPr lang="en-US" altLang="zh-CN" dirty="0" smtClean="0"/>
              <a:t>Relation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latin typeface="Times New Roman" pitchFamily="18" charset="0"/>
                    <a:cs typeface="Times New Roman" pitchFamily="18" charset="0"/>
                  </a:rPr>
                  <a:t>A relation R </a:t>
                </a:r>
                <a14:m>
                  <m:oMath xmlns:m="http://schemas.openxmlformats.org/officeDocument/2006/math">
                    <m:r>
                      <a:rPr lang="en-US" altLang="zh-CN" i="1" smtClean="0">
                        <a:latin typeface="Cambria Math"/>
                        <a:ea typeface="Cambria Math"/>
                      </a:rPr>
                      <m:t>⊆</m:t>
                    </m:r>
                  </m:oMath>
                </a14:m>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X × X is an equivalence (relation) if and only if</a:t>
                </a:r>
              </a:p>
              <a:p>
                <a:r>
                  <a:rPr lang="en-US" altLang="zh-CN" dirty="0">
                    <a:latin typeface="Times New Roman" pitchFamily="18" charset="0"/>
                    <a:cs typeface="Times New Roman" pitchFamily="18" charset="0"/>
                  </a:rPr>
                  <a:t>Reflexive: for all x </a:t>
                </a:r>
                <a14:m>
                  <m:oMath xmlns:m="http://schemas.openxmlformats.org/officeDocument/2006/math">
                    <m:r>
                      <a:rPr lang="en-US" altLang="zh-CN" b="0" i="1" smtClean="0">
                        <a:latin typeface="Cambria Math"/>
                        <a:ea typeface="Cambria Math"/>
                      </a:rPr>
                      <m:t>∈</m:t>
                    </m:r>
                    <m:r>
                      <a:rPr lang="en-US" altLang="zh-CN" i="1">
                        <a:latin typeface="Cambria Math"/>
                        <a:ea typeface="Cambria Math"/>
                      </a:rPr>
                      <m:t> </m:t>
                    </m:r>
                  </m:oMath>
                </a14:m>
                <a:r>
                  <a:rPr lang="en-US" altLang="zh-CN" dirty="0" err="1" smtClean="0">
                    <a:latin typeface="Times New Roman" pitchFamily="18" charset="0"/>
                    <a:cs typeface="Times New Roman" pitchFamily="18" charset="0"/>
                  </a:rPr>
                  <a:t>X</a:t>
                </a:r>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 (x, x) </a:t>
                </a:r>
                <a14:m>
                  <m:oMath xmlns:m="http://schemas.openxmlformats.org/officeDocument/2006/math">
                    <m:r>
                      <a:rPr lang="en-US" altLang="zh-CN" i="1">
                        <a:latin typeface="Cambria Math"/>
                        <a:ea typeface="Cambria Math"/>
                      </a:rPr>
                      <m:t>∈</m:t>
                    </m:r>
                  </m:oMath>
                </a14:m>
                <a:r>
                  <a:rPr lang="en-US" altLang="zh-CN" dirty="0">
                    <a:latin typeface="Times New Roman" pitchFamily="18" charset="0"/>
                    <a:cs typeface="Times New Roman" pitchFamily="18" charset="0"/>
                  </a:rPr>
                  <a:t> R</a:t>
                </a:r>
              </a:p>
              <a:p>
                <a:r>
                  <a:rPr lang="en-US" altLang="zh-CN" dirty="0">
                    <a:latin typeface="Times New Roman" pitchFamily="18" charset="0"/>
                    <a:cs typeface="Times New Roman" pitchFamily="18" charset="0"/>
                  </a:rPr>
                  <a:t>Symmetric: for all x, y </a:t>
                </a:r>
                <a14:m>
                  <m:oMath xmlns:m="http://schemas.openxmlformats.org/officeDocument/2006/math">
                    <m:r>
                      <a:rPr lang="en-US" altLang="zh-CN" i="1">
                        <a:latin typeface="Cambria Math"/>
                        <a:ea typeface="Cambria Math"/>
                      </a:rPr>
                      <m:t>∈</m:t>
                    </m:r>
                  </m:oMath>
                </a14:m>
                <a:r>
                  <a:rPr lang="en-US" altLang="zh-CN" dirty="0">
                    <a:latin typeface="Times New Roman" pitchFamily="18" charset="0"/>
                    <a:cs typeface="Times New Roman" pitchFamily="18" charset="0"/>
                  </a:rPr>
                  <a:t> X : if (x, y) </a:t>
                </a:r>
                <a14:m>
                  <m:oMath xmlns:m="http://schemas.openxmlformats.org/officeDocument/2006/math">
                    <m:r>
                      <a:rPr lang="en-US" altLang="zh-CN" i="1">
                        <a:latin typeface="Cambria Math"/>
                        <a:ea typeface="Cambria Math"/>
                      </a:rPr>
                      <m:t>∈</m:t>
                    </m:r>
                  </m:oMath>
                </a14:m>
                <a:r>
                  <a:rPr lang="en-US" altLang="zh-CN" dirty="0">
                    <a:latin typeface="Times New Roman" pitchFamily="18" charset="0"/>
                    <a:cs typeface="Times New Roman" pitchFamily="18" charset="0"/>
                  </a:rPr>
                  <a:t> R, then (y, x) </a:t>
                </a:r>
                <a14:m>
                  <m:oMath xmlns:m="http://schemas.openxmlformats.org/officeDocument/2006/math">
                    <m:r>
                      <a:rPr lang="en-US" altLang="zh-CN" i="1">
                        <a:latin typeface="Cambria Math"/>
                        <a:ea typeface="Cambria Math"/>
                      </a:rPr>
                      <m:t>∈</m:t>
                    </m:r>
                  </m:oMath>
                </a14:m>
                <a:r>
                  <a:rPr lang="en-US" altLang="zh-CN" dirty="0">
                    <a:latin typeface="Times New Roman" pitchFamily="18" charset="0"/>
                    <a:cs typeface="Times New Roman" pitchFamily="18" charset="0"/>
                  </a:rPr>
                  <a:t> R</a:t>
                </a:r>
              </a:p>
              <a:p>
                <a:r>
                  <a:rPr lang="en-US" altLang="zh-CN" dirty="0">
                    <a:latin typeface="Times New Roman" pitchFamily="18" charset="0"/>
                    <a:cs typeface="Times New Roman" pitchFamily="18" charset="0"/>
                  </a:rPr>
                  <a:t>Transitive: for </a:t>
                </a:r>
                <a:r>
                  <a:rPr lang="en-US" altLang="zh-CN" dirty="0" smtClean="0">
                    <a:latin typeface="Times New Roman" pitchFamily="18" charset="0"/>
                    <a:cs typeface="Times New Roman" pitchFamily="18" charset="0"/>
                  </a:rPr>
                  <a:t>all x</a:t>
                </a:r>
                <a:r>
                  <a:rPr lang="en-US" altLang="zh-CN" dirty="0">
                    <a:latin typeface="Times New Roman" pitchFamily="18" charset="0"/>
                    <a:cs typeface="Times New Roman" pitchFamily="18" charset="0"/>
                  </a:rPr>
                  <a:t>, y, z </a:t>
                </a:r>
                <a14:m>
                  <m:oMath xmlns:m="http://schemas.openxmlformats.org/officeDocument/2006/math">
                    <m:r>
                      <a:rPr lang="en-US" altLang="zh-CN" i="1">
                        <a:latin typeface="Cambria Math"/>
                        <a:ea typeface="Cambria Math"/>
                      </a:rPr>
                      <m:t>∈</m:t>
                    </m:r>
                  </m:oMath>
                </a14:m>
                <a:r>
                  <a:rPr lang="en-US" altLang="zh-CN" dirty="0">
                    <a:latin typeface="Times New Roman" pitchFamily="18" charset="0"/>
                    <a:cs typeface="Times New Roman" pitchFamily="18" charset="0"/>
                  </a:rPr>
                  <a:t> X : if (x, y) </a:t>
                </a:r>
                <a14:m>
                  <m:oMath xmlns:m="http://schemas.openxmlformats.org/officeDocument/2006/math">
                    <m:r>
                      <a:rPr lang="en-US" altLang="zh-CN" i="1">
                        <a:latin typeface="Cambria Math"/>
                        <a:ea typeface="Cambria Math"/>
                      </a:rPr>
                      <m:t>∈</m:t>
                    </m:r>
                  </m:oMath>
                </a14:m>
                <a:r>
                  <a:rPr lang="en-US" altLang="zh-CN" dirty="0">
                    <a:latin typeface="Times New Roman" pitchFamily="18" charset="0"/>
                    <a:cs typeface="Times New Roman" pitchFamily="18" charset="0"/>
                  </a:rPr>
                  <a:t> R and (y, z) </a:t>
                </a:r>
                <a14:m>
                  <m:oMath xmlns:m="http://schemas.openxmlformats.org/officeDocument/2006/math">
                    <m:r>
                      <a:rPr lang="en-US" altLang="zh-CN" i="1">
                        <a:latin typeface="Cambria Math"/>
                        <a:ea typeface="Cambria Math"/>
                      </a:rPr>
                      <m:t>∈</m:t>
                    </m:r>
                  </m:oMath>
                </a14:m>
                <a:r>
                  <a:rPr lang="en-US" altLang="zh-CN" dirty="0">
                    <a:latin typeface="Times New Roman" pitchFamily="18" charset="0"/>
                    <a:cs typeface="Times New Roman" pitchFamily="18" charset="0"/>
                  </a:rPr>
                  <a:t> R then (x, z) </a:t>
                </a:r>
                <a14:m>
                  <m:oMath xmlns:m="http://schemas.openxmlformats.org/officeDocument/2006/math">
                    <m:r>
                      <a:rPr lang="en-US" altLang="zh-CN" i="1">
                        <a:latin typeface="Cambria Math"/>
                        <a:ea typeface="Cambria Math"/>
                      </a:rPr>
                      <m:t>∈</m:t>
                    </m:r>
                  </m:oMath>
                </a14:m>
                <a:r>
                  <a:rPr lang="en-US" altLang="zh-CN" dirty="0">
                    <a:latin typeface="Times New Roman" pitchFamily="18" charset="0"/>
                    <a:cs typeface="Times New Roman" pitchFamily="18" charset="0"/>
                  </a:rPr>
                  <a:t> R</a:t>
                </a:r>
                <a:endParaRPr lang="zh-CN" altLang="en-US"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74" t="-1803" r="-41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34574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latin typeface="Times New Roman" pitchFamily="18" charset="0"/>
                <a:cs typeface="Times New Roman" pitchFamily="18" charset="0"/>
              </a:rPr>
              <a:t>There are numerous notions of equivalency for transition </a:t>
            </a:r>
            <a:r>
              <a:rPr lang="en-US" altLang="zh-CN" dirty="0" smtClean="0">
                <a:latin typeface="Times New Roman" pitchFamily="18" charset="0"/>
                <a:cs typeface="Times New Roman" pitchFamily="18" charset="0"/>
              </a:rPr>
              <a:t>systems</a:t>
            </a:r>
          </a:p>
          <a:p>
            <a:r>
              <a:rPr lang="en-US" altLang="zh-CN" dirty="0" smtClean="0">
                <a:latin typeface="Times New Roman" pitchFamily="18" charset="0"/>
                <a:cs typeface="Times New Roman" pitchFamily="18" charset="0"/>
              </a:rPr>
              <a:t>We consider the following:</a:t>
            </a:r>
          </a:p>
          <a:p>
            <a:pPr lvl="1"/>
            <a:r>
              <a:rPr lang="en-US" altLang="zh-CN" dirty="0" smtClean="0">
                <a:latin typeface="Times New Roman" pitchFamily="18" charset="0"/>
                <a:cs typeface="Times New Roman" pitchFamily="18" charset="0"/>
              </a:rPr>
              <a:t>Strong isomorphism</a:t>
            </a:r>
            <a:endParaRPr lang="en-US" altLang="zh-CN" dirty="0">
              <a:latin typeface="Times New Roman" pitchFamily="18" charset="0"/>
              <a:cs typeface="Times New Roman" pitchFamily="18" charset="0"/>
            </a:endParaRPr>
          </a:p>
          <a:p>
            <a:pPr lvl="1"/>
            <a:r>
              <a:rPr lang="en-US" altLang="zh-CN" dirty="0">
                <a:latin typeface="Times New Roman" pitchFamily="18" charset="0"/>
                <a:cs typeface="Times New Roman" pitchFamily="18" charset="0"/>
              </a:rPr>
              <a:t>Weak isomorphism</a:t>
            </a:r>
          </a:p>
          <a:p>
            <a:pPr lvl="1"/>
            <a:r>
              <a:rPr lang="en-US" altLang="zh-CN" dirty="0" err="1" smtClean="0">
                <a:latin typeface="Times New Roman" pitchFamily="18" charset="0"/>
                <a:cs typeface="Times New Roman" pitchFamily="18" charset="0"/>
              </a:rPr>
              <a:t>Bisimulation</a:t>
            </a:r>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equivalence</a:t>
            </a:r>
            <a:endParaRPr lang="zh-CN" altLang="en-US" dirty="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365104"/>
            <a:ext cx="4371975" cy="2200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23566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5977284" cy="576262"/>
          </a:xfrm>
        </p:spPr>
        <p:txBody>
          <a:bodyPr/>
          <a:lstStyle/>
          <a:p>
            <a:r>
              <a:rPr lang="en-US" altLang="zh-CN" dirty="0">
                <a:latin typeface="Times New Roman" pitchFamily="18" charset="0"/>
                <a:cs typeface="Times New Roman" pitchFamily="18" charset="0"/>
              </a:rPr>
              <a:t>Transition system </a:t>
            </a:r>
            <a:r>
              <a:rPr lang="en-US" altLang="zh-CN" dirty="0" smtClean="0">
                <a:latin typeface="Times New Roman" pitchFamily="18" charset="0"/>
                <a:cs typeface="Times New Roman" pitchFamily="18" charset="0"/>
              </a:rPr>
              <a:t>homomorphism</a:t>
            </a:r>
            <a:endParaRPr lang="zh-CN" alt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i="1" dirty="0" smtClean="0">
                    <a:latin typeface="Times New Roman" pitchFamily="18" charset="0"/>
                    <a:cs typeface="Times New Roman" pitchFamily="18" charset="0"/>
                  </a:rPr>
                  <a:t>Definition:</a:t>
                </a:r>
                <a:r>
                  <a:rPr lang="en-US" altLang="zh-CN" dirty="0">
                    <a:latin typeface="Times New Roman" pitchFamily="18" charset="0"/>
                    <a:cs typeface="Times New Roman" pitchFamily="18" charset="0"/>
                  </a:rPr>
                  <a:t>Let</a:t>
                </a:r>
                <a14:m>
                  <m:oMath xmlns:m="http://schemas.openxmlformats.org/officeDocument/2006/math">
                    <m:r>
                      <a:rPr lang="en-US" altLang="zh-CN" b="0" i="0" smtClean="0">
                        <a:latin typeface="Cambria Math"/>
                      </a:rPr>
                      <m:t> </m:t>
                    </m:r>
                    <m:r>
                      <a:rPr lang="zh-CN" altLang="en-US" i="1">
                        <a:latin typeface="Cambria Math"/>
                      </a:rPr>
                      <m:t>𝒜</m:t>
                    </m:r>
                  </m:oMath>
                </a14:m>
                <a:r>
                  <a:rPr lang="en-US" altLang="zh-CN" dirty="0">
                    <a:latin typeface="Times New Roman" pitchFamily="18" charset="0"/>
                    <a:cs typeface="Times New Roman" pitchFamily="18" charset="0"/>
                  </a:rPr>
                  <a:t>= </a:t>
                </a:r>
                <a14:m>
                  <m:oMath xmlns:m="http://schemas.openxmlformats.org/officeDocument/2006/math">
                    <m:r>
                      <a:rPr lang="en-US" altLang="zh-CN" i="1">
                        <a:latin typeface="Cambria Math"/>
                      </a:rPr>
                      <m:t>&lt;</m:t>
                    </m:r>
                    <m:r>
                      <a:rPr lang="en-US" altLang="zh-CN" i="1">
                        <a:latin typeface="Cambria Math"/>
                      </a:rPr>
                      <m:t>𝑆</m:t>
                    </m:r>
                    <m:r>
                      <a:rPr lang="en-US" altLang="zh-CN" i="1">
                        <a:latin typeface="Cambria Math"/>
                      </a:rPr>
                      <m:t>,</m:t>
                    </m:r>
                    <m:sSub>
                      <m:sSubPr>
                        <m:ctrlPr>
                          <a:rPr lang="en-US" altLang="zh-CN" i="1">
                            <a:latin typeface="Cambria Math" charset="0"/>
                          </a:rPr>
                        </m:ctrlPr>
                      </m:sSubPr>
                      <m:e>
                        <m:r>
                          <a:rPr lang="en-US" altLang="zh-CN" i="1">
                            <a:latin typeface="Cambria Math"/>
                          </a:rPr>
                          <m:t>𝑆</m:t>
                        </m:r>
                      </m:e>
                      <m:sub>
                        <m:r>
                          <a:rPr lang="en-US" altLang="zh-CN" i="1">
                            <a:latin typeface="Cambria Math"/>
                          </a:rPr>
                          <m:t>0</m:t>
                        </m:r>
                      </m:sub>
                    </m:sSub>
                    <m:r>
                      <a:rPr lang="en-US" altLang="zh-CN" i="1">
                        <a:latin typeface="Cambria Math"/>
                      </a:rPr>
                      <m:t>,</m:t>
                    </m:r>
                    <m:r>
                      <a:rPr lang="en-US" altLang="zh-CN" i="1">
                        <a:latin typeface="Cambria Math"/>
                      </a:rPr>
                      <m:t>𝑇</m:t>
                    </m:r>
                    <m:r>
                      <a:rPr lang="en-US" altLang="zh-CN" i="1">
                        <a:latin typeface="Cambria Math"/>
                      </a:rPr>
                      <m:t>,</m:t>
                    </m:r>
                    <m:r>
                      <a:rPr lang="zh-CN" altLang="en-US" i="1">
                        <a:latin typeface="Cambria Math"/>
                      </a:rPr>
                      <m:t>𝛼</m:t>
                    </m:r>
                    <m:r>
                      <a:rPr lang="en-US" altLang="zh-CN" i="1">
                        <a:latin typeface="Cambria Math"/>
                      </a:rPr>
                      <m:t>,</m:t>
                    </m:r>
                    <m:r>
                      <a:rPr lang="zh-CN" altLang="en-US" i="1">
                        <a:latin typeface="Cambria Math"/>
                      </a:rPr>
                      <m:t>𝛽</m:t>
                    </m:r>
                    <m:r>
                      <a:rPr lang="en-US" altLang="zh-CN" i="1">
                        <a:latin typeface="Cambria Math"/>
                      </a:rPr>
                      <m:t>&gt;</m:t>
                    </m:r>
                  </m:oMath>
                </a14:m>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and</a:t>
                </a:r>
                <a14:m>
                  <m:oMath xmlns:m="http://schemas.openxmlformats.org/officeDocument/2006/math">
                    <m:r>
                      <a:rPr lang="en-US" altLang="zh-CN" b="0" i="0" smtClean="0">
                        <a:latin typeface="Cambria Math"/>
                      </a:rPr>
                      <m:t> </m:t>
                    </m:r>
                    <m:r>
                      <a:rPr lang="zh-CN" altLang="en-US" i="1">
                        <a:latin typeface="Cambria Math"/>
                      </a:rPr>
                      <m:t>𝒜</m:t>
                    </m:r>
                  </m:oMath>
                </a14:m>
                <a:r>
                  <a:rPr lang="en-US" altLang="zh-CN" i="1"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 </a:t>
                </a:r>
                <a14:m>
                  <m:oMath xmlns:m="http://schemas.openxmlformats.org/officeDocument/2006/math">
                    <m:r>
                      <a:rPr lang="en-US" altLang="zh-CN" i="1">
                        <a:latin typeface="Cambria Math"/>
                      </a:rPr>
                      <m:t>&lt;</m:t>
                    </m:r>
                    <m:r>
                      <a:rPr lang="en-US" altLang="zh-CN" i="1">
                        <a:latin typeface="Cambria Math"/>
                      </a:rPr>
                      <m:t>𝑆</m:t>
                    </m:r>
                    <m:r>
                      <a:rPr lang="en-US" altLang="zh-CN" b="0" i="1" smtClean="0">
                        <a:latin typeface="Cambria Math"/>
                      </a:rPr>
                      <m:t>′</m:t>
                    </m:r>
                    <m:r>
                      <a:rPr lang="en-US" altLang="zh-CN" i="1">
                        <a:latin typeface="Cambria Math"/>
                      </a:rPr>
                      <m:t>,</m:t>
                    </m:r>
                    <m:sSub>
                      <m:sSubPr>
                        <m:ctrlPr>
                          <a:rPr lang="en-US" altLang="zh-CN" i="1">
                            <a:latin typeface="Cambria Math" charset="0"/>
                          </a:rPr>
                        </m:ctrlPr>
                      </m:sSubPr>
                      <m:e>
                        <m:r>
                          <a:rPr lang="en-US" altLang="zh-CN" i="1">
                            <a:latin typeface="Cambria Math"/>
                          </a:rPr>
                          <m:t>𝑆</m:t>
                        </m:r>
                        <m:r>
                          <a:rPr lang="en-US" altLang="zh-CN" b="0" i="1" smtClean="0">
                            <a:latin typeface="Cambria Math"/>
                          </a:rPr>
                          <m:t>′</m:t>
                        </m:r>
                      </m:e>
                      <m:sub>
                        <m:r>
                          <a:rPr lang="en-US" altLang="zh-CN" i="1">
                            <a:latin typeface="Cambria Math"/>
                          </a:rPr>
                          <m:t>0</m:t>
                        </m:r>
                      </m:sub>
                    </m:sSub>
                    <m:r>
                      <a:rPr lang="en-US" altLang="zh-CN" i="1">
                        <a:latin typeface="Cambria Math"/>
                      </a:rPr>
                      <m:t>,</m:t>
                    </m:r>
                    <m:r>
                      <a:rPr lang="en-US" altLang="zh-CN" i="1">
                        <a:latin typeface="Cambria Math"/>
                      </a:rPr>
                      <m:t>𝑇</m:t>
                    </m:r>
                    <m:r>
                      <a:rPr lang="en-US" altLang="zh-CN" b="0" i="1" smtClean="0">
                        <a:latin typeface="Cambria Math"/>
                      </a:rPr>
                      <m:t>′</m:t>
                    </m:r>
                    <m:r>
                      <a:rPr lang="en-US" altLang="zh-CN" i="1">
                        <a:latin typeface="Cambria Math"/>
                      </a:rPr>
                      <m:t>,</m:t>
                    </m:r>
                    <m:r>
                      <a:rPr lang="zh-CN" altLang="en-US" i="1">
                        <a:latin typeface="Cambria Math"/>
                      </a:rPr>
                      <m:t>𝛼</m:t>
                    </m:r>
                    <m:r>
                      <a:rPr lang="en-US" altLang="zh-CN" b="0" i="1" smtClean="0">
                        <a:latin typeface="Cambria Math"/>
                      </a:rPr>
                      <m:t>′</m:t>
                    </m:r>
                    <m:r>
                      <a:rPr lang="en-US" altLang="zh-CN" i="1">
                        <a:latin typeface="Cambria Math"/>
                      </a:rPr>
                      <m:t>,</m:t>
                    </m:r>
                    <m:r>
                      <a:rPr lang="zh-CN" altLang="en-US" i="1">
                        <a:latin typeface="Cambria Math"/>
                      </a:rPr>
                      <m:t>𝛽</m:t>
                    </m:r>
                    <m:r>
                      <a:rPr lang="en-US" altLang="zh-CN" b="0" i="1" smtClean="0">
                        <a:latin typeface="Cambria Math"/>
                      </a:rPr>
                      <m:t>′</m:t>
                    </m:r>
                    <m:r>
                      <a:rPr lang="en-US" altLang="zh-CN" i="1">
                        <a:latin typeface="Cambria Math"/>
                      </a:rPr>
                      <m:t>&gt;</m:t>
                    </m:r>
                  </m:oMath>
                </a14:m>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be two </a:t>
                </a:r>
                <a:r>
                  <a:rPr lang="en-US" altLang="zh-CN" dirty="0" smtClean="0">
                    <a:latin typeface="Times New Roman" pitchFamily="18" charset="0"/>
                    <a:cs typeface="Times New Roman" pitchFamily="18" charset="0"/>
                  </a:rPr>
                  <a:t>transition systems</a:t>
                </a:r>
                <a:r>
                  <a:rPr lang="en-US" altLang="zh-CN" dirty="0">
                    <a:latin typeface="Times New Roman" pitchFamily="18" charset="0"/>
                    <a:cs typeface="Times New Roman" pitchFamily="18" charset="0"/>
                  </a:rPr>
                  <a:t>. A </a:t>
                </a:r>
                <a:r>
                  <a:rPr lang="en-US" altLang="zh-CN" i="1" dirty="0">
                    <a:latin typeface="Times New Roman" pitchFamily="18" charset="0"/>
                    <a:cs typeface="Times New Roman" pitchFamily="18" charset="0"/>
                  </a:rPr>
                  <a:t>homomorphism h </a:t>
                </a:r>
                <a:r>
                  <a:rPr lang="en-US" altLang="zh-CN" dirty="0">
                    <a:latin typeface="Times New Roman" pitchFamily="18" charset="0"/>
                    <a:cs typeface="Times New Roman" pitchFamily="18" charset="0"/>
                  </a:rPr>
                  <a:t>from</a:t>
                </a:r>
                <a14:m>
                  <m:oMath xmlns:m="http://schemas.openxmlformats.org/officeDocument/2006/math">
                    <m:r>
                      <a:rPr lang="en-US" altLang="zh-CN" b="0" i="0" smtClean="0">
                        <a:latin typeface="Cambria Math"/>
                      </a:rPr>
                      <m:t> </m:t>
                    </m:r>
                    <m:r>
                      <a:rPr lang="zh-CN" altLang="en-US" i="1">
                        <a:latin typeface="Cambria Math"/>
                      </a:rPr>
                      <m:t>𝒜</m:t>
                    </m:r>
                  </m:oMath>
                </a14:m>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to</a:t>
                </a:r>
                <a14:m>
                  <m:oMath xmlns:m="http://schemas.openxmlformats.org/officeDocument/2006/math">
                    <m:r>
                      <a:rPr lang="en-US" altLang="zh-CN" b="0" i="0" smtClean="0">
                        <a:latin typeface="Cambria Math"/>
                      </a:rPr>
                      <m:t> </m:t>
                    </m:r>
                    <m:r>
                      <a:rPr lang="zh-CN" altLang="en-US" i="1">
                        <a:latin typeface="Cambria Math"/>
                      </a:rPr>
                      <m:t>𝒜</m:t>
                    </m:r>
                  </m:oMath>
                </a14:m>
                <a:r>
                  <a:rPr lang="en-US" altLang="zh-CN" i="1"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is a pair </a:t>
                </a:r>
                <a14:m>
                  <m:oMath xmlns:m="http://schemas.openxmlformats.org/officeDocument/2006/math">
                    <m:r>
                      <a:rPr lang="en-US" altLang="zh-CN" i="1">
                        <a:latin typeface="Cambria Math"/>
                        <a:cs typeface="Times New Roman" pitchFamily="18" charset="0"/>
                      </a:rPr>
                      <m:t>(</m:t>
                    </m:r>
                    <m:sSub>
                      <m:sSubPr>
                        <m:ctrlPr>
                          <a:rPr lang="en-US" altLang="zh-CN" b="0" i="1" smtClean="0">
                            <a:latin typeface="Cambria Math" charset="0"/>
                            <a:cs typeface="Times New Roman" pitchFamily="18" charset="0"/>
                          </a:rPr>
                        </m:ctrlPr>
                      </m:sSubPr>
                      <m:e>
                        <m:r>
                          <a:rPr lang="en-US" altLang="zh-CN" b="0" i="1" smtClean="0">
                            <a:latin typeface="Cambria Math"/>
                            <a:cs typeface="Times New Roman" pitchFamily="18" charset="0"/>
                          </a:rPr>
                          <m:t>h</m:t>
                        </m:r>
                      </m:e>
                      <m:sub>
                        <m:r>
                          <a:rPr lang="zh-CN" altLang="en-US" b="0" i="1" smtClean="0">
                            <a:latin typeface="Cambria Math"/>
                            <a:cs typeface="Times New Roman" pitchFamily="18" charset="0"/>
                          </a:rPr>
                          <m:t>𝜎</m:t>
                        </m:r>
                      </m:sub>
                    </m:sSub>
                    <m:sSub>
                      <m:sSubPr>
                        <m:ctrlPr>
                          <a:rPr lang="en-US" altLang="zh-CN" b="0" i="1" smtClean="0">
                            <a:latin typeface="Cambria Math" charset="0"/>
                            <a:cs typeface="Times New Roman" pitchFamily="18" charset="0"/>
                          </a:rPr>
                        </m:ctrlPr>
                      </m:sSubPr>
                      <m:e>
                        <m:r>
                          <a:rPr lang="en-US" altLang="zh-CN" b="0" i="1" smtClean="0">
                            <a:latin typeface="Cambria Math"/>
                            <a:cs typeface="Times New Roman" pitchFamily="18" charset="0"/>
                          </a:rPr>
                          <m:t>,</m:t>
                        </m:r>
                        <m:r>
                          <a:rPr lang="en-US" altLang="zh-CN" b="0" i="1" smtClean="0">
                            <a:latin typeface="Cambria Math"/>
                            <a:cs typeface="Times New Roman" pitchFamily="18" charset="0"/>
                          </a:rPr>
                          <m:t>h</m:t>
                        </m:r>
                      </m:e>
                      <m:sub>
                        <m:r>
                          <a:rPr lang="zh-CN" altLang="en-US" b="0" i="1" smtClean="0">
                            <a:latin typeface="Cambria Math"/>
                            <a:cs typeface="Times New Roman" pitchFamily="18" charset="0"/>
                          </a:rPr>
                          <m:t>𝜏</m:t>
                        </m:r>
                      </m:sub>
                    </m:sSub>
                    <m:r>
                      <a:rPr lang="en-US" altLang="zh-CN" b="0" i="1" smtClean="0">
                        <a:latin typeface="Cambria Math"/>
                        <a:cs typeface="Times New Roman" pitchFamily="18" charset="0"/>
                      </a:rPr>
                      <m:t>)</m:t>
                    </m:r>
                  </m:oMath>
                </a14:m>
                <a:r>
                  <a:rPr lang="en-US" altLang="zh-CN" dirty="0" smtClean="0">
                    <a:latin typeface="Times New Roman" pitchFamily="18" charset="0"/>
                    <a:cs typeface="Times New Roman" pitchFamily="18" charset="0"/>
                  </a:rPr>
                  <a:t>of</a:t>
                </a: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mappings</a:t>
                </a:r>
                <a:endParaRPr lang="en-US" altLang="zh-CN"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charset="0"/>
                              <a:cs typeface="Times New Roman" pitchFamily="18" charset="0"/>
                            </a:rPr>
                          </m:ctrlPr>
                        </m:sSubPr>
                        <m:e>
                          <m:r>
                            <a:rPr lang="en-US" altLang="zh-CN" i="1">
                              <a:latin typeface="Cambria Math"/>
                              <a:cs typeface="Times New Roman" pitchFamily="18" charset="0"/>
                            </a:rPr>
                            <m:t>h</m:t>
                          </m:r>
                        </m:e>
                        <m:sub>
                          <m:r>
                            <a:rPr lang="zh-CN" altLang="en-US" i="1">
                              <a:latin typeface="Cambria Math"/>
                              <a:cs typeface="Times New Roman" pitchFamily="18" charset="0"/>
                            </a:rPr>
                            <m:t>𝜎</m:t>
                          </m:r>
                        </m:sub>
                      </m:sSub>
                      <m:r>
                        <a:rPr lang="en-US" altLang="zh-CN" b="0" i="1" smtClean="0">
                          <a:latin typeface="Cambria Math"/>
                          <a:cs typeface="Times New Roman" pitchFamily="18" charset="0"/>
                        </a:rPr>
                        <m:t>:</m:t>
                      </m:r>
                      <m:r>
                        <a:rPr lang="en-US" altLang="zh-CN" b="0" i="1" smtClean="0">
                          <a:latin typeface="Cambria Math"/>
                          <a:cs typeface="Times New Roman" pitchFamily="18" charset="0"/>
                        </a:rPr>
                        <m:t>𝑆</m:t>
                      </m:r>
                      <m:r>
                        <a:rPr lang="en-US" altLang="zh-CN" b="0" i="1" smtClean="0">
                          <a:latin typeface="Cambria Math"/>
                          <a:ea typeface="Cambria Math"/>
                          <a:cs typeface="Times New Roman" pitchFamily="18" charset="0"/>
                        </a:rPr>
                        <m:t>→</m:t>
                      </m:r>
                      <m:r>
                        <a:rPr lang="en-US" altLang="zh-CN" b="0" i="1" smtClean="0">
                          <a:latin typeface="Cambria Math"/>
                          <a:ea typeface="Cambria Math"/>
                          <a:cs typeface="Times New Roman" pitchFamily="18" charset="0"/>
                        </a:rPr>
                        <m:t>𝑆</m:t>
                      </m:r>
                      <m:r>
                        <a:rPr lang="en-US" altLang="zh-CN" b="0" i="1" smtClean="0">
                          <a:latin typeface="Cambria Math"/>
                          <a:ea typeface="Cambria Math"/>
                          <a:cs typeface="Times New Roman" pitchFamily="18" charset="0"/>
                        </a:rPr>
                        <m:t>′</m:t>
                      </m:r>
                    </m:oMath>
                  </m:oMathPara>
                </a14:m>
                <a:endParaRPr lang="en-US" altLang="zh-CN"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charset="0"/>
                              <a:cs typeface="Times New Roman" pitchFamily="18" charset="0"/>
                            </a:rPr>
                          </m:ctrlPr>
                        </m:sSubPr>
                        <m:e>
                          <m:r>
                            <a:rPr lang="en-US" altLang="zh-CN" b="0" i="1" smtClean="0">
                              <a:latin typeface="Cambria Math"/>
                              <a:cs typeface="Times New Roman" pitchFamily="18" charset="0"/>
                            </a:rPr>
                            <m:t>h</m:t>
                          </m:r>
                        </m:e>
                        <m:sub>
                          <m:r>
                            <a:rPr lang="zh-CN" altLang="en-US" i="1" smtClean="0">
                              <a:latin typeface="Cambria Math"/>
                              <a:cs typeface="Times New Roman" pitchFamily="18" charset="0"/>
                            </a:rPr>
                            <m:t>𝜏</m:t>
                          </m:r>
                        </m:sub>
                      </m:sSub>
                      <m:r>
                        <a:rPr lang="en-US" altLang="zh-CN" b="0" i="1" smtClean="0">
                          <a:latin typeface="Cambria Math"/>
                          <a:cs typeface="Times New Roman" pitchFamily="18" charset="0"/>
                        </a:rPr>
                        <m:t>:</m:t>
                      </m:r>
                      <m:r>
                        <a:rPr lang="en-US" altLang="zh-CN" b="0" i="1" smtClean="0">
                          <a:latin typeface="Cambria Math"/>
                          <a:cs typeface="Times New Roman" pitchFamily="18" charset="0"/>
                        </a:rPr>
                        <m:t>𝑇</m:t>
                      </m:r>
                      <m:r>
                        <a:rPr lang="en-US" altLang="zh-CN" b="0" i="1" smtClean="0">
                          <a:latin typeface="Cambria Math"/>
                          <a:ea typeface="Cambria Math"/>
                          <a:cs typeface="Times New Roman" pitchFamily="18" charset="0"/>
                        </a:rPr>
                        <m:t>→</m:t>
                      </m:r>
                      <m:r>
                        <a:rPr lang="en-US" altLang="zh-CN" b="0" i="1" smtClean="0">
                          <a:latin typeface="Cambria Math"/>
                          <a:ea typeface="Cambria Math"/>
                          <a:cs typeface="Times New Roman" pitchFamily="18" charset="0"/>
                        </a:rPr>
                        <m:t>𝑇</m:t>
                      </m:r>
                      <m:r>
                        <a:rPr lang="en-US" altLang="zh-CN" b="0" i="1" smtClean="0">
                          <a:latin typeface="Cambria Math"/>
                          <a:ea typeface="Cambria Math"/>
                          <a:cs typeface="Times New Roman" pitchFamily="18" charset="0"/>
                        </a:rPr>
                        <m:t>′</m:t>
                      </m:r>
                    </m:oMath>
                  </m:oMathPara>
                </a14:m>
                <a:endParaRPr lang="en-US" altLang="zh-CN" dirty="0" smtClean="0">
                  <a:latin typeface="Times New Roman" pitchFamily="18" charset="0"/>
                  <a:cs typeface="Times New Roman" pitchFamily="18" charset="0"/>
                </a:endParaRPr>
              </a:p>
              <a:p>
                <a:pPr marL="0" indent="0">
                  <a:buNone/>
                </a:pPr>
                <a:r>
                  <a:rPr lang="en-US" altLang="zh-CN" dirty="0" smtClean="0">
                    <a:latin typeface="Times New Roman" pitchFamily="18" charset="0"/>
                    <a:cs typeface="Times New Roman" pitchFamily="18" charset="0"/>
                  </a:rPr>
                  <a:t>    which </a:t>
                </a:r>
                <a:r>
                  <a:rPr lang="en-US" altLang="zh-CN" dirty="0">
                    <a:latin typeface="Times New Roman" pitchFamily="18" charset="0"/>
                    <a:cs typeface="Times New Roman" pitchFamily="18" charset="0"/>
                  </a:rPr>
                  <a:t>satisfies, for every transition </a:t>
                </a:r>
                <a:r>
                  <a:rPr lang="en-US" altLang="zh-CN" i="1" dirty="0">
                    <a:latin typeface="Times New Roman" pitchFamily="18" charset="0"/>
                    <a:cs typeface="Times New Roman" pitchFamily="18" charset="0"/>
                  </a:rPr>
                  <a:t>t </a:t>
                </a:r>
                <a:r>
                  <a:rPr lang="en-US" altLang="zh-CN" dirty="0">
                    <a:latin typeface="Times New Roman" pitchFamily="18" charset="0"/>
                    <a:cs typeface="Times New Roman" pitchFamily="18" charset="0"/>
                  </a:rPr>
                  <a:t>of </a:t>
                </a:r>
                <a:r>
                  <a:rPr lang="en-US" altLang="zh-CN" i="1" dirty="0">
                    <a:latin typeface="Times New Roman" pitchFamily="18" charset="0"/>
                    <a:cs typeface="Times New Roman" pitchFamily="18" charset="0"/>
                  </a:rPr>
                  <a:t>T</a:t>
                </a:r>
                <a:r>
                  <a:rPr lang="en-US" altLang="zh-CN" dirty="0" smtClean="0">
                    <a:latin typeface="Times New Roman" pitchFamily="18" charset="0"/>
                    <a:cs typeface="Times New Roman" pitchFamily="18" charset="0"/>
                  </a:rPr>
                  <a:t>:</a:t>
                </a:r>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charset="0"/>
                              <a:cs typeface="Times New Roman" pitchFamily="18" charset="0"/>
                            </a:rPr>
                          </m:ctrlPr>
                        </m:sSubPr>
                        <m:e>
                          <m:r>
                            <a:rPr lang="en-US" altLang="zh-CN" i="1">
                              <a:latin typeface="Cambria Math"/>
                              <a:ea typeface="Cambria Math"/>
                              <a:cs typeface="Times New Roman" pitchFamily="18" charset="0"/>
                            </a:rPr>
                            <m:t>𝛼</m:t>
                          </m:r>
                          <m:r>
                            <a:rPr lang="en-US" altLang="zh-CN" b="0" i="1" smtClean="0">
                              <a:latin typeface="Cambria Math"/>
                              <a:ea typeface="Cambria Math"/>
                              <a:cs typeface="Times New Roman" pitchFamily="18" charset="0"/>
                            </a:rPr>
                            <m:t>′(</m:t>
                          </m:r>
                          <m:r>
                            <a:rPr lang="en-US" altLang="zh-CN" i="1">
                              <a:latin typeface="Cambria Math"/>
                              <a:cs typeface="Times New Roman" pitchFamily="18" charset="0"/>
                            </a:rPr>
                            <m:t>h</m:t>
                          </m:r>
                        </m:e>
                        <m:sub>
                          <m:r>
                            <a:rPr lang="zh-CN" altLang="en-US" i="1" smtClean="0">
                              <a:latin typeface="Cambria Math"/>
                              <a:cs typeface="Times New Roman" pitchFamily="18" charset="0"/>
                            </a:rPr>
                            <m:t>𝜏</m:t>
                          </m:r>
                        </m:sub>
                      </m:sSub>
                      <m:sSub>
                        <m:sSubPr>
                          <m:ctrlPr>
                            <a:rPr lang="en-US" altLang="zh-CN" i="1">
                              <a:latin typeface="Cambria Math" charset="0"/>
                              <a:cs typeface="Times New Roman" pitchFamily="18" charset="0"/>
                            </a:rPr>
                          </m:ctrlPr>
                        </m:sSubPr>
                        <m:e>
                          <m:r>
                            <a:rPr lang="en-US" altLang="zh-CN" b="0" i="1" smtClean="0">
                              <a:latin typeface="Cambria Math"/>
                              <a:cs typeface="Times New Roman" pitchFamily="18" charset="0"/>
                            </a:rPr>
                            <m:t>(</m:t>
                          </m:r>
                          <m:r>
                            <a:rPr lang="en-US" altLang="zh-CN" b="0" i="1" smtClean="0">
                              <a:latin typeface="Cambria Math"/>
                              <a:cs typeface="Times New Roman" pitchFamily="18" charset="0"/>
                            </a:rPr>
                            <m:t>𝑡</m:t>
                          </m:r>
                          <m:r>
                            <a:rPr lang="en-US" altLang="zh-CN" b="0" i="1" smtClean="0">
                              <a:latin typeface="Cambria Math"/>
                              <a:cs typeface="Times New Roman" pitchFamily="18" charset="0"/>
                            </a:rPr>
                            <m:t>))=</m:t>
                          </m:r>
                          <m:r>
                            <a:rPr lang="en-US" altLang="zh-CN" i="1">
                              <a:latin typeface="Cambria Math"/>
                              <a:cs typeface="Times New Roman" pitchFamily="18" charset="0"/>
                            </a:rPr>
                            <m:t>h</m:t>
                          </m:r>
                        </m:e>
                        <m:sub>
                          <m:r>
                            <a:rPr lang="zh-CN" altLang="en-US" i="1" smtClean="0">
                              <a:latin typeface="Cambria Math"/>
                              <a:cs typeface="Times New Roman" pitchFamily="18" charset="0"/>
                            </a:rPr>
                            <m:t>𝜎</m:t>
                          </m:r>
                        </m:sub>
                      </m:sSub>
                      <m:d>
                        <m:dPr>
                          <m:ctrlPr>
                            <a:rPr lang="en-US" altLang="zh-CN" b="0" i="1" smtClean="0">
                              <a:latin typeface="Cambria Math" charset="0"/>
                              <a:cs typeface="Times New Roman" pitchFamily="18" charset="0"/>
                            </a:rPr>
                          </m:ctrlPr>
                        </m:dPr>
                        <m:e>
                          <m:r>
                            <a:rPr lang="zh-CN" altLang="en-US" b="0" i="1" smtClean="0">
                              <a:latin typeface="Cambria Math"/>
                              <a:cs typeface="Times New Roman" pitchFamily="18" charset="0"/>
                            </a:rPr>
                            <m:t>𝛼</m:t>
                          </m:r>
                          <m:d>
                            <m:dPr>
                              <m:ctrlPr>
                                <a:rPr lang="en-US" altLang="zh-CN" b="0" i="1" smtClean="0">
                                  <a:latin typeface="Cambria Math" charset="0"/>
                                  <a:cs typeface="Times New Roman" pitchFamily="18" charset="0"/>
                                </a:rPr>
                              </m:ctrlPr>
                            </m:dPr>
                            <m:e>
                              <m:r>
                                <a:rPr lang="en-US" altLang="zh-CN" b="0" i="1" smtClean="0">
                                  <a:latin typeface="Cambria Math"/>
                                  <a:cs typeface="Times New Roman" pitchFamily="18" charset="0"/>
                                </a:rPr>
                                <m:t>𝑡</m:t>
                              </m:r>
                            </m:e>
                          </m:d>
                        </m:e>
                      </m:d>
                      <m:r>
                        <a:rPr lang="en-US" altLang="zh-CN" b="0" i="1" smtClean="0">
                          <a:latin typeface="Cambria Math"/>
                          <a:cs typeface="Times New Roman" pitchFamily="18" charset="0"/>
                        </a:rPr>
                        <m:t>,</m:t>
                      </m:r>
                    </m:oMath>
                  </m:oMathPara>
                </a14:m>
                <a:endParaRPr lang="en-US" altLang="zh-CN"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charset="0"/>
                              <a:cs typeface="Times New Roman" pitchFamily="18" charset="0"/>
                            </a:rPr>
                          </m:ctrlPr>
                        </m:sSubPr>
                        <m:e>
                          <m:r>
                            <a:rPr lang="zh-CN" altLang="en-US" i="1" smtClean="0">
                              <a:latin typeface="Cambria Math"/>
                              <a:cs typeface="Times New Roman" pitchFamily="18" charset="0"/>
                            </a:rPr>
                            <m:t>𝛽</m:t>
                          </m:r>
                          <m:r>
                            <a:rPr lang="en-US" altLang="zh-CN" i="1">
                              <a:latin typeface="Cambria Math"/>
                              <a:ea typeface="Cambria Math"/>
                              <a:cs typeface="Times New Roman" pitchFamily="18" charset="0"/>
                            </a:rPr>
                            <m:t>′(</m:t>
                          </m:r>
                          <m:r>
                            <a:rPr lang="en-US" altLang="zh-CN" i="1">
                              <a:latin typeface="Cambria Math"/>
                              <a:cs typeface="Times New Roman" pitchFamily="18" charset="0"/>
                            </a:rPr>
                            <m:t>h</m:t>
                          </m:r>
                        </m:e>
                        <m:sub>
                          <m:r>
                            <a:rPr lang="zh-CN" altLang="en-US" i="1">
                              <a:latin typeface="Cambria Math"/>
                              <a:cs typeface="Times New Roman" pitchFamily="18" charset="0"/>
                            </a:rPr>
                            <m:t>𝜏</m:t>
                          </m:r>
                        </m:sub>
                      </m:sSub>
                      <m:sSub>
                        <m:sSubPr>
                          <m:ctrlPr>
                            <a:rPr lang="en-US" altLang="zh-CN" i="1">
                              <a:latin typeface="Cambria Math" charset="0"/>
                              <a:cs typeface="Times New Roman" pitchFamily="18" charset="0"/>
                            </a:rPr>
                          </m:ctrlPr>
                        </m:sSubPr>
                        <m:e>
                          <m:r>
                            <a:rPr lang="en-US" altLang="zh-CN" i="1">
                              <a:latin typeface="Cambria Math"/>
                              <a:cs typeface="Times New Roman" pitchFamily="18" charset="0"/>
                            </a:rPr>
                            <m:t>(</m:t>
                          </m:r>
                          <m:r>
                            <a:rPr lang="en-US" altLang="zh-CN" i="1">
                              <a:latin typeface="Cambria Math"/>
                              <a:cs typeface="Times New Roman" pitchFamily="18" charset="0"/>
                            </a:rPr>
                            <m:t>𝑡</m:t>
                          </m:r>
                          <m:r>
                            <a:rPr lang="en-US" altLang="zh-CN" i="1">
                              <a:latin typeface="Cambria Math"/>
                              <a:cs typeface="Times New Roman" pitchFamily="18" charset="0"/>
                            </a:rPr>
                            <m:t>))=</m:t>
                          </m:r>
                          <m:r>
                            <a:rPr lang="en-US" altLang="zh-CN" i="1">
                              <a:latin typeface="Cambria Math"/>
                              <a:cs typeface="Times New Roman" pitchFamily="18" charset="0"/>
                            </a:rPr>
                            <m:t>h</m:t>
                          </m:r>
                        </m:e>
                        <m:sub>
                          <m:r>
                            <a:rPr lang="zh-CN" altLang="en-US" i="1">
                              <a:latin typeface="Cambria Math"/>
                              <a:cs typeface="Times New Roman" pitchFamily="18" charset="0"/>
                            </a:rPr>
                            <m:t>𝜎</m:t>
                          </m:r>
                        </m:sub>
                      </m:sSub>
                      <m:d>
                        <m:dPr>
                          <m:ctrlPr>
                            <a:rPr lang="en-US" altLang="zh-CN" i="1">
                              <a:latin typeface="Cambria Math" charset="0"/>
                              <a:cs typeface="Times New Roman" pitchFamily="18" charset="0"/>
                            </a:rPr>
                          </m:ctrlPr>
                        </m:dPr>
                        <m:e>
                          <m:r>
                            <a:rPr lang="zh-CN" altLang="en-US" i="1" smtClean="0">
                              <a:latin typeface="Cambria Math"/>
                              <a:cs typeface="Times New Roman" pitchFamily="18" charset="0"/>
                            </a:rPr>
                            <m:t>𝛽</m:t>
                          </m:r>
                          <m:d>
                            <m:dPr>
                              <m:ctrlPr>
                                <a:rPr lang="en-US" altLang="zh-CN" i="1">
                                  <a:latin typeface="Cambria Math" charset="0"/>
                                  <a:cs typeface="Times New Roman" pitchFamily="18" charset="0"/>
                                </a:rPr>
                              </m:ctrlPr>
                            </m:dPr>
                            <m:e>
                              <m:r>
                                <a:rPr lang="en-US" altLang="zh-CN" i="1">
                                  <a:latin typeface="Cambria Math"/>
                                  <a:cs typeface="Times New Roman" pitchFamily="18" charset="0"/>
                                </a:rPr>
                                <m:t>𝑡</m:t>
                              </m:r>
                            </m:e>
                          </m:d>
                        </m:e>
                      </m:d>
                      <m:r>
                        <a:rPr lang="en-US" altLang="zh-CN" i="1">
                          <a:latin typeface="Cambria Math"/>
                          <a:cs typeface="Times New Roman" pitchFamily="18" charset="0"/>
                        </a:rPr>
                        <m:t>,</m:t>
                      </m:r>
                    </m:oMath>
                  </m:oMathPara>
                </a14:m>
                <a:endParaRPr lang="en-US" altLang="zh-CN" dirty="0">
                  <a:latin typeface="Times New Roman" pitchFamily="18" charset="0"/>
                  <a:cs typeface="Times New Roman" pitchFamily="18" charset="0"/>
                </a:endParaRPr>
              </a:p>
              <a:p>
                <a:pPr marL="0" indent="0">
                  <a:buNone/>
                </a:pPr>
                <a:endParaRPr lang="en-US" altLang="zh-CN"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74" t="-13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712878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i="1" dirty="0" smtClean="0">
                    <a:latin typeface="Times New Roman" pitchFamily="18" charset="0"/>
                    <a:cs typeface="Times New Roman" pitchFamily="18" charset="0"/>
                  </a:rPr>
                  <a:t>Labeled transition system homomorphism</a:t>
                </a:r>
                <a:endParaRPr lang="en-US" altLang="zh-CN" i="1" dirty="0">
                  <a:latin typeface="Times New Roman" pitchFamily="18" charset="0"/>
                  <a:cs typeface="Times New Roman" pitchFamily="18" charset="0"/>
                </a:endParaRPr>
              </a:p>
              <a:p>
                <a:r>
                  <a:rPr lang="en-US" altLang="zh-CN" dirty="0">
                    <a:latin typeface="Times New Roman" pitchFamily="18" charset="0"/>
                    <a:cs typeface="Times New Roman" pitchFamily="18" charset="0"/>
                  </a:rPr>
                  <a:t>Let</a:t>
                </a:r>
                <a14:m>
                  <m:oMath xmlns:m="http://schemas.openxmlformats.org/officeDocument/2006/math">
                    <m:r>
                      <a:rPr lang="en-US" altLang="zh-CN" b="0" i="0" smtClean="0">
                        <a:latin typeface="Cambria Math"/>
                      </a:rPr>
                      <m:t> </m:t>
                    </m:r>
                    <m:r>
                      <a:rPr lang="zh-CN" altLang="en-US" i="1">
                        <a:latin typeface="Cambria Math"/>
                      </a:rPr>
                      <m:t>𝒜</m:t>
                    </m:r>
                  </m:oMath>
                </a14:m>
                <a:r>
                  <a:rPr lang="en-US" altLang="zh-CN" dirty="0">
                    <a:latin typeface="Times New Roman" pitchFamily="18" charset="0"/>
                    <a:cs typeface="Times New Roman" pitchFamily="18" charset="0"/>
                  </a:rPr>
                  <a:t>= </a:t>
                </a:r>
                <a14:m>
                  <m:oMath xmlns:m="http://schemas.openxmlformats.org/officeDocument/2006/math">
                    <m:r>
                      <a:rPr lang="en-US" altLang="zh-CN" i="1">
                        <a:latin typeface="Cambria Math"/>
                      </a:rPr>
                      <m:t>&lt;</m:t>
                    </m:r>
                    <m:r>
                      <a:rPr lang="en-US" altLang="zh-CN" i="1">
                        <a:latin typeface="Cambria Math"/>
                      </a:rPr>
                      <m:t>𝑆</m:t>
                    </m:r>
                    <m:r>
                      <a:rPr lang="en-US" altLang="zh-CN" i="1">
                        <a:latin typeface="Cambria Math"/>
                      </a:rPr>
                      <m:t>,</m:t>
                    </m:r>
                    <m:sSub>
                      <m:sSubPr>
                        <m:ctrlPr>
                          <a:rPr lang="en-US" altLang="zh-CN" i="1">
                            <a:latin typeface="Cambria Math" charset="0"/>
                          </a:rPr>
                        </m:ctrlPr>
                      </m:sSubPr>
                      <m:e>
                        <m:r>
                          <a:rPr lang="en-US" altLang="zh-CN" i="1">
                            <a:latin typeface="Cambria Math"/>
                          </a:rPr>
                          <m:t>𝑆</m:t>
                        </m:r>
                      </m:e>
                      <m:sub>
                        <m:r>
                          <a:rPr lang="en-US" altLang="zh-CN" i="1">
                            <a:latin typeface="Cambria Math"/>
                          </a:rPr>
                          <m:t>0</m:t>
                        </m:r>
                      </m:sub>
                    </m:sSub>
                    <m:r>
                      <a:rPr lang="en-US" altLang="zh-CN" i="1">
                        <a:latin typeface="Cambria Math"/>
                      </a:rPr>
                      <m:t>,</m:t>
                    </m:r>
                    <m:r>
                      <a:rPr lang="en-US" altLang="zh-CN" i="1">
                        <a:latin typeface="Cambria Math"/>
                      </a:rPr>
                      <m:t>𝑇</m:t>
                    </m:r>
                    <m:r>
                      <a:rPr lang="en-US" altLang="zh-CN" i="1">
                        <a:latin typeface="Cambria Math"/>
                      </a:rPr>
                      <m:t>,</m:t>
                    </m:r>
                    <m:r>
                      <a:rPr lang="zh-CN" altLang="en-US" i="1">
                        <a:latin typeface="Cambria Math"/>
                      </a:rPr>
                      <m:t>𝛼</m:t>
                    </m:r>
                    <m:r>
                      <a:rPr lang="en-US" altLang="zh-CN" i="1">
                        <a:latin typeface="Cambria Math"/>
                      </a:rPr>
                      <m:t>,</m:t>
                    </m:r>
                    <m:r>
                      <a:rPr lang="zh-CN" altLang="en-US" i="1">
                        <a:latin typeface="Cambria Math"/>
                      </a:rPr>
                      <m:t>𝛽</m:t>
                    </m:r>
                    <m:r>
                      <a:rPr lang="en-US" altLang="zh-CN" i="1">
                        <a:latin typeface="Cambria Math"/>
                      </a:rPr>
                      <m:t>,</m:t>
                    </m:r>
                    <m:r>
                      <a:rPr lang="en-US" altLang="zh-CN" i="1" dirty="0" smtClean="0">
                        <a:latin typeface="Cambria Math"/>
                      </a:rPr>
                      <m:t> </m:t>
                    </m:r>
                    <m:r>
                      <a:rPr lang="zh-CN" altLang="en-US" i="1" dirty="0" smtClean="0">
                        <a:latin typeface="Cambria Math"/>
                      </a:rPr>
                      <m:t>𝜆</m:t>
                    </m:r>
                    <m:r>
                      <a:rPr lang="en-US" altLang="zh-CN" i="1">
                        <a:latin typeface="Cambria Math"/>
                      </a:rPr>
                      <m:t>&gt;</m:t>
                    </m:r>
                  </m:oMath>
                </a14:m>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and</a:t>
                </a:r>
                <a14:m>
                  <m:oMath xmlns:m="http://schemas.openxmlformats.org/officeDocument/2006/math">
                    <m:r>
                      <a:rPr lang="en-US" altLang="zh-CN" b="0" i="0" smtClean="0">
                        <a:latin typeface="Cambria Math"/>
                      </a:rPr>
                      <m:t> </m:t>
                    </m:r>
                    <m:r>
                      <a:rPr lang="zh-CN" altLang="en-US" i="1">
                        <a:latin typeface="Cambria Math"/>
                      </a:rPr>
                      <m:t>𝒜</m:t>
                    </m:r>
                  </m:oMath>
                </a14:m>
                <a:r>
                  <a:rPr lang="en-US" altLang="zh-CN" i="1"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14:m>
                  <m:oMath xmlns:m="http://schemas.openxmlformats.org/officeDocument/2006/math">
                    <m:r>
                      <a:rPr lang="en-US" altLang="zh-CN" i="1" smtClean="0">
                        <a:latin typeface="Cambria Math"/>
                      </a:rPr>
                      <m:t>&lt;</m:t>
                    </m:r>
                    <m:r>
                      <a:rPr lang="en-US" altLang="zh-CN" i="1">
                        <a:latin typeface="Cambria Math"/>
                      </a:rPr>
                      <m:t>𝑆</m:t>
                    </m:r>
                    <m:r>
                      <a:rPr lang="en-US" altLang="zh-CN" i="1">
                        <a:latin typeface="Cambria Math"/>
                      </a:rPr>
                      <m:t>′,</m:t>
                    </m:r>
                    <m:sSub>
                      <m:sSubPr>
                        <m:ctrlPr>
                          <a:rPr lang="en-US" altLang="zh-CN" i="1">
                            <a:latin typeface="Cambria Math" charset="0"/>
                          </a:rPr>
                        </m:ctrlPr>
                      </m:sSubPr>
                      <m:e>
                        <m:r>
                          <a:rPr lang="en-US" altLang="zh-CN" b="0" i="1" smtClean="0">
                            <a:latin typeface="Cambria Math"/>
                          </a:rPr>
                          <m:t>𝑆</m:t>
                        </m:r>
                        <m:r>
                          <a:rPr lang="en-US" altLang="zh-CN" b="0" i="1" smtClean="0">
                            <a:latin typeface="Cambria Math"/>
                          </a:rPr>
                          <m:t>′</m:t>
                        </m:r>
                      </m:e>
                      <m:sub>
                        <m:r>
                          <a:rPr lang="en-US" altLang="zh-CN" b="0" i="1" smtClean="0">
                            <a:latin typeface="Cambria Math"/>
                          </a:rPr>
                          <m:t>0</m:t>
                        </m:r>
                      </m:sub>
                    </m:sSub>
                    <m:r>
                      <a:rPr lang="en-US" altLang="zh-CN" i="1">
                        <a:latin typeface="Cambria Math"/>
                      </a:rPr>
                      <m:t>,</m:t>
                    </m:r>
                    <m:r>
                      <a:rPr lang="en-US" altLang="zh-CN" i="1">
                        <a:latin typeface="Cambria Math"/>
                      </a:rPr>
                      <m:t>𝑇</m:t>
                    </m:r>
                    <m:r>
                      <a:rPr lang="en-US" altLang="zh-CN" i="1">
                        <a:latin typeface="Cambria Math"/>
                      </a:rPr>
                      <m:t>′,</m:t>
                    </m:r>
                    <m:r>
                      <a:rPr lang="zh-CN" altLang="en-US" i="1">
                        <a:latin typeface="Cambria Math"/>
                      </a:rPr>
                      <m:t>𝛼</m:t>
                    </m:r>
                    <m:r>
                      <a:rPr lang="en-US" altLang="zh-CN" i="1">
                        <a:latin typeface="Cambria Math"/>
                      </a:rPr>
                      <m:t>′,</m:t>
                    </m:r>
                    <m:r>
                      <a:rPr lang="zh-CN" altLang="en-US" i="1">
                        <a:latin typeface="Cambria Math"/>
                      </a:rPr>
                      <m:t>𝛽</m:t>
                    </m:r>
                    <m:r>
                      <a:rPr lang="en-US" altLang="zh-CN" b="0" i="1" smtClean="0">
                        <a:latin typeface="Cambria Math"/>
                      </a:rPr>
                      <m:t>′,</m:t>
                    </m:r>
                    <m:sSup>
                      <m:sSupPr>
                        <m:ctrlPr>
                          <a:rPr lang="en-US" altLang="zh-CN" b="0" i="1" dirty="0" smtClean="0">
                            <a:latin typeface="Cambria Math" charset="0"/>
                          </a:rPr>
                        </m:ctrlPr>
                      </m:sSupPr>
                      <m:e>
                        <m:r>
                          <a:rPr lang="zh-CN" altLang="en-US" i="1" dirty="0">
                            <a:latin typeface="Cambria Math"/>
                            <a:cs typeface="Times New Roman" pitchFamily="18" charset="0"/>
                          </a:rPr>
                          <m:t>𝜆</m:t>
                        </m:r>
                      </m:e>
                      <m:sup>
                        <m:r>
                          <a:rPr lang="en-US" altLang="zh-CN" b="0" i="1" dirty="0" smtClean="0">
                            <a:latin typeface="Cambria Math"/>
                            <a:cs typeface="Times New Roman" pitchFamily="18" charset="0"/>
                          </a:rPr>
                          <m:t>′</m:t>
                        </m:r>
                      </m:sup>
                    </m:sSup>
                    <m:r>
                      <a:rPr lang="en-US" altLang="zh-CN" i="1">
                        <a:latin typeface="Cambria Math"/>
                      </a:rPr>
                      <m:t>&gt;</m:t>
                    </m:r>
                  </m:oMath>
                </a14:m>
                <a:r>
                  <a:rPr lang="en-US" altLang="zh-CN" dirty="0" smtClean="0">
                    <a:latin typeface="Times New Roman" pitchFamily="18" charset="0"/>
                    <a:cs typeface="Times New Roman" pitchFamily="18" charset="0"/>
                  </a:rPr>
                  <a:t>be </a:t>
                </a:r>
                <a:r>
                  <a:rPr lang="en-US" altLang="zh-CN" dirty="0">
                    <a:latin typeface="Times New Roman" pitchFamily="18" charset="0"/>
                    <a:cs typeface="Times New Roman" pitchFamily="18" charset="0"/>
                  </a:rPr>
                  <a:t>two transition systems </a:t>
                </a:r>
                <a:r>
                  <a:rPr lang="en-US" altLang="zh-CN" dirty="0" smtClean="0">
                    <a:latin typeface="Times New Roman" pitchFamily="18" charset="0"/>
                    <a:cs typeface="Times New Roman" pitchFamily="18" charset="0"/>
                  </a:rPr>
                  <a:t>labeled </a:t>
                </a:r>
                <a:r>
                  <a:rPr lang="en-US" altLang="zh-CN" dirty="0">
                    <a:latin typeface="Times New Roman" pitchFamily="18" charset="0"/>
                    <a:cs typeface="Times New Roman" pitchFamily="18" charset="0"/>
                  </a:rPr>
                  <a:t>by the same alphabet. A </a:t>
                </a:r>
                <a:r>
                  <a:rPr lang="en-US" altLang="zh-CN" i="1" dirty="0">
                    <a:latin typeface="Times New Roman" pitchFamily="18" charset="0"/>
                    <a:cs typeface="Times New Roman" pitchFamily="18" charset="0"/>
                  </a:rPr>
                  <a:t>labeled transition </a:t>
                </a:r>
                <a:r>
                  <a:rPr lang="en-US" altLang="zh-CN" i="1" dirty="0" smtClean="0">
                    <a:latin typeface="Times New Roman" pitchFamily="18" charset="0"/>
                    <a:cs typeface="Times New Roman" pitchFamily="18" charset="0"/>
                  </a:rPr>
                  <a:t>system homomorphism </a:t>
                </a:r>
                <a:r>
                  <a:rPr lang="en-US" altLang="zh-CN" dirty="0">
                    <a:latin typeface="Times New Roman" pitchFamily="18" charset="0"/>
                    <a:cs typeface="Times New Roman" pitchFamily="18" charset="0"/>
                  </a:rPr>
                  <a:t>from</a:t>
                </a:r>
                <a14:m>
                  <m:oMath xmlns:m="http://schemas.openxmlformats.org/officeDocument/2006/math">
                    <m:r>
                      <a:rPr lang="en-US" altLang="zh-CN" b="0" i="0" smtClean="0">
                        <a:latin typeface="Cambria Math"/>
                      </a:rPr>
                      <m:t> </m:t>
                    </m:r>
                    <m:r>
                      <a:rPr lang="zh-CN" altLang="en-US" i="1">
                        <a:latin typeface="Cambria Math"/>
                      </a:rPr>
                      <m:t>𝒜</m:t>
                    </m:r>
                  </m:oMath>
                </a14:m>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to</a:t>
                </a:r>
                <a14:m>
                  <m:oMath xmlns:m="http://schemas.openxmlformats.org/officeDocument/2006/math">
                    <m:r>
                      <a:rPr lang="en-US" altLang="zh-CN" b="0" i="0" smtClean="0">
                        <a:latin typeface="Cambria Math"/>
                      </a:rPr>
                      <m:t> </m:t>
                    </m:r>
                    <m:r>
                      <a:rPr lang="zh-CN" altLang="en-US" i="1">
                        <a:latin typeface="Cambria Math"/>
                      </a:rPr>
                      <m:t>𝒜</m:t>
                    </m:r>
                  </m:oMath>
                </a14:m>
                <a:r>
                  <a:rPr lang="en-US" altLang="zh-CN" i="1"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is a homomorphism </a:t>
                </a:r>
                <a:r>
                  <a:rPr lang="en-US" altLang="zh-CN" i="1" dirty="0">
                    <a:latin typeface="Times New Roman" pitchFamily="18" charset="0"/>
                    <a:cs typeface="Times New Roman" pitchFamily="18" charset="0"/>
                  </a:rPr>
                  <a:t>h </a:t>
                </a:r>
                <a:r>
                  <a:rPr lang="en-US" altLang="zh-CN" dirty="0">
                    <a:latin typeface="Times New Roman" pitchFamily="18" charset="0"/>
                    <a:cs typeface="Times New Roman" pitchFamily="18" charset="0"/>
                  </a:rPr>
                  <a:t>which </a:t>
                </a:r>
                <a:r>
                  <a:rPr lang="en-US" altLang="zh-CN" dirty="0" smtClean="0">
                    <a:latin typeface="Times New Roman" pitchFamily="18" charset="0"/>
                    <a:cs typeface="Times New Roman" pitchFamily="18" charset="0"/>
                  </a:rPr>
                  <a:t>also satisfies </a:t>
                </a:r>
                <a:r>
                  <a:rPr lang="en-US" altLang="zh-CN" dirty="0">
                    <a:latin typeface="Times New Roman" pitchFamily="18" charset="0"/>
                    <a:cs typeface="Times New Roman" pitchFamily="18" charset="0"/>
                  </a:rPr>
                  <a:t>the </a:t>
                </a:r>
                <a:r>
                  <a:rPr lang="en-US" altLang="zh-CN" dirty="0" smtClean="0">
                    <a:latin typeface="Times New Roman" pitchFamily="18" charset="0"/>
                    <a:cs typeface="Times New Roman" pitchFamily="18" charset="0"/>
                  </a:rPr>
                  <a:t>condition </a:t>
                </a:r>
                <a14:m>
                  <m:oMath xmlns:m="http://schemas.openxmlformats.org/officeDocument/2006/math">
                    <m:sSub>
                      <m:sSubPr>
                        <m:ctrlPr>
                          <a:rPr lang="en-US" altLang="zh-CN" i="1">
                            <a:latin typeface="Cambria Math" charset="0"/>
                            <a:cs typeface="Times New Roman" pitchFamily="18" charset="0"/>
                          </a:rPr>
                        </m:ctrlPr>
                      </m:sSubPr>
                      <m:e>
                        <m:r>
                          <a:rPr lang="zh-CN" altLang="en-US" i="1" smtClean="0">
                            <a:latin typeface="Cambria Math"/>
                            <a:cs typeface="Times New Roman" pitchFamily="18" charset="0"/>
                          </a:rPr>
                          <m:t>𝜆</m:t>
                        </m:r>
                        <m:r>
                          <a:rPr lang="en-US" altLang="zh-CN" i="1">
                            <a:latin typeface="Cambria Math"/>
                            <a:ea typeface="Cambria Math"/>
                            <a:cs typeface="Times New Roman" pitchFamily="18" charset="0"/>
                          </a:rPr>
                          <m:t>′(</m:t>
                        </m:r>
                        <m:r>
                          <a:rPr lang="en-US" altLang="zh-CN" i="1">
                            <a:latin typeface="Cambria Math"/>
                            <a:cs typeface="Times New Roman" pitchFamily="18" charset="0"/>
                          </a:rPr>
                          <m:t>h</m:t>
                        </m:r>
                      </m:e>
                      <m:sub>
                        <m:r>
                          <a:rPr lang="zh-CN" altLang="en-US" i="1">
                            <a:latin typeface="Cambria Math"/>
                            <a:cs typeface="Times New Roman" pitchFamily="18" charset="0"/>
                          </a:rPr>
                          <m:t>𝜏</m:t>
                        </m:r>
                      </m:sub>
                    </m:sSub>
                    <m:r>
                      <a:rPr lang="en-US" altLang="zh-CN" b="0" i="1" smtClean="0">
                        <a:latin typeface="Cambria Math"/>
                        <a:cs typeface="Times New Roman" pitchFamily="18" charset="0"/>
                      </a:rPr>
                      <m:t>(</m:t>
                    </m:r>
                    <m:r>
                      <a:rPr lang="en-US" altLang="zh-CN" b="0" i="1" smtClean="0">
                        <a:latin typeface="Cambria Math"/>
                        <a:cs typeface="Times New Roman" pitchFamily="18" charset="0"/>
                      </a:rPr>
                      <m:t>𝑡</m:t>
                    </m:r>
                    <m:r>
                      <a:rPr lang="en-US" altLang="zh-CN" b="0" i="1" smtClean="0">
                        <a:latin typeface="Cambria Math"/>
                        <a:cs typeface="Times New Roman" pitchFamily="18" charset="0"/>
                      </a:rPr>
                      <m:t>))=</m:t>
                    </m:r>
                    <m:r>
                      <a:rPr lang="zh-CN" altLang="en-US" i="1">
                        <a:latin typeface="Cambria Math"/>
                        <a:cs typeface="Times New Roman" pitchFamily="18" charset="0"/>
                      </a:rPr>
                      <m:t>𝜆</m:t>
                    </m:r>
                    <m:r>
                      <a:rPr lang="en-US" altLang="zh-CN" i="1">
                        <a:latin typeface="Cambria Math"/>
                        <a:cs typeface="Times New Roman" pitchFamily="18" charset="0"/>
                      </a:rPr>
                      <m:t>(</m:t>
                    </m:r>
                    <m:r>
                      <a:rPr lang="en-US" altLang="zh-CN" i="1">
                        <a:latin typeface="Cambria Math"/>
                        <a:cs typeface="Times New Roman" pitchFamily="18" charset="0"/>
                      </a:rPr>
                      <m:t>𝑡</m:t>
                    </m:r>
                    <m:r>
                      <a:rPr lang="en-US" altLang="zh-CN" b="0" i="1" smtClean="0">
                        <a:latin typeface="Cambria Math"/>
                        <a:cs typeface="Times New Roman" pitchFamily="18" charset="0"/>
                      </a:rPr>
                      <m:t>)</m:t>
                    </m:r>
                  </m:oMath>
                </a14:m>
                <a:r>
                  <a:rPr lang="en-US" altLang="zh-CN" dirty="0" smtClean="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74" t="-1387" r="-1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300151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8313" y="1196752"/>
                <a:ext cx="8142287" cy="4392612"/>
              </a:xfrm>
            </p:spPr>
            <p:txBody>
              <a:bodyPr/>
              <a:lstStyle/>
              <a:p>
                <a:r>
                  <a:rPr lang="en-US" altLang="zh-CN" dirty="0" smtClean="0">
                    <a:latin typeface="Times New Roman" pitchFamily="18" charset="0"/>
                    <a:cs typeface="Times New Roman" pitchFamily="18" charset="0"/>
                  </a:rPr>
                  <a:t>A homomorphism h is </a:t>
                </a:r>
                <a:r>
                  <a:rPr lang="en-US" altLang="zh-CN" dirty="0" err="1" smtClean="0">
                    <a:latin typeface="Times New Roman" pitchFamily="18" charset="0"/>
                    <a:cs typeface="Times New Roman" pitchFamily="18" charset="0"/>
                  </a:rPr>
                  <a:t>surjective</a:t>
                </a:r>
                <a:r>
                  <a:rPr lang="en-US" altLang="zh-CN" dirty="0" smtClean="0">
                    <a:latin typeface="Times New Roman" pitchFamily="18" charset="0"/>
                    <a:cs typeface="Times New Roman" pitchFamily="18" charset="0"/>
                  </a:rPr>
                  <a:t> if the two mappings </a:t>
                </a:r>
                <a14:m>
                  <m:oMath xmlns:m="http://schemas.openxmlformats.org/officeDocument/2006/math">
                    <m:sSub>
                      <m:sSubPr>
                        <m:ctrlPr>
                          <a:rPr lang="en-US" altLang="zh-CN" i="1">
                            <a:latin typeface="Cambria Math" charset="0"/>
                            <a:cs typeface="Times New Roman" pitchFamily="18" charset="0"/>
                          </a:rPr>
                        </m:ctrlPr>
                      </m:sSubPr>
                      <m:e>
                        <m:r>
                          <a:rPr lang="en-US" altLang="zh-CN" i="1">
                            <a:latin typeface="Cambria Math"/>
                            <a:cs typeface="Times New Roman" pitchFamily="18" charset="0"/>
                          </a:rPr>
                          <m:t>h</m:t>
                        </m:r>
                      </m:e>
                      <m:sub>
                        <m:r>
                          <a:rPr lang="zh-CN" altLang="en-US" i="1">
                            <a:latin typeface="Cambria Math"/>
                            <a:cs typeface="Times New Roman" pitchFamily="18" charset="0"/>
                          </a:rPr>
                          <m:t>𝜎</m:t>
                        </m:r>
                      </m:sub>
                    </m:sSub>
                    <m:sSub>
                      <m:sSubPr>
                        <m:ctrlPr>
                          <a:rPr lang="en-US" altLang="zh-CN" i="1">
                            <a:latin typeface="Cambria Math" charset="0"/>
                            <a:cs typeface="Times New Roman" pitchFamily="18" charset="0"/>
                          </a:rPr>
                        </m:ctrlPr>
                      </m:sSubPr>
                      <m:e>
                        <m:r>
                          <m:rPr>
                            <m:nor/>
                          </m:rPr>
                          <a:rPr lang="en-US" altLang="zh-CN" dirty="0">
                            <a:latin typeface="Times New Roman" pitchFamily="18" charset="0"/>
                            <a:cs typeface="Times New Roman" pitchFamily="18" charset="0"/>
                          </a:rPr>
                          <m:t>and</m:t>
                        </m:r>
                        <m:r>
                          <m:rPr>
                            <m:nor/>
                          </m:rPr>
                          <a:rPr lang="zh-CN" altLang="en-US" dirty="0">
                            <a:latin typeface="Times New Roman" pitchFamily="18" charset="0"/>
                            <a:cs typeface="Times New Roman" pitchFamily="18" charset="0"/>
                          </a:rPr>
                          <m:t> </m:t>
                        </m:r>
                        <m:r>
                          <a:rPr lang="en-US" altLang="zh-CN" i="1">
                            <a:latin typeface="Cambria Math"/>
                            <a:cs typeface="Times New Roman" pitchFamily="18" charset="0"/>
                          </a:rPr>
                          <m:t>h</m:t>
                        </m:r>
                      </m:e>
                      <m:sub>
                        <m:r>
                          <a:rPr lang="zh-CN" altLang="en-US" i="1">
                            <a:latin typeface="Cambria Math"/>
                            <a:cs typeface="Times New Roman" pitchFamily="18" charset="0"/>
                          </a:rPr>
                          <m:t>𝜏</m:t>
                        </m:r>
                      </m:sub>
                    </m:sSub>
                  </m:oMath>
                </a14:m>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are </a:t>
                </a:r>
                <a:r>
                  <a:rPr lang="en-US" altLang="zh-CN" dirty="0" err="1" smtClean="0">
                    <a:latin typeface="Times New Roman" pitchFamily="18" charset="0"/>
                    <a:cs typeface="Times New Roman" pitchFamily="18" charset="0"/>
                  </a:rPr>
                  <a:t>surjective</a:t>
                </a:r>
                <a:r>
                  <a:rPr lang="en-US" altLang="zh-CN" dirty="0" smtClean="0">
                    <a:latin typeface="Times New Roman" pitchFamily="18" charset="0"/>
                    <a:cs typeface="Times New Roman" pitchFamily="18" charset="0"/>
                  </a:rPr>
                  <a:t>. If h is a </a:t>
                </a:r>
                <a:r>
                  <a:rPr lang="en-US" altLang="zh-CN" dirty="0" err="1" smtClean="0">
                    <a:latin typeface="Times New Roman" pitchFamily="18" charset="0"/>
                    <a:cs typeface="Times New Roman" pitchFamily="18" charset="0"/>
                  </a:rPr>
                  <a:t>surjective</a:t>
                </a:r>
                <a:r>
                  <a:rPr lang="en-US" altLang="zh-CN" dirty="0" smtClean="0">
                    <a:latin typeface="Times New Roman" pitchFamily="18" charset="0"/>
                    <a:cs typeface="Times New Roman" pitchFamily="18" charset="0"/>
                  </a:rPr>
                  <a:t> homomorphism from</a:t>
                </a:r>
                <a:r>
                  <a:rPr lang="zh-CN" altLang="en-US" dirty="0" smtClean="0">
                    <a:latin typeface="Times New Roman" pitchFamily="18" charset="0"/>
                    <a:cs typeface="Times New Roman" pitchFamily="18" charset="0"/>
                  </a:rPr>
                  <a:t> </a:t>
                </a:r>
                <a14:m>
                  <m:oMath xmlns:m="http://schemas.openxmlformats.org/officeDocument/2006/math">
                    <m:r>
                      <a:rPr lang="zh-CN" altLang="en-US" i="1">
                        <a:latin typeface="Cambria Math"/>
                      </a:rPr>
                      <m:t>𝒜</m:t>
                    </m:r>
                  </m:oMath>
                </a14:m>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to</a:t>
                </a:r>
                <a14:m>
                  <m:oMath xmlns:m="http://schemas.openxmlformats.org/officeDocument/2006/math">
                    <m:r>
                      <a:rPr lang="zh-CN" altLang="en-US" b="0" i="0" smtClean="0">
                        <a:latin typeface="Cambria Math" charset="0"/>
                      </a:rPr>
                      <m:t> </m:t>
                    </m:r>
                    <m:r>
                      <a:rPr lang="zh-CN" altLang="en-US" i="1">
                        <a:latin typeface="Cambria Math"/>
                      </a:rPr>
                      <m:t>𝒜</m:t>
                    </m:r>
                    <m:r>
                      <a:rPr lang="zh-CN" altLang="en-US" b="0" i="1" smtClean="0">
                        <a:latin typeface="Cambria Math"/>
                      </a:rPr>
                      <m:t>‘</m:t>
                    </m:r>
                  </m:oMath>
                </a14:m>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the transition system</a:t>
                </a:r>
                <a:r>
                  <a:rPr lang="zh-CN" altLang="en-US" dirty="0" smtClean="0">
                    <a:latin typeface="Times New Roman" pitchFamily="18" charset="0"/>
                    <a:cs typeface="Times New Roman" pitchFamily="18" charset="0"/>
                  </a:rPr>
                  <a:t> </a:t>
                </a:r>
                <a14:m>
                  <m:oMath xmlns:m="http://schemas.openxmlformats.org/officeDocument/2006/math">
                    <m:r>
                      <a:rPr lang="zh-CN" altLang="en-US" i="1">
                        <a:latin typeface="Cambria Math"/>
                      </a:rPr>
                      <m:t>𝒜</m:t>
                    </m:r>
                    <m:r>
                      <a:rPr lang="zh-CN" altLang="en-US" i="1">
                        <a:latin typeface="Cambria Math"/>
                      </a:rPr>
                      <m:t>‘</m:t>
                    </m:r>
                  </m:oMath>
                </a14:m>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is the quotient of</a:t>
                </a:r>
                <a14:m>
                  <m:oMath xmlns:m="http://schemas.openxmlformats.org/officeDocument/2006/math">
                    <m:r>
                      <a:rPr lang="zh-CN" altLang="en-US" b="0" i="0" smtClean="0">
                        <a:latin typeface="Cambria Math" charset="0"/>
                      </a:rPr>
                      <m:t> </m:t>
                    </m:r>
                    <m:r>
                      <a:rPr lang="zh-CN" altLang="en-US" i="1">
                        <a:latin typeface="Cambria Math"/>
                      </a:rPr>
                      <m:t>𝒜</m:t>
                    </m:r>
                  </m:oMath>
                </a14:m>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under h</a:t>
                </a:r>
              </a:p>
              <a:p>
                <a:pPr lvl="1"/>
                <a:r>
                  <a:rPr lang="en-US" altLang="zh-CN" dirty="0"/>
                  <a:t>A function f is said to be </a:t>
                </a:r>
                <a:r>
                  <a:rPr lang="en-US" altLang="zh-CN" dirty="0" err="1"/>
                  <a:t>surjective</a:t>
                </a:r>
                <a:r>
                  <a:rPr lang="en-US" altLang="zh-CN" dirty="0"/>
                  <a:t> if its values span its whole codomain</a:t>
                </a:r>
                <a:endParaRPr lang="en-US" altLang="zh-CN" dirty="0" smtClean="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8313" y="1196752"/>
                <a:ext cx="8142287" cy="4392612"/>
              </a:xfrm>
              <a:blipFill rotWithShape="0">
                <a:blip r:embed="rId3"/>
                <a:stretch>
                  <a:fillRect l="-674" t="-1387" r="-599"/>
                </a:stretch>
              </a:blipFill>
            </p:spPr>
            <p:txBody>
              <a:bodyPr/>
              <a:lstStyle/>
              <a:p>
                <a:r>
                  <a:rPr lang="zh-CN" altLang="en-US">
                    <a:noFill/>
                  </a:rPr>
                  <a:t> </a:t>
                </a:r>
              </a:p>
            </p:txBody>
          </p:sp>
        </mc:Fallback>
      </mc:AlternateContent>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3933056"/>
            <a:ext cx="6055246" cy="19551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793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itchFamily="18" charset="0"/>
                <a:cs typeface="Times New Roman" pitchFamily="18" charset="0"/>
              </a:rPr>
              <a:t>Definitions </a:t>
            </a:r>
            <a:r>
              <a:rPr lang="en-US" altLang="zh-CN" dirty="0">
                <a:latin typeface="Times New Roman" pitchFamily="18" charset="0"/>
                <a:cs typeface="Times New Roman" pitchFamily="18" charset="0"/>
              </a:rPr>
              <a:t>and notations</a:t>
            </a:r>
            <a:endParaRPr lang="zh-CN" altLang="en-US"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lnSpcReduction="10000"/>
          </a:bodyPr>
          <a:lstStyle/>
          <a:p>
            <a:r>
              <a:rPr lang="en-US" altLang="zh-CN" dirty="0" smtClean="0">
                <a:latin typeface="Times New Roman" pitchFamily="18" charset="0"/>
                <a:cs typeface="Times New Roman" pitchFamily="18" charset="0"/>
              </a:rPr>
              <a:t>Reactive System</a:t>
            </a:r>
          </a:p>
          <a:p>
            <a:r>
              <a:rPr lang="en-US" altLang="zh-CN" dirty="0" smtClean="0">
                <a:latin typeface="Times New Roman" pitchFamily="18" charset="0"/>
                <a:cs typeface="Times New Roman" pitchFamily="18" charset="0"/>
              </a:rPr>
              <a:t>The </a:t>
            </a:r>
            <a:r>
              <a:rPr lang="en-US" altLang="zh-CN" dirty="0">
                <a:latin typeface="Times New Roman" pitchFamily="18" charset="0"/>
                <a:cs typeface="Times New Roman" pitchFamily="18" charset="0"/>
              </a:rPr>
              <a:t>intuition is that a transition system consists of a set </a:t>
            </a:r>
            <a:r>
              <a:rPr lang="en-US" altLang="zh-CN" dirty="0" smtClean="0">
                <a:latin typeface="Times New Roman" pitchFamily="18" charset="0"/>
                <a:cs typeface="Times New Roman" pitchFamily="18" charset="0"/>
              </a:rPr>
              <a:t>of possible </a:t>
            </a:r>
            <a:r>
              <a:rPr lang="en-US" altLang="zh-CN" dirty="0">
                <a:latin typeface="Times New Roman" pitchFamily="18" charset="0"/>
                <a:cs typeface="Times New Roman" pitchFamily="18" charset="0"/>
              </a:rPr>
              <a:t>states for the system and a set of transitions - or </a:t>
            </a:r>
            <a:r>
              <a:rPr lang="en-US" altLang="zh-CN" dirty="0" smtClean="0">
                <a:latin typeface="Times New Roman" pitchFamily="18" charset="0"/>
                <a:cs typeface="Times New Roman" pitchFamily="18" charset="0"/>
              </a:rPr>
              <a:t>state changes </a:t>
            </a:r>
            <a:r>
              <a:rPr lang="en-US" altLang="zh-CN" dirty="0">
                <a:latin typeface="Times New Roman" pitchFamily="18" charset="0"/>
                <a:cs typeface="Times New Roman" pitchFamily="18" charset="0"/>
              </a:rPr>
              <a:t>- which the system can effect.</a:t>
            </a:r>
          </a:p>
          <a:p>
            <a:r>
              <a:rPr lang="en-US" altLang="zh-CN" dirty="0" smtClean="0">
                <a:latin typeface="Times New Roman" pitchFamily="18" charset="0"/>
                <a:cs typeface="Times New Roman" pitchFamily="18" charset="0"/>
              </a:rPr>
              <a:t>When </a:t>
            </a:r>
            <a:r>
              <a:rPr lang="en-US" altLang="zh-CN" dirty="0">
                <a:latin typeface="Times New Roman" pitchFamily="18" charset="0"/>
                <a:cs typeface="Times New Roman" pitchFamily="18" charset="0"/>
              </a:rPr>
              <a:t>a </a:t>
            </a:r>
            <a:r>
              <a:rPr lang="en-US" altLang="zh-CN" dirty="0" smtClean="0">
                <a:latin typeface="Times New Roman" pitchFamily="18" charset="0"/>
                <a:cs typeface="Times New Roman" pitchFamily="18" charset="0"/>
              </a:rPr>
              <a:t>state change </a:t>
            </a:r>
            <a:r>
              <a:rPr lang="en-US" altLang="zh-CN" dirty="0">
                <a:latin typeface="Times New Roman" pitchFamily="18" charset="0"/>
                <a:cs typeface="Times New Roman" pitchFamily="18" charset="0"/>
              </a:rPr>
              <a:t>is the result of </a:t>
            </a:r>
            <a:r>
              <a:rPr lang="en-US" altLang="zh-CN" dirty="0" smtClean="0">
                <a:latin typeface="Times New Roman" pitchFamily="18" charset="0"/>
                <a:cs typeface="Times New Roman" pitchFamily="18" charset="0"/>
              </a:rPr>
              <a:t>an external </a:t>
            </a:r>
            <a:r>
              <a:rPr lang="en-US" altLang="zh-CN" dirty="0">
                <a:latin typeface="Times New Roman" pitchFamily="18" charset="0"/>
                <a:cs typeface="Times New Roman" pitchFamily="18" charset="0"/>
              </a:rPr>
              <a:t>event or of </a:t>
            </a:r>
            <a:r>
              <a:rPr lang="en-US" altLang="zh-CN" dirty="0" smtClean="0">
                <a:latin typeface="Times New Roman" pitchFamily="18" charset="0"/>
                <a:cs typeface="Times New Roman" pitchFamily="18" charset="0"/>
              </a:rPr>
              <a:t>an action </a:t>
            </a:r>
            <a:r>
              <a:rPr lang="en-US" altLang="zh-CN" dirty="0">
                <a:latin typeface="Times New Roman" pitchFamily="18" charset="0"/>
                <a:cs typeface="Times New Roman" pitchFamily="18" charset="0"/>
              </a:rPr>
              <a:t>made by the system, then that transition is labeled </a:t>
            </a:r>
            <a:r>
              <a:rPr lang="en-US" altLang="zh-CN" dirty="0" smtClean="0">
                <a:latin typeface="Times New Roman" pitchFamily="18" charset="0"/>
                <a:cs typeface="Times New Roman" pitchFamily="18" charset="0"/>
              </a:rPr>
              <a:t>with that </a:t>
            </a:r>
            <a:r>
              <a:rPr lang="en-US" altLang="zh-CN" dirty="0">
                <a:latin typeface="Times New Roman" pitchFamily="18" charset="0"/>
                <a:cs typeface="Times New Roman" pitchFamily="18" charset="0"/>
              </a:rPr>
              <a:t>event or action.</a:t>
            </a:r>
          </a:p>
          <a:p>
            <a:r>
              <a:rPr lang="en-US" altLang="zh-CN" dirty="0" smtClean="0">
                <a:latin typeface="Times New Roman" pitchFamily="18" charset="0"/>
                <a:cs typeface="Times New Roman" pitchFamily="18" charset="0"/>
              </a:rPr>
              <a:t>Particular </a:t>
            </a:r>
            <a:r>
              <a:rPr lang="en-US" altLang="zh-CN" dirty="0">
                <a:latin typeface="Times New Roman" pitchFamily="18" charset="0"/>
                <a:cs typeface="Times New Roman" pitchFamily="18" charset="0"/>
              </a:rPr>
              <a:t>states or transitions in a transition system can </a:t>
            </a:r>
            <a:r>
              <a:rPr lang="en-US" altLang="zh-CN" dirty="0" smtClean="0">
                <a:latin typeface="Times New Roman" pitchFamily="18" charset="0"/>
                <a:cs typeface="Times New Roman" pitchFamily="18" charset="0"/>
              </a:rPr>
              <a:t>be distinguished</a:t>
            </a:r>
            <a:r>
              <a:rPr lang="en-US" altLang="zh-CN" dirty="0"/>
              <a:t>.</a:t>
            </a:r>
            <a:endParaRPr lang="zh-CN" altLang="en-US" dirty="0"/>
          </a:p>
        </p:txBody>
      </p:sp>
    </p:spTree>
    <p:extLst>
      <p:ext uri="{BB962C8B-B14F-4D97-AF65-F5344CB8AC3E}">
        <p14:creationId xmlns:p14="http://schemas.microsoft.com/office/powerpoint/2010/main" val="24170178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latin typeface="Times New Roman" pitchFamily="18" charset="0"/>
                    <a:cs typeface="Times New Roman" pitchFamily="18" charset="0"/>
                  </a:rPr>
                  <a:t>A </a:t>
                </a:r>
                <a:r>
                  <a:rPr lang="en-US" altLang="zh-CN" dirty="0" smtClean="0">
                    <a:latin typeface="Times New Roman" pitchFamily="18" charset="0"/>
                    <a:cs typeface="Times New Roman" pitchFamily="18" charset="0"/>
                  </a:rPr>
                  <a:t>TS strong </a:t>
                </a:r>
                <a:r>
                  <a:rPr lang="en-US" altLang="zh-CN" dirty="0">
                    <a:latin typeface="Times New Roman" pitchFamily="18" charset="0"/>
                    <a:cs typeface="Times New Roman" pitchFamily="18" charset="0"/>
                  </a:rPr>
                  <a:t>isomorphism is a </a:t>
                </a:r>
                <a:r>
                  <a:rPr lang="en-US" altLang="zh-CN" dirty="0" smtClean="0">
                    <a:latin typeface="Times New Roman" pitchFamily="18" charset="0"/>
                    <a:cs typeface="Times New Roman" pitchFamily="18" charset="0"/>
                  </a:rPr>
                  <a:t>TS </a:t>
                </a:r>
                <a:r>
                  <a:rPr lang="en-US" altLang="zh-CN" dirty="0">
                    <a:latin typeface="Times New Roman" pitchFamily="18" charset="0"/>
                    <a:cs typeface="Times New Roman" pitchFamily="18" charset="0"/>
                  </a:rPr>
                  <a:t>homomorphism where </a:t>
                </a:r>
                <a14:m>
                  <m:oMath xmlns:m="http://schemas.openxmlformats.org/officeDocument/2006/math">
                    <m:sSub>
                      <m:sSubPr>
                        <m:ctrlPr>
                          <a:rPr lang="en-US" altLang="zh-CN" i="1">
                            <a:latin typeface="Cambria Math" charset="0"/>
                            <a:cs typeface="Times New Roman" pitchFamily="18" charset="0"/>
                          </a:rPr>
                        </m:ctrlPr>
                      </m:sSubPr>
                      <m:e>
                        <m:r>
                          <a:rPr lang="en-US" altLang="zh-CN" i="1">
                            <a:latin typeface="Cambria Math"/>
                            <a:cs typeface="Times New Roman" pitchFamily="18" charset="0"/>
                          </a:rPr>
                          <m:t>h</m:t>
                        </m:r>
                      </m:e>
                      <m:sub>
                        <m:r>
                          <a:rPr lang="zh-CN" altLang="en-US" i="1">
                            <a:latin typeface="Cambria Math"/>
                            <a:cs typeface="Times New Roman" pitchFamily="18" charset="0"/>
                          </a:rPr>
                          <m:t>𝜎</m:t>
                        </m:r>
                      </m:sub>
                    </m:sSub>
                    <m:sSub>
                      <m:sSubPr>
                        <m:ctrlPr>
                          <a:rPr lang="en-US" altLang="zh-CN" i="1">
                            <a:latin typeface="Cambria Math" charset="0"/>
                            <a:cs typeface="Times New Roman" pitchFamily="18" charset="0"/>
                          </a:rPr>
                        </m:ctrlPr>
                      </m:sSubPr>
                      <m:e>
                        <m:r>
                          <m:rPr>
                            <m:nor/>
                          </m:rPr>
                          <a:rPr lang="en-US" altLang="zh-CN" dirty="0">
                            <a:latin typeface="Times New Roman" pitchFamily="18" charset="0"/>
                            <a:cs typeface="Times New Roman" pitchFamily="18" charset="0"/>
                          </a:rPr>
                          <m:t>and</m:t>
                        </m:r>
                        <m:r>
                          <m:rPr>
                            <m:nor/>
                          </m:rPr>
                          <a:rPr lang="zh-CN" altLang="en-US" dirty="0">
                            <a:latin typeface="Times New Roman" pitchFamily="18" charset="0"/>
                            <a:cs typeface="Times New Roman" pitchFamily="18" charset="0"/>
                          </a:rPr>
                          <m:t> </m:t>
                        </m:r>
                        <m:r>
                          <a:rPr lang="en-US" altLang="zh-CN" i="1">
                            <a:latin typeface="Cambria Math"/>
                            <a:cs typeface="Times New Roman" pitchFamily="18" charset="0"/>
                          </a:rPr>
                          <m:t>h</m:t>
                        </m:r>
                      </m:e>
                      <m:sub>
                        <m:r>
                          <a:rPr lang="zh-CN" altLang="en-US" i="1">
                            <a:latin typeface="Cambria Math"/>
                            <a:cs typeface="Times New Roman" pitchFamily="18" charset="0"/>
                          </a:rPr>
                          <m:t>𝜏</m:t>
                        </m:r>
                      </m:sub>
                    </m:sSub>
                  </m:oMath>
                </a14:m>
                <a:r>
                  <a:rPr lang="en-US" altLang="zh-CN" dirty="0">
                    <a:latin typeface="Times New Roman" pitchFamily="18" charset="0"/>
                    <a:cs typeface="Times New Roman" pitchFamily="18" charset="0"/>
                  </a:rPr>
                  <a:t>are </a:t>
                </a:r>
                <a:r>
                  <a:rPr lang="en-US" altLang="zh-CN" dirty="0" err="1">
                    <a:latin typeface="Times New Roman" pitchFamily="18" charset="0"/>
                    <a:cs typeface="Times New Roman" pitchFamily="18" charset="0"/>
                  </a:rPr>
                  <a:t>bijiective</a:t>
                </a:r>
                <a:r>
                  <a:rPr lang="en-US" altLang="zh-CN" dirty="0">
                    <a:latin typeface="Times New Roman" pitchFamily="18" charset="0"/>
                    <a:cs typeface="Times New Roman" pitchFamily="18" charset="0"/>
                  </a:rPr>
                  <a:t>. </a:t>
                </a:r>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In </a:t>
                </a:r>
                <a:r>
                  <a:rPr lang="en-US" altLang="zh-CN" dirty="0">
                    <a:latin typeface="Times New Roman" pitchFamily="18" charset="0"/>
                    <a:cs typeface="Times New Roman" pitchFamily="18" charset="0"/>
                  </a:rPr>
                  <a:t>this case, the inverse mappings </a:t>
                </a:r>
                <a14:m>
                  <m:oMath xmlns:m="http://schemas.openxmlformats.org/officeDocument/2006/math">
                    <m:r>
                      <a:rPr lang="en-US" altLang="zh-CN" i="1">
                        <a:latin typeface="Cambria Math"/>
                        <a:cs typeface="Times New Roman" pitchFamily="18" charset="0"/>
                      </a:rPr>
                      <m:t>𝑔</m:t>
                    </m:r>
                    <m:r>
                      <a:rPr lang="en-US" altLang="zh-CN" i="1">
                        <a:latin typeface="Cambria Math"/>
                        <a:cs typeface="Times New Roman" pitchFamily="18" charset="0"/>
                      </a:rPr>
                      <m:t> </m:t>
                    </m:r>
                  </m:oMath>
                </a14:m>
                <a:r>
                  <a:rPr lang="en-US" altLang="zh-CN" dirty="0">
                    <a:latin typeface="Times New Roman" pitchFamily="18" charset="0"/>
                    <a:cs typeface="Times New Roman" pitchFamily="18" charset="0"/>
                  </a:rPr>
                  <a:t>=&lt; </a:t>
                </a:r>
                <a14:m>
                  <m:oMath xmlns:m="http://schemas.openxmlformats.org/officeDocument/2006/math">
                    <m:sSub>
                      <m:sSubPr>
                        <m:ctrlPr>
                          <a:rPr lang="en-US" altLang="zh-CN" i="1">
                            <a:latin typeface="Cambria Math" charset="0"/>
                            <a:cs typeface="Times New Roman" pitchFamily="18" charset="0"/>
                          </a:rPr>
                        </m:ctrlPr>
                      </m:sSubPr>
                      <m:e>
                        <m:r>
                          <a:rPr lang="en-US" altLang="zh-CN" i="1">
                            <a:latin typeface="Cambria Math"/>
                            <a:cs typeface="Times New Roman" pitchFamily="18" charset="0"/>
                          </a:rPr>
                          <m:t>𝑔</m:t>
                        </m:r>
                      </m:e>
                      <m:sub>
                        <m:r>
                          <a:rPr lang="zh-CN" altLang="en-US" i="1">
                            <a:latin typeface="Cambria Math"/>
                            <a:cs typeface="Times New Roman" pitchFamily="18" charset="0"/>
                          </a:rPr>
                          <m:t>𝜎</m:t>
                        </m:r>
                      </m:sub>
                    </m:sSub>
                    <m:sSub>
                      <m:sSubPr>
                        <m:ctrlPr>
                          <a:rPr lang="en-US" altLang="zh-CN" i="1">
                            <a:latin typeface="Cambria Math" charset="0"/>
                            <a:cs typeface="Times New Roman" pitchFamily="18" charset="0"/>
                          </a:rPr>
                        </m:ctrlPr>
                      </m:sSubPr>
                      <m:e>
                        <m:r>
                          <m:rPr>
                            <m:nor/>
                          </m:rPr>
                          <a:rPr lang="en-US" altLang="zh-CN">
                            <a:latin typeface="Times New Roman" pitchFamily="18" charset="0"/>
                            <a:cs typeface="Times New Roman" pitchFamily="18" charset="0"/>
                          </a:rPr>
                          <m:t>,</m:t>
                        </m:r>
                        <m:r>
                          <m:rPr>
                            <m:nor/>
                          </m:rPr>
                          <a:rPr lang="zh-CN" altLang="en-US" dirty="0">
                            <a:latin typeface="Times New Roman" pitchFamily="18" charset="0"/>
                            <a:cs typeface="Times New Roman" pitchFamily="18" charset="0"/>
                          </a:rPr>
                          <m:t> </m:t>
                        </m:r>
                        <m:r>
                          <a:rPr lang="en-US" altLang="zh-CN" i="1" dirty="0">
                            <a:latin typeface="Cambria Math"/>
                          </a:rPr>
                          <m:t>𝑔</m:t>
                        </m:r>
                      </m:e>
                      <m:sub>
                        <m:r>
                          <a:rPr lang="zh-CN" altLang="en-US" i="1">
                            <a:latin typeface="Cambria Math"/>
                            <a:cs typeface="Times New Roman" pitchFamily="18" charset="0"/>
                          </a:rPr>
                          <m:t>𝜏</m:t>
                        </m:r>
                      </m:sub>
                    </m:sSub>
                    <m:r>
                      <a:rPr lang="zh-CN" altLang="en-US" i="1">
                        <a:latin typeface="Cambria Math"/>
                        <a:cs typeface="Times New Roman" pitchFamily="18" charset="0"/>
                      </a:rPr>
                      <m:t> </m:t>
                    </m:r>
                  </m:oMath>
                </a14:m>
                <a:r>
                  <a:rPr lang="en-US" altLang="zh-CN" dirty="0">
                    <a:latin typeface="Times New Roman" pitchFamily="18" charset="0"/>
                    <a:cs typeface="Times New Roman" pitchFamily="18" charset="0"/>
                  </a:rPr>
                  <a:t>&gt; is itself a isomorphism. </a:t>
                </a:r>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If </a:t>
                </a:r>
                <a:r>
                  <a:rPr lang="en-US" altLang="zh-CN" dirty="0">
                    <a:latin typeface="Times New Roman" pitchFamily="18" charset="0"/>
                    <a:cs typeface="Times New Roman" pitchFamily="18" charset="0"/>
                  </a:rPr>
                  <a:t>two TS are </a:t>
                </a:r>
                <a:r>
                  <a:rPr lang="en-US" altLang="zh-CN" dirty="0" smtClean="0">
                    <a:latin typeface="Times New Roman" pitchFamily="18" charset="0"/>
                    <a:cs typeface="Times New Roman" pitchFamily="18" charset="0"/>
                  </a:rPr>
                  <a:t>strong isomorphic</a:t>
                </a:r>
                <a:r>
                  <a:rPr lang="en-US" altLang="zh-CN" dirty="0">
                    <a:latin typeface="Times New Roman" pitchFamily="18" charset="0"/>
                    <a:cs typeface="Times New Roman" pitchFamily="18" charset="0"/>
                  </a:rPr>
                  <a:t>, the only difference can be how they are named.</a:t>
                </a:r>
                <a:endParaRPr lang="zh-CN" altLang="en-US" dirty="0">
                  <a:latin typeface="Times New Roman" pitchFamily="18" charset="0"/>
                  <a:cs typeface="Times New Roman" pitchFamily="18" charset="0"/>
                </a:endParaRPr>
              </a:p>
              <a:p>
                <a:pPr lvl="1"/>
                <a:r>
                  <a:rPr lang="en-US" altLang="zh-CN" dirty="0"/>
                  <a:t>A function f is a bijective function if it is both injective and surjective</a:t>
                </a:r>
                <a:r>
                  <a:rPr lang="en-US" altLang="zh-CN" dirty="0" smtClean="0"/>
                  <a:t>.(</a:t>
                </a:r>
                <a:r>
                  <a:rPr lang="en-US" altLang="zh-CN" dirty="0"/>
                  <a:t>This is often called a “one-to-one correspondence</a:t>
                </a:r>
                <a:r>
                  <a:rPr lang="en-US" altLang="zh-CN" dirty="0" smtClean="0"/>
                  <a:t>”.)</a:t>
                </a:r>
              </a:p>
              <a:p>
                <a:r>
                  <a:rPr lang="en-US" altLang="zh-CN" dirty="0" smtClean="0">
                    <a:latin typeface="Times New Roman" pitchFamily="18" charset="0"/>
                    <a:cs typeface="Times New Roman" pitchFamily="18" charset="0"/>
                  </a:rPr>
                  <a:t>Isomorphic is a kind of equivalence.</a:t>
                </a:r>
                <a:endParaRPr lang="en-US" altLang="zh-CN"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74" t="-1387" r="-2096" b="-63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026694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Are these two systems isomorphic?</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2523728"/>
            <a:ext cx="6896100" cy="2057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48209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Weak Isomorphism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latin typeface="Times New Roman" pitchFamily="18" charset="0"/>
                    <a:cs typeface="Times New Roman" pitchFamily="18" charset="0"/>
                  </a:rPr>
                  <a:t>The set of reachable states of T, reach(T) is defined as: reach(T</a:t>
                </a:r>
                <a:r>
                  <a:rPr lang="en-US" altLang="zh-CN" dirty="0">
                    <a:latin typeface="Times New Roman" pitchFamily="18" charset="0"/>
                    <a:cs typeface="Times New Roman" pitchFamily="18" charset="0"/>
                  </a:rPr>
                  <a:t>) = </a:t>
                </a:r>
                <a:r>
                  <a:rPr lang="en-US" altLang="zh-CN" dirty="0" smtClean="0">
                    <a:latin typeface="Times New Roman" pitchFamily="18" charset="0"/>
                    <a:cs typeface="Times New Roman" pitchFamily="18" charset="0"/>
                  </a:rPr>
                  <a:t>{</a:t>
                </a:r>
                <a14:m>
                  <m:oMath xmlns:m="http://schemas.openxmlformats.org/officeDocument/2006/math">
                    <m:r>
                      <a:rPr lang="en-US" altLang="zh-CN" i="1">
                        <a:latin typeface="Cambria Math"/>
                        <a:ea typeface="Cambria Math"/>
                      </a:rPr>
                      <m:t>𝑠</m:t>
                    </m:r>
                  </m:oMath>
                </a14:m>
                <a:r>
                  <a:rPr lang="en-US" altLang="zh-CN" dirty="0" smtClean="0">
                    <a:latin typeface="Times New Roman" pitchFamily="18" charset="0"/>
                    <a:cs typeface="Times New Roman" pitchFamily="18" charset="0"/>
                  </a:rPr>
                  <a:t> </a:t>
                </a:r>
                <a14:m>
                  <m:oMath xmlns:m="http://schemas.openxmlformats.org/officeDocument/2006/math">
                    <m:r>
                      <a:rPr lang="en-US" altLang="zh-CN" b="0" i="1" smtClean="0">
                        <a:latin typeface="Cambria Math"/>
                      </a:rPr>
                      <m:t>∈</m:t>
                    </m:r>
                  </m:oMath>
                </a14:m>
                <a:r>
                  <a:rPr lang="en-US" altLang="zh-CN" dirty="0" smtClean="0">
                    <a:latin typeface="Times New Roman" pitchFamily="18" charset="0"/>
                    <a:cs typeface="Times New Roman" pitchFamily="18" charset="0"/>
                  </a:rPr>
                  <a:t> </a:t>
                </a:r>
                <a14:m>
                  <m:oMath xmlns:m="http://schemas.openxmlformats.org/officeDocument/2006/math">
                    <m:r>
                      <a:rPr lang="en-US" altLang="zh-CN" b="0" i="1" dirty="0" smtClean="0">
                        <a:latin typeface="Cambria Math"/>
                      </a:rPr>
                      <m:t>𝑆</m:t>
                    </m:r>
                  </m:oMath>
                </a14:m>
                <a:r>
                  <a:rPr lang="en-US" altLang="zh-CN" dirty="0" smtClean="0">
                    <a:latin typeface="Times New Roman" pitchFamily="18" charset="0"/>
                    <a:cs typeface="Times New Roman" pitchFamily="18" charset="0"/>
                  </a:rPr>
                  <a:t>|</a:t>
                </a:r>
                <a14:m>
                  <m:oMath xmlns:m="http://schemas.openxmlformats.org/officeDocument/2006/math">
                    <m:sSub>
                      <m:sSubPr>
                        <m:ctrlPr>
                          <a:rPr lang="en-US" altLang="zh-CN" i="1" smtClean="0">
                            <a:latin typeface="Cambria Math" charset="0"/>
                          </a:rPr>
                        </m:ctrlPr>
                      </m:sSubPr>
                      <m:e>
                        <m:r>
                          <a:rPr lang="en-US" altLang="zh-CN" b="0" i="1" smtClean="0">
                            <a:latin typeface="Cambria Math"/>
                          </a:rPr>
                          <m:t>𝑠</m:t>
                        </m:r>
                      </m:e>
                      <m:sub>
                        <m:r>
                          <a:rPr lang="en-US" altLang="zh-CN" b="0" i="1" smtClean="0">
                            <a:latin typeface="Cambria Math"/>
                          </a:rPr>
                          <m:t>0</m:t>
                        </m:r>
                      </m:sub>
                    </m:sSub>
                    <m:r>
                      <a:rPr lang="en-US" altLang="zh-CN" i="1" smtClean="0">
                        <a:latin typeface="Cambria Math"/>
                        <a:ea typeface="Cambria Math"/>
                      </a:rPr>
                      <m:t>↠</m:t>
                    </m:r>
                    <m:r>
                      <a:rPr lang="en-US" altLang="zh-CN" b="0" i="1" smtClean="0">
                        <a:latin typeface="Cambria Math"/>
                        <a:ea typeface="Cambria Math"/>
                      </a:rPr>
                      <m:t>𝑠</m:t>
                    </m:r>
                  </m:oMath>
                </a14:m>
                <a:r>
                  <a:rPr lang="en-US" altLang="zh-CN" dirty="0" smtClean="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endParaRPr lang="en-US" altLang="zh-CN" dirty="0" smtClean="0"/>
              </a:p>
              <a:p>
                <a:r>
                  <a:rPr lang="en-US" altLang="zh-CN" dirty="0" smtClean="0">
                    <a:latin typeface="Times New Roman" pitchFamily="18" charset="0"/>
                    <a:cs typeface="Times New Roman" pitchFamily="18" charset="0"/>
                  </a:rPr>
                  <a:t>If the isomorphism function is defined on </a:t>
                </a:r>
                <a:r>
                  <a:rPr lang="en-US" altLang="zh-CN" dirty="0">
                    <a:latin typeface="Times New Roman" pitchFamily="18" charset="0"/>
                    <a:cs typeface="Times New Roman" pitchFamily="18" charset="0"/>
                  </a:rPr>
                  <a:t>reach(T) </a:t>
                </a:r>
                <a:r>
                  <a:rPr lang="en-US" altLang="zh-CN" dirty="0" smtClean="0">
                    <a:latin typeface="Times New Roman" pitchFamily="18" charset="0"/>
                    <a:cs typeface="Times New Roman" pitchFamily="18" charset="0"/>
                  </a:rPr>
                  <a:t>, then we call these two systems weak isomorphic with each other.</a:t>
                </a:r>
              </a:p>
              <a:p>
                <a:endParaRPr lang="en-US" altLang="zh-CN" dirty="0">
                  <a:latin typeface="Times New Roman" pitchFamily="18" charset="0"/>
                  <a:cs typeface="Times New Roman" pitchFamily="18" charset="0"/>
                </a:endParaRPr>
              </a:p>
              <a:p>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74" t="-1387" r="-10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42223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latin typeface="Times New Roman" pitchFamily="18" charset="0"/>
                <a:cs typeface="Times New Roman" pitchFamily="18" charset="0"/>
              </a:rPr>
              <a:t>These two systems are weak isomorphic</a:t>
            </a:r>
          </a:p>
          <a:p>
            <a:endParaRPr lang="en-US" altLang="zh-CN" dirty="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Theorem:</a:t>
            </a:r>
          </a:p>
          <a:p>
            <a:pPr lvl="1"/>
            <a:r>
              <a:rPr lang="en-US" altLang="zh-CN" dirty="0" smtClean="0">
                <a:latin typeface="Times New Roman" pitchFamily="18" charset="0"/>
                <a:cs typeface="Times New Roman" pitchFamily="18" charset="0"/>
              </a:rPr>
              <a:t>If </a:t>
            </a:r>
            <a:r>
              <a:rPr lang="en-US" altLang="zh-CN" dirty="0">
                <a:latin typeface="Times New Roman" pitchFamily="18" charset="0"/>
                <a:cs typeface="Times New Roman" pitchFamily="18" charset="0"/>
              </a:rPr>
              <a:t>two transition systems are </a:t>
            </a:r>
            <a:r>
              <a:rPr lang="en-US" altLang="zh-CN" dirty="0" smtClean="0">
                <a:latin typeface="Times New Roman" pitchFamily="18" charset="0"/>
                <a:cs typeface="Times New Roman" pitchFamily="18" charset="0"/>
              </a:rPr>
              <a:t>isomorphic</a:t>
            </a:r>
            <a:r>
              <a:rPr lang="en-US" altLang="zh-CN" dirty="0">
                <a:latin typeface="Times New Roman" pitchFamily="18" charset="0"/>
                <a:cs typeface="Times New Roman" pitchFamily="18" charset="0"/>
              </a:rPr>
              <a:t>, then they are </a:t>
            </a:r>
            <a:r>
              <a:rPr lang="en-US" altLang="zh-CN" dirty="0" smtClean="0">
                <a:latin typeface="Times New Roman" pitchFamily="18" charset="0"/>
                <a:cs typeface="Times New Roman" pitchFamily="18" charset="0"/>
              </a:rPr>
              <a:t>weakly isomorphic</a:t>
            </a:r>
            <a:r>
              <a:rPr lang="en-US"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a:p>
            <a:pPr lvl="1"/>
            <a:r>
              <a:rPr lang="en-US" altLang="zh-CN" dirty="0" smtClean="0">
                <a:latin typeface="Times New Roman" pitchFamily="18" charset="0"/>
                <a:cs typeface="Times New Roman" pitchFamily="18" charset="0"/>
              </a:rPr>
              <a:t>Weak </a:t>
            </a:r>
            <a:r>
              <a:rPr lang="en-US" altLang="zh-CN" dirty="0">
                <a:latin typeface="Times New Roman" pitchFamily="18" charset="0"/>
                <a:cs typeface="Times New Roman" pitchFamily="18" charset="0"/>
              </a:rPr>
              <a:t>isomorphism is an equivalence relation</a:t>
            </a:r>
            <a:endParaRPr lang="zh-CN" altLang="en-US"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870" y="1988840"/>
            <a:ext cx="6896100" cy="2057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31569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latin typeface="Times New Roman" pitchFamily="18" charset="0"/>
                    <a:cs typeface="Times New Roman" pitchFamily="18" charset="0"/>
                  </a:rPr>
                  <a:t>Let T and T’ be two TS, A </a:t>
                </a:r>
                <a:r>
                  <a:rPr lang="en-US" altLang="zh-CN" dirty="0" err="1" smtClean="0">
                    <a:latin typeface="Times New Roman" pitchFamily="18" charset="0"/>
                    <a:cs typeface="Times New Roman" pitchFamily="18" charset="0"/>
                  </a:rPr>
                  <a:t>bisimulation</a:t>
                </a:r>
                <a:r>
                  <a:rPr lang="en-US" altLang="zh-CN" dirty="0" smtClean="0">
                    <a:latin typeface="Times New Roman" pitchFamily="18" charset="0"/>
                    <a:cs typeface="Times New Roman" pitchFamily="18" charset="0"/>
                  </a:rPr>
                  <a:t> between </a:t>
                </a:r>
                <a:r>
                  <a:rPr lang="en-US" altLang="zh-CN" dirty="0">
                    <a:latin typeface="Times New Roman" pitchFamily="18" charset="0"/>
                    <a:cs typeface="Times New Roman" pitchFamily="18" charset="0"/>
                  </a:rPr>
                  <a:t>T and T’ </a:t>
                </a:r>
                <a:r>
                  <a:rPr lang="en-US" altLang="zh-CN" dirty="0" smtClean="0">
                    <a:latin typeface="Times New Roman" pitchFamily="18" charset="0"/>
                    <a:cs typeface="Times New Roman" pitchFamily="18" charset="0"/>
                  </a:rPr>
                  <a:t>is a binary relation </a:t>
                </a:r>
                <a14:m>
                  <m:oMath xmlns:m="http://schemas.openxmlformats.org/officeDocument/2006/math">
                    <m:r>
                      <a:rPr lang="en-US" altLang="zh-CN" b="0" i="1" smtClean="0">
                        <a:latin typeface="Cambria Math"/>
                      </a:rPr>
                      <m:t>𝐵</m:t>
                    </m:r>
                    <m:r>
                      <a:rPr lang="en-US" altLang="zh-CN" b="0" i="1" smtClean="0">
                        <a:latin typeface="Cambria Math"/>
                        <a:ea typeface="Cambria Math"/>
                      </a:rPr>
                      <m:t>⊆</m:t>
                    </m:r>
                    <m:r>
                      <a:rPr lang="en-US" altLang="zh-CN" b="0" i="1" smtClean="0">
                        <a:latin typeface="Cambria Math"/>
                        <a:ea typeface="Cambria Math"/>
                      </a:rPr>
                      <m:t>𝑆</m:t>
                    </m:r>
                    <m:r>
                      <a:rPr lang="en-US" altLang="zh-CN" b="0" i="1" smtClean="0">
                        <a:latin typeface="Cambria Math"/>
                        <a:ea typeface="Cambria Math"/>
                      </a:rPr>
                      <m:t>×</m:t>
                    </m:r>
                    <m:sSup>
                      <m:sSupPr>
                        <m:ctrlPr>
                          <a:rPr lang="en-US" altLang="zh-CN" b="0" i="1" smtClean="0">
                            <a:latin typeface="Cambria Math" charset="0"/>
                            <a:ea typeface="Cambria Math"/>
                          </a:rPr>
                        </m:ctrlPr>
                      </m:sSupPr>
                      <m:e>
                        <m:r>
                          <a:rPr lang="en-US" altLang="zh-CN" b="0" i="1" smtClean="0">
                            <a:latin typeface="Cambria Math"/>
                            <a:ea typeface="Cambria Math"/>
                          </a:rPr>
                          <m:t>𝑆</m:t>
                        </m:r>
                      </m:e>
                      <m:sup>
                        <m:r>
                          <a:rPr lang="en-US" altLang="zh-CN" b="0" i="1" smtClean="0">
                            <a:latin typeface="Cambria Math"/>
                            <a:ea typeface="Cambria Math"/>
                          </a:rPr>
                          <m:t>′</m:t>
                        </m:r>
                      </m:sup>
                    </m:sSup>
                  </m:oMath>
                </a14:m>
                <a:r>
                  <a:rPr lang="en-US" altLang="zh-CN" dirty="0" smtClean="0">
                    <a:latin typeface="Times New Roman" pitchFamily="18" charset="0"/>
                    <a:cs typeface="Times New Roman" pitchFamily="18" charset="0"/>
                  </a:rPr>
                  <a:t> such that</a:t>
                </a:r>
              </a:p>
              <a:p>
                <a:pPr lvl="1"/>
                <a14:m>
                  <m:oMath xmlns:m="http://schemas.openxmlformats.org/officeDocument/2006/math">
                    <m:r>
                      <a:rPr lang="en-US" altLang="zh-CN" i="1">
                        <a:latin typeface="Cambria Math"/>
                      </a:rPr>
                      <m:t>𝐵</m:t>
                    </m:r>
                  </m:oMath>
                </a14:m>
                <a:r>
                  <a:rPr lang="en-US" altLang="zh-CN" dirty="0" smtClean="0">
                    <a:latin typeface="Times New Roman" pitchFamily="18" charset="0"/>
                    <a:cs typeface="Times New Roman" pitchFamily="18" charset="0"/>
                  </a:rPr>
                  <a:t>(</a:t>
                </a:r>
                <a14:m>
                  <m:oMath xmlns:m="http://schemas.openxmlformats.org/officeDocument/2006/math">
                    <m:sSub>
                      <m:sSubPr>
                        <m:ctrlPr>
                          <a:rPr lang="en-US" altLang="zh-CN" i="1" dirty="0" smtClean="0">
                            <a:latin typeface="Cambria Math" charset="0"/>
                          </a:rPr>
                        </m:ctrlPr>
                      </m:sSubPr>
                      <m:e>
                        <m:r>
                          <a:rPr lang="en-US" altLang="zh-CN" b="0" i="1" dirty="0" smtClean="0">
                            <a:latin typeface="Cambria Math"/>
                          </a:rPr>
                          <m:t>𝑠</m:t>
                        </m:r>
                      </m:e>
                      <m:sub>
                        <m:r>
                          <a:rPr lang="en-US" altLang="zh-CN" b="0" i="1" dirty="0" smtClean="0">
                            <a:latin typeface="Cambria Math"/>
                          </a:rPr>
                          <m:t>0</m:t>
                        </m:r>
                      </m:sub>
                    </m:sSub>
                    <m:r>
                      <a:rPr lang="en-US" altLang="zh-CN" b="0" i="1" dirty="0" smtClean="0">
                        <a:latin typeface="Cambria Math"/>
                      </a:rPr>
                      <m:t>,</m:t>
                    </m:r>
                  </m:oMath>
                </a14:m>
                <a:r>
                  <a:rPr lang="en-US" altLang="zh-CN" dirty="0">
                    <a:latin typeface="Times New Roman" pitchFamily="18" charset="0"/>
                    <a:cs typeface="Times New Roman" pitchFamily="18" charset="0"/>
                  </a:rPr>
                  <a:t> </a:t>
                </a:r>
                <a14:m>
                  <m:oMath xmlns:m="http://schemas.openxmlformats.org/officeDocument/2006/math">
                    <m:sSub>
                      <m:sSubPr>
                        <m:ctrlPr>
                          <a:rPr lang="en-US" altLang="zh-CN" i="1" dirty="0">
                            <a:latin typeface="Cambria Math" charset="0"/>
                          </a:rPr>
                        </m:ctrlPr>
                      </m:sSubPr>
                      <m:e>
                        <m:r>
                          <a:rPr lang="en-US" altLang="zh-CN" i="1" dirty="0">
                            <a:latin typeface="Cambria Math"/>
                          </a:rPr>
                          <m:t>𝑠</m:t>
                        </m:r>
                        <m:r>
                          <a:rPr lang="en-US" altLang="zh-CN" b="0" i="1" dirty="0" smtClean="0">
                            <a:latin typeface="Cambria Math"/>
                          </a:rPr>
                          <m:t>′</m:t>
                        </m:r>
                      </m:e>
                      <m:sub>
                        <m:r>
                          <a:rPr lang="en-US" altLang="zh-CN" i="1" dirty="0">
                            <a:latin typeface="Cambria Math"/>
                          </a:rPr>
                          <m:t>0</m:t>
                        </m:r>
                      </m:sub>
                    </m:sSub>
                  </m:oMath>
                </a14:m>
                <a:r>
                  <a:rPr lang="en-US" altLang="zh-CN" dirty="0" smtClean="0">
                    <a:latin typeface="Times New Roman" pitchFamily="18" charset="0"/>
                    <a:cs typeface="Times New Roman" pitchFamily="18" charset="0"/>
                  </a:rPr>
                  <a:t>)</a:t>
                </a:r>
              </a:p>
              <a:p>
                <a:pPr lvl="1"/>
                <a:r>
                  <a:rPr lang="en-US" altLang="zh-CN" dirty="0" smtClean="0">
                    <a:latin typeface="Times New Roman" pitchFamily="18" charset="0"/>
                    <a:cs typeface="Times New Roman" pitchFamily="18" charset="0"/>
                  </a:rPr>
                  <a:t>If </a:t>
                </a:r>
                <a14:m>
                  <m:oMath xmlns:m="http://schemas.openxmlformats.org/officeDocument/2006/math">
                    <m:r>
                      <a:rPr lang="en-US" altLang="zh-CN" i="1">
                        <a:latin typeface="Cambria Math"/>
                      </a:rPr>
                      <m:t>𝐵</m:t>
                    </m:r>
                  </m:oMath>
                </a14:m>
                <a:r>
                  <a:rPr lang="en-US" altLang="zh-CN" dirty="0">
                    <a:latin typeface="Times New Roman" pitchFamily="18" charset="0"/>
                    <a:cs typeface="Times New Roman" pitchFamily="18" charset="0"/>
                  </a:rPr>
                  <a:t>(</a:t>
                </a:r>
                <a14:m>
                  <m:oMath xmlns:m="http://schemas.openxmlformats.org/officeDocument/2006/math">
                    <m:sSub>
                      <m:sSubPr>
                        <m:ctrlPr>
                          <a:rPr lang="en-US" altLang="zh-CN" i="1" dirty="0">
                            <a:latin typeface="Cambria Math" charset="0"/>
                          </a:rPr>
                        </m:ctrlPr>
                      </m:sSubPr>
                      <m:e>
                        <m:r>
                          <a:rPr lang="en-US" altLang="zh-CN" i="1" dirty="0">
                            <a:latin typeface="Cambria Math"/>
                          </a:rPr>
                          <m:t>𝑠</m:t>
                        </m:r>
                      </m:e>
                      <m:sub>
                        <m:r>
                          <a:rPr lang="en-US" altLang="zh-CN" b="0" i="1" dirty="0" smtClean="0">
                            <a:latin typeface="Cambria Math"/>
                          </a:rPr>
                          <m:t>1</m:t>
                        </m:r>
                      </m:sub>
                    </m:sSub>
                    <m:r>
                      <a:rPr lang="en-US" altLang="zh-CN" i="1" dirty="0">
                        <a:latin typeface="Cambria Math"/>
                      </a:rPr>
                      <m:t>,</m:t>
                    </m:r>
                  </m:oMath>
                </a14:m>
                <a:r>
                  <a:rPr lang="en-US" altLang="zh-CN" dirty="0">
                    <a:latin typeface="Times New Roman" pitchFamily="18" charset="0"/>
                    <a:cs typeface="Times New Roman" pitchFamily="18" charset="0"/>
                  </a:rPr>
                  <a:t> </a:t>
                </a:r>
                <a14:m>
                  <m:oMath xmlns:m="http://schemas.openxmlformats.org/officeDocument/2006/math">
                    <m:sSub>
                      <m:sSubPr>
                        <m:ctrlPr>
                          <a:rPr lang="en-US" altLang="zh-CN" i="1" dirty="0">
                            <a:latin typeface="Cambria Math" charset="0"/>
                          </a:rPr>
                        </m:ctrlPr>
                      </m:sSubPr>
                      <m:e>
                        <m:r>
                          <a:rPr lang="en-US" altLang="zh-CN" i="1" dirty="0">
                            <a:latin typeface="Cambria Math"/>
                          </a:rPr>
                          <m:t>𝑠</m:t>
                        </m:r>
                        <m:r>
                          <a:rPr lang="en-US" altLang="zh-CN" i="1" dirty="0">
                            <a:latin typeface="Cambria Math"/>
                          </a:rPr>
                          <m:t>′</m:t>
                        </m:r>
                      </m:e>
                      <m:sub>
                        <m:r>
                          <a:rPr lang="en-US" altLang="zh-CN" b="0" i="1" dirty="0" smtClean="0">
                            <a:latin typeface="Cambria Math"/>
                          </a:rPr>
                          <m:t>1</m:t>
                        </m:r>
                      </m:sub>
                    </m:sSub>
                  </m:oMath>
                </a14:m>
                <a:r>
                  <a:rPr lang="en-US" altLang="zh-CN" dirty="0">
                    <a:latin typeface="Times New Roman" pitchFamily="18" charset="0"/>
                    <a:cs typeface="Times New Roman" pitchFamily="18" charset="0"/>
                  </a:rPr>
                  <a:t>)</a:t>
                </a:r>
                <a:r>
                  <a:rPr lang="en-US" altLang="zh-CN" dirty="0" smtClean="0">
                    <a:latin typeface="Times New Roman" pitchFamily="18" charset="0"/>
                    <a:cs typeface="Times New Roman" pitchFamily="18" charset="0"/>
                  </a:rPr>
                  <a:t> and </a:t>
                </a:r>
                <a14:m>
                  <m:oMath xmlns:m="http://schemas.openxmlformats.org/officeDocument/2006/math">
                    <m:sSub>
                      <m:sSubPr>
                        <m:ctrlPr>
                          <a:rPr lang="en-US" altLang="zh-CN" i="1" dirty="0">
                            <a:latin typeface="Cambria Math" charset="0"/>
                          </a:rPr>
                        </m:ctrlPr>
                      </m:sSubPr>
                      <m:e>
                        <m:r>
                          <a:rPr lang="en-US" altLang="zh-CN" i="1" dirty="0">
                            <a:latin typeface="Cambria Math"/>
                          </a:rPr>
                          <m:t>𝑠</m:t>
                        </m:r>
                      </m:e>
                      <m:sub>
                        <m:r>
                          <a:rPr lang="en-US" altLang="zh-CN" i="1" dirty="0">
                            <a:latin typeface="Cambria Math"/>
                          </a:rPr>
                          <m:t>1</m:t>
                        </m:r>
                      </m:sub>
                    </m:sSub>
                    <m:r>
                      <a:rPr lang="en-US" altLang="zh-CN" i="1" dirty="0" smtClean="0">
                        <a:latin typeface="Cambria Math"/>
                        <a:ea typeface="Cambria Math"/>
                      </a:rPr>
                      <m:t>→</m:t>
                    </m:r>
                  </m:oMath>
                </a14:m>
                <a:r>
                  <a:rPr lang="en-US" altLang="zh-CN" dirty="0">
                    <a:latin typeface="Times New Roman" pitchFamily="18" charset="0"/>
                    <a:cs typeface="Times New Roman" pitchFamily="18" charset="0"/>
                  </a:rPr>
                  <a:t> </a:t>
                </a:r>
                <a14:m>
                  <m:oMath xmlns:m="http://schemas.openxmlformats.org/officeDocument/2006/math">
                    <m:sSub>
                      <m:sSubPr>
                        <m:ctrlPr>
                          <a:rPr lang="en-US" altLang="zh-CN" i="1" dirty="0">
                            <a:latin typeface="Cambria Math" charset="0"/>
                          </a:rPr>
                        </m:ctrlPr>
                      </m:sSubPr>
                      <m:e>
                        <m:r>
                          <a:rPr lang="en-US" altLang="zh-CN" i="1" dirty="0">
                            <a:latin typeface="Cambria Math"/>
                          </a:rPr>
                          <m:t>𝑠</m:t>
                        </m:r>
                      </m:e>
                      <m:sub>
                        <m:r>
                          <a:rPr lang="en-US" altLang="zh-CN" b="0" i="1" dirty="0" smtClean="0">
                            <a:latin typeface="Cambria Math"/>
                          </a:rPr>
                          <m:t>2</m:t>
                        </m:r>
                      </m:sub>
                    </m:sSub>
                    <m:r>
                      <a:rPr lang="en-US" altLang="zh-CN" b="0" i="1" dirty="0" smtClean="0">
                        <a:latin typeface="Cambria Math"/>
                      </a:rPr>
                      <m:t>, </m:t>
                    </m:r>
                  </m:oMath>
                </a14:m>
                <a:r>
                  <a:rPr lang="en-US" altLang="zh-CN" dirty="0" smtClean="0">
                    <a:latin typeface="Times New Roman" pitchFamily="18" charset="0"/>
                    <a:cs typeface="Times New Roman" pitchFamily="18" charset="0"/>
                  </a:rPr>
                  <a:t> then there is a </a:t>
                </a:r>
                <a14:m>
                  <m:oMath xmlns:m="http://schemas.openxmlformats.org/officeDocument/2006/math">
                    <m:sSub>
                      <m:sSubPr>
                        <m:ctrlPr>
                          <a:rPr lang="en-US" altLang="zh-CN" i="1" dirty="0">
                            <a:latin typeface="Cambria Math" charset="0"/>
                          </a:rPr>
                        </m:ctrlPr>
                      </m:sSubPr>
                      <m:e>
                        <m:r>
                          <a:rPr lang="en-US" altLang="zh-CN" i="1" dirty="0">
                            <a:latin typeface="Cambria Math"/>
                          </a:rPr>
                          <m:t>𝑠</m:t>
                        </m:r>
                        <m:r>
                          <a:rPr lang="en-US" altLang="zh-CN" i="1" dirty="0">
                            <a:latin typeface="Cambria Math"/>
                          </a:rPr>
                          <m:t>′</m:t>
                        </m:r>
                      </m:e>
                      <m:sub>
                        <m:r>
                          <a:rPr lang="en-US" altLang="zh-CN" b="0" i="1" dirty="0" smtClean="0">
                            <a:latin typeface="Cambria Math" charset="0"/>
                          </a:rPr>
                          <m:t>2</m:t>
                        </m:r>
                      </m:sub>
                    </m:sSub>
                    <m:r>
                      <a:rPr lang="en-US" altLang="zh-CN" b="0" i="1" dirty="0" smtClean="0">
                        <a:latin typeface="Cambria Math"/>
                      </a:rPr>
                      <m:t>∈</m:t>
                    </m:r>
                    <m:r>
                      <a:rPr lang="en-US" altLang="zh-CN" b="0" i="1" dirty="0" smtClean="0">
                        <a:latin typeface="Cambria Math"/>
                      </a:rPr>
                      <m:t>𝑆</m:t>
                    </m:r>
                    <m:r>
                      <a:rPr lang="en-US" altLang="zh-CN" b="0" i="1" dirty="0" smtClean="0">
                        <a:latin typeface="Cambria Math"/>
                      </a:rPr>
                      <m:t>′</m:t>
                    </m:r>
                  </m:oMath>
                </a14:m>
                <a:r>
                  <a:rPr lang="en-US" altLang="zh-CN" dirty="0" smtClean="0">
                    <a:latin typeface="Times New Roman" pitchFamily="18" charset="0"/>
                    <a:cs typeface="Times New Roman" pitchFamily="18" charset="0"/>
                  </a:rPr>
                  <a:t> such that </a:t>
                </a:r>
                <a14:m>
                  <m:oMath xmlns:m="http://schemas.openxmlformats.org/officeDocument/2006/math">
                    <m:sSub>
                      <m:sSubPr>
                        <m:ctrlPr>
                          <a:rPr lang="en-US" altLang="zh-CN" i="1" dirty="0">
                            <a:latin typeface="Cambria Math" charset="0"/>
                          </a:rPr>
                        </m:ctrlPr>
                      </m:sSubPr>
                      <m:e>
                        <m:r>
                          <a:rPr lang="en-US" altLang="zh-CN" i="1" dirty="0">
                            <a:latin typeface="Cambria Math"/>
                          </a:rPr>
                          <m:t>𝑠</m:t>
                        </m:r>
                        <m:r>
                          <a:rPr lang="en-US" altLang="zh-CN" b="0" i="1" dirty="0" smtClean="0">
                            <a:latin typeface="Cambria Math"/>
                          </a:rPr>
                          <m:t>′</m:t>
                        </m:r>
                      </m:e>
                      <m:sub>
                        <m:r>
                          <a:rPr lang="en-US" altLang="zh-CN" i="1" dirty="0">
                            <a:latin typeface="Cambria Math"/>
                          </a:rPr>
                          <m:t>1</m:t>
                        </m:r>
                      </m:sub>
                    </m:sSub>
                    <m:r>
                      <a:rPr lang="en-US" altLang="zh-CN" i="1" dirty="0">
                        <a:latin typeface="Cambria Math"/>
                        <a:ea typeface="Cambria Math"/>
                      </a:rPr>
                      <m:t>→</m:t>
                    </m:r>
                  </m:oMath>
                </a14:m>
                <a:r>
                  <a:rPr lang="en-US" altLang="zh-CN" dirty="0">
                    <a:latin typeface="Times New Roman" pitchFamily="18" charset="0"/>
                    <a:cs typeface="Times New Roman" pitchFamily="18" charset="0"/>
                  </a:rPr>
                  <a:t> </a:t>
                </a:r>
                <a14:m>
                  <m:oMath xmlns:m="http://schemas.openxmlformats.org/officeDocument/2006/math">
                    <m:sSub>
                      <m:sSubPr>
                        <m:ctrlPr>
                          <a:rPr lang="en-US" altLang="zh-CN" i="1" dirty="0">
                            <a:latin typeface="Cambria Math" charset="0"/>
                          </a:rPr>
                        </m:ctrlPr>
                      </m:sSubPr>
                      <m:e>
                        <m:r>
                          <a:rPr lang="en-US" altLang="zh-CN" i="1" dirty="0">
                            <a:latin typeface="Cambria Math"/>
                          </a:rPr>
                          <m:t>𝑠</m:t>
                        </m:r>
                        <m:r>
                          <a:rPr lang="en-US" altLang="zh-CN" b="0" i="1" dirty="0" smtClean="0">
                            <a:latin typeface="Cambria Math"/>
                          </a:rPr>
                          <m:t>′</m:t>
                        </m:r>
                      </m:e>
                      <m:sub>
                        <m:r>
                          <a:rPr lang="en-US" altLang="zh-CN" i="1" dirty="0">
                            <a:latin typeface="Cambria Math"/>
                          </a:rPr>
                          <m:t>2</m:t>
                        </m:r>
                      </m:sub>
                    </m:sSub>
                  </m:oMath>
                </a14:m>
                <a:r>
                  <a:rPr lang="en-US" altLang="zh-CN" dirty="0" smtClean="0">
                    <a:latin typeface="Times New Roman" pitchFamily="18" charset="0"/>
                    <a:cs typeface="Times New Roman" pitchFamily="18" charset="0"/>
                  </a:rPr>
                  <a:t> and </a:t>
                </a:r>
                <a14:m>
                  <m:oMath xmlns:m="http://schemas.openxmlformats.org/officeDocument/2006/math">
                    <m:r>
                      <a:rPr lang="en-US" altLang="zh-CN" i="1">
                        <a:latin typeface="Cambria Math"/>
                      </a:rPr>
                      <m:t>𝐵</m:t>
                    </m:r>
                  </m:oMath>
                </a14:m>
                <a:r>
                  <a:rPr lang="en-US" altLang="zh-CN" dirty="0">
                    <a:latin typeface="Times New Roman" pitchFamily="18" charset="0"/>
                    <a:cs typeface="Times New Roman" pitchFamily="18" charset="0"/>
                  </a:rPr>
                  <a:t>(</a:t>
                </a:r>
                <a14:m>
                  <m:oMath xmlns:m="http://schemas.openxmlformats.org/officeDocument/2006/math">
                    <m:sSub>
                      <m:sSubPr>
                        <m:ctrlPr>
                          <a:rPr lang="en-US" altLang="zh-CN" i="1" dirty="0">
                            <a:latin typeface="Cambria Math" charset="0"/>
                          </a:rPr>
                        </m:ctrlPr>
                      </m:sSubPr>
                      <m:e>
                        <m:r>
                          <a:rPr lang="en-US" altLang="zh-CN" i="1" dirty="0">
                            <a:latin typeface="Cambria Math"/>
                          </a:rPr>
                          <m:t>𝑠</m:t>
                        </m:r>
                      </m:e>
                      <m:sub>
                        <m:r>
                          <a:rPr lang="en-US" altLang="zh-CN" b="0" i="1" dirty="0" smtClean="0">
                            <a:latin typeface="Cambria Math"/>
                          </a:rPr>
                          <m:t>2</m:t>
                        </m:r>
                      </m:sub>
                    </m:sSub>
                    <m:r>
                      <a:rPr lang="en-US" altLang="zh-CN" i="1" dirty="0">
                        <a:latin typeface="Cambria Math"/>
                      </a:rPr>
                      <m:t>,</m:t>
                    </m:r>
                  </m:oMath>
                </a14:m>
                <a:r>
                  <a:rPr lang="en-US" altLang="zh-CN" dirty="0">
                    <a:latin typeface="Times New Roman" pitchFamily="18" charset="0"/>
                    <a:cs typeface="Times New Roman" pitchFamily="18" charset="0"/>
                  </a:rPr>
                  <a:t> </a:t>
                </a:r>
                <a14:m>
                  <m:oMath xmlns:m="http://schemas.openxmlformats.org/officeDocument/2006/math">
                    <m:sSub>
                      <m:sSubPr>
                        <m:ctrlPr>
                          <a:rPr lang="en-US" altLang="zh-CN" i="1" dirty="0">
                            <a:latin typeface="Cambria Math" charset="0"/>
                          </a:rPr>
                        </m:ctrlPr>
                      </m:sSubPr>
                      <m:e>
                        <m:r>
                          <a:rPr lang="en-US" altLang="zh-CN" i="1" dirty="0">
                            <a:latin typeface="Cambria Math"/>
                          </a:rPr>
                          <m:t>𝑠</m:t>
                        </m:r>
                        <m:r>
                          <a:rPr lang="en-US" altLang="zh-CN" i="1" dirty="0">
                            <a:latin typeface="Cambria Math"/>
                          </a:rPr>
                          <m:t>′</m:t>
                        </m:r>
                      </m:e>
                      <m:sub>
                        <m:r>
                          <a:rPr lang="en-US" altLang="zh-CN" b="0" i="1" dirty="0" smtClean="0">
                            <a:latin typeface="Cambria Math"/>
                          </a:rPr>
                          <m:t>2</m:t>
                        </m:r>
                      </m:sub>
                    </m:sSub>
                  </m:oMath>
                </a14:m>
                <a:r>
                  <a:rPr lang="en-US" altLang="zh-CN" dirty="0">
                    <a:latin typeface="Times New Roman" pitchFamily="18" charset="0"/>
                    <a:cs typeface="Times New Roman" pitchFamily="18" charset="0"/>
                  </a:rPr>
                  <a:t>) </a:t>
                </a:r>
              </a:p>
              <a:p>
                <a:pPr lvl="1"/>
                <a:r>
                  <a:rPr lang="en-US" altLang="zh-CN" dirty="0">
                    <a:latin typeface="Times New Roman" pitchFamily="18" charset="0"/>
                    <a:cs typeface="Times New Roman" pitchFamily="18" charset="0"/>
                  </a:rPr>
                  <a:t>If </a:t>
                </a:r>
                <a14:m>
                  <m:oMath xmlns:m="http://schemas.openxmlformats.org/officeDocument/2006/math">
                    <m:r>
                      <a:rPr lang="en-US" altLang="zh-CN" i="1">
                        <a:latin typeface="Cambria Math"/>
                      </a:rPr>
                      <m:t>𝐵</m:t>
                    </m:r>
                  </m:oMath>
                </a14:m>
                <a:r>
                  <a:rPr lang="en-US" altLang="zh-CN" dirty="0">
                    <a:latin typeface="Times New Roman" pitchFamily="18" charset="0"/>
                    <a:cs typeface="Times New Roman" pitchFamily="18" charset="0"/>
                  </a:rPr>
                  <a:t>(</a:t>
                </a:r>
                <a14:m>
                  <m:oMath xmlns:m="http://schemas.openxmlformats.org/officeDocument/2006/math">
                    <m:sSub>
                      <m:sSubPr>
                        <m:ctrlPr>
                          <a:rPr lang="en-US" altLang="zh-CN" i="1" dirty="0">
                            <a:latin typeface="Cambria Math" charset="0"/>
                          </a:rPr>
                        </m:ctrlPr>
                      </m:sSubPr>
                      <m:e>
                        <m:r>
                          <a:rPr lang="en-US" altLang="zh-CN" i="1" dirty="0">
                            <a:latin typeface="Cambria Math"/>
                          </a:rPr>
                          <m:t>𝑠</m:t>
                        </m:r>
                      </m:e>
                      <m:sub>
                        <m:r>
                          <a:rPr lang="en-US" altLang="zh-CN" i="1" dirty="0">
                            <a:latin typeface="Cambria Math"/>
                          </a:rPr>
                          <m:t>1</m:t>
                        </m:r>
                      </m:sub>
                    </m:sSub>
                    <m:r>
                      <a:rPr lang="en-US" altLang="zh-CN" i="1" dirty="0">
                        <a:latin typeface="Cambria Math"/>
                      </a:rPr>
                      <m:t>,</m:t>
                    </m:r>
                  </m:oMath>
                </a14:m>
                <a:r>
                  <a:rPr lang="en-US" altLang="zh-CN" dirty="0">
                    <a:latin typeface="Times New Roman" pitchFamily="18" charset="0"/>
                    <a:cs typeface="Times New Roman" pitchFamily="18" charset="0"/>
                  </a:rPr>
                  <a:t> </a:t>
                </a:r>
                <a14:m>
                  <m:oMath xmlns:m="http://schemas.openxmlformats.org/officeDocument/2006/math">
                    <m:sSub>
                      <m:sSubPr>
                        <m:ctrlPr>
                          <a:rPr lang="en-US" altLang="zh-CN" i="1" dirty="0">
                            <a:latin typeface="Cambria Math" charset="0"/>
                          </a:rPr>
                        </m:ctrlPr>
                      </m:sSubPr>
                      <m:e>
                        <m:r>
                          <a:rPr lang="en-US" altLang="zh-CN" i="1" dirty="0">
                            <a:latin typeface="Cambria Math"/>
                          </a:rPr>
                          <m:t>𝑠</m:t>
                        </m:r>
                        <m:r>
                          <a:rPr lang="en-US" altLang="zh-CN" i="1" dirty="0">
                            <a:latin typeface="Cambria Math"/>
                          </a:rPr>
                          <m:t>′</m:t>
                        </m:r>
                      </m:e>
                      <m:sub>
                        <m:r>
                          <a:rPr lang="en-US" altLang="zh-CN" i="1" dirty="0">
                            <a:latin typeface="Cambria Math"/>
                          </a:rPr>
                          <m:t>1</m:t>
                        </m:r>
                      </m:sub>
                    </m:sSub>
                  </m:oMath>
                </a14:m>
                <a:r>
                  <a:rPr lang="en-US" altLang="zh-CN" dirty="0">
                    <a:latin typeface="Times New Roman" pitchFamily="18" charset="0"/>
                    <a:cs typeface="Times New Roman" pitchFamily="18" charset="0"/>
                  </a:rPr>
                  <a:t>) and </a:t>
                </a:r>
                <a14:m>
                  <m:oMath xmlns:m="http://schemas.openxmlformats.org/officeDocument/2006/math">
                    <m:sSub>
                      <m:sSubPr>
                        <m:ctrlPr>
                          <a:rPr lang="en-US" altLang="zh-CN" i="1" dirty="0">
                            <a:latin typeface="Cambria Math" charset="0"/>
                          </a:rPr>
                        </m:ctrlPr>
                      </m:sSubPr>
                      <m:e>
                        <m:r>
                          <a:rPr lang="en-US" altLang="zh-CN" i="1" dirty="0">
                            <a:latin typeface="Cambria Math"/>
                          </a:rPr>
                          <m:t>𝑠</m:t>
                        </m:r>
                        <m:r>
                          <a:rPr lang="en-US" altLang="zh-CN" b="0" i="1" dirty="0" smtClean="0">
                            <a:latin typeface="Cambria Math"/>
                          </a:rPr>
                          <m:t>′</m:t>
                        </m:r>
                      </m:e>
                      <m:sub>
                        <m:r>
                          <a:rPr lang="en-US" altLang="zh-CN" i="1" dirty="0">
                            <a:latin typeface="Cambria Math"/>
                          </a:rPr>
                          <m:t>1</m:t>
                        </m:r>
                      </m:sub>
                    </m:sSub>
                    <m:r>
                      <a:rPr lang="en-US" altLang="zh-CN" i="1" dirty="0">
                        <a:latin typeface="Cambria Math"/>
                        <a:ea typeface="Cambria Math"/>
                      </a:rPr>
                      <m:t>→</m:t>
                    </m:r>
                  </m:oMath>
                </a14:m>
                <a:r>
                  <a:rPr lang="en-US" altLang="zh-CN" dirty="0">
                    <a:latin typeface="Times New Roman" pitchFamily="18" charset="0"/>
                    <a:cs typeface="Times New Roman" pitchFamily="18" charset="0"/>
                  </a:rPr>
                  <a:t> </a:t>
                </a:r>
                <a14:m>
                  <m:oMath xmlns:m="http://schemas.openxmlformats.org/officeDocument/2006/math">
                    <m:sSub>
                      <m:sSubPr>
                        <m:ctrlPr>
                          <a:rPr lang="en-US" altLang="zh-CN" i="1" dirty="0">
                            <a:latin typeface="Cambria Math" charset="0"/>
                          </a:rPr>
                        </m:ctrlPr>
                      </m:sSubPr>
                      <m:e>
                        <m:r>
                          <a:rPr lang="en-US" altLang="zh-CN" i="1" dirty="0">
                            <a:latin typeface="Cambria Math"/>
                          </a:rPr>
                          <m:t>𝑠</m:t>
                        </m:r>
                        <m:r>
                          <a:rPr lang="en-US" altLang="zh-CN" b="0" i="1" dirty="0" smtClean="0">
                            <a:latin typeface="Cambria Math"/>
                          </a:rPr>
                          <m:t>′</m:t>
                        </m:r>
                      </m:e>
                      <m:sub>
                        <m:r>
                          <a:rPr lang="en-US" altLang="zh-CN" i="1" dirty="0">
                            <a:latin typeface="Cambria Math"/>
                          </a:rPr>
                          <m:t>2</m:t>
                        </m:r>
                      </m:sub>
                    </m:sSub>
                    <m:r>
                      <a:rPr lang="en-US" altLang="zh-CN" i="1" dirty="0">
                        <a:latin typeface="Cambria Math"/>
                      </a:rPr>
                      <m:t>, </m:t>
                    </m:r>
                  </m:oMath>
                </a14:m>
                <a:r>
                  <a:rPr lang="en-US" altLang="zh-CN" dirty="0">
                    <a:latin typeface="Times New Roman" pitchFamily="18" charset="0"/>
                    <a:cs typeface="Times New Roman" pitchFamily="18" charset="0"/>
                  </a:rPr>
                  <a:t> then there is a </a:t>
                </a:r>
                <a14:m>
                  <m:oMath xmlns:m="http://schemas.openxmlformats.org/officeDocument/2006/math">
                    <m:sSub>
                      <m:sSubPr>
                        <m:ctrlPr>
                          <a:rPr lang="en-US" altLang="zh-CN" i="1" dirty="0">
                            <a:latin typeface="Cambria Math" charset="0"/>
                          </a:rPr>
                        </m:ctrlPr>
                      </m:sSubPr>
                      <m:e>
                        <m:r>
                          <a:rPr lang="en-US" altLang="zh-CN" i="1" dirty="0">
                            <a:latin typeface="Cambria Math"/>
                          </a:rPr>
                          <m:t>𝑠</m:t>
                        </m:r>
                      </m:e>
                      <m:sub>
                        <m:r>
                          <a:rPr lang="en-US" altLang="zh-CN" b="0" i="1" dirty="0" smtClean="0">
                            <a:latin typeface="Cambria Math"/>
                          </a:rPr>
                          <m:t>2</m:t>
                        </m:r>
                      </m:sub>
                    </m:sSub>
                    <m:r>
                      <a:rPr lang="en-US" altLang="zh-CN" i="1" dirty="0">
                        <a:latin typeface="Cambria Math"/>
                      </a:rPr>
                      <m:t>∈</m:t>
                    </m:r>
                    <m:r>
                      <a:rPr lang="en-US" altLang="zh-CN" i="1" dirty="0">
                        <a:latin typeface="Cambria Math"/>
                      </a:rPr>
                      <m:t>𝑆</m:t>
                    </m:r>
                  </m:oMath>
                </a14:m>
                <a:r>
                  <a:rPr lang="en-US" altLang="zh-CN" dirty="0">
                    <a:latin typeface="Times New Roman" pitchFamily="18" charset="0"/>
                    <a:cs typeface="Times New Roman" pitchFamily="18" charset="0"/>
                  </a:rPr>
                  <a:t> such that </a:t>
                </a:r>
                <a14:m>
                  <m:oMath xmlns:m="http://schemas.openxmlformats.org/officeDocument/2006/math">
                    <m:sSub>
                      <m:sSubPr>
                        <m:ctrlPr>
                          <a:rPr lang="en-US" altLang="zh-CN" i="1" dirty="0">
                            <a:latin typeface="Cambria Math" charset="0"/>
                          </a:rPr>
                        </m:ctrlPr>
                      </m:sSubPr>
                      <m:e>
                        <m:r>
                          <a:rPr lang="en-US" altLang="zh-CN" i="1" dirty="0">
                            <a:latin typeface="Cambria Math"/>
                          </a:rPr>
                          <m:t>𝑠</m:t>
                        </m:r>
                      </m:e>
                      <m:sub>
                        <m:r>
                          <a:rPr lang="en-US" altLang="zh-CN" i="1" dirty="0">
                            <a:latin typeface="Cambria Math"/>
                          </a:rPr>
                          <m:t>1</m:t>
                        </m:r>
                      </m:sub>
                    </m:sSub>
                    <m:r>
                      <a:rPr lang="en-US" altLang="zh-CN" i="1" dirty="0">
                        <a:latin typeface="Cambria Math"/>
                        <a:ea typeface="Cambria Math"/>
                      </a:rPr>
                      <m:t>→</m:t>
                    </m:r>
                  </m:oMath>
                </a14:m>
                <a:r>
                  <a:rPr lang="en-US" altLang="zh-CN" dirty="0">
                    <a:latin typeface="Times New Roman" pitchFamily="18" charset="0"/>
                    <a:cs typeface="Times New Roman" pitchFamily="18" charset="0"/>
                  </a:rPr>
                  <a:t> </a:t>
                </a:r>
                <a14:m>
                  <m:oMath xmlns:m="http://schemas.openxmlformats.org/officeDocument/2006/math">
                    <m:sSub>
                      <m:sSubPr>
                        <m:ctrlPr>
                          <a:rPr lang="en-US" altLang="zh-CN" i="1" dirty="0">
                            <a:latin typeface="Cambria Math" charset="0"/>
                          </a:rPr>
                        </m:ctrlPr>
                      </m:sSubPr>
                      <m:e>
                        <m:r>
                          <a:rPr lang="en-US" altLang="zh-CN" i="1" dirty="0">
                            <a:latin typeface="Cambria Math"/>
                          </a:rPr>
                          <m:t>𝑠</m:t>
                        </m:r>
                      </m:e>
                      <m:sub>
                        <m:r>
                          <a:rPr lang="en-US" altLang="zh-CN" i="1" dirty="0">
                            <a:latin typeface="Cambria Math"/>
                          </a:rPr>
                          <m:t>2</m:t>
                        </m:r>
                      </m:sub>
                    </m:sSub>
                  </m:oMath>
                </a14:m>
                <a:r>
                  <a:rPr lang="en-US" altLang="zh-CN" dirty="0">
                    <a:latin typeface="Times New Roman" pitchFamily="18" charset="0"/>
                    <a:cs typeface="Times New Roman" pitchFamily="18" charset="0"/>
                  </a:rPr>
                  <a:t> and </a:t>
                </a:r>
                <a14:m>
                  <m:oMath xmlns:m="http://schemas.openxmlformats.org/officeDocument/2006/math">
                    <m:r>
                      <a:rPr lang="en-US" altLang="zh-CN" i="1">
                        <a:latin typeface="Cambria Math"/>
                      </a:rPr>
                      <m:t>𝐵</m:t>
                    </m:r>
                  </m:oMath>
                </a14:m>
                <a:r>
                  <a:rPr lang="en-US" altLang="zh-CN" dirty="0">
                    <a:latin typeface="Times New Roman" pitchFamily="18" charset="0"/>
                    <a:cs typeface="Times New Roman" pitchFamily="18" charset="0"/>
                  </a:rPr>
                  <a:t>(</a:t>
                </a:r>
                <a14:m>
                  <m:oMath xmlns:m="http://schemas.openxmlformats.org/officeDocument/2006/math">
                    <m:sSub>
                      <m:sSubPr>
                        <m:ctrlPr>
                          <a:rPr lang="en-US" altLang="zh-CN" i="1" dirty="0">
                            <a:latin typeface="Cambria Math" charset="0"/>
                          </a:rPr>
                        </m:ctrlPr>
                      </m:sSubPr>
                      <m:e>
                        <m:r>
                          <a:rPr lang="en-US" altLang="zh-CN" i="1" dirty="0">
                            <a:latin typeface="Cambria Math"/>
                          </a:rPr>
                          <m:t>𝑠</m:t>
                        </m:r>
                      </m:e>
                      <m:sub>
                        <m:r>
                          <a:rPr lang="en-US" altLang="zh-CN" i="1" dirty="0">
                            <a:latin typeface="Cambria Math"/>
                          </a:rPr>
                          <m:t>2</m:t>
                        </m:r>
                      </m:sub>
                    </m:sSub>
                    <m:r>
                      <a:rPr lang="en-US" altLang="zh-CN" i="1" dirty="0">
                        <a:latin typeface="Cambria Math"/>
                      </a:rPr>
                      <m:t>,</m:t>
                    </m:r>
                  </m:oMath>
                </a14:m>
                <a:r>
                  <a:rPr lang="en-US" altLang="zh-CN" dirty="0">
                    <a:latin typeface="Times New Roman" pitchFamily="18" charset="0"/>
                    <a:cs typeface="Times New Roman" pitchFamily="18" charset="0"/>
                  </a:rPr>
                  <a:t> </a:t>
                </a:r>
                <a14:m>
                  <m:oMath xmlns:m="http://schemas.openxmlformats.org/officeDocument/2006/math">
                    <m:sSub>
                      <m:sSubPr>
                        <m:ctrlPr>
                          <a:rPr lang="en-US" altLang="zh-CN" i="1" dirty="0">
                            <a:latin typeface="Cambria Math" charset="0"/>
                          </a:rPr>
                        </m:ctrlPr>
                      </m:sSubPr>
                      <m:e>
                        <m:r>
                          <a:rPr lang="en-US" altLang="zh-CN" i="1" dirty="0">
                            <a:latin typeface="Cambria Math"/>
                          </a:rPr>
                          <m:t>𝑠</m:t>
                        </m:r>
                        <m:r>
                          <a:rPr lang="en-US" altLang="zh-CN" i="1" dirty="0">
                            <a:latin typeface="Cambria Math"/>
                          </a:rPr>
                          <m:t>′</m:t>
                        </m:r>
                      </m:e>
                      <m:sub>
                        <m:r>
                          <a:rPr lang="en-US" altLang="zh-CN" i="1" dirty="0">
                            <a:latin typeface="Cambria Math"/>
                          </a:rPr>
                          <m:t>2</m:t>
                        </m:r>
                      </m:sub>
                    </m:sSub>
                  </m:oMath>
                </a14:m>
                <a:r>
                  <a:rPr lang="en-US" altLang="zh-CN" dirty="0">
                    <a:latin typeface="Times New Roman" pitchFamily="18" charset="0"/>
                    <a:cs typeface="Times New Roman" pitchFamily="18" charset="0"/>
                  </a:rPr>
                  <a:t>) </a:t>
                </a:r>
              </a:p>
              <a:p>
                <a:r>
                  <a:rPr lang="en-US" altLang="zh-CN" dirty="0">
                    <a:latin typeface="Times New Roman" pitchFamily="18" charset="0"/>
                    <a:cs typeface="Times New Roman" pitchFamily="18" charset="0"/>
                  </a:rPr>
                  <a:t>T and </a:t>
                </a:r>
                <a:r>
                  <a:rPr lang="en-US" altLang="zh-CN" dirty="0" smtClean="0">
                    <a:latin typeface="Times New Roman" pitchFamily="18" charset="0"/>
                    <a:cs typeface="Times New Roman" pitchFamily="18" charset="0"/>
                  </a:rPr>
                  <a:t>T’ </a:t>
                </a:r>
                <a:r>
                  <a:rPr lang="en-US" altLang="zh-CN" dirty="0">
                    <a:latin typeface="Times New Roman" pitchFamily="18" charset="0"/>
                    <a:cs typeface="Times New Roman" pitchFamily="18" charset="0"/>
                  </a:rPr>
                  <a:t>are </a:t>
                </a:r>
                <a:r>
                  <a:rPr lang="en-US" altLang="zh-CN" dirty="0" err="1">
                    <a:latin typeface="Times New Roman" pitchFamily="18" charset="0"/>
                    <a:cs typeface="Times New Roman" pitchFamily="18" charset="0"/>
                  </a:rPr>
                  <a:t>bisimulation</a:t>
                </a: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equivalent </a:t>
                </a:r>
                <a:r>
                  <a:rPr lang="en-US" altLang="zh-CN" dirty="0" err="1">
                    <a:latin typeface="Times New Roman" pitchFamily="18" charset="0"/>
                    <a:cs typeface="Times New Roman" pitchFamily="18" charset="0"/>
                  </a:rPr>
                  <a:t>iff</a:t>
                </a:r>
                <a:r>
                  <a:rPr lang="en-US" altLang="zh-CN" dirty="0">
                    <a:latin typeface="Times New Roman" pitchFamily="18" charset="0"/>
                    <a:cs typeface="Times New Roman" pitchFamily="18" charset="0"/>
                  </a:rPr>
                  <a:t> there exists </a:t>
                </a:r>
                <a:r>
                  <a:rPr lang="en-US" altLang="zh-CN" dirty="0" smtClean="0">
                    <a:latin typeface="Times New Roman" pitchFamily="18" charset="0"/>
                    <a:cs typeface="Times New Roman" pitchFamily="18" charset="0"/>
                  </a:rPr>
                  <a:t>a </a:t>
                </a:r>
                <a:r>
                  <a:rPr lang="en-US" altLang="zh-CN" dirty="0" err="1" smtClean="0">
                    <a:latin typeface="Times New Roman" pitchFamily="18" charset="0"/>
                    <a:cs typeface="Times New Roman" pitchFamily="18" charset="0"/>
                  </a:rPr>
                  <a:t>bisimulation</a:t>
                </a:r>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between T and </a:t>
                </a:r>
                <a:r>
                  <a:rPr lang="en-US" altLang="zh-CN" dirty="0" smtClean="0">
                    <a:latin typeface="Times New Roman" pitchFamily="18" charset="0"/>
                    <a:cs typeface="Times New Roman" pitchFamily="18" charset="0"/>
                  </a:rPr>
                  <a:t>T’.</a:t>
                </a:r>
                <a:endParaRPr lang="zh-CN" altLang="en-US"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74" t="-1387" r="-1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97954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1412776"/>
            <a:ext cx="8142287" cy="4752999"/>
          </a:xfrm>
        </p:spPr>
        <p:txBody>
          <a:bodyPr/>
          <a:lstStyle/>
          <a:p>
            <a:r>
              <a:rPr lang="en-US" altLang="zh-CN" dirty="0" smtClean="0"/>
              <a:t>Example</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two </a:t>
            </a:r>
            <a:r>
              <a:rPr lang="en-US" altLang="zh-CN" dirty="0"/>
              <a:t>isomorphic </a:t>
            </a:r>
            <a:r>
              <a:rPr lang="en-US" altLang="zh-CN" dirty="0" smtClean="0"/>
              <a:t>TS </a:t>
            </a:r>
            <a:r>
              <a:rPr lang="en-US" altLang="zh-CN" dirty="0"/>
              <a:t>are </a:t>
            </a:r>
            <a:r>
              <a:rPr lang="en-US" altLang="zh-CN" dirty="0" err="1"/>
              <a:t>bisimilar</a:t>
            </a:r>
            <a:r>
              <a:rPr lang="en-US" altLang="zh-CN" dirty="0"/>
              <a:t>, but </a:t>
            </a:r>
            <a:r>
              <a:rPr lang="en-US" altLang="zh-CN" dirty="0" err="1"/>
              <a:t>bisimilar</a:t>
            </a:r>
            <a:r>
              <a:rPr lang="en-US" altLang="zh-CN" dirty="0"/>
              <a:t> </a:t>
            </a:r>
            <a:r>
              <a:rPr lang="en-US" altLang="zh-CN" dirty="0" smtClean="0"/>
              <a:t>TS </a:t>
            </a:r>
            <a:r>
              <a:rPr lang="en-US" altLang="zh-CN" dirty="0"/>
              <a:t>are </a:t>
            </a:r>
            <a:r>
              <a:rPr lang="en-US" altLang="zh-CN" dirty="0" smtClean="0"/>
              <a:t>not necessarily </a:t>
            </a:r>
            <a:r>
              <a:rPr lang="en-US" altLang="zh-CN" dirty="0"/>
              <a:t>isomorphic</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988840"/>
            <a:ext cx="5526400" cy="30997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550216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The lady or the tiger</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662" y="2204864"/>
            <a:ext cx="6924675" cy="3381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7478336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Strong Isomorphism: the transition systems are identical except </a:t>
            </a:r>
            <a:r>
              <a:rPr lang="en-US" altLang="zh-CN" dirty="0" smtClean="0"/>
              <a:t>for the </a:t>
            </a:r>
            <a:r>
              <a:rPr lang="en-US" altLang="zh-CN" dirty="0"/>
              <a:t>names of the states.</a:t>
            </a:r>
          </a:p>
          <a:p>
            <a:r>
              <a:rPr lang="en-US" altLang="zh-CN" dirty="0"/>
              <a:t>Weak Isomorphism: the transition systems are strongly </a:t>
            </a:r>
            <a:r>
              <a:rPr lang="en-US" altLang="zh-CN" dirty="0" smtClean="0"/>
              <a:t>isomorphic provided </a:t>
            </a:r>
            <a:r>
              <a:rPr lang="en-US" altLang="zh-CN" dirty="0"/>
              <a:t>that the transition systems are restricted to the </a:t>
            </a:r>
            <a:r>
              <a:rPr lang="en-US" altLang="zh-CN" dirty="0" smtClean="0"/>
              <a:t>reachable states.</a:t>
            </a:r>
          </a:p>
          <a:p>
            <a:r>
              <a:rPr lang="en-US" altLang="zh-CN" dirty="0" err="1"/>
              <a:t>Bisimulation</a:t>
            </a:r>
            <a:r>
              <a:rPr lang="en-US" altLang="zh-CN" dirty="0"/>
              <a:t> Equivalence: the transition systems have the </a:t>
            </a:r>
            <a:r>
              <a:rPr lang="en-US" altLang="zh-CN" dirty="0" smtClean="0"/>
              <a:t>same behavior, and make choice at same time.</a:t>
            </a:r>
            <a:endParaRPr lang="zh-CN" altLang="en-US" dirty="0"/>
          </a:p>
        </p:txBody>
      </p:sp>
    </p:spTree>
    <p:extLst>
      <p:ext uri="{BB962C8B-B14F-4D97-AF65-F5344CB8AC3E}">
        <p14:creationId xmlns:p14="http://schemas.microsoft.com/office/powerpoint/2010/main" val="665596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Use TS to present the behavior of all the modeling language</a:t>
            </a:r>
          </a:p>
          <a:p>
            <a:endParaRPr lang="en-US" altLang="zh-CN" dirty="0"/>
          </a:p>
          <a:p>
            <a:r>
              <a:rPr lang="en-US" altLang="zh-CN" dirty="0" smtClean="0"/>
              <a:t>Then Use TS to prove the equivalence respectively</a:t>
            </a:r>
            <a:endParaRPr lang="zh-CN" altLang="en-US" dirty="0"/>
          </a:p>
        </p:txBody>
      </p:sp>
    </p:spTree>
    <p:extLst>
      <p:ext uri="{BB962C8B-B14F-4D97-AF65-F5344CB8AC3E}">
        <p14:creationId xmlns:p14="http://schemas.microsoft.com/office/powerpoint/2010/main" val="11664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332656"/>
            <a:ext cx="6409332" cy="576262"/>
          </a:xfrm>
        </p:spPr>
        <p:txBody>
          <a:bodyPr/>
          <a:lstStyle/>
          <a:p>
            <a:r>
              <a:rPr lang="en-US" altLang="zh-CN" i="1" dirty="0">
                <a:latin typeface="Times New Roman" pitchFamily="18" charset="0"/>
                <a:cs typeface="Times New Roman" pitchFamily="18" charset="0"/>
              </a:rPr>
              <a:t>The free product of transition </a:t>
            </a:r>
            <a:r>
              <a:rPr lang="en-US" altLang="zh-CN" i="1" dirty="0" smtClean="0">
                <a:latin typeface="Times New Roman" pitchFamily="18" charset="0"/>
                <a:cs typeface="Times New Roman" pitchFamily="18" charset="0"/>
              </a:rPr>
              <a:t>systems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latin typeface="Times New Roman" pitchFamily="18" charset="0"/>
                    <a:cs typeface="Times New Roman" pitchFamily="18" charset="0"/>
                  </a:rPr>
                  <a:t>Consider </a:t>
                </a:r>
                <a:r>
                  <a:rPr lang="en-US" altLang="zh-CN" i="1" dirty="0">
                    <a:latin typeface="Times New Roman" pitchFamily="18" charset="0"/>
                    <a:cs typeface="Times New Roman" pitchFamily="18" charset="0"/>
                  </a:rPr>
                  <a:t>n </a:t>
                </a:r>
                <a:r>
                  <a:rPr lang="en-US" altLang="zh-CN" dirty="0">
                    <a:latin typeface="Times New Roman" pitchFamily="18" charset="0"/>
                    <a:cs typeface="Times New Roman" pitchFamily="18" charset="0"/>
                  </a:rPr>
                  <a:t>transition systems </a:t>
                </a:r>
                <a14:m>
                  <m:oMath xmlns:m="http://schemas.openxmlformats.org/officeDocument/2006/math">
                    <m:sSub>
                      <m:sSubPr>
                        <m:ctrlPr>
                          <a:rPr lang="en-US" altLang="zh-CN" b="0" i="1" smtClean="0">
                            <a:latin typeface="Cambria Math" charset="0"/>
                          </a:rPr>
                        </m:ctrlPr>
                      </m:sSubPr>
                      <m:e>
                        <m:r>
                          <a:rPr lang="zh-CN" altLang="en-US" i="1">
                            <a:latin typeface="Cambria Math"/>
                          </a:rPr>
                          <m:t>𝒜</m:t>
                        </m:r>
                      </m:e>
                      <m:sub>
                        <m:r>
                          <a:rPr lang="en-US" altLang="zh-CN" b="0" i="1" smtClean="0">
                            <a:latin typeface="Cambria Math"/>
                          </a:rPr>
                          <m:t>𝑖</m:t>
                        </m:r>
                      </m:sub>
                    </m:sSub>
                    <m:r>
                      <a:rPr lang="en-US" altLang="zh-CN" b="0" i="1" smtClean="0">
                        <a:latin typeface="Cambria Math"/>
                      </a:rPr>
                      <m:t>=</m:t>
                    </m:r>
                    <m:r>
                      <a:rPr lang="en-US" altLang="zh-CN" i="1">
                        <a:latin typeface="Cambria Math"/>
                      </a:rPr>
                      <m:t>&lt;</m:t>
                    </m:r>
                    <m:sSub>
                      <m:sSubPr>
                        <m:ctrlPr>
                          <a:rPr lang="en-US" altLang="zh-CN" i="1" smtClean="0">
                            <a:latin typeface="Cambria Math" charset="0"/>
                          </a:rPr>
                        </m:ctrlPr>
                      </m:sSubPr>
                      <m:e>
                        <m:r>
                          <a:rPr lang="en-US" altLang="zh-CN" b="0" i="1" smtClean="0">
                            <a:latin typeface="Cambria Math"/>
                          </a:rPr>
                          <m:t>𝑆</m:t>
                        </m:r>
                      </m:e>
                      <m:sub>
                        <m:r>
                          <a:rPr lang="en-US" altLang="zh-CN" b="0" i="1" smtClean="0">
                            <a:latin typeface="Cambria Math"/>
                          </a:rPr>
                          <m:t>𝑖</m:t>
                        </m:r>
                      </m:sub>
                    </m:sSub>
                    <m:r>
                      <a:rPr lang="en-US" altLang="zh-CN" i="1">
                        <a:latin typeface="Cambria Math"/>
                      </a:rPr>
                      <m:t>,</m:t>
                    </m:r>
                    <m:sSub>
                      <m:sSubPr>
                        <m:ctrlPr>
                          <a:rPr lang="en-US" altLang="zh-CN" i="1">
                            <a:latin typeface="Cambria Math" charset="0"/>
                          </a:rPr>
                        </m:ctrlPr>
                      </m:sSubPr>
                      <m:e>
                        <m:r>
                          <a:rPr lang="en-US" altLang="zh-CN" i="1">
                            <a:latin typeface="Cambria Math"/>
                          </a:rPr>
                          <m:t>𝑆</m:t>
                        </m:r>
                      </m:e>
                      <m:sub>
                        <m:sSub>
                          <m:sSubPr>
                            <m:ctrlPr>
                              <a:rPr lang="en-US" altLang="zh-CN" i="1" smtClean="0">
                                <a:latin typeface="Cambria Math" charset="0"/>
                              </a:rPr>
                            </m:ctrlPr>
                          </m:sSubPr>
                          <m:e>
                            <m:r>
                              <a:rPr lang="en-US" altLang="zh-CN" b="0" i="1" smtClean="0">
                                <a:latin typeface="Cambria Math"/>
                              </a:rPr>
                              <m:t>0</m:t>
                            </m:r>
                          </m:e>
                          <m:sub>
                            <m:r>
                              <a:rPr lang="en-US" altLang="zh-CN" b="0" i="1" smtClean="0">
                                <a:latin typeface="Cambria Math"/>
                              </a:rPr>
                              <m:t>𝑖</m:t>
                            </m:r>
                          </m:sub>
                        </m:sSub>
                      </m:sub>
                    </m:sSub>
                    <m:r>
                      <a:rPr lang="en-US" altLang="zh-CN" b="0" i="1" smtClean="0">
                        <a:latin typeface="Cambria Math"/>
                      </a:rPr>
                      <m:t>,</m:t>
                    </m:r>
                    <m:sSub>
                      <m:sSubPr>
                        <m:ctrlPr>
                          <a:rPr lang="en-US" altLang="zh-CN" i="1" smtClean="0">
                            <a:latin typeface="Cambria Math" charset="0"/>
                          </a:rPr>
                        </m:ctrlPr>
                      </m:sSubPr>
                      <m:e>
                        <m:r>
                          <a:rPr lang="en-US" altLang="zh-CN" b="0" i="1" smtClean="0">
                            <a:latin typeface="Cambria Math"/>
                          </a:rPr>
                          <m:t>𝑇</m:t>
                        </m:r>
                      </m:e>
                      <m:sub>
                        <m:r>
                          <a:rPr lang="en-US" altLang="zh-CN" b="0" i="1" smtClean="0">
                            <a:latin typeface="Cambria Math"/>
                          </a:rPr>
                          <m:t>𝑖</m:t>
                        </m:r>
                      </m:sub>
                    </m:sSub>
                    <m:r>
                      <a:rPr lang="en-US" altLang="zh-CN" i="1">
                        <a:latin typeface="Cambria Math"/>
                      </a:rPr>
                      <m:t>,</m:t>
                    </m:r>
                    <m:sSub>
                      <m:sSubPr>
                        <m:ctrlPr>
                          <a:rPr lang="en-US" altLang="zh-CN" i="1" smtClean="0">
                            <a:latin typeface="Cambria Math" charset="0"/>
                          </a:rPr>
                        </m:ctrlPr>
                      </m:sSubPr>
                      <m:e>
                        <m:r>
                          <a:rPr lang="zh-CN" altLang="en-US" i="1" smtClean="0">
                            <a:latin typeface="Cambria Math"/>
                          </a:rPr>
                          <m:t>𝛼</m:t>
                        </m:r>
                      </m:e>
                      <m:sub>
                        <m:r>
                          <a:rPr lang="en-US" altLang="zh-CN" b="0" i="1" smtClean="0">
                            <a:latin typeface="Cambria Math"/>
                          </a:rPr>
                          <m:t>𝑖</m:t>
                        </m:r>
                      </m:sub>
                    </m:sSub>
                    <m:r>
                      <a:rPr lang="en-US" altLang="zh-CN" i="1">
                        <a:latin typeface="Cambria Math"/>
                      </a:rPr>
                      <m:t>,</m:t>
                    </m:r>
                    <m:sSub>
                      <m:sSubPr>
                        <m:ctrlPr>
                          <a:rPr lang="en-US" altLang="zh-CN" i="1" smtClean="0">
                            <a:latin typeface="Cambria Math" charset="0"/>
                          </a:rPr>
                        </m:ctrlPr>
                      </m:sSubPr>
                      <m:e>
                        <m:r>
                          <a:rPr lang="zh-CN" altLang="en-US" i="1" smtClean="0">
                            <a:latin typeface="Cambria Math"/>
                          </a:rPr>
                          <m:t>𝛽</m:t>
                        </m:r>
                      </m:e>
                      <m:sub>
                        <m:r>
                          <a:rPr lang="en-US" altLang="zh-CN" b="0" i="1" smtClean="0">
                            <a:latin typeface="Cambria Math"/>
                          </a:rPr>
                          <m:t>𝑖</m:t>
                        </m:r>
                      </m:sub>
                    </m:sSub>
                    <m:r>
                      <a:rPr lang="en-US" altLang="zh-CN" i="1">
                        <a:latin typeface="Cambria Math"/>
                      </a:rPr>
                      <m:t>&gt;</m:t>
                    </m:r>
                  </m:oMath>
                </a14:m>
                <a:r>
                  <a:rPr lang="en-US" altLang="zh-CN" i="1" dirty="0">
                    <a:latin typeface="Times New Roman" pitchFamily="18" charset="0"/>
                    <a:cs typeface="Times New Roman" pitchFamily="18" charset="0"/>
                  </a:rPr>
                  <a:t> </a:t>
                </a:r>
                <a:endParaRPr lang="en-US" altLang="zh-CN" i="1"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The </a:t>
                </a:r>
                <a:r>
                  <a:rPr lang="en-US" altLang="zh-CN" i="1" dirty="0">
                    <a:latin typeface="Times New Roman" pitchFamily="18" charset="0"/>
                    <a:cs typeface="Times New Roman" pitchFamily="18" charset="0"/>
                  </a:rPr>
                  <a:t>free product </a:t>
                </a:r>
                <a14:m>
                  <m:oMath xmlns:m="http://schemas.openxmlformats.org/officeDocument/2006/math">
                    <m:sSub>
                      <m:sSubPr>
                        <m:ctrlPr>
                          <a:rPr lang="en-US" altLang="zh-CN" i="1">
                            <a:latin typeface="Cambria Math" charset="0"/>
                          </a:rPr>
                        </m:ctrlPr>
                      </m:sSubPr>
                      <m:e>
                        <m:r>
                          <a:rPr lang="zh-CN" altLang="en-US" i="1">
                            <a:latin typeface="Cambria Math"/>
                          </a:rPr>
                          <m:t>𝒜</m:t>
                        </m:r>
                      </m:e>
                      <m:sub>
                        <m:r>
                          <a:rPr lang="en-US" altLang="zh-CN" b="0" i="1" smtClean="0">
                            <a:latin typeface="Cambria Math"/>
                          </a:rPr>
                          <m:t>1</m:t>
                        </m:r>
                      </m:sub>
                    </m:sSub>
                    <m:r>
                      <a:rPr lang="en-US" altLang="zh-CN" i="1" smtClean="0">
                        <a:latin typeface="Cambria Math"/>
                        <a:ea typeface="Cambria Math"/>
                        <a:cs typeface="Times New Roman" pitchFamily="18" charset="0"/>
                      </a:rPr>
                      <m:t>×</m:t>
                    </m:r>
                  </m:oMath>
                </a14:m>
                <a:r>
                  <a:rPr lang="en-US" altLang="zh-CN" i="1" dirty="0" smtClean="0">
                    <a:latin typeface="Times New Roman" pitchFamily="18" charset="0"/>
                    <a:cs typeface="Times New Roman" pitchFamily="18" charset="0"/>
                  </a:rPr>
                  <a:t> </a:t>
                </a:r>
                <a14:m>
                  <m:oMath xmlns:m="http://schemas.openxmlformats.org/officeDocument/2006/math">
                    <m:sSub>
                      <m:sSubPr>
                        <m:ctrlPr>
                          <a:rPr lang="en-US" altLang="zh-CN" i="1">
                            <a:latin typeface="Cambria Math" charset="0"/>
                          </a:rPr>
                        </m:ctrlPr>
                      </m:sSubPr>
                      <m:e>
                        <m:r>
                          <a:rPr lang="zh-CN" altLang="en-US" i="1">
                            <a:latin typeface="Cambria Math"/>
                          </a:rPr>
                          <m:t>𝒜</m:t>
                        </m:r>
                      </m:e>
                      <m:sub>
                        <m:r>
                          <a:rPr lang="en-US" altLang="zh-CN" b="0" i="1" smtClean="0">
                            <a:latin typeface="Cambria Math"/>
                          </a:rPr>
                          <m:t>2</m:t>
                        </m:r>
                      </m:sub>
                    </m:sSub>
                  </m:oMath>
                </a14:m>
                <a:r>
                  <a:rPr lang="en-US" altLang="zh-CN" dirty="0" smtClean="0">
                    <a:latin typeface="Times New Roman" pitchFamily="18" charset="0"/>
                    <a:cs typeface="Times New Roman" pitchFamily="18" charset="0"/>
                  </a:rPr>
                  <a:t> … </a:t>
                </a:r>
                <a14:m>
                  <m:oMath xmlns:m="http://schemas.openxmlformats.org/officeDocument/2006/math">
                    <m:r>
                      <a:rPr lang="en-US" altLang="zh-CN" i="1">
                        <a:latin typeface="Cambria Math"/>
                        <a:ea typeface="Cambria Math"/>
                        <a:cs typeface="Times New Roman" pitchFamily="18" charset="0"/>
                      </a:rPr>
                      <m:t>×</m:t>
                    </m:r>
                    <m:sSub>
                      <m:sSubPr>
                        <m:ctrlPr>
                          <a:rPr lang="en-US" altLang="zh-CN" i="1">
                            <a:latin typeface="Cambria Math" charset="0"/>
                          </a:rPr>
                        </m:ctrlPr>
                      </m:sSubPr>
                      <m:e>
                        <m:r>
                          <a:rPr lang="zh-CN" altLang="en-US" i="1">
                            <a:latin typeface="Cambria Math"/>
                          </a:rPr>
                          <m:t>𝒜</m:t>
                        </m:r>
                      </m:e>
                      <m:sub>
                        <m:r>
                          <a:rPr lang="en-US" altLang="zh-CN" b="0" i="1" smtClean="0">
                            <a:latin typeface="Cambria Math"/>
                          </a:rPr>
                          <m:t>𝑛</m:t>
                        </m:r>
                      </m:sub>
                    </m:sSub>
                  </m:oMath>
                </a14:m>
                <a:r>
                  <a:rPr lang="en-US" altLang="zh-CN" i="1"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of those </a:t>
                </a:r>
                <a:r>
                  <a:rPr lang="en-US" altLang="zh-CN" i="1" dirty="0">
                    <a:latin typeface="Times New Roman" pitchFamily="18" charset="0"/>
                    <a:cs typeface="Times New Roman" pitchFamily="18" charset="0"/>
                  </a:rPr>
                  <a:t>n </a:t>
                </a:r>
                <a:r>
                  <a:rPr lang="en-US" altLang="zh-CN" dirty="0">
                    <a:latin typeface="Times New Roman" pitchFamily="18" charset="0"/>
                    <a:cs typeface="Times New Roman" pitchFamily="18" charset="0"/>
                  </a:rPr>
                  <a:t>transition systems is </a:t>
                </a:r>
                <a:r>
                  <a:rPr lang="en-US" altLang="zh-CN" dirty="0" smtClean="0">
                    <a:latin typeface="Times New Roman" pitchFamily="18" charset="0"/>
                    <a:cs typeface="Times New Roman" pitchFamily="18" charset="0"/>
                  </a:rPr>
                  <a:t>the transition </a:t>
                </a:r>
                <a:r>
                  <a:rPr lang="en-US" altLang="zh-CN" dirty="0">
                    <a:latin typeface="Times New Roman" pitchFamily="18" charset="0"/>
                    <a:cs typeface="Times New Roman" pitchFamily="18" charset="0"/>
                  </a:rPr>
                  <a:t>system</a:t>
                </a:r>
                <a14:m>
                  <m:oMath xmlns:m="http://schemas.openxmlformats.org/officeDocument/2006/math">
                    <m:r>
                      <a:rPr lang="en-US" altLang="zh-CN" b="0" i="0" smtClean="0">
                        <a:latin typeface="Cambria Math"/>
                      </a:rPr>
                      <m:t> </m:t>
                    </m:r>
                    <m:r>
                      <a:rPr lang="zh-CN" altLang="en-US" i="1">
                        <a:latin typeface="Cambria Math"/>
                      </a:rPr>
                      <m:t>𝒜</m:t>
                    </m:r>
                  </m:oMath>
                </a14:m>
                <a:r>
                  <a:rPr lang="en-US" altLang="zh-CN" dirty="0">
                    <a:latin typeface="Times New Roman" pitchFamily="18" charset="0"/>
                    <a:cs typeface="Times New Roman" pitchFamily="18" charset="0"/>
                  </a:rPr>
                  <a:t>= </a:t>
                </a:r>
                <a14:m>
                  <m:oMath xmlns:m="http://schemas.openxmlformats.org/officeDocument/2006/math">
                    <m:r>
                      <a:rPr lang="en-US" altLang="zh-CN" i="1">
                        <a:latin typeface="Cambria Math"/>
                      </a:rPr>
                      <m:t>&lt;</m:t>
                    </m:r>
                    <m:r>
                      <a:rPr lang="en-US" altLang="zh-CN" i="1">
                        <a:latin typeface="Cambria Math"/>
                      </a:rPr>
                      <m:t>𝑆</m:t>
                    </m:r>
                    <m:r>
                      <a:rPr lang="en-US" altLang="zh-CN" i="1">
                        <a:latin typeface="Cambria Math"/>
                      </a:rPr>
                      <m:t>,</m:t>
                    </m:r>
                    <m:sSub>
                      <m:sSubPr>
                        <m:ctrlPr>
                          <a:rPr lang="en-US" altLang="zh-CN" i="1">
                            <a:latin typeface="Cambria Math" charset="0"/>
                          </a:rPr>
                        </m:ctrlPr>
                      </m:sSubPr>
                      <m:e>
                        <m:r>
                          <a:rPr lang="en-US" altLang="zh-CN" i="1">
                            <a:latin typeface="Cambria Math"/>
                          </a:rPr>
                          <m:t>𝑆</m:t>
                        </m:r>
                      </m:e>
                      <m:sub>
                        <m:r>
                          <a:rPr lang="en-US" altLang="zh-CN" b="0" i="1" smtClean="0">
                            <a:latin typeface="Cambria Math"/>
                          </a:rPr>
                          <m:t>0</m:t>
                        </m:r>
                      </m:sub>
                    </m:sSub>
                    <m:r>
                      <a:rPr lang="en-US" altLang="zh-CN" b="0" i="1" smtClean="0">
                        <a:latin typeface="Cambria Math"/>
                      </a:rPr>
                      <m:t>,</m:t>
                    </m:r>
                    <m:r>
                      <a:rPr lang="en-US" altLang="zh-CN" i="1">
                        <a:latin typeface="Cambria Math"/>
                      </a:rPr>
                      <m:t>𝑇</m:t>
                    </m:r>
                    <m:r>
                      <a:rPr lang="en-US" altLang="zh-CN" i="1">
                        <a:latin typeface="Cambria Math"/>
                      </a:rPr>
                      <m:t>,</m:t>
                    </m:r>
                    <m:r>
                      <a:rPr lang="zh-CN" altLang="en-US" i="1">
                        <a:latin typeface="Cambria Math"/>
                      </a:rPr>
                      <m:t>𝛼</m:t>
                    </m:r>
                    <m:r>
                      <a:rPr lang="en-US" altLang="zh-CN" i="1">
                        <a:latin typeface="Cambria Math"/>
                      </a:rPr>
                      <m:t>,</m:t>
                    </m:r>
                    <m:r>
                      <a:rPr lang="zh-CN" altLang="en-US" i="1">
                        <a:latin typeface="Cambria Math"/>
                      </a:rPr>
                      <m:t>𝛽</m:t>
                    </m:r>
                    <m:r>
                      <a:rPr lang="en-US" altLang="zh-CN" i="1">
                        <a:latin typeface="Cambria Math"/>
                      </a:rPr>
                      <m:t>&gt;</m:t>
                    </m:r>
                  </m:oMath>
                </a14:m>
                <a:r>
                  <a:rPr lang="en-US" altLang="zh-CN" i="1" dirty="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defined by</a:t>
                </a:r>
              </a:p>
              <a:p>
                <a:pPr marL="0" indent="0">
                  <a:buNone/>
                </a:pPr>
                <a:r>
                  <a:rPr lang="en-US" altLang="zh-CN" dirty="0" smtClean="0">
                    <a:latin typeface="Times New Roman" pitchFamily="18" charset="0"/>
                    <a:cs typeface="Times New Roman" pitchFamily="18" charset="0"/>
                  </a:rPr>
                  <a:t>                    </a:t>
                </a:r>
                <a14:m>
                  <m:oMath xmlns:m="http://schemas.openxmlformats.org/officeDocument/2006/math">
                    <m:sSub>
                      <m:sSubPr>
                        <m:ctrlPr>
                          <a:rPr lang="en-US" altLang="zh-CN" i="1">
                            <a:latin typeface="Cambria Math" charset="0"/>
                          </a:rPr>
                        </m:ctrlPr>
                      </m:sSubPr>
                      <m:e>
                        <m:r>
                          <a:rPr lang="en-US" altLang="zh-CN" b="0" i="1" smtClean="0">
                            <a:latin typeface="Cambria Math"/>
                          </a:rPr>
                          <m:t>𝑆</m:t>
                        </m:r>
                        <m:r>
                          <a:rPr lang="en-US" altLang="zh-CN" b="0" i="1" smtClean="0">
                            <a:latin typeface="Cambria Math"/>
                          </a:rPr>
                          <m:t>=</m:t>
                        </m:r>
                        <m:r>
                          <a:rPr lang="en-US" altLang="zh-CN" b="0" i="1" smtClean="0">
                            <a:latin typeface="Cambria Math"/>
                          </a:rPr>
                          <m:t>𝑆</m:t>
                        </m:r>
                      </m:e>
                      <m:sub>
                        <m:r>
                          <a:rPr lang="en-US" altLang="zh-CN" i="1">
                            <a:latin typeface="Cambria Math"/>
                          </a:rPr>
                          <m:t>1</m:t>
                        </m:r>
                      </m:sub>
                    </m:sSub>
                    <m:r>
                      <a:rPr lang="en-US" altLang="zh-CN" i="1">
                        <a:latin typeface="Cambria Math"/>
                        <a:ea typeface="Cambria Math"/>
                        <a:cs typeface="Times New Roman" pitchFamily="18" charset="0"/>
                      </a:rPr>
                      <m:t>×</m:t>
                    </m:r>
                  </m:oMath>
                </a14:m>
                <a:r>
                  <a:rPr lang="en-US" altLang="zh-CN" i="1" dirty="0">
                    <a:latin typeface="Times New Roman" pitchFamily="18" charset="0"/>
                    <a:cs typeface="Times New Roman" pitchFamily="18" charset="0"/>
                  </a:rPr>
                  <a:t> </a:t>
                </a:r>
                <a14:m>
                  <m:oMath xmlns:m="http://schemas.openxmlformats.org/officeDocument/2006/math">
                    <m:sSub>
                      <m:sSubPr>
                        <m:ctrlPr>
                          <a:rPr lang="en-US" altLang="zh-CN" i="1" smtClean="0">
                            <a:latin typeface="Cambria Math" charset="0"/>
                          </a:rPr>
                        </m:ctrlPr>
                      </m:sSubPr>
                      <m:e>
                        <m:r>
                          <a:rPr lang="en-US" altLang="zh-CN" b="0" i="1" smtClean="0">
                            <a:latin typeface="Cambria Math"/>
                          </a:rPr>
                          <m:t>𝑆</m:t>
                        </m:r>
                      </m:e>
                      <m:sub>
                        <m:r>
                          <a:rPr lang="en-US" altLang="zh-CN" i="1">
                            <a:latin typeface="Cambria Math"/>
                          </a:rPr>
                          <m:t>2</m:t>
                        </m:r>
                      </m:sub>
                    </m:sSub>
                  </m:oMath>
                </a14:m>
                <a:r>
                  <a:rPr lang="en-US" altLang="zh-CN" dirty="0">
                    <a:latin typeface="Times New Roman" pitchFamily="18" charset="0"/>
                    <a:cs typeface="Times New Roman" pitchFamily="18" charset="0"/>
                  </a:rPr>
                  <a:t> …</a:t>
                </a:r>
                <a14:m>
                  <m:oMath xmlns:m="http://schemas.openxmlformats.org/officeDocument/2006/math">
                    <m:r>
                      <a:rPr lang="en-US" altLang="zh-CN" i="1">
                        <a:latin typeface="Cambria Math"/>
                        <a:ea typeface="Cambria Math"/>
                        <a:cs typeface="Times New Roman" pitchFamily="18" charset="0"/>
                      </a:rPr>
                      <m:t>×</m:t>
                    </m:r>
                  </m:oMath>
                </a14:m>
                <a:r>
                  <a:rPr lang="en-US" altLang="zh-CN" dirty="0">
                    <a:latin typeface="Times New Roman" pitchFamily="18" charset="0"/>
                    <a:cs typeface="Times New Roman" pitchFamily="18" charset="0"/>
                  </a:rPr>
                  <a:t> </a:t>
                </a:r>
                <a14:m>
                  <m:oMath xmlns:m="http://schemas.openxmlformats.org/officeDocument/2006/math">
                    <m:sSub>
                      <m:sSubPr>
                        <m:ctrlPr>
                          <a:rPr lang="en-US" altLang="zh-CN" i="1">
                            <a:latin typeface="Cambria Math" charset="0"/>
                          </a:rPr>
                        </m:ctrlPr>
                      </m:sSubPr>
                      <m:e>
                        <m:r>
                          <a:rPr lang="en-US" altLang="zh-CN" b="0" i="1" smtClean="0">
                            <a:latin typeface="Cambria Math"/>
                          </a:rPr>
                          <m:t>𝑆</m:t>
                        </m:r>
                      </m:e>
                      <m:sub>
                        <m:r>
                          <a:rPr lang="en-US" altLang="zh-CN" i="1">
                            <a:latin typeface="Cambria Math"/>
                          </a:rPr>
                          <m:t>𝑛</m:t>
                        </m:r>
                      </m:sub>
                    </m:sSub>
                  </m:oMath>
                </a14:m>
                <a:endParaRPr lang="en-US" altLang="zh-CN" i="1" dirty="0" smtClean="0">
                  <a:latin typeface="Cambria Math"/>
                </a:endParaRPr>
              </a:p>
              <a:p>
                <a:pPr marL="0" indent="0">
                  <a:buNone/>
                </a:pPr>
                <a:r>
                  <a:rPr lang="en-US" altLang="zh-CN" dirty="0" smtClean="0"/>
                  <a:t>                  </a:t>
                </a:r>
                <a14:m>
                  <m:oMath xmlns:m="http://schemas.openxmlformats.org/officeDocument/2006/math">
                    <m:sSub>
                      <m:sSubPr>
                        <m:ctrlPr>
                          <a:rPr lang="en-US" altLang="zh-CN" i="1">
                            <a:latin typeface="Cambria Math" charset="0"/>
                          </a:rPr>
                        </m:ctrlPr>
                      </m:sSubPr>
                      <m:e>
                        <m:r>
                          <a:rPr lang="en-US" altLang="zh-CN" b="0" i="1" smtClean="0">
                            <a:latin typeface="Cambria Math"/>
                          </a:rPr>
                          <m:t>𝑇</m:t>
                        </m:r>
                        <m:r>
                          <a:rPr lang="en-US" altLang="zh-CN" i="1">
                            <a:latin typeface="Cambria Math"/>
                          </a:rPr>
                          <m:t>=</m:t>
                        </m:r>
                        <m:r>
                          <a:rPr lang="en-US" altLang="zh-CN" b="0" i="1" smtClean="0">
                            <a:latin typeface="Cambria Math"/>
                          </a:rPr>
                          <m:t>𝑇</m:t>
                        </m:r>
                      </m:e>
                      <m:sub>
                        <m:r>
                          <a:rPr lang="en-US" altLang="zh-CN" i="1">
                            <a:latin typeface="Cambria Math"/>
                          </a:rPr>
                          <m:t>1</m:t>
                        </m:r>
                      </m:sub>
                    </m:sSub>
                    <m:r>
                      <a:rPr lang="en-US" altLang="zh-CN" i="1">
                        <a:latin typeface="Cambria Math"/>
                        <a:ea typeface="Cambria Math"/>
                        <a:cs typeface="Times New Roman" pitchFamily="18" charset="0"/>
                      </a:rPr>
                      <m:t>×</m:t>
                    </m:r>
                  </m:oMath>
                </a14:m>
                <a:r>
                  <a:rPr lang="en-US" altLang="zh-CN" i="1" dirty="0">
                    <a:latin typeface="Times New Roman" pitchFamily="18" charset="0"/>
                    <a:cs typeface="Times New Roman" pitchFamily="18" charset="0"/>
                  </a:rPr>
                  <a:t> </a:t>
                </a:r>
                <a14:m>
                  <m:oMath xmlns:m="http://schemas.openxmlformats.org/officeDocument/2006/math">
                    <m:sSub>
                      <m:sSubPr>
                        <m:ctrlPr>
                          <a:rPr lang="en-US" altLang="zh-CN" i="1">
                            <a:latin typeface="Cambria Math" charset="0"/>
                          </a:rPr>
                        </m:ctrlPr>
                      </m:sSubPr>
                      <m:e>
                        <m:r>
                          <a:rPr lang="en-US" altLang="zh-CN" b="0" i="1" smtClean="0">
                            <a:latin typeface="Cambria Math"/>
                          </a:rPr>
                          <m:t>𝑇</m:t>
                        </m:r>
                      </m:e>
                      <m:sub>
                        <m:r>
                          <a:rPr lang="en-US" altLang="zh-CN" i="1">
                            <a:latin typeface="Cambria Math"/>
                          </a:rPr>
                          <m:t>2</m:t>
                        </m:r>
                      </m:sub>
                    </m:sSub>
                  </m:oMath>
                </a14:m>
                <a:r>
                  <a:rPr lang="en-US" altLang="zh-CN" dirty="0">
                    <a:latin typeface="Times New Roman" pitchFamily="18" charset="0"/>
                    <a:cs typeface="Times New Roman" pitchFamily="18" charset="0"/>
                  </a:rPr>
                  <a:t> …</a:t>
                </a:r>
                <a14:m>
                  <m:oMath xmlns:m="http://schemas.openxmlformats.org/officeDocument/2006/math">
                    <m:r>
                      <a:rPr lang="en-US" altLang="zh-CN" i="1">
                        <a:latin typeface="Cambria Math"/>
                        <a:ea typeface="Cambria Math"/>
                        <a:cs typeface="Times New Roman" pitchFamily="18" charset="0"/>
                      </a:rPr>
                      <m:t>×</m:t>
                    </m:r>
                  </m:oMath>
                </a14:m>
                <a:r>
                  <a:rPr lang="en-US" altLang="zh-CN" dirty="0">
                    <a:latin typeface="Times New Roman" pitchFamily="18" charset="0"/>
                    <a:cs typeface="Times New Roman" pitchFamily="18" charset="0"/>
                  </a:rPr>
                  <a:t> </a:t>
                </a:r>
                <a14:m>
                  <m:oMath xmlns:m="http://schemas.openxmlformats.org/officeDocument/2006/math">
                    <m:sSub>
                      <m:sSubPr>
                        <m:ctrlPr>
                          <a:rPr lang="en-US" altLang="zh-CN" i="1">
                            <a:latin typeface="Cambria Math" charset="0"/>
                          </a:rPr>
                        </m:ctrlPr>
                      </m:sSubPr>
                      <m:e>
                        <m:r>
                          <a:rPr lang="en-US" altLang="zh-CN" b="0" i="1" smtClean="0">
                            <a:latin typeface="Cambria Math"/>
                          </a:rPr>
                          <m:t>𝑇</m:t>
                        </m:r>
                      </m:e>
                      <m:sub>
                        <m:r>
                          <a:rPr lang="en-US" altLang="zh-CN" i="1">
                            <a:latin typeface="Cambria Math"/>
                          </a:rPr>
                          <m:t>𝑛</m:t>
                        </m:r>
                      </m:sub>
                    </m:sSub>
                  </m:oMath>
                </a14:m>
                <a:endParaRPr lang="en-US" altLang="zh-CN" dirty="0" smtClean="0">
                  <a:latin typeface="Times New Roman" pitchFamily="18" charset="0"/>
                  <a:cs typeface="Times New Roman" pitchFamily="18" charset="0"/>
                </a:endParaRPr>
              </a:p>
              <a:p>
                <a:pPr marL="0" indent="0">
                  <a:buNone/>
                </a:pP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14:m>
                  <m:oMath xmlns:m="http://schemas.openxmlformats.org/officeDocument/2006/math">
                    <m:r>
                      <a:rPr lang="zh-CN" altLang="en-US" i="1" smtClean="0">
                        <a:latin typeface="Cambria Math"/>
                        <a:cs typeface="Times New Roman" pitchFamily="18" charset="0"/>
                      </a:rPr>
                      <m:t>𝛼</m:t>
                    </m:r>
                    <m:d>
                      <m:dPr>
                        <m:ctrlPr>
                          <a:rPr lang="en-US" altLang="zh-CN" b="0" i="1" smtClean="0">
                            <a:latin typeface="Cambria Math" charset="0"/>
                            <a:cs typeface="Times New Roman" pitchFamily="18" charset="0"/>
                          </a:rPr>
                        </m:ctrlPr>
                      </m:dPr>
                      <m:e>
                        <m:sSub>
                          <m:sSubPr>
                            <m:ctrlPr>
                              <a:rPr lang="en-US" altLang="zh-CN" i="1">
                                <a:latin typeface="Cambria Math" charset="0"/>
                              </a:rPr>
                            </m:ctrlPr>
                          </m:sSubPr>
                          <m:e>
                            <m:r>
                              <a:rPr lang="en-US" altLang="zh-CN" i="1">
                                <a:latin typeface="Cambria Math"/>
                              </a:rPr>
                              <m:t>𝑡</m:t>
                            </m:r>
                          </m:e>
                          <m:sub>
                            <m:r>
                              <a:rPr lang="en-US" altLang="zh-CN" i="1">
                                <a:latin typeface="Cambria Math"/>
                              </a:rPr>
                              <m:t>1</m:t>
                            </m:r>
                          </m:sub>
                        </m:sSub>
                        <m:r>
                          <m:rPr>
                            <m:nor/>
                          </m:rPr>
                          <a:rPr lang="en-US" altLang="zh-CN" dirty="0">
                            <a:latin typeface="Times New Roman" pitchFamily="18" charset="0"/>
                            <a:cs typeface="Times New Roman" pitchFamily="18" charset="0"/>
                          </a:rPr>
                          <m:t>, </m:t>
                        </m:r>
                        <m:r>
                          <a:rPr lang="en-US" altLang="zh-CN" i="1">
                            <a:latin typeface="Cambria Math"/>
                            <a:ea typeface="Cambria Math"/>
                          </a:rPr>
                          <m:t>⋯</m:t>
                        </m:r>
                        <m:r>
                          <a:rPr lang="en-US" altLang="zh-CN" b="0" i="1" smtClean="0">
                            <a:latin typeface="Cambria Math"/>
                            <a:ea typeface="Cambria Math"/>
                          </a:rPr>
                          <m:t>,</m:t>
                        </m:r>
                        <m:sSub>
                          <m:sSubPr>
                            <m:ctrlPr>
                              <a:rPr lang="en-US" altLang="zh-CN" i="1">
                                <a:latin typeface="Cambria Math" charset="0"/>
                              </a:rPr>
                            </m:ctrlPr>
                          </m:sSubPr>
                          <m:e>
                            <m:r>
                              <a:rPr lang="en-US" altLang="zh-CN" i="1">
                                <a:latin typeface="Cambria Math"/>
                              </a:rPr>
                              <m:t>𝑡</m:t>
                            </m:r>
                          </m:e>
                          <m:sub>
                            <m:r>
                              <a:rPr lang="en-US" altLang="zh-CN" i="1">
                                <a:latin typeface="Cambria Math"/>
                              </a:rPr>
                              <m:t>𝑛</m:t>
                            </m:r>
                          </m:sub>
                        </m:sSub>
                      </m:e>
                    </m:d>
                    <m:r>
                      <a:rPr lang="en-US" altLang="zh-CN" b="0" i="1" smtClean="0">
                        <a:latin typeface="Cambria Math"/>
                        <a:cs typeface="Times New Roman" pitchFamily="18" charset="0"/>
                      </a:rPr>
                      <m:t>=</m:t>
                    </m:r>
                    <m:d>
                      <m:dPr>
                        <m:begChr m:val="⟨"/>
                        <m:endChr m:val="⟩"/>
                        <m:ctrlPr>
                          <a:rPr lang="en-US" altLang="zh-CN" b="0" i="1" smtClean="0">
                            <a:latin typeface="Cambria Math" charset="0"/>
                            <a:cs typeface="Times New Roman" pitchFamily="18" charset="0"/>
                          </a:rPr>
                        </m:ctrlPr>
                      </m:dPr>
                      <m:e>
                        <m:sSub>
                          <m:sSubPr>
                            <m:ctrlPr>
                              <a:rPr lang="en-US" altLang="zh-CN" i="1">
                                <a:latin typeface="Cambria Math" charset="0"/>
                              </a:rPr>
                            </m:ctrlPr>
                          </m:sSubPr>
                          <m:e>
                            <m:r>
                              <a:rPr lang="zh-CN" altLang="en-US" i="1" smtClean="0">
                                <a:latin typeface="Cambria Math"/>
                              </a:rPr>
                              <m:t>𝛼</m:t>
                            </m:r>
                          </m:e>
                          <m:sub>
                            <m:r>
                              <a:rPr lang="en-US" altLang="zh-CN" i="1">
                                <a:latin typeface="Cambria Math"/>
                              </a:rPr>
                              <m:t>1</m:t>
                            </m:r>
                          </m:sub>
                        </m:sSub>
                        <m:d>
                          <m:dPr>
                            <m:ctrlPr>
                              <a:rPr lang="en-US" altLang="zh-CN" i="1">
                                <a:latin typeface="Cambria Math" charset="0"/>
                                <a:cs typeface="Times New Roman" pitchFamily="18" charset="0"/>
                              </a:rPr>
                            </m:ctrlPr>
                          </m:dPr>
                          <m:e>
                            <m:sSub>
                              <m:sSubPr>
                                <m:ctrlPr>
                                  <a:rPr lang="en-US" altLang="zh-CN" i="1">
                                    <a:latin typeface="Cambria Math" charset="0"/>
                                  </a:rPr>
                                </m:ctrlPr>
                              </m:sSubPr>
                              <m:e>
                                <m:r>
                                  <a:rPr lang="en-US" altLang="zh-CN" i="1">
                                    <a:latin typeface="Cambria Math"/>
                                  </a:rPr>
                                  <m:t>𝑡</m:t>
                                </m:r>
                              </m:e>
                              <m:sub>
                                <m:r>
                                  <a:rPr lang="en-US" altLang="zh-CN" i="1">
                                    <a:latin typeface="Cambria Math"/>
                                  </a:rPr>
                                  <m:t>1</m:t>
                                </m:r>
                              </m:sub>
                            </m:sSub>
                            <m:r>
                              <a:rPr lang="en-US" altLang="zh-CN" b="0" i="1" smtClean="0">
                                <a:latin typeface="Cambria Math"/>
                              </a:rPr>
                              <m:t>)</m:t>
                            </m:r>
                            <m:r>
                              <m:rPr>
                                <m:nor/>
                              </m:rPr>
                              <a:rPr lang="en-US" altLang="zh-CN" dirty="0">
                                <a:latin typeface="Times New Roman" pitchFamily="18" charset="0"/>
                                <a:cs typeface="Times New Roman" pitchFamily="18" charset="0"/>
                              </a:rPr>
                              <m:t>, </m:t>
                            </m:r>
                            <m:r>
                              <a:rPr lang="en-US" altLang="zh-CN" i="1">
                                <a:latin typeface="Cambria Math"/>
                                <a:ea typeface="Cambria Math"/>
                              </a:rPr>
                              <m:t>⋯,</m:t>
                            </m:r>
                            <m:sSub>
                              <m:sSubPr>
                                <m:ctrlPr>
                                  <a:rPr lang="en-US" altLang="zh-CN" i="1">
                                    <a:latin typeface="Cambria Math" charset="0"/>
                                  </a:rPr>
                                </m:ctrlPr>
                              </m:sSubPr>
                              <m:e>
                                <m:sSub>
                                  <m:sSubPr>
                                    <m:ctrlPr>
                                      <a:rPr lang="en-US" altLang="zh-CN" i="1">
                                        <a:latin typeface="Cambria Math" charset="0"/>
                                      </a:rPr>
                                    </m:ctrlPr>
                                  </m:sSubPr>
                                  <m:e>
                                    <m:r>
                                      <a:rPr lang="zh-CN" altLang="en-US" i="1">
                                        <a:latin typeface="Cambria Math"/>
                                      </a:rPr>
                                      <m:t>𝛼</m:t>
                                    </m:r>
                                  </m:e>
                                  <m:sub>
                                    <m:r>
                                      <a:rPr lang="en-US" altLang="zh-CN" b="0" i="1" smtClean="0">
                                        <a:latin typeface="Cambria Math"/>
                                      </a:rPr>
                                      <m:t>𝑛</m:t>
                                    </m:r>
                                  </m:sub>
                                </m:sSub>
                                <m:r>
                                  <a:rPr lang="en-US" altLang="zh-CN" b="0" i="1" smtClean="0">
                                    <a:latin typeface="Cambria Math"/>
                                  </a:rPr>
                                  <m:t>(</m:t>
                                </m:r>
                                <m:r>
                                  <a:rPr lang="en-US" altLang="zh-CN" i="1">
                                    <a:latin typeface="Cambria Math"/>
                                  </a:rPr>
                                  <m:t>𝑡</m:t>
                                </m:r>
                              </m:e>
                              <m:sub>
                                <m:r>
                                  <a:rPr lang="en-US" altLang="zh-CN" i="1">
                                    <a:latin typeface="Cambria Math"/>
                                  </a:rPr>
                                  <m:t>𝑛</m:t>
                                </m:r>
                              </m:sub>
                            </m:sSub>
                          </m:e>
                        </m:d>
                      </m:e>
                    </m:d>
                  </m:oMath>
                </a14:m>
                <a:endParaRPr lang="en-US" altLang="zh-CN"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zh-CN" altLang="en-US" i="1" smtClean="0">
                          <a:latin typeface="Cambria Math"/>
                          <a:cs typeface="Times New Roman" pitchFamily="18" charset="0"/>
                        </a:rPr>
                        <m:t>𝛽</m:t>
                      </m:r>
                      <m:d>
                        <m:dPr>
                          <m:ctrlPr>
                            <a:rPr lang="en-US" altLang="zh-CN" i="1">
                              <a:latin typeface="Cambria Math" charset="0"/>
                              <a:cs typeface="Times New Roman" pitchFamily="18" charset="0"/>
                            </a:rPr>
                          </m:ctrlPr>
                        </m:dPr>
                        <m:e>
                          <m:sSub>
                            <m:sSubPr>
                              <m:ctrlPr>
                                <a:rPr lang="en-US" altLang="zh-CN" i="1">
                                  <a:latin typeface="Cambria Math" charset="0"/>
                                </a:rPr>
                              </m:ctrlPr>
                            </m:sSubPr>
                            <m:e>
                              <m:r>
                                <a:rPr lang="en-US" altLang="zh-CN" i="1">
                                  <a:latin typeface="Cambria Math"/>
                                </a:rPr>
                                <m:t>𝑡</m:t>
                              </m:r>
                            </m:e>
                            <m:sub>
                              <m:r>
                                <a:rPr lang="en-US" altLang="zh-CN" i="1">
                                  <a:latin typeface="Cambria Math"/>
                                </a:rPr>
                                <m:t>1</m:t>
                              </m:r>
                            </m:sub>
                          </m:sSub>
                          <m:r>
                            <m:rPr>
                              <m:nor/>
                            </m:rPr>
                            <a:rPr lang="en-US" altLang="zh-CN" dirty="0">
                              <a:latin typeface="Times New Roman" pitchFamily="18" charset="0"/>
                              <a:cs typeface="Times New Roman" pitchFamily="18" charset="0"/>
                            </a:rPr>
                            <m:t>, </m:t>
                          </m:r>
                          <m:r>
                            <a:rPr lang="en-US" altLang="zh-CN" i="1">
                              <a:latin typeface="Cambria Math"/>
                              <a:ea typeface="Cambria Math"/>
                            </a:rPr>
                            <m:t>⋯,</m:t>
                          </m:r>
                          <m:sSub>
                            <m:sSubPr>
                              <m:ctrlPr>
                                <a:rPr lang="en-US" altLang="zh-CN" i="1">
                                  <a:latin typeface="Cambria Math" charset="0"/>
                                </a:rPr>
                              </m:ctrlPr>
                            </m:sSubPr>
                            <m:e>
                              <m:r>
                                <a:rPr lang="en-US" altLang="zh-CN" i="1">
                                  <a:latin typeface="Cambria Math"/>
                                </a:rPr>
                                <m:t>𝑡</m:t>
                              </m:r>
                            </m:e>
                            <m:sub>
                              <m:r>
                                <a:rPr lang="en-US" altLang="zh-CN" i="1">
                                  <a:latin typeface="Cambria Math"/>
                                </a:rPr>
                                <m:t>𝑛</m:t>
                              </m:r>
                            </m:sub>
                          </m:sSub>
                        </m:e>
                      </m:d>
                      <m:r>
                        <a:rPr lang="en-US" altLang="zh-CN" i="1">
                          <a:latin typeface="Cambria Math"/>
                          <a:cs typeface="Times New Roman" pitchFamily="18" charset="0"/>
                        </a:rPr>
                        <m:t>=</m:t>
                      </m:r>
                      <m:d>
                        <m:dPr>
                          <m:begChr m:val="⟨"/>
                          <m:endChr m:val="⟩"/>
                          <m:ctrlPr>
                            <a:rPr lang="en-US" altLang="zh-CN" i="1">
                              <a:latin typeface="Cambria Math" charset="0"/>
                              <a:cs typeface="Times New Roman" pitchFamily="18" charset="0"/>
                            </a:rPr>
                          </m:ctrlPr>
                        </m:dPr>
                        <m:e>
                          <m:sSub>
                            <m:sSubPr>
                              <m:ctrlPr>
                                <a:rPr lang="en-US" altLang="zh-CN" i="1">
                                  <a:latin typeface="Cambria Math" charset="0"/>
                                </a:rPr>
                              </m:ctrlPr>
                            </m:sSubPr>
                            <m:e>
                              <m:r>
                                <a:rPr lang="zh-CN" altLang="en-US" i="1" smtClean="0">
                                  <a:latin typeface="Cambria Math"/>
                                </a:rPr>
                                <m:t>𝛽</m:t>
                              </m:r>
                            </m:e>
                            <m:sub>
                              <m:r>
                                <a:rPr lang="en-US" altLang="zh-CN" i="1">
                                  <a:latin typeface="Cambria Math"/>
                                </a:rPr>
                                <m:t>1</m:t>
                              </m:r>
                            </m:sub>
                          </m:sSub>
                          <m:d>
                            <m:dPr>
                              <m:ctrlPr>
                                <a:rPr lang="en-US" altLang="zh-CN" i="1">
                                  <a:latin typeface="Cambria Math" charset="0"/>
                                  <a:cs typeface="Times New Roman" pitchFamily="18" charset="0"/>
                                </a:rPr>
                              </m:ctrlPr>
                            </m:dPr>
                            <m:e>
                              <m:sSub>
                                <m:sSubPr>
                                  <m:ctrlPr>
                                    <a:rPr lang="en-US" altLang="zh-CN" i="1">
                                      <a:latin typeface="Cambria Math" charset="0"/>
                                    </a:rPr>
                                  </m:ctrlPr>
                                </m:sSubPr>
                                <m:e>
                                  <m:r>
                                    <a:rPr lang="en-US" altLang="zh-CN" i="1">
                                      <a:latin typeface="Cambria Math"/>
                                    </a:rPr>
                                    <m:t>𝑡</m:t>
                                  </m:r>
                                </m:e>
                                <m:sub>
                                  <m:r>
                                    <a:rPr lang="en-US" altLang="zh-CN" i="1">
                                      <a:latin typeface="Cambria Math"/>
                                    </a:rPr>
                                    <m:t>1</m:t>
                                  </m:r>
                                </m:sub>
                              </m:sSub>
                              <m:r>
                                <a:rPr lang="en-US" altLang="zh-CN" i="1">
                                  <a:latin typeface="Cambria Math"/>
                                </a:rPr>
                                <m:t>)</m:t>
                              </m:r>
                              <m:r>
                                <m:rPr>
                                  <m:nor/>
                                </m:rPr>
                                <a:rPr lang="en-US" altLang="zh-CN" dirty="0">
                                  <a:latin typeface="Times New Roman" pitchFamily="18" charset="0"/>
                                  <a:cs typeface="Times New Roman" pitchFamily="18" charset="0"/>
                                </a:rPr>
                                <m:t>, </m:t>
                              </m:r>
                              <m:r>
                                <a:rPr lang="en-US" altLang="zh-CN" i="1">
                                  <a:latin typeface="Cambria Math"/>
                                  <a:ea typeface="Cambria Math"/>
                                </a:rPr>
                                <m:t>⋯,</m:t>
                              </m:r>
                              <m:sSub>
                                <m:sSubPr>
                                  <m:ctrlPr>
                                    <a:rPr lang="en-US" altLang="zh-CN" i="1">
                                      <a:latin typeface="Cambria Math" charset="0"/>
                                    </a:rPr>
                                  </m:ctrlPr>
                                </m:sSubPr>
                                <m:e>
                                  <m:sSub>
                                    <m:sSubPr>
                                      <m:ctrlPr>
                                        <a:rPr lang="en-US" altLang="zh-CN" i="1">
                                          <a:latin typeface="Cambria Math" charset="0"/>
                                        </a:rPr>
                                      </m:ctrlPr>
                                    </m:sSubPr>
                                    <m:e>
                                      <m:r>
                                        <a:rPr lang="zh-CN" altLang="en-US" i="1" smtClean="0">
                                          <a:latin typeface="Cambria Math"/>
                                        </a:rPr>
                                        <m:t>𝛽</m:t>
                                      </m:r>
                                    </m:e>
                                    <m:sub>
                                      <m:r>
                                        <a:rPr lang="en-US" altLang="zh-CN" i="1">
                                          <a:latin typeface="Cambria Math"/>
                                        </a:rPr>
                                        <m:t>𝑛</m:t>
                                      </m:r>
                                    </m:sub>
                                  </m:sSub>
                                  <m:r>
                                    <a:rPr lang="en-US" altLang="zh-CN" i="1">
                                      <a:latin typeface="Cambria Math"/>
                                    </a:rPr>
                                    <m:t>(</m:t>
                                  </m:r>
                                  <m:r>
                                    <a:rPr lang="en-US" altLang="zh-CN" i="1">
                                      <a:latin typeface="Cambria Math"/>
                                    </a:rPr>
                                    <m:t>𝑡</m:t>
                                  </m:r>
                                </m:e>
                                <m:sub>
                                  <m:r>
                                    <a:rPr lang="en-US" altLang="zh-CN" i="1">
                                      <a:latin typeface="Cambria Math"/>
                                    </a:rPr>
                                    <m:t>𝑛</m:t>
                                  </m:r>
                                </m:sub>
                              </m:sSub>
                            </m:e>
                          </m:d>
                        </m:e>
                      </m:d>
                    </m:oMath>
                  </m:oMathPara>
                </a14:m>
                <a:endParaRPr lang="en-US" altLang="zh-CN"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74" t="-13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07388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smtClean="0">
                <a:latin typeface="Times New Roman" pitchFamily="18" charset="0"/>
                <a:cs typeface="Times New Roman" pitchFamily="18" charset="0"/>
              </a:rPr>
              <a:t>model </a:t>
            </a:r>
            <a:r>
              <a:rPr lang="en-US" altLang="zh-CN" dirty="0">
                <a:latin typeface="Times New Roman" pitchFamily="18" charset="0"/>
                <a:cs typeface="Times New Roman" pitchFamily="18" charset="0"/>
              </a:rPr>
              <a:t>to describe the </a:t>
            </a:r>
            <a:r>
              <a:rPr lang="en-US" altLang="zh-CN" dirty="0" smtClean="0">
                <a:latin typeface="Times New Roman" pitchFamily="18" charset="0"/>
                <a:cs typeface="Times New Roman" pitchFamily="18" charset="0"/>
              </a:rPr>
              <a:t>behavior </a:t>
            </a:r>
            <a:r>
              <a:rPr lang="en-US" altLang="zh-CN" dirty="0">
                <a:latin typeface="Times New Roman" pitchFamily="18" charset="0"/>
                <a:cs typeface="Times New Roman" pitchFamily="18" charset="0"/>
              </a:rPr>
              <a:t>of systems</a:t>
            </a:r>
          </a:p>
          <a:p>
            <a:r>
              <a:rPr lang="en-US" altLang="zh-CN" dirty="0" smtClean="0">
                <a:latin typeface="Times New Roman" pitchFamily="18" charset="0"/>
                <a:cs typeface="Times New Roman" pitchFamily="18" charset="0"/>
              </a:rPr>
              <a:t>digraphs </a:t>
            </a:r>
            <a:r>
              <a:rPr lang="en-US" altLang="zh-CN" dirty="0">
                <a:latin typeface="Times New Roman" pitchFamily="18" charset="0"/>
                <a:cs typeface="Times New Roman" pitchFamily="18" charset="0"/>
              </a:rPr>
              <a:t>where nodes represent </a:t>
            </a:r>
            <a:r>
              <a:rPr lang="en-US" altLang="zh-CN" i="1" dirty="0">
                <a:latin typeface="Times New Roman" pitchFamily="18" charset="0"/>
                <a:cs typeface="Times New Roman" pitchFamily="18" charset="0"/>
              </a:rPr>
              <a:t>states</a:t>
            </a:r>
            <a:r>
              <a:rPr lang="en-US" altLang="zh-CN" dirty="0">
                <a:latin typeface="Times New Roman" pitchFamily="18" charset="0"/>
                <a:cs typeface="Times New Roman" pitchFamily="18" charset="0"/>
              </a:rPr>
              <a:t>, and edges model </a:t>
            </a:r>
            <a:r>
              <a:rPr lang="en-US" altLang="zh-CN" i="1" dirty="0">
                <a:latin typeface="Times New Roman" pitchFamily="18" charset="0"/>
                <a:cs typeface="Times New Roman" pitchFamily="18" charset="0"/>
              </a:rPr>
              <a:t>transitions</a:t>
            </a:r>
          </a:p>
          <a:p>
            <a:r>
              <a:rPr lang="en-US" altLang="zh-CN" dirty="0" smtClean="0">
                <a:latin typeface="Times New Roman" pitchFamily="18" charset="0"/>
                <a:cs typeface="Times New Roman" pitchFamily="18" charset="0"/>
              </a:rPr>
              <a:t>state</a:t>
            </a:r>
            <a:r>
              <a:rPr lang="en-US" altLang="zh-CN" dirty="0">
                <a:latin typeface="Times New Roman" pitchFamily="18" charset="0"/>
                <a:cs typeface="Times New Roman" pitchFamily="18" charset="0"/>
              </a:rPr>
              <a:t>:</a:t>
            </a:r>
          </a:p>
          <a:p>
            <a:pPr lvl="1"/>
            <a:r>
              <a:rPr lang="en-US" altLang="zh-CN" dirty="0" smtClean="0">
                <a:latin typeface="Times New Roman" pitchFamily="18" charset="0"/>
                <a:cs typeface="Times New Roman" pitchFamily="18" charset="0"/>
              </a:rPr>
              <a:t>the </a:t>
            </a:r>
            <a:r>
              <a:rPr lang="en-US" altLang="zh-CN" dirty="0">
                <a:latin typeface="Times New Roman" pitchFamily="18" charset="0"/>
                <a:cs typeface="Times New Roman" pitchFamily="18" charset="0"/>
              </a:rPr>
              <a:t>current </a:t>
            </a:r>
            <a:r>
              <a:rPr lang="en-US" altLang="zh-CN" dirty="0" smtClean="0">
                <a:latin typeface="Times New Roman" pitchFamily="18" charset="0"/>
                <a:cs typeface="Times New Roman" pitchFamily="18" charset="0"/>
              </a:rPr>
              <a:t>color </a:t>
            </a:r>
            <a:r>
              <a:rPr lang="en-US" altLang="zh-CN" dirty="0">
                <a:latin typeface="Times New Roman" pitchFamily="18" charset="0"/>
                <a:cs typeface="Times New Roman" pitchFamily="18" charset="0"/>
              </a:rPr>
              <a:t>of a traffic light</a:t>
            </a:r>
          </a:p>
          <a:p>
            <a:pPr lvl="1"/>
            <a:r>
              <a:rPr lang="en-US" altLang="zh-CN" dirty="0" smtClean="0">
                <a:latin typeface="Times New Roman" pitchFamily="18" charset="0"/>
                <a:cs typeface="Times New Roman" pitchFamily="18" charset="0"/>
              </a:rPr>
              <a:t>the </a:t>
            </a:r>
            <a:r>
              <a:rPr lang="en-US" altLang="zh-CN" dirty="0">
                <a:latin typeface="Times New Roman" pitchFamily="18" charset="0"/>
                <a:cs typeface="Times New Roman" pitchFamily="18" charset="0"/>
              </a:rPr>
              <a:t>current values of all program variables + the program </a:t>
            </a:r>
            <a:r>
              <a:rPr lang="en-US" altLang="zh-CN" dirty="0" smtClean="0">
                <a:latin typeface="Times New Roman" pitchFamily="18" charset="0"/>
                <a:cs typeface="Times New Roman" pitchFamily="18" charset="0"/>
              </a:rPr>
              <a:t>counter</a:t>
            </a:r>
            <a:r>
              <a:rPr lang="en-US" altLang="zh-CN" b="1" dirty="0" smtClean="0">
                <a:latin typeface="Times New Roman" pitchFamily="18" charset="0"/>
                <a:cs typeface="Times New Roman" pitchFamily="18" charset="0"/>
              </a:rPr>
              <a:t> </a:t>
            </a:r>
            <a:endParaRPr lang="en-US" altLang="zh-CN" b="1" dirty="0">
              <a:latin typeface="Times New Roman" pitchFamily="18" charset="0"/>
              <a:cs typeface="Times New Roman" pitchFamily="18" charset="0"/>
            </a:endParaRPr>
          </a:p>
          <a:p>
            <a:pPr lvl="1"/>
            <a:r>
              <a:rPr lang="en-US" altLang="zh-CN" dirty="0" smtClean="0">
                <a:latin typeface="Times New Roman" pitchFamily="18" charset="0"/>
                <a:cs typeface="Times New Roman" pitchFamily="18" charset="0"/>
              </a:rPr>
              <a:t>the value of register and output</a:t>
            </a:r>
          </a:p>
          <a:p>
            <a:r>
              <a:rPr lang="en-US" altLang="zh-CN" dirty="0" smtClean="0">
                <a:latin typeface="Times New Roman" pitchFamily="18" charset="0"/>
                <a:cs typeface="Times New Roman" pitchFamily="18" charset="0"/>
              </a:rPr>
              <a:t>transition</a:t>
            </a:r>
            <a:r>
              <a:rPr lang="en-US" altLang="zh-CN" dirty="0">
                <a:latin typeface="Times New Roman" pitchFamily="18" charset="0"/>
                <a:cs typeface="Times New Roman" pitchFamily="18" charset="0"/>
              </a:rPr>
              <a:t>: (“state change”)</a:t>
            </a:r>
          </a:p>
          <a:p>
            <a:pPr lvl="1"/>
            <a:r>
              <a:rPr lang="en-US" altLang="zh-CN" dirty="0" smtClean="0">
                <a:latin typeface="Times New Roman" pitchFamily="18" charset="0"/>
                <a:cs typeface="Times New Roman" pitchFamily="18" charset="0"/>
              </a:rPr>
              <a:t>a </a:t>
            </a:r>
            <a:r>
              <a:rPr lang="en-US" altLang="zh-CN" dirty="0">
                <a:latin typeface="Times New Roman" pitchFamily="18" charset="0"/>
                <a:cs typeface="Times New Roman" pitchFamily="18" charset="0"/>
              </a:rPr>
              <a:t>switch from one </a:t>
            </a:r>
            <a:r>
              <a:rPr lang="en-US" altLang="zh-CN" dirty="0" smtClean="0">
                <a:latin typeface="Times New Roman" pitchFamily="18" charset="0"/>
                <a:cs typeface="Times New Roman" pitchFamily="18" charset="0"/>
              </a:rPr>
              <a:t>color </a:t>
            </a:r>
            <a:r>
              <a:rPr lang="en-US" altLang="zh-CN" dirty="0">
                <a:latin typeface="Times New Roman" pitchFamily="18" charset="0"/>
                <a:cs typeface="Times New Roman" pitchFamily="18" charset="0"/>
              </a:rPr>
              <a:t>to another</a:t>
            </a:r>
          </a:p>
          <a:p>
            <a:pPr lvl="1"/>
            <a:r>
              <a:rPr lang="en-US" altLang="zh-CN" dirty="0" smtClean="0">
                <a:latin typeface="Times New Roman" pitchFamily="18" charset="0"/>
                <a:cs typeface="Times New Roman" pitchFamily="18" charset="0"/>
              </a:rPr>
              <a:t>the </a:t>
            </a:r>
            <a:r>
              <a:rPr lang="en-US" altLang="zh-CN" dirty="0">
                <a:latin typeface="Times New Roman" pitchFamily="18" charset="0"/>
                <a:cs typeface="Times New Roman" pitchFamily="18" charset="0"/>
              </a:rPr>
              <a:t>execution of a program </a:t>
            </a:r>
            <a:r>
              <a:rPr lang="en-US" altLang="zh-CN" dirty="0" smtClean="0">
                <a:latin typeface="Times New Roman" pitchFamily="18" charset="0"/>
                <a:cs typeface="Times New Roman" pitchFamily="18" charset="0"/>
              </a:rPr>
              <a:t>statement</a:t>
            </a:r>
          </a:p>
          <a:p>
            <a:pPr lvl="1"/>
            <a:r>
              <a:rPr lang="en-US" altLang="zh-CN" dirty="0">
                <a:latin typeface="Times New Roman" pitchFamily="18" charset="0"/>
                <a:cs typeface="Times New Roman" pitchFamily="18" charset="0"/>
              </a:rPr>
              <a:t>the change of the registers and output bits for a new input</a:t>
            </a:r>
          </a:p>
        </p:txBody>
      </p:sp>
    </p:spTree>
    <p:extLst>
      <p:ext uri="{BB962C8B-B14F-4D97-AF65-F5344CB8AC3E}">
        <p14:creationId xmlns:p14="http://schemas.microsoft.com/office/powerpoint/2010/main" val="30686318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椭圆 3"/>
          <p:cNvSpPr/>
          <p:nvPr/>
        </p:nvSpPr>
        <p:spPr bwMode="auto">
          <a:xfrm>
            <a:off x="827584" y="2348880"/>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charset="0"/>
                <a:ea typeface="宋体" pitchFamily="2" charset="-122"/>
              </a:rPr>
              <a:t>p</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sp>
        <p:nvSpPr>
          <p:cNvPr id="5" name="椭圆 4"/>
          <p:cNvSpPr/>
          <p:nvPr/>
        </p:nvSpPr>
        <p:spPr bwMode="auto">
          <a:xfrm>
            <a:off x="827584" y="3717032"/>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charset="0"/>
                <a:ea typeface="宋体" pitchFamily="2" charset="-122"/>
              </a:rPr>
              <a:t>q</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cxnSp>
        <p:nvCxnSpPr>
          <p:cNvPr id="7" name="直接箭头连接符 6"/>
          <p:cNvCxnSpPr>
            <a:stCxn id="4" idx="4"/>
            <a:endCxn id="5" idx="0"/>
          </p:cNvCxnSpPr>
          <p:nvPr/>
        </p:nvCxnSpPr>
        <p:spPr bwMode="auto">
          <a:xfrm>
            <a:off x="1223628" y="3068960"/>
            <a:ext cx="0" cy="648072"/>
          </a:xfrm>
          <a:prstGeom prst="straightConnector1">
            <a:avLst/>
          </a:prstGeom>
          <a:solidFill>
            <a:schemeClr val="bg1"/>
          </a:solidFill>
          <a:ln w="9525" cap="flat" cmpd="sng" algn="ctr">
            <a:solidFill>
              <a:srgbClr val="FF0000"/>
            </a:solidFill>
            <a:prstDash val="solid"/>
            <a:round/>
            <a:headEnd type="none" w="med" len="med"/>
            <a:tailEnd type="arrow"/>
          </a:ln>
          <a:effectLst/>
        </p:spPr>
      </p:cxnSp>
      <p:sp>
        <p:nvSpPr>
          <p:cNvPr id="9" name="椭圆 8"/>
          <p:cNvSpPr/>
          <p:nvPr/>
        </p:nvSpPr>
        <p:spPr bwMode="auto">
          <a:xfrm>
            <a:off x="2699792" y="2348880"/>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charset="0"/>
                <a:ea typeface="宋体" pitchFamily="2" charset="-122"/>
              </a:rPr>
              <a:t>s</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sp>
        <p:nvSpPr>
          <p:cNvPr id="10" name="椭圆 9"/>
          <p:cNvSpPr/>
          <p:nvPr/>
        </p:nvSpPr>
        <p:spPr bwMode="auto">
          <a:xfrm>
            <a:off x="2699792" y="3717032"/>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charset="0"/>
                <a:ea typeface="宋体" pitchFamily="2" charset="-122"/>
              </a:rPr>
              <a:t>t</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cxnSp>
        <p:nvCxnSpPr>
          <p:cNvPr id="11" name="直接箭头连接符 10"/>
          <p:cNvCxnSpPr>
            <a:stCxn id="9" idx="4"/>
            <a:endCxn id="10" idx="0"/>
          </p:cNvCxnSpPr>
          <p:nvPr/>
        </p:nvCxnSpPr>
        <p:spPr bwMode="auto">
          <a:xfrm>
            <a:off x="3095836" y="3068960"/>
            <a:ext cx="0" cy="648072"/>
          </a:xfrm>
          <a:prstGeom prst="straightConnector1">
            <a:avLst/>
          </a:prstGeom>
          <a:solidFill>
            <a:schemeClr val="bg1"/>
          </a:solidFill>
          <a:ln w="9525" cap="flat" cmpd="sng" algn="ctr">
            <a:solidFill>
              <a:srgbClr val="FF0000"/>
            </a:solidFill>
            <a:prstDash val="solid"/>
            <a:round/>
            <a:headEnd type="none" w="med" len="med"/>
            <a:tailEnd type="arrow"/>
          </a:ln>
          <a:effectLst/>
        </p:spPr>
      </p:cxnSp>
      <p:sp>
        <p:nvSpPr>
          <p:cNvPr id="13" name="椭圆 12"/>
          <p:cNvSpPr/>
          <p:nvPr/>
        </p:nvSpPr>
        <p:spPr bwMode="auto">
          <a:xfrm>
            <a:off x="6039156" y="2010156"/>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p</a:t>
            </a:r>
            <a:r>
              <a:rPr kumimoji="0" lang="en-US" altLang="zh-CN" sz="2800" b="0" i="0" u="none" strike="noStrike" cap="none" normalizeH="0" baseline="0" dirty="0" err="1" smtClean="0">
                <a:ln>
                  <a:noFill/>
                </a:ln>
                <a:solidFill>
                  <a:schemeClr val="tx1"/>
                </a:solidFill>
                <a:effectLst/>
                <a:latin typeface="Times New Roman" charset="0"/>
                <a:ea typeface="宋体" pitchFamily="2" charset="-122"/>
              </a:rPr>
              <a:t>,s</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sp>
        <p:nvSpPr>
          <p:cNvPr id="14" name="椭圆 13"/>
          <p:cNvSpPr/>
          <p:nvPr/>
        </p:nvSpPr>
        <p:spPr bwMode="auto">
          <a:xfrm>
            <a:off x="4487269" y="3708349"/>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smtClean="0">
                <a:latin typeface="Times New Roman" charset="0"/>
                <a:ea typeface="宋体" pitchFamily="2" charset="-122"/>
              </a:rPr>
              <a:t>p</a:t>
            </a:r>
            <a:r>
              <a:rPr kumimoji="0" lang="en-US" altLang="zh-CN" sz="2800" b="0" i="0" u="none" strike="noStrike" cap="none" normalizeH="0" baseline="0" dirty="0" err="1" smtClean="0">
                <a:ln>
                  <a:noFill/>
                </a:ln>
                <a:solidFill>
                  <a:schemeClr val="tx1"/>
                </a:solidFill>
                <a:effectLst/>
                <a:latin typeface="Times New Roman" charset="0"/>
                <a:ea typeface="宋体" pitchFamily="2" charset="-122"/>
              </a:rPr>
              <a:t>,t</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sp>
        <p:nvSpPr>
          <p:cNvPr id="15" name="椭圆 14"/>
          <p:cNvSpPr/>
          <p:nvPr/>
        </p:nvSpPr>
        <p:spPr bwMode="auto">
          <a:xfrm>
            <a:off x="7604782" y="3609020"/>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q</a:t>
            </a:r>
            <a:r>
              <a:rPr lang="en-US" altLang="zh-CN" sz="2800" dirty="0" err="1" smtClean="0">
                <a:latin typeface="Times New Roman" charset="0"/>
                <a:ea typeface="宋体" pitchFamily="2" charset="-122"/>
              </a:rPr>
              <a:t>,s</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sp>
        <p:nvSpPr>
          <p:cNvPr id="16" name="椭圆 15"/>
          <p:cNvSpPr/>
          <p:nvPr/>
        </p:nvSpPr>
        <p:spPr bwMode="auto">
          <a:xfrm>
            <a:off x="6039156" y="5013176"/>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q</a:t>
            </a:r>
            <a:r>
              <a:rPr kumimoji="0" lang="en-US" altLang="zh-CN" sz="2800" b="0" i="0" u="none" strike="noStrike" cap="none" normalizeH="0" baseline="0" dirty="0" err="1" smtClean="0">
                <a:ln>
                  <a:noFill/>
                </a:ln>
                <a:solidFill>
                  <a:schemeClr val="tx1"/>
                </a:solidFill>
                <a:effectLst/>
                <a:latin typeface="Times New Roman" charset="0"/>
                <a:ea typeface="宋体" pitchFamily="2" charset="-122"/>
              </a:rPr>
              <a:t>,t</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cxnSp>
        <p:nvCxnSpPr>
          <p:cNvPr id="26" name="直接箭头连接符 25"/>
          <p:cNvCxnSpPr>
            <a:stCxn id="13" idx="4"/>
            <a:endCxn id="16" idx="0"/>
          </p:cNvCxnSpPr>
          <p:nvPr/>
        </p:nvCxnSpPr>
        <p:spPr bwMode="auto">
          <a:xfrm>
            <a:off x="6831244" y="2946260"/>
            <a:ext cx="0" cy="2066916"/>
          </a:xfrm>
          <a:prstGeom prst="straightConnector1">
            <a:avLst/>
          </a:prstGeom>
          <a:solidFill>
            <a:schemeClr val="bg1"/>
          </a:solidFill>
          <a:ln w="9525"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0209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latin typeface="Times New Roman" pitchFamily="18" charset="0"/>
                    <a:cs typeface="Times New Roman" pitchFamily="18" charset="0"/>
                  </a:rPr>
                  <a:t>If, in addition, each </a:t>
                </a:r>
                <a14:m>
                  <m:oMath xmlns:m="http://schemas.openxmlformats.org/officeDocument/2006/math">
                    <m:sSub>
                      <m:sSubPr>
                        <m:ctrlPr>
                          <a:rPr lang="en-US" altLang="zh-CN" i="1">
                            <a:latin typeface="Cambria Math" charset="0"/>
                          </a:rPr>
                        </m:ctrlPr>
                      </m:sSubPr>
                      <m:e>
                        <m:r>
                          <a:rPr lang="zh-CN" altLang="en-US" i="1">
                            <a:latin typeface="Cambria Math"/>
                          </a:rPr>
                          <m:t>𝒜</m:t>
                        </m:r>
                      </m:e>
                      <m:sub>
                        <m:r>
                          <a:rPr lang="en-US" altLang="zh-CN" i="1">
                            <a:latin typeface="Cambria Math"/>
                          </a:rPr>
                          <m:t>𝑖</m:t>
                        </m:r>
                        <m:r>
                          <a:rPr lang="en-US" altLang="zh-CN" b="0" i="1" smtClean="0">
                            <a:latin typeface="Cambria Math"/>
                          </a:rPr>
                          <m:t> </m:t>
                        </m:r>
                      </m:sub>
                    </m:sSub>
                  </m:oMath>
                </a14:m>
                <a:r>
                  <a:rPr lang="en-US" altLang="zh-CN" dirty="0">
                    <a:latin typeface="Times New Roman" pitchFamily="18" charset="0"/>
                    <a:cs typeface="Times New Roman" pitchFamily="18" charset="0"/>
                  </a:rPr>
                  <a:t>is labeled by an alphabet </a:t>
                </a:r>
                <a14:m>
                  <m:oMath xmlns:m="http://schemas.openxmlformats.org/officeDocument/2006/math">
                    <m:sSub>
                      <m:sSubPr>
                        <m:ctrlPr>
                          <a:rPr lang="en-US" altLang="zh-CN" i="1">
                            <a:latin typeface="Cambria Math" charset="0"/>
                          </a:rPr>
                        </m:ctrlPr>
                      </m:sSubPr>
                      <m:e>
                        <m:r>
                          <a:rPr lang="en-US" altLang="zh-CN" b="0" i="1" smtClean="0">
                            <a:latin typeface="Cambria Math"/>
                          </a:rPr>
                          <m:t>𝐴</m:t>
                        </m:r>
                      </m:e>
                      <m:sub>
                        <m:r>
                          <a:rPr lang="en-US" altLang="zh-CN" i="1">
                            <a:latin typeface="Cambria Math"/>
                          </a:rPr>
                          <m:t>𝑖</m:t>
                        </m:r>
                        <m:r>
                          <a:rPr lang="en-US" altLang="zh-CN" i="1">
                            <a:latin typeface="Cambria Math"/>
                          </a:rPr>
                          <m:t> </m:t>
                        </m:r>
                      </m:sub>
                    </m:sSub>
                  </m:oMath>
                </a14:m>
                <a:r>
                  <a:rPr lang="en-US" altLang="zh-CN" dirty="0">
                    <a:latin typeface="Times New Roman" pitchFamily="18" charset="0"/>
                    <a:cs typeface="Times New Roman" pitchFamily="18" charset="0"/>
                  </a:rPr>
                  <a:t>, the free </a:t>
                </a:r>
                <a:r>
                  <a:rPr lang="en-US" altLang="zh-CN" dirty="0" smtClean="0">
                    <a:latin typeface="Times New Roman" pitchFamily="18" charset="0"/>
                    <a:cs typeface="Times New Roman" pitchFamily="18" charset="0"/>
                  </a:rPr>
                  <a:t>product is </a:t>
                </a:r>
                <a:r>
                  <a:rPr lang="en-US" altLang="zh-CN" dirty="0">
                    <a:latin typeface="Times New Roman" pitchFamily="18" charset="0"/>
                    <a:cs typeface="Times New Roman" pitchFamily="18" charset="0"/>
                  </a:rPr>
                  <a:t>a transition system labeled by the alphabet </a:t>
                </a:r>
                <a14:m>
                  <m:oMath xmlns:m="http://schemas.openxmlformats.org/officeDocument/2006/math">
                    <m:sSub>
                      <m:sSubPr>
                        <m:ctrlPr>
                          <a:rPr lang="en-US" altLang="zh-CN" i="1">
                            <a:latin typeface="Cambria Math" charset="0"/>
                          </a:rPr>
                        </m:ctrlPr>
                      </m:sSubPr>
                      <m:e>
                        <m:r>
                          <a:rPr lang="en-US" altLang="zh-CN" b="0" i="1" smtClean="0">
                            <a:latin typeface="Cambria Math"/>
                          </a:rPr>
                          <m:t>𝐴</m:t>
                        </m:r>
                      </m:e>
                      <m:sub>
                        <m:r>
                          <a:rPr lang="en-US" altLang="zh-CN" i="1">
                            <a:latin typeface="Cambria Math"/>
                          </a:rPr>
                          <m:t>1</m:t>
                        </m:r>
                      </m:sub>
                    </m:sSub>
                    <m:r>
                      <a:rPr lang="en-US" altLang="zh-CN" i="1">
                        <a:latin typeface="Cambria Math"/>
                        <a:ea typeface="Cambria Math"/>
                        <a:cs typeface="Times New Roman" pitchFamily="18" charset="0"/>
                      </a:rPr>
                      <m:t>×</m:t>
                    </m:r>
                  </m:oMath>
                </a14:m>
                <a:r>
                  <a:rPr lang="en-US" altLang="zh-CN" i="1" dirty="0">
                    <a:latin typeface="Times New Roman" pitchFamily="18" charset="0"/>
                    <a:cs typeface="Times New Roman" pitchFamily="18" charset="0"/>
                  </a:rPr>
                  <a:t> </a:t>
                </a:r>
                <a14:m>
                  <m:oMath xmlns:m="http://schemas.openxmlformats.org/officeDocument/2006/math">
                    <m:sSub>
                      <m:sSubPr>
                        <m:ctrlPr>
                          <a:rPr lang="en-US" altLang="zh-CN" i="1">
                            <a:latin typeface="Cambria Math" charset="0"/>
                          </a:rPr>
                        </m:ctrlPr>
                      </m:sSubPr>
                      <m:e>
                        <m:r>
                          <a:rPr lang="en-US" altLang="zh-CN" b="0" i="1" smtClean="0">
                            <a:latin typeface="Cambria Math"/>
                          </a:rPr>
                          <m:t>𝐴</m:t>
                        </m:r>
                      </m:e>
                      <m:sub>
                        <m:r>
                          <a:rPr lang="en-US" altLang="zh-CN" i="1">
                            <a:latin typeface="Cambria Math"/>
                          </a:rPr>
                          <m:t>2</m:t>
                        </m:r>
                      </m:sub>
                    </m:sSub>
                  </m:oMath>
                </a14:m>
                <a:r>
                  <a:rPr lang="en-US" altLang="zh-CN" dirty="0">
                    <a:latin typeface="Times New Roman" pitchFamily="18" charset="0"/>
                    <a:cs typeface="Times New Roman" pitchFamily="18" charset="0"/>
                  </a:rPr>
                  <a:t> … </a:t>
                </a:r>
                <a14:m>
                  <m:oMath xmlns:m="http://schemas.openxmlformats.org/officeDocument/2006/math">
                    <m:r>
                      <a:rPr lang="en-US" altLang="zh-CN" i="1">
                        <a:latin typeface="Cambria Math"/>
                        <a:ea typeface="Cambria Math"/>
                        <a:cs typeface="Times New Roman" pitchFamily="18" charset="0"/>
                      </a:rPr>
                      <m:t>×</m:t>
                    </m:r>
                    <m:sSub>
                      <m:sSubPr>
                        <m:ctrlPr>
                          <a:rPr lang="en-US" altLang="zh-CN" i="1">
                            <a:latin typeface="Cambria Math" charset="0"/>
                          </a:rPr>
                        </m:ctrlPr>
                      </m:sSubPr>
                      <m:e>
                        <m:r>
                          <a:rPr lang="en-US" altLang="zh-CN" b="0" i="1" smtClean="0">
                            <a:latin typeface="Cambria Math"/>
                          </a:rPr>
                          <m:t>𝐴</m:t>
                        </m:r>
                      </m:e>
                      <m:sub>
                        <m:r>
                          <a:rPr lang="en-US" altLang="zh-CN" i="1">
                            <a:latin typeface="Cambria Math"/>
                          </a:rPr>
                          <m:t>𝑛</m:t>
                        </m:r>
                      </m:sub>
                    </m:sSub>
                  </m:oMath>
                </a14:m>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transitions are </a:t>
                </a:r>
                <a:r>
                  <a:rPr lang="en-US" altLang="zh-CN" dirty="0">
                    <a:latin typeface="Times New Roman" pitchFamily="18" charset="0"/>
                    <a:cs typeface="Times New Roman" pitchFamily="18" charset="0"/>
                  </a:rPr>
                  <a:t>labeled as follows</a:t>
                </a:r>
                <a:r>
                  <a:rPr lang="en-US" altLang="zh-CN" dirty="0" smtClean="0">
                    <a:latin typeface="Times New Roman" pitchFamily="18" charset="0"/>
                    <a:cs typeface="Times New Roman" pitchFamily="18" charset="0"/>
                  </a:rPr>
                  <a:t>:</a:t>
                </a:r>
                <a14:m>
                  <m:oMath xmlns:m="http://schemas.openxmlformats.org/officeDocument/2006/math">
                    <m:r>
                      <a:rPr lang="zh-CN" altLang="en-US" i="1">
                        <a:latin typeface="Cambria Math"/>
                        <a:cs typeface="Times New Roman" pitchFamily="18" charset="0"/>
                      </a:rPr>
                      <m:t>𝜆</m:t>
                    </m:r>
                    <m:d>
                      <m:dPr>
                        <m:ctrlPr>
                          <a:rPr lang="en-US" altLang="zh-CN" i="1">
                            <a:latin typeface="Cambria Math" charset="0"/>
                            <a:cs typeface="Times New Roman" pitchFamily="18" charset="0"/>
                          </a:rPr>
                        </m:ctrlPr>
                      </m:dPr>
                      <m:e>
                        <m:r>
                          <a:rPr lang="zh-CN" altLang="en-US" i="1" smtClean="0">
                            <a:latin typeface="Cambria Math"/>
                            <a:cs typeface="Times New Roman" pitchFamily="18" charset="0"/>
                          </a:rPr>
                          <m:t> </m:t>
                        </m:r>
                        <m:sSub>
                          <m:sSubPr>
                            <m:ctrlPr>
                              <a:rPr lang="en-US" altLang="zh-CN" i="1">
                                <a:latin typeface="Cambria Math" charset="0"/>
                              </a:rPr>
                            </m:ctrlPr>
                          </m:sSubPr>
                          <m:e>
                            <m:r>
                              <a:rPr lang="en-US" altLang="zh-CN" i="1">
                                <a:latin typeface="Cambria Math"/>
                              </a:rPr>
                              <m:t>𝑡</m:t>
                            </m:r>
                          </m:e>
                          <m:sub>
                            <m:r>
                              <a:rPr lang="en-US" altLang="zh-CN" i="1">
                                <a:latin typeface="Cambria Math"/>
                              </a:rPr>
                              <m:t>1</m:t>
                            </m:r>
                          </m:sub>
                        </m:sSub>
                        <m:r>
                          <m:rPr>
                            <m:nor/>
                          </m:rPr>
                          <a:rPr lang="en-US" altLang="zh-CN" dirty="0">
                            <a:latin typeface="Times New Roman" pitchFamily="18" charset="0"/>
                            <a:cs typeface="Times New Roman" pitchFamily="18" charset="0"/>
                          </a:rPr>
                          <m:t>, </m:t>
                        </m:r>
                        <m:r>
                          <a:rPr lang="en-US" altLang="zh-CN" i="1">
                            <a:latin typeface="Cambria Math"/>
                            <a:ea typeface="Cambria Math"/>
                          </a:rPr>
                          <m:t>⋯,</m:t>
                        </m:r>
                        <m:sSub>
                          <m:sSubPr>
                            <m:ctrlPr>
                              <a:rPr lang="en-US" altLang="zh-CN" i="1">
                                <a:latin typeface="Cambria Math" charset="0"/>
                              </a:rPr>
                            </m:ctrlPr>
                          </m:sSubPr>
                          <m:e>
                            <m:r>
                              <a:rPr lang="en-US" altLang="zh-CN" i="1">
                                <a:latin typeface="Cambria Math"/>
                              </a:rPr>
                              <m:t>𝑡</m:t>
                            </m:r>
                          </m:e>
                          <m:sub>
                            <m:r>
                              <a:rPr lang="en-US" altLang="zh-CN" i="1">
                                <a:latin typeface="Cambria Math"/>
                              </a:rPr>
                              <m:t>𝑛</m:t>
                            </m:r>
                          </m:sub>
                        </m:sSub>
                      </m:e>
                    </m:d>
                    <m:r>
                      <a:rPr lang="en-US" altLang="zh-CN" i="1">
                        <a:latin typeface="Cambria Math"/>
                        <a:cs typeface="Times New Roman" pitchFamily="18" charset="0"/>
                      </a:rPr>
                      <m:t>=</m:t>
                    </m:r>
                    <m:d>
                      <m:dPr>
                        <m:begChr m:val="⟨"/>
                        <m:endChr m:val="⟩"/>
                        <m:ctrlPr>
                          <a:rPr lang="en-US" altLang="zh-CN" i="1">
                            <a:latin typeface="Cambria Math" charset="0"/>
                            <a:cs typeface="Times New Roman" pitchFamily="18" charset="0"/>
                          </a:rPr>
                        </m:ctrlPr>
                      </m:dPr>
                      <m:e>
                        <m:sSub>
                          <m:sSubPr>
                            <m:ctrlPr>
                              <a:rPr lang="en-US" altLang="zh-CN" i="1">
                                <a:latin typeface="Cambria Math" charset="0"/>
                              </a:rPr>
                            </m:ctrlPr>
                          </m:sSubPr>
                          <m:e>
                            <m:r>
                              <a:rPr lang="zh-CN" altLang="en-US" i="1" smtClean="0">
                                <a:latin typeface="Cambria Math"/>
                              </a:rPr>
                              <m:t>𝜆</m:t>
                            </m:r>
                          </m:e>
                          <m:sub>
                            <m:r>
                              <a:rPr lang="en-US" altLang="zh-CN" i="1">
                                <a:latin typeface="Cambria Math"/>
                              </a:rPr>
                              <m:t>1</m:t>
                            </m:r>
                          </m:sub>
                        </m:sSub>
                        <m:d>
                          <m:dPr>
                            <m:ctrlPr>
                              <a:rPr lang="en-US" altLang="zh-CN" i="1">
                                <a:latin typeface="Cambria Math" charset="0"/>
                                <a:cs typeface="Times New Roman" pitchFamily="18" charset="0"/>
                              </a:rPr>
                            </m:ctrlPr>
                          </m:dPr>
                          <m:e>
                            <m:sSub>
                              <m:sSubPr>
                                <m:ctrlPr>
                                  <a:rPr lang="en-US" altLang="zh-CN" i="1">
                                    <a:latin typeface="Cambria Math" charset="0"/>
                                  </a:rPr>
                                </m:ctrlPr>
                              </m:sSubPr>
                              <m:e>
                                <m:r>
                                  <a:rPr lang="en-US" altLang="zh-CN" i="1">
                                    <a:latin typeface="Cambria Math"/>
                                  </a:rPr>
                                  <m:t>𝑡</m:t>
                                </m:r>
                              </m:e>
                              <m:sub>
                                <m:r>
                                  <a:rPr lang="en-US" altLang="zh-CN" i="1">
                                    <a:latin typeface="Cambria Math"/>
                                  </a:rPr>
                                  <m:t>1</m:t>
                                </m:r>
                              </m:sub>
                            </m:sSub>
                            <m:r>
                              <a:rPr lang="en-US" altLang="zh-CN" i="1">
                                <a:latin typeface="Cambria Math"/>
                              </a:rPr>
                              <m:t>)</m:t>
                            </m:r>
                            <m:r>
                              <m:rPr>
                                <m:nor/>
                              </m:rPr>
                              <a:rPr lang="en-US" altLang="zh-CN" dirty="0">
                                <a:latin typeface="Times New Roman" pitchFamily="18" charset="0"/>
                                <a:cs typeface="Times New Roman" pitchFamily="18" charset="0"/>
                              </a:rPr>
                              <m:t>, </m:t>
                            </m:r>
                            <m:r>
                              <a:rPr lang="en-US" altLang="zh-CN" i="1">
                                <a:latin typeface="Cambria Math"/>
                                <a:ea typeface="Cambria Math"/>
                              </a:rPr>
                              <m:t>⋯,</m:t>
                            </m:r>
                            <m:sSub>
                              <m:sSubPr>
                                <m:ctrlPr>
                                  <a:rPr lang="en-US" altLang="zh-CN" i="1">
                                    <a:latin typeface="Cambria Math" charset="0"/>
                                  </a:rPr>
                                </m:ctrlPr>
                              </m:sSubPr>
                              <m:e>
                                <m:sSub>
                                  <m:sSubPr>
                                    <m:ctrlPr>
                                      <a:rPr lang="en-US" altLang="zh-CN" i="1">
                                        <a:latin typeface="Cambria Math" charset="0"/>
                                      </a:rPr>
                                    </m:ctrlPr>
                                  </m:sSubPr>
                                  <m:e>
                                    <m:r>
                                      <a:rPr lang="zh-CN" altLang="en-US" i="1" smtClean="0">
                                        <a:latin typeface="Cambria Math"/>
                                      </a:rPr>
                                      <m:t>𝜆</m:t>
                                    </m:r>
                                  </m:e>
                                  <m:sub>
                                    <m:r>
                                      <a:rPr lang="en-US" altLang="zh-CN" i="1">
                                        <a:latin typeface="Cambria Math"/>
                                      </a:rPr>
                                      <m:t>𝑛</m:t>
                                    </m:r>
                                  </m:sub>
                                </m:sSub>
                                <m:r>
                                  <a:rPr lang="en-US" altLang="zh-CN" i="1">
                                    <a:latin typeface="Cambria Math"/>
                                  </a:rPr>
                                  <m:t>(</m:t>
                                </m:r>
                                <m:r>
                                  <a:rPr lang="en-US" altLang="zh-CN" i="1">
                                    <a:latin typeface="Cambria Math"/>
                                  </a:rPr>
                                  <m:t>𝑡</m:t>
                                </m:r>
                              </m:e>
                              <m:sub>
                                <m:r>
                                  <a:rPr lang="en-US" altLang="zh-CN" i="1">
                                    <a:latin typeface="Cambria Math"/>
                                  </a:rPr>
                                  <m:t>𝑛</m:t>
                                </m:r>
                              </m:sub>
                            </m:sSub>
                          </m:e>
                        </m:d>
                      </m:e>
                    </m:d>
                  </m:oMath>
                </a14:m>
                <a:endParaRPr lang="en-US" altLang="zh-CN"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74" t="-1387" r="-17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07607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latin typeface="Times New Roman" pitchFamily="18" charset="0"/>
                    <a:cs typeface="Times New Roman" pitchFamily="18" charset="0"/>
                  </a:rPr>
                  <a:t>If the transition system</a:t>
                </a:r>
                <a14:m>
                  <m:oMath xmlns:m="http://schemas.openxmlformats.org/officeDocument/2006/math">
                    <m:r>
                      <a:rPr lang="en-US" altLang="zh-CN" b="0" i="0" smtClean="0">
                        <a:latin typeface="Cambria Math"/>
                      </a:rPr>
                      <m:t> </m:t>
                    </m:r>
                    <m:r>
                      <a:rPr lang="zh-CN" altLang="en-US" i="1">
                        <a:latin typeface="Cambria Math"/>
                      </a:rPr>
                      <m:t>𝒜</m:t>
                    </m:r>
                  </m:oMath>
                </a14:m>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is in </a:t>
                </a:r>
                <a:r>
                  <a:rPr lang="en-US" altLang="zh-CN" i="1" dirty="0">
                    <a:latin typeface="Times New Roman" pitchFamily="18" charset="0"/>
                    <a:cs typeface="Times New Roman" pitchFamily="18" charset="0"/>
                  </a:rPr>
                  <a:t>global state s </a:t>
                </a:r>
                <a:r>
                  <a:rPr lang="en-US" altLang="zh-CN" dirty="0">
                    <a:latin typeface="Times New Roman" pitchFamily="18" charset="0"/>
                    <a:cs typeface="Times New Roman" pitchFamily="18" charset="0"/>
                  </a:rPr>
                  <a:t>= </a:t>
                </a:r>
                <a14:m>
                  <m:oMath xmlns:m="http://schemas.openxmlformats.org/officeDocument/2006/math">
                    <m:d>
                      <m:dPr>
                        <m:begChr m:val="⟨"/>
                        <m:endChr m:val="⟩"/>
                        <m:ctrlPr>
                          <a:rPr lang="en-US" altLang="zh-CN" i="1" smtClean="0">
                            <a:latin typeface="Cambria Math" charset="0"/>
                          </a:rPr>
                        </m:ctrlPr>
                      </m:dPr>
                      <m:e>
                        <m:sSub>
                          <m:sSubPr>
                            <m:ctrlPr>
                              <a:rPr lang="en-US" altLang="zh-CN" i="1">
                                <a:latin typeface="Cambria Math" charset="0"/>
                              </a:rPr>
                            </m:ctrlPr>
                          </m:sSubPr>
                          <m:e>
                            <m:r>
                              <a:rPr lang="en-US" altLang="zh-CN" b="0" i="1" smtClean="0">
                                <a:latin typeface="Cambria Math"/>
                              </a:rPr>
                              <m:t>𝑠</m:t>
                            </m:r>
                          </m:e>
                          <m:sub>
                            <m:r>
                              <a:rPr lang="en-US" altLang="zh-CN" i="1">
                                <a:latin typeface="Cambria Math"/>
                              </a:rPr>
                              <m:t>1</m:t>
                            </m:r>
                          </m:sub>
                        </m:sSub>
                        <m:r>
                          <m:rPr>
                            <m:nor/>
                          </m:rPr>
                          <a:rPr lang="en-US" altLang="zh-CN" b="0" i="0" smtClean="0">
                            <a:latin typeface="Cambria Math"/>
                          </a:rPr>
                          <m:t>,</m:t>
                        </m:r>
                        <m:r>
                          <a:rPr lang="en-US" altLang="zh-CN" i="1">
                            <a:latin typeface="Cambria Math"/>
                            <a:ea typeface="Cambria Math"/>
                          </a:rPr>
                          <m:t>⋯</m:t>
                        </m:r>
                        <m:r>
                          <a:rPr lang="en-US" altLang="zh-CN" b="0" i="1" smtClean="0">
                            <a:latin typeface="Cambria Math"/>
                            <a:ea typeface="Cambria Math"/>
                          </a:rPr>
                          <m:t>,</m:t>
                        </m:r>
                        <m:sSub>
                          <m:sSubPr>
                            <m:ctrlPr>
                              <a:rPr lang="en-US" altLang="zh-CN" i="1">
                                <a:latin typeface="Cambria Math" charset="0"/>
                              </a:rPr>
                            </m:ctrlPr>
                          </m:sSubPr>
                          <m:e>
                            <m:r>
                              <a:rPr lang="en-US" altLang="zh-CN" b="0" i="1" smtClean="0">
                                <a:latin typeface="Cambria Math"/>
                              </a:rPr>
                              <m:t>𝑠</m:t>
                            </m:r>
                          </m:e>
                          <m:sub>
                            <m:r>
                              <a:rPr lang="en-US" altLang="zh-CN" i="1">
                                <a:latin typeface="Cambria Math"/>
                              </a:rPr>
                              <m:t>𝑛</m:t>
                            </m:r>
                          </m:sub>
                        </m:sSub>
                      </m:e>
                    </m:d>
                  </m:oMath>
                </a14:m>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each component </a:t>
                </a:r>
                <a:r>
                  <a:rPr lang="en-US" altLang="zh-CN" dirty="0">
                    <a:latin typeface="Times New Roman" pitchFamily="18" charset="0"/>
                    <a:cs typeface="Times New Roman" pitchFamily="18" charset="0"/>
                  </a:rPr>
                  <a:t>transition system </a:t>
                </a:r>
                <a14:m>
                  <m:oMath xmlns:m="http://schemas.openxmlformats.org/officeDocument/2006/math">
                    <m:sSub>
                      <m:sSubPr>
                        <m:ctrlPr>
                          <a:rPr lang="en-US" altLang="zh-CN" i="1">
                            <a:latin typeface="Cambria Math" charset="0"/>
                          </a:rPr>
                        </m:ctrlPr>
                      </m:sSubPr>
                      <m:e>
                        <m:r>
                          <a:rPr lang="zh-CN" altLang="en-US" i="1">
                            <a:latin typeface="Cambria Math"/>
                          </a:rPr>
                          <m:t>𝒜</m:t>
                        </m:r>
                      </m:e>
                      <m:sub>
                        <m:r>
                          <a:rPr lang="en-US" altLang="zh-CN" b="0" i="1" smtClean="0">
                            <a:latin typeface="Cambria Math"/>
                          </a:rPr>
                          <m:t>𝑖</m:t>
                        </m:r>
                      </m:sub>
                    </m:sSub>
                  </m:oMath>
                </a14:m>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is in state </a:t>
                </a:r>
                <a14:m>
                  <m:oMath xmlns:m="http://schemas.openxmlformats.org/officeDocument/2006/math">
                    <m:sSub>
                      <m:sSubPr>
                        <m:ctrlPr>
                          <a:rPr lang="en-US" altLang="zh-CN" i="1">
                            <a:latin typeface="Cambria Math" charset="0"/>
                          </a:rPr>
                        </m:ctrlPr>
                      </m:sSubPr>
                      <m:e>
                        <m:r>
                          <a:rPr lang="en-US" altLang="zh-CN" b="0" i="1" smtClean="0">
                            <a:latin typeface="Cambria Math"/>
                          </a:rPr>
                          <m:t>𝑠</m:t>
                        </m:r>
                      </m:e>
                      <m:sub>
                        <m:r>
                          <a:rPr lang="en-US" altLang="zh-CN" b="0" i="1" smtClean="0">
                            <a:latin typeface="Cambria Math"/>
                          </a:rPr>
                          <m:t>𝑖</m:t>
                        </m:r>
                      </m:sub>
                    </m:sSub>
                  </m:oMath>
                </a14:m>
                <a:r>
                  <a:rPr lang="en-US" altLang="zh-CN" dirty="0">
                    <a:latin typeface="Times New Roman" pitchFamily="18" charset="0"/>
                    <a:cs typeface="Times New Roman" pitchFamily="18" charset="0"/>
                  </a:rPr>
                  <a:t>. Each </a:t>
                </a:r>
                <a14:m>
                  <m:oMath xmlns:m="http://schemas.openxmlformats.org/officeDocument/2006/math">
                    <m:sSub>
                      <m:sSubPr>
                        <m:ctrlPr>
                          <a:rPr lang="en-US" altLang="zh-CN" i="1">
                            <a:latin typeface="Cambria Math" charset="0"/>
                          </a:rPr>
                        </m:ctrlPr>
                      </m:sSubPr>
                      <m:e>
                        <m:r>
                          <a:rPr lang="zh-CN" altLang="en-US" i="1">
                            <a:latin typeface="Cambria Math"/>
                          </a:rPr>
                          <m:t>𝒜</m:t>
                        </m:r>
                      </m:e>
                      <m:sub>
                        <m:r>
                          <a:rPr lang="en-US" altLang="zh-CN" b="0" i="1" smtClean="0">
                            <a:latin typeface="Cambria Math"/>
                          </a:rPr>
                          <m:t>𝑖</m:t>
                        </m:r>
                      </m:sub>
                    </m:sSub>
                  </m:oMath>
                </a14:m>
                <a:r>
                  <a:rPr lang="en-US" altLang="zh-CN" i="1"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can independently </a:t>
                </a:r>
                <a:r>
                  <a:rPr lang="en-US" altLang="zh-CN" dirty="0">
                    <a:latin typeface="Times New Roman" pitchFamily="18" charset="0"/>
                    <a:cs typeface="Times New Roman" pitchFamily="18" charset="0"/>
                  </a:rPr>
                  <a:t>effect transition </a:t>
                </a:r>
                <a14:m>
                  <m:oMath xmlns:m="http://schemas.openxmlformats.org/officeDocument/2006/math">
                    <m:sSub>
                      <m:sSubPr>
                        <m:ctrlPr>
                          <a:rPr lang="en-US" altLang="zh-CN" i="1">
                            <a:latin typeface="Cambria Math" charset="0"/>
                          </a:rPr>
                        </m:ctrlPr>
                      </m:sSubPr>
                      <m:e>
                        <m:r>
                          <a:rPr lang="en-US" altLang="zh-CN" b="0" i="1" smtClean="0">
                            <a:latin typeface="Cambria Math"/>
                          </a:rPr>
                          <m:t>𝑡</m:t>
                        </m:r>
                      </m:e>
                      <m:sub>
                        <m:r>
                          <a:rPr lang="en-US" altLang="zh-CN" i="1">
                            <a:latin typeface="Cambria Math"/>
                          </a:rPr>
                          <m:t>𝑖</m:t>
                        </m:r>
                      </m:sub>
                    </m:sSub>
                  </m:oMath>
                </a14:m>
                <a:r>
                  <a:rPr lang="en-US" altLang="zh-CN" dirty="0">
                    <a:latin typeface="Times New Roman" pitchFamily="18" charset="0"/>
                    <a:cs typeface="Times New Roman" pitchFamily="18" charset="0"/>
                  </a:rPr>
                  <a:t>, changing to </a:t>
                </a:r>
                <a:r>
                  <a:rPr lang="en-US" altLang="zh-CN" dirty="0" smtClean="0">
                    <a:latin typeface="Times New Roman" pitchFamily="18" charset="0"/>
                    <a:cs typeface="Times New Roman" pitchFamily="18" charset="0"/>
                  </a:rPr>
                  <a:t>state </a:t>
                </a:r>
                <a14:m>
                  <m:oMath xmlns:m="http://schemas.openxmlformats.org/officeDocument/2006/math">
                    <m:sSubSup>
                      <m:sSubSupPr>
                        <m:ctrlPr>
                          <a:rPr lang="en-US" altLang="zh-CN" i="1" smtClean="0">
                            <a:latin typeface="Cambria Math" charset="0"/>
                            <a:cs typeface="Times New Roman" pitchFamily="18" charset="0"/>
                          </a:rPr>
                        </m:ctrlPr>
                      </m:sSubSupPr>
                      <m:e>
                        <m:r>
                          <a:rPr lang="en-US" altLang="zh-CN" b="0" i="1" smtClean="0">
                            <a:latin typeface="Cambria Math"/>
                            <a:cs typeface="Times New Roman" pitchFamily="18" charset="0"/>
                          </a:rPr>
                          <m:t>𝑠</m:t>
                        </m:r>
                        <m:r>
                          <a:rPr lang="en-US" altLang="zh-CN" b="0" i="1" smtClean="0">
                            <a:latin typeface="Cambria Math"/>
                            <a:cs typeface="Times New Roman" pitchFamily="18" charset="0"/>
                          </a:rPr>
                          <m:t>′</m:t>
                        </m:r>
                      </m:e>
                      <m:sub>
                        <m:r>
                          <a:rPr lang="en-US" altLang="zh-CN" b="0" i="1" smtClean="0">
                            <a:latin typeface="Cambria Math"/>
                            <a:cs typeface="Times New Roman" pitchFamily="18" charset="0"/>
                          </a:rPr>
                          <m:t>𝑖</m:t>
                        </m:r>
                      </m:sub>
                      <m:sup/>
                    </m:sSubSup>
                  </m:oMath>
                </a14:m>
                <a:r>
                  <a:rPr lang="en-US" altLang="zh-CN" dirty="0" smtClean="0">
                    <a:latin typeface="Times New Roman" pitchFamily="18" charset="0"/>
                    <a:cs typeface="Times New Roman" pitchFamily="18" charset="0"/>
                  </a:rPr>
                  <a:t>. </a:t>
                </a:r>
              </a:p>
              <a:p>
                <a:r>
                  <a:rPr lang="en-US" altLang="zh-CN" dirty="0" smtClean="0">
                    <a:latin typeface="Times New Roman" pitchFamily="18" charset="0"/>
                    <a:cs typeface="Times New Roman" pitchFamily="18" charset="0"/>
                  </a:rPr>
                  <a:t>After having effected </a:t>
                </a:r>
                <a:r>
                  <a:rPr lang="en-US" altLang="zh-CN" dirty="0">
                    <a:latin typeface="Times New Roman" pitchFamily="18" charset="0"/>
                    <a:cs typeface="Times New Roman" pitchFamily="18" charset="0"/>
                  </a:rPr>
                  <a:t>the </a:t>
                </a:r>
                <a:r>
                  <a:rPr lang="en-US" altLang="zh-CN" i="1" dirty="0">
                    <a:latin typeface="Times New Roman" pitchFamily="18" charset="0"/>
                    <a:cs typeface="Times New Roman" pitchFamily="18" charset="0"/>
                  </a:rPr>
                  <a:t>global transition t </a:t>
                </a:r>
                <a:r>
                  <a:rPr lang="en-US" altLang="zh-CN" dirty="0" smtClean="0">
                    <a:latin typeface="Times New Roman" pitchFamily="18" charset="0"/>
                    <a:cs typeface="Times New Roman" pitchFamily="18" charset="0"/>
                  </a:rPr>
                  <a:t>=</a:t>
                </a:r>
                <a14:m>
                  <m:oMath xmlns:m="http://schemas.openxmlformats.org/officeDocument/2006/math">
                    <m:d>
                      <m:dPr>
                        <m:begChr m:val="⟨"/>
                        <m:endChr m:val="⟩"/>
                        <m:ctrlPr>
                          <a:rPr lang="en-US" altLang="zh-CN" i="1" smtClean="0">
                            <a:latin typeface="Cambria Math" charset="0"/>
                          </a:rPr>
                        </m:ctrlPr>
                      </m:dPr>
                      <m:e>
                        <m:sSub>
                          <m:sSubPr>
                            <m:ctrlPr>
                              <a:rPr lang="en-US" altLang="zh-CN" i="1">
                                <a:latin typeface="Cambria Math" charset="0"/>
                              </a:rPr>
                            </m:ctrlPr>
                          </m:sSubPr>
                          <m:e>
                            <m:r>
                              <a:rPr lang="en-US" altLang="zh-CN" i="1">
                                <a:latin typeface="Cambria Math"/>
                              </a:rPr>
                              <m:t>𝑡</m:t>
                            </m:r>
                          </m:e>
                          <m:sub>
                            <m:r>
                              <a:rPr lang="en-US" altLang="zh-CN" i="1">
                                <a:latin typeface="Cambria Math"/>
                              </a:rPr>
                              <m:t>1</m:t>
                            </m:r>
                          </m:sub>
                        </m:sSub>
                        <m:r>
                          <m:rPr>
                            <m:nor/>
                          </m:rPr>
                          <a:rPr lang="en-US" altLang="zh-CN" dirty="0">
                            <a:latin typeface="Times New Roman" pitchFamily="18" charset="0"/>
                            <a:cs typeface="Times New Roman" pitchFamily="18" charset="0"/>
                          </a:rPr>
                          <m:t>, </m:t>
                        </m:r>
                        <m:r>
                          <a:rPr lang="en-US" altLang="zh-CN" i="1">
                            <a:latin typeface="Cambria Math"/>
                            <a:ea typeface="Cambria Math"/>
                          </a:rPr>
                          <m:t>⋯,</m:t>
                        </m:r>
                        <m:sSub>
                          <m:sSubPr>
                            <m:ctrlPr>
                              <a:rPr lang="en-US" altLang="zh-CN" i="1">
                                <a:latin typeface="Cambria Math" charset="0"/>
                              </a:rPr>
                            </m:ctrlPr>
                          </m:sSubPr>
                          <m:e>
                            <m:r>
                              <a:rPr lang="en-US" altLang="zh-CN" i="1">
                                <a:latin typeface="Cambria Math"/>
                              </a:rPr>
                              <m:t>𝑡</m:t>
                            </m:r>
                          </m:e>
                          <m:sub>
                            <m:r>
                              <a:rPr lang="en-US" altLang="zh-CN" i="1">
                                <a:latin typeface="Cambria Math"/>
                              </a:rPr>
                              <m:t>𝑛</m:t>
                            </m:r>
                          </m:sub>
                        </m:sSub>
                      </m:e>
                    </m:d>
                  </m:oMath>
                </a14:m>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the transition system</a:t>
                </a:r>
                <a14:m>
                  <m:oMath xmlns:m="http://schemas.openxmlformats.org/officeDocument/2006/math">
                    <m:r>
                      <a:rPr lang="en-US" altLang="zh-CN" b="0" i="0" smtClean="0">
                        <a:latin typeface="Cambria Math"/>
                      </a:rPr>
                      <m:t> </m:t>
                    </m:r>
                    <m:r>
                      <a:rPr lang="zh-CN" altLang="en-US" i="1">
                        <a:latin typeface="Cambria Math"/>
                      </a:rPr>
                      <m:t>𝒜</m:t>
                    </m:r>
                  </m:oMath>
                </a14:m>
                <a:r>
                  <a:rPr lang="en-US" altLang="zh-CN" i="1"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changes </a:t>
                </a:r>
                <a:r>
                  <a:rPr lang="en-US" altLang="zh-CN" dirty="0">
                    <a:latin typeface="Times New Roman" pitchFamily="18" charset="0"/>
                    <a:cs typeface="Times New Roman" pitchFamily="18" charset="0"/>
                  </a:rPr>
                  <a:t>to global state </a:t>
                </a:r>
                <a:r>
                  <a:rPr lang="en-US" altLang="zh-CN" i="1" dirty="0" smtClean="0">
                    <a:latin typeface="Times New Roman" pitchFamily="18" charset="0"/>
                    <a:cs typeface="Times New Roman" pitchFamily="18" charset="0"/>
                  </a:rPr>
                  <a:t>s’</a:t>
                </a:r>
                <a:r>
                  <a:rPr lang="en-US" altLang="zh-CN" dirty="0">
                    <a:latin typeface="Times New Roman" pitchFamily="18" charset="0"/>
                    <a:cs typeface="Times New Roman" pitchFamily="18" charset="0"/>
                  </a:rPr>
                  <a:t>=</a:t>
                </a:r>
                <a14:m>
                  <m:oMath xmlns:m="http://schemas.openxmlformats.org/officeDocument/2006/math">
                    <m:d>
                      <m:dPr>
                        <m:begChr m:val="⟨"/>
                        <m:endChr m:val="⟩"/>
                        <m:ctrlPr>
                          <a:rPr lang="en-US" altLang="zh-CN" i="1">
                            <a:latin typeface="Cambria Math" charset="0"/>
                          </a:rPr>
                        </m:ctrlPr>
                      </m:dPr>
                      <m:e>
                        <m:sSub>
                          <m:sSubPr>
                            <m:ctrlPr>
                              <a:rPr lang="en-US" altLang="zh-CN" i="1">
                                <a:latin typeface="Cambria Math" charset="0"/>
                              </a:rPr>
                            </m:ctrlPr>
                          </m:sSubPr>
                          <m:e>
                            <m:r>
                              <a:rPr lang="en-US" altLang="zh-CN" b="0" i="1" smtClean="0">
                                <a:latin typeface="Cambria Math"/>
                              </a:rPr>
                              <m:t>𝑠</m:t>
                            </m:r>
                            <m:r>
                              <a:rPr lang="en-US" altLang="zh-CN" b="0" i="1" smtClean="0">
                                <a:latin typeface="Cambria Math"/>
                              </a:rPr>
                              <m:t>′</m:t>
                            </m:r>
                          </m:e>
                          <m:sub>
                            <m:r>
                              <a:rPr lang="en-US" altLang="zh-CN" i="1">
                                <a:latin typeface="Cambria Math"/>
                              </a:rPr>
                              <m:t>1</m:t>
                            </m:r>
                          </m:sub>
                        </m:sSub>
                        <m:r>
                          <m:rPr>
                            <m:nor/>
                          </m:rPr>
                          <a:rPr lang="en-US" altLang="zh-CN" dirty="0">
                            <a:latin typeface="Times New Roman" pitchFamily="18" charset="0"/>
                            <a:cs typeface="Times New Roman" pitchFamily="18" charset="0"/>
                          </a:rPr>
                          <m:t>, </m:t>
                        </m:r>
                        <m:r>
                          <a:rPr lang="en-US" altLang="zh-CN" i="1">
                            <a:latin typeface="Cambria Math"/>
                            <a:ea typeface="Cambria Math"/>
                          </a:rPr>
                          <m:t>⋯,</m:t>
                        </m:r>
                        <m:sSub>
                          <m:sSubPr>
                            <m:ctrlPr>
                              <a:rPr lang="en-US" altLang="zh-CN" i="1">
                                <a:latin typeface="Cambria Math" charset="0"/>
                              </a:rPr>
                            </m:ctrlPr>
                          </m:sSubPr>
                          <m:e>
                            <m:r>
                              <a:rPr lang="en-US" altLang="zh-CN" b="0" i="1" smtClean="0">
                                <a:latin typeface="Cambria Math"/>
                              </a:rPr>
                              <m:t>𝑠</m:t>
                            </m:r>
                            <m:r>
                              <a:rPr lang="en-US" altLang="zh-CN" b="0" i="1" smtClean="0">
                                <a:latin typeface="Cambria Math"/>
                              </a:rPr>
                              <m:t>′</m:t>
                            </m:r>
                          </m:e>
                          <m:sub>
                            <m:r>
                              <a:rPr lang="en-US" altLang="zh-CN" i="1">
                                <a:latin typeface="Cambria Math"/>
                              </a:rPr>
                              <m:t>𝑛</m:t>
                            </m:r>
                          </m:sub>
                        </m:sSub>
                      </m:e>
                    </m:d>
                  </m:oMath>
                </a14:m>
                <a:r>
                  <a:rPr lang="en-US" altLang="zh-CN" dirty="0" smtClean="0">
                    <a:latin typeface="Times New Roman" pitchFamily="18" charset="0"/>
                    <a:cs typeface="Times New Roman" pitchFamily="18" charset="0"/>
                  </a:rPr>
                  <a:t>. </a:t>
                </a:r>
              </a:p>
              <a:p>
                <a:r>
                  <a:rPr lang="en-US" altLang="zh-CN" dirty="0" smtClean="0">
                    <a:latin typeface="Times New Roman" pitchFamily="18" charset="0"/>
                    <a:cs typeface="Times New Roman" pitchFamily="18" charset="0"/>
                  </a:rPr>
                  <a:t>In </a:t>
                </a:r>
                <a:r>
                  <a:rPr lang="en-US" altLang="zh-CN" dirty="0">
                    <a:latin typeface="Times New Roman" pitchFamily="18" charset="0"/>
                    <a:cs typeface="Times New Roman" pitchFamily="18" charset="0"/>
                  </a:rPr>
                  <a:t>the case of </a:t>
                </a:r>
                <a:r>
                  <a:rPr lang="en-US" altLang="zh-CN" dirty="0" smtClean="0">
                    <a:latin typeface="Times New Roman" pitchFamily="18" charset="0"/>
                    <a:cs typeface="Times New Roman" pitchFamily="18" charset="0"/>
                  </a:rPr>
                  <a:t>labeled transition </a:t>
                </a:r>
                <a:r>
                  <a:rPr lang="en-US" altLang="zh-CN" dirty="0">
                    <a:latin typeface="Times New Roman" pitchFamily="18" charset="0"/>
                    <a:cs typeface="Times New Roman" pitchFamily="18" charset="0"/>
                  </a:rPr>
                  <a:t>systems, the vector </a:t>
                </a:r>
                <a14:m>
                  <m:oMath xmlns:m="http://schemas.openxmlformats.org/officeDocument/2006/math">
                    <m:r>
                      <a:rPr lang="zh-CN" altLang="en-US" i="1" smtClean="0">
                        <a:latin typeface="Cambria Math"/>
                        <a:cs typeface="Times New Roman" pitchFamily="18" charset="0"/>
                      </a:rPr>
                      <m:t>𝜆</m:t>
                    </m:r>
                    <m:r>
                      <a:rPr lang="en-US" altLang="zh-CN" b="0" i="1" smtClean="0">
                        <a:latin typeface="Cambria Math"/>
                        <a:cs typeface="Times New Roman" pitchFamily="18" charset="0"/>
                      </a:rPr>
                      <m:t>(</m:t>
                    </m:r>
                    <m:r>
                      <a:rPr lang="en-US" altLang="zh-CN" b="0" i="1" smtClean="0">
                        <a:latin typeface="Cambria Math"/>
                        <a:cs typeface="Times New Roman" pitchFamily="18" charset="0"/>
                      </a:rPr>
                      <m:t>𝑡</m:t>
                    </m:r>
                    <m:r>
                      <a:rPr lang="en-US" altLang="zh-CN" b="0" i="1" smtClean="0">
                        <a:latin typeface="Cambria Math"/>
                        <a:cs typeface="Times New Roman" pitchFamily="18" charset="0"/>
                      </a:rPr>
                      <m:t>)</m:t>
                    </m:r>
                  </m:oMath>
                </a14:m>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is the </a:t>
                </a:r>
                <a:r>
                  <a:rPr lang="en-US" altLang="zh-CN" i="1" dirty="0">
                    <a:latin typeface="Times New Roman" pitchFamily="18" charset="0"/>
                    <a:cs typeface="Times New Roman" pitchFamily="18" charset="0"/>
                  </a:rPr>
                  <a:t>global action </a:t>
                </a:r>
                <a:r>
                  <a:rPr lang="en-US" altLang="zh-CN" dirty="0">
                    <a:latin typeface="Times New Roman" pitchFamily="18" charset="0"/>
                    <a:cs typeface="Times New Roman" pitchFamily="18" charset="0"/>
                  </a:rPr>
                  <a:t>that </a:t>
                </a:r>
                <a:r>
                  <a:rPr lang="en-US" altLang="zh-CN" dirty="0" smtClean="0">
                    <a:latin typeface="Times New Roman" pitchFamily="18" charset="0"/>
                    <a:cs typeface="Times New Roman" pitchFamily="18" charset="0"/>
                  </a:rPr>
                  <a:t>triggered the </a:t>
                </a:r>
                <a:r>
                  <a:rPr lang="en-US" altLang="zh-CN" i="1" dirty="0">
                    <a:latin typeface="Times New Roman" pitchFamily="18" charset="0"/>
                    <a:cs typeface="Times New Roman" pitchFamily="18" charset="0"/>
                  </a:rPr>
                  <a:t>global transition t</a:t>
                </a:r>
                <a:r>
                  <a:rPr lang="en-US"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74" t="-1387" r="-973" b="-83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90137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latin typeface="Times New Roman" pitchFamily="18" charset="0"/>
                <a:cs typeface="Times New Roman" pitchFamily="18" charset="0"/>
              </a:rPr>
              <a:t>The synchronous product of transition </a:t>
            </a:r>
            <a:r>
              <a:rPr lang="en-US" altLang="zh-CN" i="1" dirty="0" smtClean="0">
                <a:latin typeface="Times New Roman" pitchFamily="18" charset="0"/>
                <a:cs typeface="Times New Roman" pitchFamily="18" charset="0"/>
              </a:rPr>
              <a:t>systems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latin typeface="Times New Roman" pitchFamily="18" charset="0"/>
                <a:cs typeface="Times New Roman" pitchFamily="18" charset="0"/>
              </a:rPr>
              <a:t>When </a:t>
            </a:r>
            <a:r>
              <a:rPr lang="en-US" altLang="zh-CN" dirty="0">
                <a:latin typeface="Times New Roman" pitchFamily="18" charset="0"/>
                <a:cs typeface="Times New Roman" pitchFamily="18" charset="0"/>
              </a:rPr>
              <a:t>processes interact, not all possible global actions are </a:t>
            </a:r>
            <a:r>
              <a:rPr lang="en-US" altLang="zh-CN" dirty="0" smtClean="0">
                <a:latin typeface="Times New Roman" pitchFamily="18" charset="0"/>
                <a:cs typeface="Times New Roman" pitchFamily="18" charset="0"/>
              </a:rPr>
              <a:t>useful, since </a:t>
            </a:r>
            <a:r>
              <a:rPr lang="en-US" altLang="zh-CN" dirty="0">
                <a:latin typeface="Times New Roman" pitchFamily="18" charset="0"/>
                <a:cs typeface="Times New Roman" pitchFamily="18" charset="0"/>
              </a:rPr>
              <a:t>the interaction is subject to communication and </a:t>
            </a:r>
            <a:r>
              <a:rPr lang="en-US" altLang="zh-CN" dirty="0" smtClean="0">
                <a:latin typeface="Times New Roman" pitchFamily="18" charset="0"/>
                <a:cs typeface="Times New Roman" pitchFamily="18" charset="0"/>
              </a:rPr>
              <a:t>synchronization constraints</a:t>
            </a:r>
            <a:r>
              <a:rPr lang="en-US" altLang="zh-CN" dirty="0">
                <a:latin typeface="Times New Roman" pitchFamily="18" charset="0"/>
                <a:cs typeface="Times New Roman" pitchFamily="18" charset="0"/>
              </a:rPr>
              <a:t>. </a:t>
            </a:r>
            <a:endParaRPr lang="en-US" altLang="zh-CN" dirty="0" smtClean="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The </a:t>
            </a:r>
            <a:r>
              <a:rPr lang="en-US" altLang="zh-CN" dirty="0">
                <a:latin typeface="Times New Roman" pitchFamily="18" charset="0"/>
                <a:cs typeface="Times New Roman" pitchFamily="18" charset="0"/>
              </a:rPr>
              <a:t>transition system associated with the system </a:t>
            </a:r>
            <a:r>
              <a:rPr lang="en-US" altLang="zh-CN" dirty="0" smtClean="0">
                <a:latin typeface="Times New Roman" pitchFamily="18" charset="0"/>
                <a:cs typeface="Times New Roman" pitchFamily="18" charset="0"/>
              </a:rPr>
              <a:t>of processes </a:t>
            </a:r>
            <a:r>
              <a:rPr lang="en-US" altLang="zh-CN" dirty="0">
                <a:latin typeface="Times New Roman" pitchFamily="18" charset="0"/>
                <a:cs typeface="Times New Roman" pitchFamily="18" charset="0"/>
              </a:rPr>
              <a:t>must therefore be a </a:t>
            </a:r>
            <a:r>
              <a:rPr lang="en-US" altLang="zh-CN" i="1" dirty="0">
                <a:latin typeface="Times New Roman" pitchFamily="18" charset="0"/>
                <a:cs typeface="Times New Roman" pitchFamily="18" charset="0"/>
              </a:rPr>
              <a:t>subsystem </a:t>
            </a:r>
            <a:r>
              <a:rPr lang="en-US" altLang="zh-CN" dirty="0">
                <a:latin typeface="Times New Roman" pitchFamily="18" charset="0"/>
                <a:cs typeface="Times New Roman" pitchFamily="18" charset="0"/>
              </a:rPr>
              <a:t>of the free product of </a:t>
            </a:r>
            <a:r>
              <a:rPr lang="en-US" altLang="zh-CN" dirty="0" smtClean="0">
                <a:latin typeface="Times New Roman" pitchFamily="18" charset="0"/>
                <a:cs typeface="Times New Roman" pitchFamily="18" charset="0"/>
              </a:rPr>
              <a:t>the component </a:t>
            </a:r>
            <a:r>
              <a:rPr lang="en-US" altLang="zh-CN" dirty="0">
                <a:latin typeface="Times New Roman" pitchFamily="18" charset="0"/>
                <a:cs typeface="Times New Roman" pitchFamily="18" charset="0"/>
              </a:rPr>
              <a:t>transition systems. </a:t>
            </a:r>
            <a:endParaRPr lang="en-US" altLang="zh-CN" dirty="0" smtClean="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The </a:t>
            </a:r>
            <a:r>
              <a:rPr lang="en-US" altLang="zh-CN" dirty="0">
                <a:latin typeface="Times New Roman" pitchFamily="18" charset="0"/>
                <a:cs typeface="Times New Roman" pitchFamily="18" charset="0"/>
              </a:rPr>
              <a:t>communication </a:t>
            </a:r>
            <a:r>
              <a:rPr lang="en-US" altLang="zh-CN" dirty="0" smtClean="0">
                <a:latin typeface="Times New Roman" pitchFamily="18" charset="0"/>
                <a:cs typeface="Times New Roman" pitchFamily="18" charset="0"/>
              </a:rPr>
              <a:t>and synchronization </a:t>
            </a:r>
            <a:r>
              <a:rPr lang="en-US" altLang="zh-CN" dirty="0">
                <a:latin typeface="Times New Roman" pitchFamily="18" charset="0"/>
                <a:cs typeface="Times New Roman" pitchFamily="18" charset="0"/>
              </a:rPr>
              <a:t>constraints that define the subsystem can always </a:t>
            </a:r>
            <a:r>
              <a:rPr lang="en-US" altLang="zh-CN" dirty="0" smtClean="0">
                <a:latin typeface="Times New Roman" pitchFamily="18" charset="0"/>
                <a:cs typeface="Times New Roman" pitchFamily="18" charset="0"/>
              </a:rPr>
              <a:t>be simply </a:t>
            </a:r>
            <a:r>
              <a:rPr lang="en-US" altLang="zh-CN" dirty="0">
                <a:latin typeface="Times New Roman" pitchFamily="18" charset="0"/>
                <a:cs typeface="Times New Roman" pitchFamily="18" charset="0"/>
              </a:rPr>
              <a:t>expressed by the </a:t>
            </a:r>
            <a:r>
              <a:rPr lang="en-US" altLang="zh-CN" i="1" dirty="0">
                <a:latin typeface="Times New Roman" pitchFamily="18" charset="0"/>
                <a:cs typeface="Times New Roman" pitchFamily="18" charset="0"/>
              </a:rPr>
              <a:t>synchronous product</a:t>
            </a:r>
            <a:r>
              <a:rPr lang="en-US" altLang="zh-CN" dirty="0">
                <a:latin typeface="Times New Roman" pitchFamily="18" charset="0"/>
                <a:cs typeface="Times New Roman" pitchFamily="18" charset="0"/>
              </a:rPr>
              <a:t>, formally defined below.</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812447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en-US" altLang="zh-CN" dirty="0" smtClean="0">
                    <a:latin typeface="Times New Roman" pitchFamily="18" charset="0"/>
                    <a:cs typeface="Times New Roman" pitchFamily="18" charset="0"/>
                  </a:rPr>
                  <a:t>If </a:t>
                </a:r>
                <a14:m>
                  <m:oMath xmlns:m="http://schemas.openxmlformats.org/officeDocument/2006/math">
                    <m:sSub>
                      <m:sSubPr>
                        <m:ctrlPr>
                          <a:rPr lang="en-US" altLang="zh-CN" i="1">
                            <a:latin typeface="Cambria Math" charset="0"/>
                          </a:rPr>
                        </m:ctrlPr>
                      </m:sSubPr>
                      <m:e>
                        <m:r>
                          <a:rPr lang="zh-CN" altLang="en-US" i="1">
                            <a:latin typeface="Cambria Math"/>
                          </a:rPr>
                          <m:t>𝒜</m:t>
                        </m:r>
                      </m:e>
                      <m:sub>
                        <m:r>
                          <a:rPr lang="en-US" altLang="zh-CN" i="1">
                            <a:latin typeface="Cambria Math"/>
                          </a:rPr>
                          <m:t>𝑖</m:t>
                        </m:r>
                      </m:sub>
                    </m:sSub>
                  </m:oMath>
                </a14:m>
                <a:r>
                  <a:rPr lang="en-US" altLang="zh-CN" i="1" dirty="0" smtClean="0">
                    <a:latin typeface="Times New Roman" pitchFamily="18" charset="0"/>
                    <a:cs typeface="Times New Roman" pitchFamily="18" charset="0"/>
                  </a:rPr>
                  <a:t>,</a:t>
                </a:r>
                <a:r>
                  <a:rPr lang="en-US" altLang="zh-CN" i="1" dirty="0">
                    <a:latin typeface="Times New Roman" pitchFamily="18" charset="0"/>
                    <a:cs typeface="Times New Roman" pitchFamily="18" charset="0"/>
                  </a:rPr>
                  <a:t> i </a:t>
                </a: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1</a:t>
                </a:r>
                <a:r>
                  <a:rPr lang="en-US" altLang="zh-CN" i="1" dirty="0" smtClean="0">
                    <a:latin typeface="Times New Roman" pitchFamily="18" charset="0"/>
                    <a:cs typeface="Times New Roman" pitchFamily="18" charset="0"/>
                  </a:rPr>
                  <a:t>, … ,n</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n </a:t>
                </a:r>
                <a:r>
                  <a:rPr lang="en-US" altLang="zh-CN" dirty="0">
                    <a:latin typeface="Times New Roman" pitchFamily="18" charset="0"/>
                    <a:cs typeface="Times New Roman" pitchFamily="18" charset="0"/>
                  </a:rPr>
                  <a:t>transition systems labeled by alphabets </a:t>
                </a:r>
                <a14:m>
                  <m:oMath xmlns:m="http://schemas.openxmlformats.org/officeDocument/2006/math">
                    <m:sSub>
                      <m:sSubPr>
                        <m:ctrlPr>
                          <a:rPr lang="en-US" altLang="zh-CN" i="1">
                            <a:latin typeface="Cambria Math" charset="0"/>
                          </a:rPr>
                        </m:ctrlPr>
                      </m:sSubPr>
                      <m:e>
                        <m:r>
                          <a:rPr lang="en-US" altLang="zh-CN" i="1">
                            <a:latin typeface="Cambria Math"/>
                          </a:rPr>
                          <m:t>𝐴</m:t>
                        </m:r>
                      </m:e>
                      <m:sub>
                        <m:r>
                          <a:rPr lang="en-US" altLang="zh-CN" b="0" i="1" smtClean="0">
                            <a:latin typeface="Cambria Math" charset="0"/>
                          </a:rPr>
                          <m:t>𝑖</m:t>
                        </m:r>
                      </m:sub>
                    </m:sSub>
                  </m:oMath>
                </a14:m>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and if </a:t>
                </a:r>
                <a:r>
                  <a:rPr lang="en-US" altLang="zh-CN" i="1" dirty="0" smtClean="0">
                    <a:latin typeface="Times New Roman" pitchFamily="18" charset="0"/>
                    <a:cs typeface="Times New Roman" pitchFamily="18" charset="0"/>
                  </a:rPr>
                  <a:t>I</a:t>
                </a:r>
                <a14:m>
                  <m:oMath xmlns:m="http://schemas.openxmlformats.org/officeDocument/2006/math">
                    <m:r>
                      <a:rPr lang="en-US" altLang="zh-CN" i="1" smtClean="0">
                        <a:latin typeface="Cambria Math" charset="0"/>
                        <a:ea typeface="Cambria Math" charset="0"/>
                        <a:cs typeface="Cambria Math" charset="0"/>
                      </a:rPr>
                      <m:t>⊂</m:t>
                    </m:r>
                  </m:oMath>
                </a14:m>
                <a:r>
                  <a:rPr lang="en-US" altLang="zh-CN" i="1" dirty="0" smtClean="0">
                    <a:latin typeface="Times New Roman" pitchFamily="18" charset="0"/>
                    <a:cs typeface="Times New Roman" pitchFamily="18" charset="0"/>
                  </a:rPr>
                  <a:t> </a:t>
                </a:r>
                <a14:m>
                  <m:oMath xmlns:m="http://schemas.openxmlformats.org/officeDocument/2006/math">
                    <m:sSub>
                      <m:sSubPr>
                        <m:ctrlPr>
                          <a:rPr lang="en-US" altLang="zh-CN" i="1">
                            <a:latin typeface="Cambria Math" charset="0"/>
                          </a:rPr>
                        </m:ctrlPr>
                      </m:sSubPr>
                      <m:e>
                        <m:r>
                          <a:rPr lang="en-US" altLang="zh-CN" i="1">
                            <a:latin typeface="Cambria Math"/>
                          </a:rPr>
                          <m:t>𝐴</m:t>
                        </m:r>
                      </m:e>
                      <m:sub>
                        <m:r>
                          <a:rPr lang="en-US" altLang="zh-CN" i="1">
                            <a:latin typeface="Cambria Math"/>
                          </a:rPr>
                          <m:t>1</m:t>
                        </m:r>
                      </m:sub>
                    </m:sSub>
                    <m:r>
                      <a:rPr lang="en-US" altLang="zh-CN" i="1">
                        <a:latin typeface="Cambria Math"/>
                        <a:ea typeface="Cambria Math"/>
                        <a:cs typeface="Times New Roman" pitchFamily="18" charset="0"/>
                      </a:rPr>
                      <m:t>×</m:t>
                    </m:r>
                  </m:oMath>
                </a14:m>
                <a:r>
                  <a:rPr lang="en-US" altLang="zh-CN" i="1" dirty="0">
                    <a:latin typeface="Times New Roman" pitchFamily="18" charset="0"/>
                    <a:cs typeface="Times New Roman" pitchFamily="18" charset="0"/>
                  </a:rPr>
                  <a:t> </a:t>
                </a:r>
                <a14:m>
                  <m:oMath xmlns:m="http://schemas.openxmlformats.org/officeDocument/2006/math">
                    <m:sSub>
                      <m:sSubPr>
                        <m:ctrlPr>
                          <a:rPr lang="en-US" altLang="zh-CN" i="1">
                            <a:latin typeface="Cambria Math" charset="0"/>
                          </a:rPr>
                        </m:ctrlPr>
                      </m:sSubPr>
                      <m:e>
                        <m:r>
                          <a:rPr lang="en-US" altLang="zh-CN" i="1">
                            <a:latin typeface="Cambria Math"/>
                          </a:rPr>
                          <m:t>𝐴</m:t>
                        </m:r>
                      </m:e>
                      <m:sub>
                        <m:r>
                          <a:rPr lang="en-US" altLang="zh-CN" i="1">
                            <a:latin typeface="Cambria Math"/>
                          </a:rPr>
                          <m:t>2</m:t>
                        </m:r>
                      </m:sub>
                    </m:sSub>
                  </m:oMath>
                </a14:m>
                <a:r>
                  <a:rPr lang="en-US" altLang="zh-CN" dirty="0">
                    <a:latin typeface="Times New Roman" pitchFamily="18" charset="0"/>
                    <a:cs typeface="Times New Roman" pitchFamily="18" charset="0"/>
                  </a:rPr>
                  <a:t> … </a:t>
                </a:r>
                <a14:m>
                  <m:oMath xmlns:m="http://schemas.openxmlformats.org/officeDocument/2006/math">
                    <m:r>
                      <a:rPr lang="en-US" altLang="zh-CN" i="1">
                        <a:latin typeface="Cambria Math"/>
                        <a:ea typeface="Cambria Math"/>
                        <a:cs typeface="Times New Roman" pitchFamily="18" charset="0"/>
                      </a:rPr>
                      <m:t>×</m:t>
                    </m:r>
                    <m:sSub>
                      <m:sSubPr>
                        <m:ctrlPr>
                          <a:rPr lang="en-US" altLang="zh-CN" i="1">
                            <a:latin typeface="Cambria Math" charset="0"/>
                          </a:rPr>
                        </m:ctrlPr>
                      </m:sSubPr>
                      <m:e>
                        <m:r>
                          <a:rPr lang="en-US" altLang="zh-CN" i="1">
                            <a:latin typeface="Cambria Math"/>
                          </a:rPr>
                          <m:t>𝐴</m:t>
                        </m:r>
                      </m:e>
                      <m:sub>
                        <m:r>
                          <a:rPr lang="en-US" altLang="zh-CN" i="1">
                            <a:latin typeface="Cambria Math"/>
                          </a:rPr>
                          <m:t>𝑛</m:t>
                        </m:r>
                      </m:sub>
                    </m:sSub>
                  </m:oMath>
                </a14:m>
                <a:r>
                  <a:rPr lang="en-US" altLang="zh-CN" dirty="0">
                    <a:latin typeface="Times New Roman" pitchFamily="18" charset="0"/>
                    <a:cs typeface="Times New Roman" pitchFamily="18" charset="0"/>
                  </a:rPr>
                  <a:t>is a synchronization constraint, the </a:t>
                </a:r>
                <a:r>
                  <a:rPr lang="en-US" altLang="zh-CN" i="1" dirty="0" smtClean="0">
                    <a:latin typeface="Times New Roman" pitchFamily="18" charset="0"/>
                    <a:cs typeface="Times New Roman" pitchFamily="18" charset="0"/>
                  </a:rPr>
                  <a:t>synchronous product </a:t>
                </a:r>
                <a:r>
                  <a:rPr lang="en-US" altLang="zh-CN" dirty="0">
                    <a:latin typeface="Times New Roman" pitchFamily="18" charset="0"/>
                    <a:cs typeface="Times New Roman" pitchFamily="18" charset="0"/>
                  </a:rPr>
                  <a:t>of the </a:t>
                </a:r>
                <a14:m>
                  <m:oMath xmlns:m="http://schemas.openxmlformats.org/officeDocument/2006/math">
                    <m:sSub>
                      <m:sSubPr>
                        <m:ctrlPr>
                          <a:rPr lang="en-US" altLang="zh-CN" i="1">
                            <a:latin typeface="Cambria Math" charset="0"/>
                          </a:rPr>
                        </m:ctrlPr>
                      </m:sSubPr>
                      <m:e>
                        <m:r>
                          <a:rPr lang="zh-CN" altLang="en-US" i="1">
                            <a:latin typeface="Cambria Math"/>
                          </a:rPr>
                          <m:t>𝒜</m:t>
                        </m:r>
                      </m:e>
                      <m:sub>
                        <m:r>
                          <a:rPr lang="en-US" altLang="zh-CN" i="1">
                            <a:latin typeface="Cambria Math"/>
                          </a:rPr>
                          <m:t>𝑖</m:t>
                        </m:r>
                      </m:sub>
                    </m:sSub>
                  </m:oMath>
                </a14:m>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under </a:t>
                </a:r>
                <a:r>
                  <a:rPr lang="en-US" altLang="zh-CN" i="1" dirty="0">
                    <a:latin typeface="Times New Roman" pitchFamily="18" charset="0"/>
                    <a:cs typeface="Times New Roman" pitchFamily="18" charset="0"/>
                  </a:rPr>
                  <a:t>I</a:t>
                </a:r>
                <a:r>
                  <a:rPr lang="en-US" altLang="zh-CN" dirty="0">
                    <a:latin typeface="Times New Roman" pitchFamily="18" charset="0"/>
                    <a:cs typeface="Times New Roman" pitchFamily="18" charset="0"/>
                  </a:rPr>
                  <a:t>, written </a:t>
                </a:r>
                <a:r>
                  <a:rPr lang="en-US" altLang="zh-CN" dirty="0" smtClean="0">
                    <a:latin typeface="Times New Roman" pitchFamily="18" charset="0"/>
                    <a:cs typeface="Times New Roman" pitchFamily="18" charset="0"/>
                  </a:rPr>
                  <a:t>&lt;</a:t>
                </a:r>
                <a14:m>
                  <m:oMath xmlns:m="http://schemas.openxmlformats.org/officeDocument/2006/math">
                    <m:sSub>
                      <m:sSubPr>
                        <m:ctrlPr>
                          <a:rPr lang="en-US" altLang="zh-CN" i="1">
                            <a:latin typeface="Cambria Math" charset="0"/>
                          </a:rPr>
                        </m:ctrlPr>
                      </m:sSubPr>
                      <m:e>
                        <m:r>
                          <a:rPr lang="zh-CN" altLang="en-US" i="1">
                            <a:latin typeface="Cambria Math"/>
                          </a:rPr>
                          <m:t>𝒜</m:t>
                        </m:r>
                      </m:e>
                      <m:sub>
                        <m:r>
                          <a:rPr lang="en-US" altLang="zh-CN" b="0" i="1" smtClean="0">
                            <a:latin typeface="Cambria Math" charset="0"/>
                          </a:rPr>
                          <m:t>1</m:t>
                        </m:r>
                      </m:sub>
                    </m:sSub>
                  </m:oMath>
                </a14:m>
                <a:r>
                  <a:rPr lang="en-US" altLang="zh-CN" dirty="0" smtClean="0">
                    <a:latin typeface="Times New Roman" pitchFamily="18" charset="0"/>
                    <a:cs typeface="Times New Roman" pitchFamily="18" charset="0"/>
                  </a:rPr>
                  <a:t>,</a:t>
                </a:r>
                <a:r>
                  <a:rPr lang="mr-IN" altLang="zh-CN" dirty="0" smtClean="0">
                    <a:latin typeface="Times New Roman" pitchFamily="18" charset="0"/>
                    <a:cs typeface="Times New Roman" pitchFamily="18" charset="0"/>
                  </a:rPr>
                  <a:t>…</a:t>
                </a:r>
                <a14:m>
                  <m:oMath xmlns:m="http://schemas.openxmlformats.org/officeDocument/2006/math">
                    <m:sSub>
                      <m:sSubPr>
                        <m:ctrlPr>
                          <a:rPr lang="en-US" altLang="zh-CN" i="1">
                            <a:latin typeface="Cambria Math" charset="0"/>
                          </a:rPr>
                        </m:ctrlPr>
                      </m:sSubPr>
                      <m:e>
                        <m:r>
                          <a:rPr lang="zh-CN" altLang="en-US" i="1">
                            <a:latin typeface="Cambria Math"/>
                          </a:rPr>
                          <m:t>𝒜</m:t>
                        </m:r>
                      </m:e>
                      <m:sub>
                        <m:r>
                          <a:rPr lang="en-US" altLang="zh-CN" b="0" i="1" smtClean="0">
                            <a:latin typeface="Cambria Math" charset="0"/>
                          </a:rPr>
                          <m:t>𝑛</m:t>
                        </m:r>
                      </m:sub>
                    </m:sSub>
                  </m:oMath>
                </a14:m>
                <a:r>
                  <a:rPr lang="en-US" altLang="zh-CN" dirty="0" smtClean="0">
                    <a:latin typeface="Times New Roman" pitchFamily="18" charset="0"/>
                    <a:cs typeface="Times New Roman" pitchFamily="18" charset="0"/>
                  </a:rPr>
                  <a:t>,I&gt;, </a:t>
                </a:r>
                <a:r>
                  <a:rPr lang="en-US" altLang="zh-CN" dirty="0">
                    <a:latin typeface="Times New Roman" pitchFamily="18" charset="0"/>
                    <a:cs typeface="Times New Roman" pitchFamily="18" charset="0"/>
                  </a:rPr>
                  <a:t>is the </a:t>
                </a:r>
                <a:r>
                  <a:rPr lang="en-US" altLang="zh-CN" dirty="0" smtClean="0">
                    <a:latin typeface="Times New Roman" pitchFamily="18" charset="0"/>
                    <a:cs typeface="Times New Roman" pitchFamily="18" charset="0"/>
                  </a:rPr>
                  <a:t>transition system </a:t>
                </a:r>
                <a:r>
                  <a:rPr lang="en-US" altLang="zh-CN" dirty="0">
                    <a:latin typeface="Times New Roman" pitchFamily="18" charset="0"/>
                    <a:cs typeface="Times New Roman" pitchFamily="18" charset="0"/>
                  </a:rPr>
                  <a:t>of the free product of the </a:t>
                </a:r>
                <a14:m>
                  <m:oMath xmlns:m="http://schemas.openxmlformats.org/officeDocument/2006/math">
                    <m:sSub>
                      <m:sSubPr>
                        <m:ctrlPr>
                          <a:rPr lang="en-US" altLang="zh-CN" i="1">
                            <a:latin typeface="Cambria Math" charset="0"/>
                          </a:rPr>
                        </m:ctrlPr>
                      </m:sSubPr>
                      <m:e>
                        <m:r>
                          <a:rPr lang="zh-CN" altLang="en-US" i="1">
                            <a:latin typeface="Cambria Math"/>
                          </a:rPr>
                          <m:t>𝒜</m:t>
                        </m:r>
                      </m:e>
                      <m:sub>
                        <m:r>
                          <a:rPr lang="en-US" altLang="zh-CN" i="1">
                            <a:latin typeface="Cambria Math"/>
                          </a:rPr>
                          <m:t>𝑖</m:t>
                        </m:r>
                      </m:sub>
                    </m:sSub>
                  </m:oMath>
                </a14:m>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containing only the </a:t>
                </a:r>
                <a:r>
                  <a:rPr lang="en-US" altLang="zh-CN" dirty="0" smtClean="0">
                    <a:latin typeface="Times New Roman" pitchFamily="18" charset="0"/>
                    <a:cs typeface="Times New Roman" pitchFamily="18" charset="0"/>
                  </a:rPr>
                  <a:t>global transitions </a:t>
                </a:r>
                <a:r>
                  <a:rPr lang="en-US" altLang="zh-CN" dirty="0">
                    <a:latin typeface="Times New Roman" pitchFamily="18" charset="0"/>
                    <a:cs typeface="Times New Roman" pitchFamily="18" charset="0"/>
                  </a:rPr>
                  <a:t>=</a:t>
                </a:r>
                <a14:m>
                  <m:oMath xmlns:m="http://schemas.openxmlformats.org/officeDocument/2006/math">
                    <m:d>
                      <m:dPr>
                        <m:begChr m:val="⟨"/>
                        <m:endChr m:val="⟩"/>
                        <m:ctrlPr>
                          <a:rPr lang="en-US" altLang="zh-CN" i="1">
                            <a:latin typeface="Cambria Math" charset="0"/>
                          </a:rPr>
                        </m:ctrlPr>
                      </m:dPr>
                      <m:e>
                        <m:sSub>
                          <m:sSubPr>
                            <m:ctrlPr>
                              <a:rPr lang="en-US" altLang="zh-CN" i="1">
                                <a:latin typeface="Cambria Math" charset="0"/>
                              </a:rPr>
                            </m:ctrlPr>
                          </m:sSubPr>
                          <m:e>
                            <m:r>
                              <a:rPr lang="en-US" altLang="zh-CN" i="1">
                                <a:latin typeface="Cambria Math"/>
                              </a:rPr>
                              <m:t>𝑡</m:t>
                            </m:r>
                          </m:e>
                          <m:sub>
                            <m:r>
                              <a:rPr lang="en-US" altLang="zh-CN" i="1">
                                <a:latin typeface="Cambria Math"/>
                              </a:rPr>
                              <m:t>1</m:t>
                            </m:r>
                          </m:sub>
                        </m:sSub>
                        <m:r>
                          <m:rPr>
                            <m:nor/>
                          </m:rPr>
                          <a:rPr lang="en-US" altLang="zh-CN" dirty="0">
                            <a:latin typeface="Times New Roman" pitchFamily="18" charset="0"/>
                            <a:cs typeface="Times New Roman" pitchFamily="18" charset="0"/>
                          </a:rPr>
                          <m:t>, </m:t>
                        </m:r>
                        <m:r>
                          <a:rPr lang="en-US" altLang="zh-CN" i="1">
                            <a:latin typeface="Cambria Math"/>
                            <a:ea typeface="Cambria Math"/>
                          </a:rPr>
                          <m:t>⋯,</m:t>
                        </m:r>
                        <m:sSub>
                          <m:sSubPr>
                            <m:ctrlPr>
                              <a:rPr lang="en-US" altLang="zh-CN" i="1">
                                <a:latin typeface="Cambria Math" charset="0"/>
                              </a:rPr>
                            </m:ctrlPr>
                          </m:sSubPr>
                          <m:e>
                            <m:r>
                              <a:rPr lang="en-US" altLang="zh-CN" i="1">
                                <a:latin typeface="Cambria Math"/>
                              </a:rPr>
                              <m:t>𝑡</m:t>
                            </m:r>
                          </m:e>
                          <m:sub>
                            <m:r>
                              <a:rPr lang="en-US" altLang="zh-CN" i="1">
                                <a:latin typeface="Cambria Math"/>
                              </a:rPr>
                              <m:t>𝑛</m:t>
                            </m:r>
                          </m:sub>
                        </m:sSub>
                      </m:e>
                    </m:d>
                  </m:oMath>
                </a14:m>
                <a:r>
                  <a:rPr lang="en-US" altLang="zh-CN" dirty="0">
                    <a:latin typeface="Times New Roman" pitchFamily="18" charset="0"/>
                    <a:cs typeface="Times New Roman" pitchFamily="18" charset="0"/>
                  </a:rPr>
                  <a:t> whose vectors of </a:t>
                </a:r>
                <a:r>
                  <a:rPr lang="en-US" altLang="zh-CN" dirty="0" smtClean="0">
                    <a:latin typeface="Times New Roman" pitchFamily="18" charset="0"/>
                    <a:cs typeface="Times New Roman" pitchFamily="18" charset="0"/>
                  </a:rPr>
                  <a:t>labels </a:t>
                </a:r>
                <a14:m>
                  <m:oMath xmlns:m="http://schemas.openxmlformats.org/officeDocument/2006/math">
                    <m:d>
                      <m:dPr>
                        <m:begChr m:val="⟨"/>
                        <m:endChr m:val="⟩"/>
                        <m:ctrlPr>
                          <a:rPr lang="en-US" altLang="zh-CN" i="1">
                            <a:latin typeface="Cambria Math" charset="0"/>
                            <a:cs typeface="Times New Roman" pitchFamily="18" charset="0"/>
                          </a:rPr>
                        </m:ctrlPr>
                      </m:dPr>
                      <m:e>
                        <m:sSub>
                          <m:sSubPr>
                            <m:ctrlPr>
                              <a:rPr lang="en-US" altLang="zh-CN" i="1">
                                <a:latin typeface="Cambria Math" charset="0"/>
                              </a:rPr>
                            </m:ctrlPr>
                          </m:sSubPr>
                          <m:e>
                            <m:r>
                              <a:rPr lang="zh-CN" altLang="en-US" i="1">
                                <a:latin typeface="Cambria Math"/>
                              </a:rPr>
                              <m:t>𝜆</m:t>
                            </m:r>
                          </m:e>
                          <m:sub>
                            <m:r>
                              <a:rPr lang="en-US" altLang="zh-CN" i="1">
                                <a:latin typeface="Cambria Math"/>
                              </a:rPr>
                              <m:t>1</m:t>
                            </m:r>
                          </m:sub>
                        </m:sSub>
                        <m:d>
                          <m:dPr>
                            <m:ctrlPr>
                              <a:rPr lang="en-US" altLang="zh-CN" i="1">
                                <a:latin typeface="Cambria Math" charset="0"/>
                                <a:cs typeface="Times New Roman" pitchFamily="18" charset="0"/>
                              </a:rPr>
                            </m:ctrlPr>
                          </m:dPr>
                          <m:e>
                            <m:sSub>
                              <m:sSubPr>
                                <m:ctrlPr>
                                  <a:rPr lang="en-US" altLang="zh-CN" i="1">
                                    <a:latin typeface="Cambria Math" charset="0"/>
                                  </a:rPr>
                                </m:ctrlPr>
                              </m:sSubPr>
                              <m:e>
                                <m:r>
                                  <a:rPr lang="en-US" altLang="zh-CN" i="1">
                                    <a:latin typeface="Cambria Math"/>
                                  </a:rPr>
                                  <m:t>𝑡</m:t>
                                </m:r>
                              </m:e>
                              <m:sub>
                                <m:r>
                                  <a:rPr lang="en-US" altLang="zh-CN" i="1">
                                    <a:latin typeface="Cambria Math"/>
                                  </a:rPr>
                                  <m:t>1</m:t>
                                </m:r>
                              </m:sub>
                            </m:sSub>
                            <m:r>
                              <a:rPr lang="en-US" altLang="zh-CN" i="1">
                                <a:latin typeface="Cambria Math"/>
                              </a:rPr>
                              <m:t>)</m:t>
                            </m:r>
                            <m:r>
                              <m:rPr>
                                <m:nor/>
                              </m:rPr>
                              <a:rPr lang="en-US" altLang="zh-CN" dirty="0">
                                <a:latin typeface="Times New Roman" pitchFamily="18" charset="0"/>
                                <a:cs typeface="Times New Roman" pitchFamily="18" charset="0"/>
                              </a:rPr>
                              <m:t>, </m:t>
                            </m:r>
                            <m:r>
                              <a:rPr lang="en-US" altLang="zh-CN" i="1">
                                <a:latin typeface="Cambria Math"/>
                                <a:ea typeface="Cambria Math"/>
                              </a:rPr>
                              <m:t>⋯,</m:t>
                            </m:r>
                            <m:sSub>
                              <m:sSubPr>
                                <m:ctrlPr>
                                  <a:rPr lang="en-US" altLang="zh-CN" i="1">
                                    <a:latin typeface="Cambria Math" charset="0"/>
                                  </a:rPr>
                                </m:ctrlPr>
                              </m:sSubPr>
                              <m:e>
                                <m:sSub>
                                  <m:sSubPr>
                                    <m:ctrlPr>
                                      <a:rPr lang="en-US" altLang="zh-CN" i="1">
                                        <a:latin typeface="Cambria Math" charset="0"/>
                                      </a:rPr>
                                    </m:ctrlPr>
                                  </m:sSubPr>
                                  <m:e>
                                    <m:r>
                                      <a:rPr lang="zh-CN" altLang="en-US" i="1">
                                        <a:latin typeface="Cambria Math"/>
                                      </a:rPr>
                                      <m:t>𝜆</m:t>
                                    </m:r>
                                  </m:e>
                                  <m:sub>
                                    <m:r>
                                      <a:rPr lang="en-US" altLang="zh-CN" i="1">
                                        <a:latin typeface="Cambria Math"/>
                                      </a:rPr>
                                      <m:t>𝑛</m:t>
                                    </m:r>
                                  </m:sub>
                                </m:sSub>
                                <m:r>
                                  <a:rPr lang="en-US" altLang="zh-CN" i="1">
                                    <a:latin typeface="Cambria Math"/>
                                  </a:rPr>
                                  <m:t>(</m:t>
                                </m:r>
                                <m:r>
                                  <a:rPr lang="en-US" altLang="zh-CN" i="1">
                                    <a:latin typeface="Cambria Math"/>
                                  </a:rPr>
                                  <m:t>𝑡</m:t>
                                </m:r>
                              </m:e>
                              <m:sub>
                                <m:r>
                                  <a:rPr lang="en-US" altLang="zh-CN" i="1">
                                    <a:latin typeface="Cambria Math"/>
                                  </a:rPr>
                                  <m:t>𝑛</m:t>
                                </m:r>
                              </m:sub>
                            </m:sSub>
                          </m:e>
                        </m:d>
                      </m:e>
                    </m:d>
                  </m:oMath>
                </a14:m>
                <a:r>
                  <a:rPr lang="en-US" altLang="zh-CN" dirty="0" smtClean="0">
                    <a:latin typeface="Times New Roman" pitchFamily="18" charset="0"/>
                    <a:cs typeface="Times New Roman" pitchFamily="18" charset="0"/>
                  </a:rPr>
                  <a:t> are elements </a:t>
                </a:r>
                <a:r>
                  <a:rPr lang="en-US" altLang="zh-CN" dirty="0">
                    <a:latin typeface="Times New Roman" pitchFamily="18" charset="0"/>
                    <a:cs typeface="Times New Roman" pitchFamily="18" charset="0"/>
                  </a:rPr>
                  <a:t>of </a:t>
                </a:r>
                <a:r>
                  <a:rPr lang="en-US" altLang="zh-CN" i="1" dirty="0">
                    <a:latin typeface="Times New Roman" pitchFamily="18" charset="0"/>
                    <a:cs typeface="Times New Roman" pitchFamily="18" charset="0"/>
                  </a:rPr>
                  <a:t>I</a:t>
                </a:r>
                <a:r>
                  <a:rPr lang="en-US" altLang="zh-CN" dirty="0">
                    <a:latin typeface="Times New Roman" pitchFamily="18" charset="0"/>
                    <a:cs typeface="Times New Roman" pitchFamily="18" charset="0"/>
                  </a:rPr>
                  <a:t>.</a:t>
                </a:r>
              </a:p>
              <a:p>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In </a:t>
                </a:r>
                <a:r>
                  <a:rPr lang="en-US" altLang="zh-CN" dirty="0">
                    <a:latin typeface="Times New Roman" pitchFamily="18" charset="0"/>
                    <a:cs typeface="Times New Roman" pitchFamily="18" charset="0"/>
                  </a:rPr>
                  <a:t>other words, the synchronous product allows only those </a:t>
                </a:r>
                <a:r>
                  <a:rPr lang="en-US" altLang="zh-CN" dirty="0" smtClean="0">
                    <a:latin typeface="Times New Roman" pitchFamily="18" charset="0"/>
                    <a:cs typeface="Times New Roman" pitchFamily="18" charset="0"/>
                  </a:rPr>
                  <a:t>global transitions </a:t>
                </a:r>
                <a:r>
                  <a:rPr lang="en-US" altLang="zh-CN" dirty="0">
                    <a:latin typeface="Times New Roman" pitchFamily="18" charset="0"/>
                    <a:cs typeface="Times New Roman" pitchFamily="18" charset="0"/>
                  </a:rPr>
                  <a:t>corresponding to action vectors included in </a:t>
                </a:r>
                <a:r>
                  <a:rPr lang="en-US" altLang="zh-CN" dirty="0" smtClean="0">
                    <a:latin typeface="Times New Roman" pitchFamily="18" charset="0"/>
                    <a:cs typeface="Times New Roman" pitchFamily="18" charset="0"/>
                  </a:rPr>
                  <a:t>the synchronization </a:t>
                </a:r>
                <a:r>
                  <a:rPr lang="en-US" altLang="zh-CN" dirty="0">
                    <a:latin typeface="Times New Roman" pitchFamily="18" charset="0"/>
                    <a:cs typeface="Times New Roman" pitchFamily="18" charset="0"/>
                  </a:rPr>
                  <a:t>constraint.</a:t>
                </a:r>
                <a:endParaRPr lang="zh-CN" altLang="en-US"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524" t="-2080" r="-10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623215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椭圆 3"/>
          <p:cNvSpPr/>
          <p:nvPr/>
        </p:nvSpPr>
        <p:spPr bwMode="auto">
          <a:xfrm>
            <a:off x="827584" y="2348880"/>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charset="0"/>
                <a:ea typeface="宋体" pitchFamily="2" charset="-122"/>
              </a:rPr>
              <a:t>p</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sp>
        <p:nvSpPr>
          <p:cNvPr id="5" name="椭圆 4"/>
          <p:cNvSpPr/>
          <p:nvPr/>
        </p:nvSpPr>
        <p:spPr bwMode="auto">
          <a:xfrm>
            <a:off x="827584" y="3717032"/>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charset="0"/>
                <a:ea typeface="宋体" pitchFamily="2" charset="-122"/>
              </a:rPr>
              <a:t>q</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cxnSp>
        <p:nvCxnSpPr>
          <p:cNvPr id="6" name="直接箭头连接符 5"/>
          <p:cNvCxnSpPr>
            <a:stCxn id="4" idx="4"/>
            <a:endCxn id="5" idx="0"/>
          </p:cNvCxnSpPr>
          <p:nvPr/>
        </p:nvCxnSpPr>
        <p:spPr bwMode="auto">
          <a:xfrm>
            <a:off x="1223628" y="3068960"/>
            <a:ext cx="0" cy="648072"/>
          </a:xfrm>
          <a:prstGeom prst="straightConnector1">
            <a:avLst/>
          </a:prstGeom>
          <a:solidFill>
            <a:schemeClr val="bg1"/>
          </a:solidFill>
          <a:ln w="9525" cap="flat" cmpd="sng" algn="ctr">
            <a:solidFill>
              <a:srgbClr val="FF0000"/>
            </a:solidFill>
            <a:prstDash val="solid"/>
            <a:round/>
            <a:headEnd type="none" w="med" len="med"/>
            <a:tailEnd type="arrow"/>
          </a:ln>
          <a:effectLst/>
        </p:spPr>
      </p:cxnSp>
      <p:sp>
        <p:nvSpPr>
          <p:cNvPr id="7" name="椭圆 6"/>
          <p:cNvSpPr/>
          <p:nvPr/>
        </p:nvSpPr>
        <p:spPr bwMode="auto">
          <a:xfrm>
            <a:off x="2267744" y="2348880"/>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charset="0"/>
                <a:ea typeface="宋体" pitchFamily="2" charset="-122"/>
              </a:rPr>
              <a:t>s</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sp>
        <p:nvSpPr>
          <p:cNvPr id="8" name="椭圆 7"/>
          <p:cNvSpPr/>
          <p:nvPr/>
        </p:nvSpPr>
        <p:spPr bwMode="auto">
          <a:xfrm>
            <a:off x="1763688" y="3790229"/>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charset="0"/>
                <a:ea typeface="宋体" pitchFamily="2" charset="-122"/>
              </a:rPr>
              <a:t>t</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cxnSp>
        <p:nvCxnSpPr>
          <p:cNvPr id="9" name="直接箭头连接符 8"/>
          <p:cNvCxnSpPr>
            <a:stCxn id="7" idx="4"/>
            <a:endCxn id="8" idx="0"/>
          </p:cNvCxnSpPr>
          <p:nvPr/>
        </p:nvCxnSpPr>
        <p:spPr bwMode="auto">
          <a:xfrm flipH="1">
            <a:off x="2159732" y="3068960"/>
            <a:ext cx="504056" cy="721269"/>
          </a:xfrm>
          <a:prstGeom prst="straightConnector1">
            <a:avLst/>
          </a:prstGeom>
          <a:solidFill>
            <a:schemeClr val="bg1"/>
          </a:solidFill>
          <a:ln w="9525" cap="flat" cmpd="sng" algn="ctr">
            <a:solidFill>
              <a:srgbClr val="FF0000"/>
            </a:solidFill>
            <a:prstDash val="solid"/>
            <a:round/>
            <a:headEnd type="none" w="med" len="med"/>
            <a:tailEnd type="arrow"/>
          </a:ln>
          <a:effectLst/>
        </p:spPr>
      </p:cxnSp>
      <p:sp>
        <p:nvSpPr>
          <p:cNvPr id="10" name="椭圆 9"/>
          <p:cNvSpPr/>
          <p:nvPr/>
        </p:nvSpPr>
        <p:spPr bwMode="auto">
          <a:xfrm>
            <a:off x="6039156" y="2010156"/>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p</a:t>
            </a:r>
            <a:r>
              <a:rPr kumimoji="0" lang="en-US" altLang="zh-CN" sz="2800" b="0" i="0" u="none" strike="noStrike" cap="none" normalizeH="0" baseline="0" dirty="0" err="1" smtClean="0">
                <a:ln>
                  <a:noFill/>
                </a:ln>
                <a:solidFill>
                  <a:schemeClr val="tx1"/>
                </a:solidFill>
                <a:effectLst/>
                <a:latin typeface="Times New Roman" charset="0"/>
                <a:ea typeface="宋体" pitchFamily="2" charset="-122"/>
              </a:rPr>
              <a:t>,s</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sp>
        <p:nvSpPr>
          <p:cNvPr id="11" name="椭圆 10"/>
          <p:cNvSpPr/>
          <p:nvPr/>
        </p:nvSpPr>
        <p:spPr bwMode="auto">
          <a:xfrm>
            <a:off x="3995936" y="3835085"/>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smtClean="0">
                <a:latin typeface="Times New Roman" charset="0"/>
                <a:ea typeface="宋体" pitchFamily="2" charset="-122"/>
              </a:rPr>
              <a:t>p</a:t>
            </a:r>
            <a:r>
              <a:rPr kumimoji="0" lang="en-US" altLang="zh-CN" sz="2800" b="0" i="0" u="none" strike="noStrike" cap="none" normalizeH="0" baseline="0" dirty="0" err="1" smtClean="0">
                <a:ln>
                  <a:noFill/>
                </a:ln>
                <a:solidFill>
                  <a:schemeClr val="tx1"/>
                </a:solidFill>
                <a:effectLst/>
                <a:latin typeface="Times New Roman" charset="0"/>
                <a:ea typeface="宋体" pitchFamily="2" charset="-122"/>
              </a:rPr>
              <a:t>,t</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sp>
        <p:nvSpPr>
          <p:cNvPr id="12" name="椭圆 11"/>
          <p:cNvSpPr/>
          <p:nvPr/>
        </p:nvSpPr>
        <p:spPr bwMode="auto">
          <a:xfrm>
            <a:off x="6724253" y="4545124"/>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smtClean="0">
                <a:latin typeface="Times New Roman" charset="0"/>
                <a:ea typeface="宋体" pitchFamily="2" charset="-122"/>
              </a:rPr>
              <a:t>q,k</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sp>
        <p:nvSpPr>
          <p:cNvPr id="13" name="椭圆 12"/>
          <p:cNvSpPr/>
          <p:nvPr/>
        </p:nvSpPr>
        <p:spPr bwMode="auto">
          <a:xfrm>
            <a:off x="4716016" y="5013176"/>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q</a:t>
            </a:r>
            <a:r>
              <a:rPr kumimoji="0" lang="en-US" altLang="zh-CN" sz="2800" b="0" i="0" u="none" strike="noStrike" cap="none" normalizeH="0" baseline="0" dirty="0" err="1" smtClean="0">
                <a:ln>
                  <a:noFill/>
                </a:ln>
                <a:solidFill>
                  <a:schemeClr val="tx1"/>
                </a:solidFill>
                <a:effectLst/>
                <a:latin typeface="Times New Roman" charset="0"/>
                <a:ea typeface="宋体" pitchFamily="2" charset="-122"/>
              </a:rPr>
              <a:t>,t</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cxnSp>
        <p:nvCxnSpPr>
          <p:cNvPr id="15" name="直接箭头连接符 14"/>
          <p:cNvCxnSpPr>
            <a:stCxn id="10" idx="5"/>
            <a:endCxn id="12" idx="0"/>
          </p:cNvCxnSpPr>
          <p:nvPr/>
        </p:nvCxnSpPr>
        <p:spPr bwMode="auto">
          <a:xfrm>
            <a:off x="7391335" y="2809171"/>
            <a:ext cx="125006" cy="1735953"/>
          </a:xfrm>
          <a:prstGeom prst="straightConnector1">
            <a:avLst/>
          </a:prstGeom>
          <a:solidFill>
            <a:schemeClr val="bg1"/>
          </a:solidFill>
          <a:ln w="9525" cap="flat" cmpd="sng" algn="ctr">
            <a:solidFill>
              <a:srgbClr val="FF0000"/>
            </a:solidFill>
            <a:prstDash val="solid"/>
            <a:round/>
            <a:headEnd type="none" w="med" len="med"/>
            <a:tailEnd type="arrow"/>
          </a:ln>
          <a:effectLst/>
        </p:spPr>
      </p:cxnSp>
      <p:cxnSp>
        <p:nvCxnSpPr>
          <p:cNvPr id="18" name="直接箭头连接符 17"/>
          <p:cNvCxnSpPr>
            <a:stCxn id="10" idx="4"/>
            <a:endCxn id="13" idx="0"/>
          </p:cNvCxnSpPr>
          <p:nvPr/>
        </p:nvCxnSpPr>
        <p:spPr bwMode="auto">
          <a:xfrm flipH="1">
            <a:off x="5508104" y="2946260"/>
            <a:ext cx="1323140" cy="2066916"/>
          </a:xfrm>
          <a:prstGeom prst="straightConnector1">
            <a:avLst/>
          </a:prstGeom>
          <a:solidFill>
            <a:schemeClr val="bg1"/>
          </a:solidFill>
          <a:ln w="9525" cap="flat" cmpd="sng" algn="ctr">
            <a:solidFill>
              <a:srgbClr val="FF0000"/>
            </a:solidFill>
            <a:prstDash val="solid"/>
            <a:round/>
            <a:headEnd type="none" w="med" len="med"/>
            <a:tailEnd type="arrow"/>
          </a:ln>
          <a:effectLst/>
        </p:spPr>
      </p:cxnSp>
      <p:sp>
        <p:nvSpPr>
          <p:cNvPr id="20" name="椭圆 19"/>
          <p:cNvSpPr/>
          <p:nvPr/>
        </p:nvSpPr>
        <p:spPr bwMode="auto">
          <a:xfrm>
            <a:off x="2843808" y="3790229"/>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a:latin typeface="Times New Roman" charset="0"/>
                <a:ea typeface="宋体" pitchFamily="2" charset="-122"/>
              </a:rPr>
              <a:t>k</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cxnSp>
        <p:nvCxnSpPr>
          <p:cNvPr id="21" name="直接箭头连接符 20"/>
          <p:cNvCxnSpPr>
            <a:stCxn id="7" idx="4"/>
            <a:endCxn id="20" idx="0"/>
          </p:cNvCxnSpPr>
          <p:nvPr/>
        </p:nvCxnSpPr>
        <p:spPr bwMode="auto">
          <a:xfrm>
            <a:off x="2663788" y="3068960"/>
            <a:ext cx="576064" cy="721269"/>
          </a:xfrm>
          <a:prstGeom prst="straightConnector1">
            <a:avLst/>
          </a:prstGeom>
          <a:solidFill>
            <a:schemeClr val="bg1"/>
          </a:solidFill>
          <a:ln w="9525" cap="flat" cmpd="sng" algn="ctr">
            <a:solidFill>
              <a:srgbClr val="FF0000"/>
            </a:solidFill>
            <a:prstDash val="solid"/>
            <a:round/>
            <a:headEnd type="none" w="med" len="med"/>
            <a:tailEnd type="arrow"/>
          </a:ln>
          <a:effectLst/>
        </p:spPr>
      </p:cxnSp>
      <p:sp>
        <p:nvSpPr>
          <p:cNvPr id="24" name="椭圆 23"/>
          <p:cNvSpPr/>
          <p:nvPr/>
        </p:nvSpPr>
        <p:spPr bwMode="auto">
          <a:xfrm>
            <a:off x="4139952" y="2240868"/>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smtClean="0">
                <a:latin typeface="Times New Roman" charset="0"/>
                <a:ea typeface="宋体" pitchFamily="2" charset="-122"/>
              </a:rPr>
              <a:t>p,k</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sp>
        <p:nvSpPr>
          <p:cNvPr id="25" name="椭圆 24"/>
          <p:cNvSpPr/>
          <p:nvPr/>
        </p:nvSpPr>
        <p:spPr bwMode="auto">
          <a:xfrm>
            <a:off x="7532712" y="2689061"/>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q</a:t>
            </a:r>
            <a:r>
              <a:rPr lang="en-US" altLang="zh-CN" sz="2800" dirty="0" err="1" smtClean="0">
                <a:latin typeface="Times New Roman" charset="0"/>
                <a:ea typeface="宋体" pitchFamily="2" charset="-122"/>
              </a:rPr>
              <a:t>,s</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spTree>
    <p:extLst>
      <p:ext uri="{BB962C8B-B14F-4D97-AF65-F5344CB8AC3E}">
        <p14:creationId xmlns:p14="http://schemas.microsoft.com/office/powerpoint/2010/main" val="11542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24" grpId="0" animBg="1"/>
      <p:bldP spid="2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pPr marL="0" indent="0">
              <a:buNone/>
            </a:pPr>
            <a:r>
              <a:rPr lang="en-US" altLang="zh-CN" dirty="0" smtClean="0"/>
              <a:t>    a           b      c                        &lt;</a:t>
            </a:r>
            <a:r>
              <a:rPr lang="en-US" altLang="zh-CN" dirty="0" err="1" smtClean="0"/>
              <a:t>a,b</a:t>
            </a:r>
            <a:r>
              <a:rPr lang="en-US" altLang="zh-CN" dirty="0" smtClean="0"/>
              <a:t>&gt;           &lt;</a:t>
            </a:r>
            <a:r>
              <a:rPr lang="en-US" altLang="zh-CN" dirty="0" err="1" smtClean="0"/>
              <a:t>a,c</a:t>
            </a:r>
            <a:r>
              <a:rPr lang="en-US" altLang="zh-CN" dirty="0" smtClean="0"/>
              <a:t>&gt;</a:t>
            </a:r>
            <a:endParaRPr lang="zh-CN" altLang="en-US" dirty="0"/>
          </a:p>
        </p:txBody>
      </p:sp>
      <p:sp>
        <p:nvSpPr>
          <p:cNvPr id="4" name="椭圆 3"/>
          <p:cNvSpPr/>
          <p:nvPr/>
        </p:nvSpPr>
        <p:spPr bwMode="auto">
          <a:xfrm>
            <a:off x="827584" y="2348880"/>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charset="0"/>
                <a:ea typeface="宋体" pitchFamily="2" charset="-122"/>
              </a:rPr>
              <a:t>p</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sp>
        <p:nvSpPr>
          <p:cNvPr id="5" name="椭圆 4"/>
          <p:cNvSpPr/>
          <p:nvPr/>
        </p:nvSpPr>
        <p:spPr bwMode="auto">
          <a:xfrm>
            <a:off x="827584" y="3717032"/>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charset="0"/>
                <a:ea typeface="宋体" pitchFamily="2" charset="-122"/>
              </a:rPr>
              <a:t>q</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cxnSp>
        <p:nvCxnSpPr>
          <p:cNvPr id="6" name="直接箭头连接符 5"/>
          <p:cNvCxnSpPr>
            <a:stCxn id="4" idx="4"/>
            <a:endCxn id="5" idx="0"/>
          </p:cNvCxnSpPr>
          <p:nvPr/>
        </p:nvCxnSpPr>
        <p:spPr bwMode="auto">
          <a:xfrm>
            <a:off x="1223628" y="3068960"/>
            <a:ext cx="0" cy="648072"/>
          </a:xfrm>
          <a:prstGeom prst="straightConnector1">
            <a:avLst/>
          </a:prstGeom>
          <a:solidFill>
            <a:schemeClr val="bg1"/>
          </a:solidFill>
          <a:ln w="9525" cap="flat" cmpd="sng" algn="ctr">
            <a:solidFill>
              <a:srgbClr val="FF0000"/>
            </a:solidFill>
            <a:prstDash val="solid"/>
            <a:round/>
            <a:headEnd type="none" w="med" len="med"/>
            <a:tailEnd type="arrow"/>
          </a:ln>
          <a:effectLst/>
        </p:spPr>
      </p:cxnSp>
      <p:sp>
        <p:nvSpPr>
          <p:cNvPr id="7" name="椭圆 6"/>
          <p:cNvSpPr/>
          <p:nvPr/>
        </p:nvSpPr>
        <p:spPr bwMode="auto">
          <a:xfrm>
            <a:off x="2267744" y="2348880"/>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charset="0"/>
                <a:ea typeface="宋体" pitchFamily="2" charset="-122"/>
              </a:rPr>
              <a:t>s</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sp>
        <p:nvSpPr>
          <p:cNvPr id="8" name="椭圆 7"/>
          <p:cNvSpPr/>
          <p:nvPr/>
        </p:nvSpPr>
        <p:spPr bwMode="auto">
          <a:xfrm>
            <a:off x="1763688" y="3790229"/>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charset="0"/>
                <a:ea typeface="宋体" pitchFamily="2" charset="-122"/>
              </a:rPr>
              <a:t>t</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cxnSp>
        <p:nvCxnSpPr>
          <p:cNvPr id="9" name="直接箭头连接符 8"/>
          <p:cNvCxnSpPr>
            <a:stCxn id="7" idx="4"/>
            <a:endCxn id="8" idx="0"/>
          </p:cNvCxnSpPr>
          <p:nvPr/>
        </p:nvCxnSpPr>
        <p:spPr bwMode="auto">
          <a:xfrm flipH="1">
            <a:off x="2159732" y="3068960"/>
            <a:ext cx="504056" cy="721269"/>
          </a:xfrm>
          <a:prstGeom prst="straightConnector1">
            <a:avLst/>
          </a:prstGeom>
          <a:solidFill>
            <a:schemeClr val="bg1"/>
          </a:solidFill>
          <a:ln w="9525" cap="flat" cmpd="sng" algn="ctr">
            <a:solidFill>
              <a:srgbClr val="FF0000"/>
            </a:solidFill>
            <a:prstDash val="solid"/>
            <a:round/>
            <a:headEnd type="none" w="med" len="med"/>
            <a:tailEnd type="arrow"/>
          </a:ln>
          <a:effectLst/>
        </p:spPr>
      </p:cxnSp>
      <p:sp>
        <p:nvSpPr>
          <p:cNvPr id="10" name="椭圆 9"/>
          <p:cNvSpPr/>
          <p:nvPr/>
        </p:nvSpPr>
        <p:spPr bwMode="auto">
          <a:xfrm>
            <a:off x="6039156" y="2010156"/>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p</a:t>
            </a:r>
            <a:r>
              <a:rPr kumimoji="0" lang="en-US" altLang="zh-CN" sz="2800" b="0" i="0" u="none" strike="noStrike" cap="none" normalizeH="0" baseline="0" dirty="0" err="1" smtClean="0">
                <a:ln>
                  <a:noFill/>
                </a:ln>
                <a:solidFill>
                  <a:schemeClr val="tx1"/>
                </a:solidFill>
                <a:effectLst/>
                <a:latin typeface="Times New Roman" charset="0"/>
                <a:ea typeface="宋体" pitchFamily="2" charset="-122"/>
              </a:rPr>
              <a:t>,s</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sp>
        <p:nvSpPr>
          <p:cNvPr id="11" name="椭圆 10"/>
          <p:cNvSpPr/>
          <p:nvPr/>
        </p:nvSpPr>
        <p:spPr bwMode="auto">
          <a:xfrm>
            <a:off x="3995936" y="3835085"/>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smtClean="0">
                <a:latin typeface="Times New Roman" charset="0"/>
                <a:ea typeface="宋体" pitchFamily="2" charset="-122"/>
              </a:rPr>
              <a:t>p</a:t>
            </a:r>
            <a:r>
              <a:rPr kumimoji="0" lang="en-US" altLang="zh-CN" sz="2800" b="0" i="0" u="none" strike="noStrike" cap="none" normalizeH="0" baseline="0" dirty="0" err="1" smtClean="0">
                <a:ln>
                  <a:noFill/>
                </a:ln>
                <a:solidFill>
                  <a:schemeClr val="tx1"/>
                </a:solidFill>
                <a:effectLst/>
                <a:latin typeface="Times New Roman" charset="0"/>
                <a:ea typeface="宋体" pitchFamily="2" charset="-122"/>
              </a:rPr>
              <a:t>,t</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sp>
        <p:nvSpPr>
          <p:cNvPr id="12" name="椭圆 11"/>
          <p:cNvSpPr/>
          <p:nvPr/>
        </p:nvSpPr>
        <p:spPr bwMode="auto">
          <a:xfrm>
            <a:off x="6724253" y="4545124"/>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smtClean="0">
                <a:latin typeface="Times New Roman" charset="0"/>
                <a:ea typeface="宋体" pitchFamily="2" charset="-122"/>
              </a:rPr>
              <a:t>q,k</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sp>
        <p:nvSpPr>
          <p:cNvPr id="13" name="椭圆 12"/>
          <p:cNvSpPr/>
          <p:nvPr/>
        </p:nvSpPr>
        <p:spPr bwMode="auto">
          <a:xfrm>
            <a:off x="4716016" y="5013176"/>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q</a:t>
            </a:r>
            <a:r>
              <a:rPr kumimoji="0" lang="en-US" altLang="zh-CN" sz="2800" b="0" i="0" u="none" strike="noStrike" cap="none" normalizeH="0" baseline="0" dirty="0" err="1" smtClean="0">
                <a:ln>
                  <a:noFill/>
                </a:ln>
                <a:solidFill>
                  <a:schemeClr val="tx1"/>
                </a:solidFill>
                <a:effectLst/>
                <a:latin typeface="Times New Roman" charset="0"/>
                <a:ea typeface="宋体" pitchFamily="2" charset="-122"/>
              </a:rPr>
              <a:t>,t</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cxnSp>
        <p:nvCxnSpPr>
          <p:cNvPr id="15" name="直接箭头连接符 14"/>
          <p:cNvCxnSpPr>
            <a:stCxn id="10" idx="5"/>
            <a:endCxn id="12" idx="0"/>
          </p:cNvCxnSpPr>
          <p:nvPr/>
        </p:nvCxnSpPr>
        <p:spPr bwMode="auto">
          <a:xfrm>
            <a:off x="7391335" y="2809171"/>
            <a:ext cx="125006" cy="1735953"/>
          </a:xfrm>
          <a:prstGeom prst="straightConnector1">
            <a:avLst/>
          </a:prstGeom>
          <a:solidFill>
            <a:schemeClr val="bg1"/>
          </a:solidFill>
          <a:ln w="9525" cap="flat" cmpd="sng" algn="ctr">
            <a:solidFill>
              <a:srgbClr val="FF0000"/>
            </a:solidFill>
            <a:prstDash val="solid"/>
            <a:round/>
            <a:headEnd type="none" w="med" len="med"/>
            <a:tailEnd type="arrow"/>
          </a:ln>
          <a:effectLst/>
        </p:spPr>
      </p:cxnSp>
      <p:cxnSp>
        <p:nvCxnSpPr>
          <p:cNvPr id="18" name="直接箭头连接符 17"/>
          <p:cNvCxnSpPr>
            <a:stCxn id="10" idx="4"/>
            <a:endCxn id="13" idx="0"/>
          </p:cNvCxnSpPr>
          <p:nvPr/>
        </p:nvCxnSpPr>
        <p:spPr bwMode="auto">
          <a:xfrm flipH="1">
            <a:off x="5508104" y="2946260"/>
            <a:ext cx="1323140" cy="2066916"/>
          </a:xfrm>
          <a:prstGeom prst="straightConnector1">
            <a:avLst/>
          </a:prstGeom>
          <a:solidFill>
            <a:schemeClr val="bg1"/>
          </a:solidFill>
          <a:ln w="9525" cap="flat" cmpd="sng" algn="ctr">
            <a:solidFill>
              <a:srgbClr val="FF0000"/>
            </a:solidFill>
            <a:prstDash val="solid"/>
            <a:round/>
            <a:headEnd type="none" w="med" len="med"/>
            <a:tailEnd type="arrow"/>
          </a:ln>
          <a:effectLst/>
        </p:spPr>
      </p:cxnSp>
      <p:sp>
        <p:nvSpPr>
          <p:cNvPr id="20" name="椭圆 19"/>
          <p:cNvSpPr/>
          <p:nvPr/>
        </p:nvSpPr>
        <p:spPr bwMode="auto">
          <a:xfrm>
            <a:off x="2843808" y="3790229"/>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a:latin typeface="Times New Roman" charset="0"/>
                <a:ea typeface="宋体" pitchFamily="2" charset="-122"/>
              </a:rPr>
              <a:t>k</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cxnSp>
        <p:nvCxnSpPr>
          <p:cNvPr id="21" name="直接箭头连接符 20"/>
          <p:cNvCxnSpPr>
            <a:stCxn id="7" idx="4"/>
            <a:endCxn id="20" idx="0"/>
          </p:cNvCxnSpPr>
          <p:nvPr/>
        </p:nvCxnSpPr>
        <p:spPr bwMode="auto">
          <a:xfrm>
            <a:off x="2663788" y="3068960"/>
            <a:ext cx="576064" cy="721269"/>
          </a:xfrm>
          <a:prstGeom prst="straightConnector1">
            <a:avLst/>
          </a:prstGeom>
          <a:solidFill>
            <a:schemeClr val="bg1"/>
          </a:solidFill>
          <a:ln w="9525" cap="flat" cmpd="sng" algn="ctr">
            <a:solidFill>
              <a:srgbClr val="FF0000"/>
            </a:solidFill>
            <a:prstDash val="solid"/>
            <a:round/>
            <a:headEnd type="none" w="med" len="med"/>
            <a:tailEnd type="arrow"/>
          </a:ln>
          <a:effectLst/>
        </p:spPr>
      </p:cxnSp>
      <p:sp>
        <p:nvSpPr>
          <p:cNvPr id="24" name="椭圆 23"/>
          <p:cNvSpPr/>
          <p:nvPr/>
        </p:nvSpPr>
        <p:spPr bwMode="auto">
          <a:xfrm>
            <a:off x="4139952" y="2240868"/>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smtClean="0">
                <a:latin typeface="Times New Roman" charset="0"/>
                <a:ea typeface="宋体" pitchFamily="2" charset="-122"/>
              </a:rPr>
              <a:t>p,k</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sp>
        <p:nvSpPr>
          <p:cNvPr id="25" name="椭圆 24"/>
          <p:cNvSpPr/>
          <p:nvPr/>
        </p:nvSpPr>
        <p:spPr bwMode="auto">
          <a:xfrm>
            <a:off x="7623332" y="3626511"/>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q</a:t>
            </a:r>
            <a:r>
              <a:rPr lang="en-US" altLang="zh-CN" sz="2800" dirty="0" err="1" smtClean="0">
                <a:latin typeface="Times New Roman" charset="0"/>
                <a:ea typeface="宋体" pitchFamily="2" charset="-122"/>
              </a:rPr>
              <a:t>,s</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spTree>
    <p:extLst>
      <p:ext uri="{BB962C8B-B14F-4D97-AF65-F5344CB8AC3E}">
        <p14:creationId xmlns:p14="http://schemas.microsoft.com/office/powerpoint/2010/main" val="16314847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pPr marL="0" indent="0">
              <a:buNone/>
            </a:pPr>
            <a:r>
              <a:rPr lang="en-US" altLang="zh-CN" dirty="0" smtClean="0"/>
              <a:t>    a           b      c                        &lt;</a:t>
            </a:r>
            <a:r>
              <a:rPr lang="en-US" altLang="zh-CN" dirty="0" err="1" smtClean="0"/>
              <a:t>a,b</a:t>
            </a:r>
            <a:r>
              <a:rPr lang="en-US" altLang="zh-CN" dirty="0" smtClean="0"/>
              <a:t>&gt;</a:t>
            </a:r>
            <a:endParaRPr lang="zh-CN" altLang="en-US" dirty="0"/>
          </a:p>
        </p:txBody>
      </p:sp>
      <p:sp>
        <p:nvSpPr>
          <p:cNvPr id="4" name="椭圆 3"/>
          <p:cNvSpPr/>
          <p:nvPr/>
        </p:nvSpPr>
        <p:spPr bwMode="auto">
          <a:xfrm>
            <a:off x="827584" y="2348880"/>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charset="0"/>
                <a:ea typeface="宋体" pitchFamily="2" charset="-122"/>
              </a:rPr>
              <a:t>p</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sp>
        <p:nvSpPr>
          <p:cNvPr id="5" name="椭圆 4"/>
          <p:cNvSpPr/>
          <p:nvPr/>
        </p:nvSpPr>
        <p:spPr bwMode="auto">
          <a:xfrm>
            <a:off x="827584" y="3717032"/>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charset="0"/>
                <a:ea typeface="宋体" pitchFamily="2" charset="-122"/>
              </a:rPr>
              <a:t>q</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cxnSp>
        <p:nvCxnSpPr>
          <p:cNvPr id="6" name="直接箭头连接符 5"/>
          <p:cNvCxnSpPr>
            <a:stCxn id="4" idx="4"/>
            <a:endCxn id="5" idx="0"/>
          </p:cNvCxnSpPr>
          <p:nvPr/>
        </p:nvCxnSpPr>
        <p:spPr bwMode="auto">
          <a:xfrm>
            <a:off x="1223628" y="3068960"/>
            <a:ext cx="0" cy="648072"/>
          </a:xfrm>
          <a:prstGeom prst="straightConnector1">
            <a:avLst/>
          </a:prstGeom>
          <a:solidFill>
            <a:schemeClr val="bg1"/>
          </a:solidFill>
          <a:ln w="9525" cap="flat" cmpd="sng" algn="ctr">
            <a:solidFill>
              <a:srgbClr val="FF0000"/>
            </a:solidFill>
            <a:prstDash val="solid"/>
            <a:round/>
            <a:headEnd type="none" w="med" len="med"/>
            <a:tailEnd type="arrow"/>
          </a:ln>
          <a:effectLst/>
        </p:spPr>
      </p:cxnSp>
      <p:sp>
        <p:nvSpPr>
          <p:cNvPr id="7" name="椭圆 6"/>
          <p:cNvSpPr/>
          <p:nvPr/>
        </p:nvSpPr>
        <p:spPr bwMode="auto">
          <a:xfrm>
            <a:off x="2267744" y="2348880"/>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charset="0"/>
                <a:ea typeface="宋体" pitchFamily="2" charset="-122"/>
              </a:rPr>
              <a:t>s</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sp>
        <p:nvSpPr>
          <p:cNvPr id="8" name="椭圆 7"/>
          <p:cNvSpPr/>
          <p:nvPr/>
        </p:nvSpPr>
        <p:spPr bwMode="auto">
          <a:xfrm>
            <a:off x="1763688" y="3790229"/>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charset="0"/>
                <a:ea typeface="宋体" pitchFamily="2" charset="-122"/>
              </a:rPr>
              <a:t>t</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cxnSp>
        <p:nvCxnSpPr>
          <p:cNvPr id="9" name="直接箭头连接符 8"/>
          <p:cNvCxnSpPr>
            <a:stCxn id="7" idx="4"/>
            <a:endCxn id="8" idx="0"/>
          </p:cNvCxnSpPr>
          <p:nvPr/>
        </p:nvCxnSpPr>
        <p:spPr bwMode="auto">
          <a:xfrm flipH="1">
            <a:off x="2159732" y="3068960"/>
            <a:ext cx="504056" cy="721269"/>
          </a:xfrm>
          <a:prstGeom prst="straightConnector1">
            <a:avLst/>
          </a:prstGeom>
          <a:solidFill>
            <a:schemeClr val="bg1"/>
          </a:solidFill>
          <a:ln w="9525" cap="flat" cmpd="sng" algn="ctr">
            <a:solidFill>
              <a:srgbClr val="FF0000"/>
            </a:solidFill>
            <a:prstDash val="solid"/>
            <a:round/>
            <a:headEnd type="none" w="med" len="med"/>
            <a:tailEnd type="arrow"/>
          </a:ln>
          <a:effectLst/>
        </p:spPr>
      </p:cxnSp>
      <p:sp>
        <p:nvSpPr>
          <p:cNvPr id="10" name="椭圆 9"/>
          <p:cNvSpPr/>
          <p:nvPr/>
        </p:nvSpPr>
        <p:spPr bwMode="auto">
          <a:xfrm>
            <a:off x="6039156" y="2010156"/>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p</a:t>
            </a:r>
            <a:r>
              <a:rPr kumimoji="0" lang="en-US" altLang="zh-CN" sz="2800" b="0" i="0" u="none" strike="noStrike" cap="none" normalizeH="0" baseline="0" dirty="0" err="1" smtClean="0">
                <a:ln>
                  <a:noFill/>
                </a:ln>
                <a:solidFill>
                  <a:schemeClr val="tx1"/>
                </a:solidFill>
                <a:effectLst/>
                <a:latin typeface="Times New Roman" charset="0"/>
                <a:ea typeface="宋体" pitchFamily="2" charset="-122"/>
              </a:rPr>
              <a:t>,s</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sp>
        <p:nvSpPr>
          <p:cNvPr id="11" name="椭圆 10"/>
          <p:cNvSpPr/>
          <p:nvPr/>
        </p:nvSpPr>
        <p:spPr bwMode="auto">
          <a:xfrm>
            <a:off x="3995936" y="3835085"/>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smtClean="0">
                <a:latin typeface="Times New Roman" charset="0"/>
                <a:ea typeface="宋体" pitchFamily="2" charset="-122"/>
              </a:rPr>
              <a:t>p</a:t>
            </a:r>
            <a:r>
              <a:rPr kumimoji="0" lang="en-US" altLang="zh-CN" sz="2800" b="0" i="0" u="none" strike="noStrike" cap="none" normalizeH="0" baseline="0" dirty="0" err="1" smtClean="0">
                <a:ln>
                  <a:noFill/>
                </a:ln>
                <a:solidFill>
                  <a:schemeClr val="tx1"/>
                </a:solidFill>
                <a:effectLst/>
                <a:latin typeface="Times New Roman" charset="0"/>
                <a:ea typeface="宋体" pitchFamily="2" charset="-122"/>
              </a:rPr>
              <a:t>,t</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sp>
        <p:nvSpPr>
          <p:cNvPr id="12" name="椭圆 11"/>
          <p:cNvSpPr/>
          <p:nvPr/>
        </p:nvSpPr>
        <p:spPr bwMode="auto">
          <a:xfrm>
            <a:off x="6724253" y="4545124"/>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smtClean="0">
                <a:latin typeface="Times New Roman" charset="0"/>
                <a:ea typeface="宋体" pitchFamily="2" charset="-122"/>
              </a:rPr>
              <a:t>q,k</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sp>
        <p:nvSpPr>
          <p:cNvPr id="13" name="椭圆 12"/>
          <p:cNvSpPr/>
          <p:nvPr/>
        </p:nvSpPr>
        <p:spPr bwMode="auto">
          <a:xfrm>
            <a:off x="4716016" y="5013176"/>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q</a:t>
            </a:r>
            <a:r>
              <a:rPr kumimoji="0" lang="en-US" altLang="zh-CN" sz="2800" b="0" i="0" u="none" strike="noStrike" cap="none" normalizeH="0" baseline="0" dirty="0" err="1" smtClean="0">
                <a:ln>
                  <a:noFill/>
                </a:ln>
                <a:solidFill>
                  <a:schemeClr val="tx1"/>
                </a:solidFill>
                <a:effectLst/>
                <a:latin typeface="Times New Roman" charset="0"/>
                <a:ea typeface="宋体" pitchFamily="2" charset="-122"/>
              </a:rPr>
              <a:t>,t</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cxnSp>
        <p:nvCxnSpPr>
          <p:cNvPr id="18" name="直接箭头连接符 17"/>
          <p:cNvCxnSpPr>
            <a:stCxn id="10" idx="4"/>
            <a:endCxn id="13" idx="0"/>
          </p:cNvCxnSpPr>
          <p:nvPr/>
        </p:nvCxnSpPr>
        <p:spPr bwMode="auto">
          <a:xfrm flipH="1">
            <a:off x="5508104" y="2946260"/>
            <a:ext cx="1323140" cy="2066916"/>
          </a:xfrm>
          <a:prstGeom prst="straightConnector1">
            <a:avLst/>
          </a:prstGeom>
          <a:solidFill>
            <a:schemeClr val="bg1"/>
          </a:solidFill>
          <a:ln w="9525" cap="flat" cmpd="sng" algn="ctr">
            <a:solidFill>
              <a:srgbClr val="FF0000"/>
            </a:solidFill>
            <a:prstDash val="solid"/>
            <a:round/>
            <a:headEnd type="none" w="med" len="med"/>
            <a:tailEnd type="arrow"/>
          </a:ln>
          <a:effectLst/>
        </p:spPr>
      </p:cxnSp>
      <p:sp>
        <p:nvSpPr>
          <p:cNvPr id="20" name="椭圆 19"/>
          <p:cNvSpPr/>
          <p:nvPr/>
        </p:nvSpPr>
        <p:spPr bwMode="auto">
          <a:xfrm>
            <a:off x="2843808" y="3790229"/>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a:latin typeface="Times New Roman" charset="0"/>
                <a:ea typeface="宋体" pitchFamily="2" charset="-122"/>
              </a:rPr>
              <a:t>k</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cxnSp>
        <p:nvCxnSpPr>
          <p:cNvPr id="21" name="直接箭头连接符 20"/>
          <p:cNvCxnSpPr>
            <a:stCxn id="7" idx="4"/>
            <a:endCxn id="20" idx="0"/>
          </p:cNvCxnSpPr>
          <p:nvPr/>
        </p:nvCxnSpPr>
        <p:spPr bwMode="auto">
          <a:xfrm>
            <a:off x="2663788" y="3068960"/>
            <a:ext cx="576064" cy="721269"/>
          </a:xfrm>
          <a:prstGeom prst="straightConnector1">
            <a:avLst/>
          </a:prstGeom>
          <a:solidFill>
            <a:schemeClr val="bg1"/>
          </a:solidFill>
          <a:ln w="9525" cap="flat" cmpd="sng" algn="ctr">
            <a:solidFill>
              <a:srgbClr val="FF0000"/>
            </a:solidFill>
            <a:prstDash val="solid"/>
            <a:round/>
            <a:headEnd type="none" w="med" len="med"/>
            <a:tailEnd type="arrow"/>
          </a:ln>
          <a:effectLst/>
        </p:spPr>
      </p:cxnSp>
      <p:sp>
        <p:nvSpPr>
          <p:cNvPr id="24" name="椭圆 23"/>
          <p:cNvSpPr/>
          <p:nvPr/>
        </p:nvSpPr>
        <p:spPr bwMode="auto">
          <a:xfrm>
            <a:off x="4139952" y="2240868"/>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smtClean="0">
                <a:latin typeface="Times New Roman" charset="0"/>
                <a:ea typeface="宋体" pitchFamily="2" charset="-122"/>
              </a:rPr>
              <a:t>p,k</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sp>
        <p:nvSpPr>
          <p:cNvPr id="25" name="椭圆 24"/>
          <p:cNvSpPr/>
          <p:nvPr/>
        </p:nvSpPr>
        <p:spPr bwMode="auto">
          <a:xfrm>
            <a:off x="7608211" y="3633149"/>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q</a:t>
            </a:r>
            <a:r>
              <a:rPr lang="en-US" altLang="zh-CN" sz="2800" dirty="0" err="1" smtClean="0">
                <a:latin typeface="Times New Roman" charset="0"/>
                <a:ea typeface="宋体" pitchFamily="2" charset="-122"/>
              </a:rPr>
              <a:t>,s</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spTree>
    <p:extLst>
      <p:ext uri="{BB962C8B-B14F-4D97-AF65-F5344CB8AC3E}">
        <p14:creationId xmlns:p14="http://schemas.microsoft.com/office/powerpoint/2010/main" val="4349117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latin typeface="Times New Roman" pitchFamily="18" charset="0"/>
                <a:cs typeface="Times New Roman" pitchFamily="18" charset="0"/>
              </a:rPr>
              <a:t>The free product assumes that in a global system, all </a:t>
            </a:r>
            <a:r>
              <a:rPr lang="en-US" altLang="zh-CN" dirty="0" smtClean="0">
                <a:latin typeface="Times New Roman" pitchFamily="18" charset="0"/>
                <a:cs typeface="Times New Roman" pitchFamily="18" charset="0"/>
              </a:rPr>
              <a:t>component systems </a:t>
            </a:r>
            <a:r>
              <a:rPr lang="en-US" altLang="zh-CN" dirty="0">
                <a:latin typeface="Times New Roman" pitchFamily="18" charset="0"/>
                <a:cs typeface="Times New Roman" pitchFamily="18" charset="0"/>
              </a:rPr>
              <a:t>execute their transitions </a:t>
            </a:r>
            <a:r>
              <a:rPr lang="en-US" altLang="zh-CN" dirty="0" smtClean="0">
                <a:latin typeface="Times New Roman" pitchFamily="18" charset="0"/>
                <a:cs typeface="Times New Roman" pitchFamily="18" charset="0"/>
              </a:rPr>
              <a:t>simultaneously, </a:t>
            </a:r>
          </a:p>
          <a:p>
            <a:endParaRPr lang="en-US" altLang="zh-CN" dirty="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it </a:t>
            </a:r>
            <a:r>
              <a:rPr lang="en-US" altLang="zh-CN" dirty="0">
                <a:latin typeface="Times New Roman" pitchFamily="18" charset="0"/>
                <a:cs typeface="Times New Roman" pitchFamily="18" charset="0"/>
              </a:rPr>
              <a:t>is possible </a:t>
            </a:r>
            <a:r>
              <a:rPr lang="en-US" altLang="zh-CN" dirty="0" smtClean="0">
                <a:latin typeface="Times New Roman" pitchFamily="18" charset="0"/>
                <a:cs typeface="Times New Roman" pitchFamily="18" charset="0"/>
              </a:rPr>
              <a:t>to divide </a:t>
            </a:r>
            <a:r>
              <a:rPr lang="en-US" altLang="zh-CN" dirty="0">
                <a:latin typeface="Times New Roman" pitchFamily="18" charset="0"/>
                <a:cs typeface="Times New Roman" pitchFamily="18" charset="0"/>
              </a:rPr>
              <a:t>time into intervals in such a way that during each of </a:t>
            </a:r>
            <a:r>
              <a:rPr lang="en-US" altLang="zh-CN" dirty="0" smtClean="0">
                <a:latin typeface="Times New Roman" pitchFamily="18" charset="0"/>
                <a:cs typeface="Times New Roman" pitchFamily="18" charset="0"/>
              </a:rPr>
              <a:t>those intervals </a:t>
            </a:r>
            <a:r>
              <a:rPr lang="en-US" altLang="zh-CN" dirty="0">
                <a:latin typeface="Times New Roman" pitchFamily="18" charset="0"/>
                <a:cs typeface="Times New Roman" pitchFamily="18" charset="0"/>
              </a:rPr>
              <a:t>each component executes exactly one transition. In </a:t>
            </a:r>
            <a:r>
              <a:rPr lang="en-US" altLang="zh-CN" dirty="0" smtClean="0">
                <a:latin typeface="Times New Roman" pitchFamily="18" charset="0"/>
                <a:cs typeface="Times New Roman" pitchFamily="18" charset="0"/>
              </a:rPr>
              <a:t>other words</a:t>
            </a:r>
            <a:r>
              <a:rPr lang="en-US" altLang="zh-CN" dirty="0">
                <a:latin typeface="Times New Roman" pitchFamily="18" charset="0"/>
                <a:cs typeface="Times New Roman" pitchFamily="18" charset="0"/>
              </a:rPr>
              <a:t>, the same ‘clock’ drives the different transition </a:t>
            </a:r>
            <a:r>
              <a:rPr lang="en-US" altLang="zh-CN" dirty="0" smtClean="0">
                <a:latin typeface="Times New Roman" pitchFamily="18" charset="0"/>
                <a:cs typeface="Times New Roman" pitchFamily="18" charset="0"/>
              </a:rPr>
              <a:t>systems forming </a:t>
            </a:r>
            <a:r>
              <a:rPr lang="en-US" altLang="zh-CN" dirty="0">
                <a:latin typeface="Times New Roman" pitchFamily="18" charset="0"/>
                <a:cs typeface="Times New Roman" pitchFamily="18" charset="0"/>
              </a:rPr>
              <a:t>the product.</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737830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a:rPr>
                        <m:t>𝜏</m:t>
                      </m:r>
                      <m:r>
                        <a:rPr lang="en-US" altLang="zh-CN" b="0" i="1" smtClean="0">
                          <a:latin typeface="Cambria Math"/>
                        </a:rPr>
                        <m:t> </m:t>
                      </m:r>
                      <m:r>
                        <a:rPr lang="en-US" altLang="zh-CN" b="0" i="1" smtClean="0">
                          <a:latin typeface="Cambria Math"/>
                        </a:rPr>
                        <m:t>𝑇𝑟𝑎𝑛𝑠𝑖𝑡𝑖𝑜𝑛</m:t>
                      </m:r>
                    </m:oMath>
                  </m:oMathPara>
                </a14:m>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zh-CN" altLang="en-US" i="1" smtClean="0">
                        <a:latin typeface="Cambria Math"/>
                      </a:rPr>
                      <m:t>𝜏</m:t>
                    </m:r>
                    <m:r>
                      <a:rPr lang="en-US" altLang="zh-CN" i="1">
                        <a:latin typeface="Cambria Math"/>
                      </a:rPr>
                      <m:t> </m:t>
                    </m:r>
                    <m:r>
                      <a:rPr lang="en-US" altLang="zh-CN" i="1">
                        <a:latin typeface="Cambria Math"/>
                      </a:rPr>
                      <m:t>𝑇𝑟𝑎𝑛𝑠𝑖𝑡𝑖𝑜𝑛</m:t>
                    </m:r>
                    <m:r>
                      <a:rPr lang="en-US" altLang="zh-CN" b="0" i="0" smtClean="0">
                        <a:latin typeface="Cambria Math"/>
                      </a:rPr>
                      <m:t>,  </m:t>
                    </m:r>
                    <m:r>
                      <m:rPr>
                        <m:sty m:val="p"/>
                      </m:rPr>
                      <a:rPr lang="en-US" altLang="zh-CN" b="0" i="0" smtClean="0">
                        <a:latin typeface="Cambria Math"/>
                      </a:rPr>
                      <m:t>stuttering</m:t>
                    </m:r>
                    <m:r>
                      <a:rPr lang="en-US" altLang="zh-CN" b="0" i="0" smtClean="0">
                        <a:latin typeface="Cambria Math"/>
                      </a:rPr>
                      <m:t> </m:t>
                    </m:r>
                    <m:r>
                      <m:rPr>
                        <m:sty m:val="p"/>
                      </m:rPr>
                      <a:rPr lang="en-US" altLang="zh-CN" b="0" i="0" smtClean="0">
                        <a:latin typeface="Cambria Math"/>
                      </a:rPr>
                      <m:t>loop</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zh-CN" altLang="en-US">
                    <a:noFill/>
                  </a:rPr>
                  <a:t> </a:t>
                </a:r>
              </a:p>
            </p:txBody>
          </p:sp>
        </mc:Fallback>
      </mc:AlternateContent>
      <p:sp>
        <p:nvSpPr>
          <p:cNvPr id="4" name="椭圆 3"/>
          <p:cNvSpPr/>
          <p:nvPr/>
        </p:nvSpPr>
        <p:spPr bwMode="auto">
          <a:xfrm>
            <a:off x="827584" y="2348880"/>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charset="0"/>
                <a:ea typeface="宋体" pitchFamily="2" charset="-122"/>
              </a:rPr>
              <a:t>p</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sp>
        <p:nvSpPr>
          <p:cNvPr id="5" name="椭圆 4"/>
          <p:cNvSpPr/>
          <p:nvPr/>
        </p:nvSpPr>
        <p:spPr bwMode="auto">
          <a:xfrm>
            <a:off x="827584" y="3717032"/>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charset="0"/>
                <a:ea typeface="宋体" pitchFamily="2" charset="-122"/>
              </a:rPr>
              <a:t>q</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cxnSp>
        <p:nvCxnSpPr>
          <p:cNvPr id="7" name="直接箭头连接符 6"/>
          <p:cNvCxnSpPr>
            <a:stCxn id="4" idx="4"/>
            <a:endCxn id="5" idx="0"/>
          </p:cNvCxnSpPr>
          <p:nvPr/>
        </p:nvCxnSpPr>
        <p:spPr bwMode="auto">
          <a:xfrm>
            <a:off x="1223628" y="3068960"/>
            <a:ext cx="0" cy="648072"/>
          </a:xfrm>
          <a:prstGeom prst="straightConnector1">
            <a:avLst/>
          </a:prstGeom>
          <a:solidFill>
            <a:schemeClr val="bg1"/>
          </a:solidFill>
          <a:ln w="9525" cap="flat" cmpd="sng" algn="ctr">
            <a:solidFill>
              <a:srgbClr val="FF0000"/>
            </a:solidFill>
            <a:prstDash val="solid"/>
            <a:round/>
            <a:headEnd type="none" w="med" len="med"/>
            <a:tailEnd type="arrow"/>
          </a:ln>
          <a:effectLst/>
        </p:spPr>
      </p:cxnSp>
      <p:sp>
        <p:nvSpPr>
          <p:cNvPr id="9" name="椭圆 8"/>
          <p:cNvSpPr/>
          <p:nvPr/>
        </p:nvSpPr>
        <p:spPr bwMode="auto">
          <a:xfrm>
            <a:off x="2699792" y="2348880"/>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charset="0"/>
                <a:ea typeface="宋体" pitchFamily="2" charset="-122"/>
              </a:rPr>
              <a:t>s</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sp>
        <p:nvSpPr>
          <p:cNvPr id="10" name="椭圆 9"/>
          <p:cNvSpPr/>
          <p:nvPr/>
        </p:nvSpPr>
        <p:spPr bwMode="auto">
          <a:xfrm>
            <a:off x="2699792" y="3717032"/>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charset="0"/>
                <a:ea typeface="宋体" pitchFamily="2" charset="-122"/>
              </a:rPr>
              <a:t>t</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cxnSp>
        <p:nvCxnSpPr>
          <p:cNvPr id="11" name="直接箭头连接符 10"/>
          <p:cNvCxnSpPr>
            <a:stCxn id="9" idx="4"/>
            <a:endCxn id="10" idx="0"/>
          </p:cNvCxnSpPr>
          <p:nvPr/>
        </p:nvCxnSpPr>
        <p:spPr bwMode="auto">
          <a:xfrm>
            <a:off x="3095836" y="3068960"/>
            <a:ext cx="0" cy="648072"/>
          </a:xfrm>
          <a:prstGeom prst="straightConnector1">
            <a:avLst/>
          </a:prstGeom>
          <a:solidFill>
            <a:schemeClr val="bg1"/>
          </a:solidFill>
          <a:ln w="9525" cap="flat" cmpd="sng" algn="ctr">
            <a:solidFill>
              <a:srgbClr val="FF0000"/>
            </a:solidFill>
            <a:prstDash val="solid"/>
            <a:round/>
            <a:headEnd type="none" w="med" len="med"/>
            <a:tailEnd type="arrow"/>
          </a:ln>
          <a:effectLst/>
        </p:spPr>
      </p:cxnSp>
      <p:sp>
        <p:nvSpPr>
          <p:cNvPr id="13" name="椭圆 12"/>
          <p:cNvSpPr/>
          <p:nvPr/>
        </p:nvSpPr>
        <p:spPr bwMode="auto">
          <a:xfrm>
            <a:off x="6039156" y="2010156"/>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p</a:t>
            </a:r>
            <a:r>
              <a:rPr kumimoji="0" lang="en-US" altLang="zh-CN" sz="2800" b="0" i="0" u="none" strike="noStrike" cap="none" normalizeH="0" baseline="0" dirty="0" err="1" smtClean="0">
                <a:ln>
                  <a:noFill/>
                </a:ln>
                <a:solidFill>
                  <a:schemeClr val="tx1"/>
                </a:solidFill>
                <a:effectLst/>
                <a:latin typeface="Times New Roman" charset="0"/>
                <a:ea typeface="宋体" pitchFamily="2" charset="-122"/>
              </a:rPr>
              <a:t>,s</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sp>
        <p:nvSpPr>
          <p:cNvPr id="14" name="椭圆 13"/>
          <p:cNvSpPr/>
          <p:nvPr/>
        </p:nvSpPr>
        <p:spPr bwMode="auto">
          <a:xfrm>
            <a:off x="4487269" y="3708349"/>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smtClean="0">
                <a:latin typeface="Times New Roman" charset="0"/>
                <a:ea typeface="宋体" pitchFamily="2" charset="-122"/>
              </a:rPr>
              <a:t>p</a:t>
            </a:r>
            <a:r>
              <a:rPr kumimoji="0" lang="en-US" altLang="zh-CN" sz="2800" b="0" i="0" u="none" strike="noStrike" cap="none" normalizeH="0" baseline="0" dirty="0" err="1" smtClean="0">
                <a:ln>
                  <a:noFill/>
                </a:ln>
                <a:solidFill>
                  <a:schemeClr val="tx1"/>
                </a:solidFill>
                <a:effectLst/>
                <a:latin typeface="Times New Roman" charset="0"/>
                <a:ea typeface="宋体" pitchFamily="2" charset="-122"/>
              </a:rPr>
              <a:t>,t</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sp>
        <p:nvSpPr>
          <p:cNvPr id="15" name="椭圆 14"/>
          <p:cNvSpPr/>
          <p:nvPr/>
        </p:nvSpPr>
        <p:spPr bwMode="auto">
          <a:xfrm>
            <a:off x="7604782" y="3609020"/>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q</a:t>
            </a:r>
            <a:r>
              <a:rPr lang="en-US" altLang="zh-CN" sz="2800" dirty="0" err="1" smtClean="0">
                <a:latin typeface="Times New Roman" charset="0"/>
                <a:ea typeface="宋体" pitchFamily="2" charset="-122"/>
              </a:rPr>
              <a:t>,s</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sp>
        <p:nvSpPr>
          <p:cNvPr id="16" name="椭圆 15"/>
          <p:cNvSpPr/>
          <p:nvPr/>
        </p:nvSpPr>
        <p:spPr bwMode="auto">
          <a:xfrm>
            <a:off x="6039156" y="5013176"/>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q</a:t>
            </a:r>
            <a:r>
              <a:rPr kumimoji="0" lang="en-US" altLang="zh-CN" sz="2800" b="0" i="0" u="none" strike="noStrike" cap="none" normalizeH="0" baseline="0" dirty="0" err="1" smtClean="0">
                <a:ln>
                  <a:noFill/>
                </a:ln>
                <a:solidFill>
                  <a:schemeClr val="tx1"/>
                </a:solidFill>
                <a:effectLst/>
                <a:latin typeface="Times New Roman" charset="0"/>
                <a:ea typeface="宋体" pitchFamily="2" charset="-122"/>
              </a:rPr>
              <a:t>,t</a:t>
            </a:r>
            <a:endParaRPr kumimoji="0" lang="zh-CN" altLang="en-US" sz="2800" b="0" i="0" u="none" strike="noStrike" cap="none" normalizeH="0" baseline="0" dirty="0" smtClean="0">
              <a:ln>
                <a:noFill/>
              </a:ln>
              <a:solidFill>
                <a:schemeClr val="tx1"/>
              </a:solidFill>
              <a:effectLst/>
              <a:latin typeface="Times New Roman" charset="0"/>
              <a:ea typeface="宋体" pitchFamily="2" charset="-122"/>
            </a:endParaRPr>
          </a:p>
        </p:txBody>
      </p:sp>
      <p:cxnSp>
        <p:nvCxnSpPr>
          <p:cNvPr id="18" name="直接箭头连接符 17"/>
          <p:cNvCxnSpPr>
            <a:stCxn id="13" idx="3"/>
            <a:endCxn id="14" idx="0"/>
          </p:cNvCxnSpPr>
          <p:nvPr/>
        </p:nvCxnSpPr>
        <p:spPr bwMode="auto">
          <a:xfrm flipH="1">
            <a:off x="5279357" y="2809171"/>
            <a:ext cx="991796" cy="899178"/>
          </a:xfrm>
          <a:prstGeom prst="straightConnector1">
            <a:avLst/>
          </a:prstGeom>
          <a:solidFill>
            <a:schemeClr val="bg1"/>
          </a:solidFill>
          <a:ln w="9525" cap="flat" cmpd="sng" algn="ctr">
            <a:solidFill>
              <a:srgbClr val="FF0000"/>
            </a:solidFill>
            <a:prstDash val="solid"/>
            <a:round/>
            <a:headEnd type="none" w="med" len="med"/>
            <a:tailEnd type="arrow"/>
          </a:ln>
          <a:effectLst/>
        </p:spPr>
      </p:cxnSp>
      <p:cxnSp>
        <p:nvCxnSpPr>
          <p:cNvPr id="20" name="直接箭头连接符 19"/>
          <p:cNvCxnSpPr>
            <a:stCxn id="13" idx="5"/>
            <a:endCxn id="15" idx="0"/>
          </p:cNvCxnSpPr>
          <p:nvPr/>
        </p:nvCxnSpPr>
        <p:spPr bwMode="auto">
          <a:xfrm>
            <a:off x="7391335" y="2809171"/>
            <a:ext cx="1005535" cy="799849"/>
          </a:xfrm>
          <a:prstGeom prst="straightConnector1">
            <a:avLst/>
          </a:prstGeom>
          <a:solidFill>
            <a:schemeClr val="bg1"/>
          </a:solidFill>
          <a:ln w="9525" cap="flat" cmpd="sng" algn="ctr">
            <a:solidFill>
              <a:srgbClr val="FF0000"/>
            </a:solidFill>
            <a:prstDash val="solid"/>
            <a:round/>
            <a:headEnd type="none" w="med" len="med"/>
            <a:tailEnd type="arrow"/>
          </a:ln>
          <a:effectLst/>
        </p:spPr>
      </p:cxnSp>
      <p:cxnSp>
        <p:nvCxnSpPr>
          <p:cNvPr id="22" name="直接箭头连接符 21"/>
          <p:cNvCxnSpPr>
            <a:stCxn id="14" idx="4"/>
            <a:endCxn id="16" idx="1"/>
          </p:cNvCxnSpPr>
          <p:nvPr/>
        </p:nvCxnSpPr>
        <p:spPr bwMode="auto">
          <a:xfrm>
            <a:off x="5279357" y="4644453"/>
            <a:ext cx="991796" cy="505812"/>
          </a:xfrm>
          <a:prstGeom prst="straightConnector1">
            <a:avLst/>
          </a:prstGeom>
          <a:solidFill>
            <a:schemeClr val="bg1"/>
          </a:solidFill>
          <a:ln w="9525" cap="flat" cmpd="sng" algn="ctr">
            <a:solidFill>
              <a:srgbClr val="FF0000"/>
            </a:solidFill>
            <a:prstDash val="solid"/>
            <a:round/>
            <a:headEnd type="none" w="med" len="med"/>
            <a:tailEnd type="arrow"/>
          </a:ln>
          <a:effectLst/>
        </p:spPr>
      </p:cxnSp>
      <p:cxnSp>
        <p:nvCxnSpPr>
          <p:cNvPr id="24" name="直接箭头连接符 23"/>
          <p:cNvCxnSpPr>
            <a:stCxn id="15" idx="4"/>
            <a:endCxn id="16" idx="7"/>
          </p:cNvCxnSpPr>
          <p:nvPr/>
        </p:nvCxnSpPr>
        <p:spPr bwMode="auto">
          <a:xfrm flipH="1">
            <a:off x="7391335" y="4545124"/>
            <a:ext cx="1005535" cy="605141"/>
          </a:xfrm>
          <a:prstGeom prst="straightConnector1">
            <a:avLst/>
          </a:prstGeom>
          <a:solidFill>
            <a:schemeClr val="bg1"/>
          </a:solidFill>
          <a:ln w="9525" cap="flat" cmpd="sng" algn="ctr">
            <a:solidFill>
              <a:srgbClr val="FF0000"/>
            </a:solidFill>
            <a:prstDash val="solid"/>
            <a:round/>
            <a:headEnd type="none" w="med" len="med"/>
            <a:tailEnd type="arrow"/>
          </a:ln>
          <a:effectLst/>
        </p:spPr>
      </p:cxnSp>
      <p:cxnSp>
        <p:nvCxnSpPr>
          <p:cNvPr id="26" name="直接箭头连接符 25"/>
          <p:cNvCxnSpPr>
            <a:stCxn id="13" idx="4"/>
            <a:endCxn id="16" idx="0"/>
          </p:cNvCxnSpPr>
          <p:nvPr/>
        </p:nvCxnSpPr>
        <p:spPr bwMode="auto">
          <a:xfrm>
            <a:off x="6831244" y="2946260"/>
            <a:ext cx="0" cy="2066916"/>
          </a:xfrm>
          <a:prstGeom prst="straightConnector1">
            <a:avLst/>
          </a:prstGeom>
          <a:solidFill>
            <a:schemeClr val="bg1"/>
          </a:solidFill>
          <a:ln w="9525"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7031612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868" y="1628800"/>
            <a:ext cx="5429250" cy="4095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30451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Shared label</a:t>
            </a:r>
            <a:endParaRPr lang="zh-CN" altLang="en-US" dirty="0"/>
          </a:p>
        </p:txBody>
      </p:sp>
      <p:sp>
        <p:nvSpPr>
          <p:cNvPr id="3" name="内容占位符 2"/>
          <p:cNvSpPr>
            <a:spLocks noGrp="1"/>
          </p:cNvSpPr>
          <p:nvPr>
            <p:ph idx="1"/>
          </p:nvPr>
        </p:nvSpPr>
        <p:spPr/>
        <p:txBody>
          <a:bodyPr/>
          <a:lstStyle/>
          <a:p>
            <a:endParaRPr lang="zh-CN" altLang="en-US"/>
          </a:p>
        </p:txBody>
      </p:sp>
      <p:pic>
        <p:nvPicPr>
          <p:cNvPr id="4098" name="Picture 2" descr="C:\Users\Ray\Desktop\Transition System\demo.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0117" y="1556792"/>
            <a:ext cx="5434013" cy="41941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628065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940" y="404813"/>
            <a:ext cx="6553348" cy="576262"/>
          </a:xfrm>
        </p:spPr>
        <p:txBody>
          <a:bodyPr/>
          <a:lstStyle/>
          <a:p>
            <a:r>
              <a:rPr lang="en-US" altLang="zh-CN" dirty="0"/>
              <a:t>Modeling sequential circuits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latin typeface="Times New Roman" pitchFamily="18" charset="0"/>
                    <a:cs typeface="Times New Roman" pitchFamily="18" charset="0"/>
                  </a:rPr>
                  <a:t>Input variable x, output variable y, and register r</a:t>
                </a:r>
              </a:p>
              <a:p>
                <a:r>
                  <a:rPr lang="en-US" altLang="zh-CN" dirty="0" smtClean="0">
                    <a:latin typeface="Times New Roman" pitchFamily="18" charset="0"/>
                    <a:cs typeface="Times New Roman" pitchFamily="18" charset="0"/>
                  </a:rPr>
                  <a:t>Output function </a:t>
                </a:r>
                <a14:m>
                  <m:oMath xmlns:m="http://schemas.openxmlformats.org/officeDocument/2006/math">
                    <m:r>
                      <a:rPr lang="en-US" altLang="zh-CN" i="1" smtClean="0">
                        <a:latin typeface="Cambria Math"/>
                        <a:ea typeface="Cambria Math"/>
                      </a:rPr>
                      <m:t>¬</m:t>
                    </m:r>
                    <m:r>
                      <a:rPr lang="en-US" altLang="zh-CN" b="0" i="1" smtClean="0">
                        <a:latin typeface="Cambria Math"/>
                        <a:ea typeface="Cambria Math"/>
                      </a:rPr>
                      <m:t>(</m:t>
                    </m:r>
                    <m:r>
                      <a:rPr lang="en-US" altLang="zh-CN" b="0" i="1" smtClean="0">
                        <a:latin typeface="Cambria Math"/>
                        <a:ea typeface="Cambria Math"/>
                      </a:rPr>
                      <m:t>𝑥</m:t>
                    </m:r>
                    <m:r>
                      <a:rPr lang="en-US" altLang="zh-CN" b="0" i="1" smtClean="0">
                        <a:latin typeface="Cambria Math"/>
                        <a:ea typeface="Cambria Math"/>
                      </a:rPr>
                      <m:t>⊕</m:t>
                    </m:r>
                    <m:r>
                      <a:rPr lang="en-US" altLang="zh-CN" b="0" i="1" smtClean="0">
                        <a:latin typeface="Cambria Math"/>
                        <a:ea typeface="Cambria Math"/>
                      </a:rPr>
                      <m:t>𝑟</m:t>
                    </m:r>
                    <m:r>
                      <a:rPr lang="en-US" altLang="zh-CN" b="0" i="1" smtClean="0">
                        <a:latin typeface="Cambria Math"/>
                        <a:ea typeface="Cambria Math"/>
                      </a:rPr>
                      <m:t>)</m:t>
                    </m:r>
                  </m:oMath>
                </a14:m>
                <a:r>
                  <a:rPr lang="en-US" altLang="zh-CN" dirty="0" smtClean="0">
                    <a:latin typeface="Times New Roman" pitchFamily="18" charset="0"/>
                    <a:cs typeface="Times New Roman" pitchFamily="18" charset="0"/>
                  </a:rPr>
                  <a:t> and register evaluation function </a:t>
                </a:r>
                <a14:m>
                  <m:oMath xmlns:m="http://schemas.openxmlformats.org/officeDocument/2006/math">
                    <m:r>
                      <a:rPr lang="en-US" altLang="zh-CN" b="0" i="1" smtClean="0">
                        <a:latin typeface="Cambria Math"/>
                      </a:rPr>
                      <m:t>𝑥</m:t>
                    </m:r>
                    <m:r>
                      <a:rPr lang="en-US" altLang="zh-CN" b="0" i="1" smtClean="0">
                        <a:latin typeface="Cambria Math"/>
                        <a:ea typeface="Cambria Math"/>
                      </a:rPr>
                      <m:t>∨</m:t>
                    </m:r>
                    <m:r>
                      <a:rPr lang="en-US" altLang="zh-CN" b="0" i="1" smtClean="0">
                        <a:latin typeface="Cambria Math"/>
                        <a:ea typeface="Cambria Math"/>
                      </a:rPr>
                      <m:t>𝑟</m:t>
                    </m:r>
                  </m:oMath>
                </a14:m>
                <a:endParaRPr lang="en-US" altLang="zh-CN" dirty="0" smtClean="0">
                  <a:latin typeface="Times New Roman" pitchFamily="18" charset="0"/>
                  <a:cs typeface="Times New Roman" pitchFamily="18" charset="0"/>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74" t="-1387"/>
                </a:stretch>
              </a:blipFill>
            </p:spPr>
            <p:txBody>
              <a:bodyPr/>
              <a:lstStyle/>
              <a:p>
                <a:r>
                  <a:rPr lang="zh-CN" altLang="en-US">
                    <a:noFill/>
                  </a:rPr>
                  <a:t> </a:t>
                </a:r>
              </a:p>
            </p:txBody>
          </p:sp>
        </mc:Fallback>
      </mc:AlternateContent>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383280"/>
            <a:ext cx="6654705" cy="23499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12802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latin typeface="Times New Roman" pitchFamily="18" charset="0"/>
                    <a:cs typeface="Times New Roman" pitchFamily="18" charset="0"/>
                  </a:rPr>
                  <a:t>Model the following logical dynamical system, with state variables </a:t>
                </a:r>
                <a14:m>
                  <m:oMath xmlns:m="http://schemas.openxmlformats.org/officeDocument/2006/math">
                    <m:sSub>
                      <m:sSubPr>
                        <m:ctrlPr>
                          <a:rPr lang="en-US" altLang="zh-CN" i="1">
                            <a:latin typeface="Cambria Math" charset="0"/>
                            <a:cs typeface="Times New Roman" pitchFamily="18" charset="0"/>
                          </a:rPr>
                        </m:ctrlPr>
                      </m:sSubPr>
                      <m:e>
                        <m:r>
                          <a:rPr lang="en-US" altLang="zh-CN" i="1">
                            <a:latin typeface="Cambria Math"/>
                            <a:cs typeface="Times New Roman" pitchFamily="18" charset="0"/>
                          </a:rPr>
                          <m:t>𝑥</m:t>
                        </m:r>
                      </m:e>
                      <m:sub>
                        <m:r>
                          <a:rPr lang="en-US" altLang="zh-CN" i="1">
                            <a:latin typeface="Cambria Math"/>
                            <a:cs typeface="Times New Roman" pitchFamily="18" charset="0"/>
                          </a:rPr>
                          <m:t>1</m:t>
                        </m:r>
                      </m:sub>
                    </m:sSub>
                  </m:oMath>
                </a14:m>
                <a:r>
                  <a:rPr lang="en-US" altLang="zh-CN" dirty="0" smtClean="0">
                    <a:latin typeface="Times New Roman" pitchFamily="18" charset="0"/>
                    <a:cs typeface="Times New Roman" pitchFamily="18" charset="0"/>
                  </a:rPr>
                  <a:t>, </a:t>
                </a:r>
                <a14:m>
                  <m:oMath xmlns:m="http://schemas.openxmlformats.org/officeDocument/2006/math">
                    <m:sSub>
                      <m:sSubPr>
                        <m:ctrlPr>
                          <a:rPr lang="en-US" altLang="zh-CN" i="1">
                            <a:latin typeface="Cambria Math" charset="0"/>
                            <a:cs typeface="Times New Roman" pitchFamily="18" charset="0"/>
                          </a:rPr>
                        </m:ctrlPr>
                      </m:sSubPr>
                      <m:e>
                        <m:r>
                          <a:rPr lang="en-US" altLang="zh-CN" i="1">
                            <a:latin typeface="Cambria Math"/>
                            <a:cs typeface="Times New Roman" pitchFamily="18" charset="0"/>
                          </a:rPr>
                          <m:t>𝑥</m:t>
                        </m:r>
                      </m:e>
                      <m:sub>
                        <m:r>
                          <a:rPr lang="en-US" altLang="zh-CN" b="0" i="1" smtClean="0">
                            <a:latin typeface="Cambria Math"/>
                            <a:cs typeface="Times New Roman" pitchFamily="18" charset="0"/>
                          </a:rPr>
                          <m:t>2</m:t>
                        </m:r>
                      </m:sub>
                    </m:sSub>
                  </m:oMath>
                </a14:m>
                <a:r>
                  <a:rPr lang="en-US" altLang="zh-CN" dirty="0" smtClean="0">
                    <a:latin typeface="Times New Roman" pitchFamily="18" charset="0"/>
                    <a:cs typeface="Times New Roman" pitchFamily="18" charset="0"/>
                  </a:rPr>
                  <a:t>, input </a:t>
                </a:r>
                <a:r>
                  <a:rPr lang="en-US" altLang="zh-CN" dirty="0">
                    <a:latin typeface="Times New Roman" pitchFamily="18" charset="0"/>
                    <a:cs typeface="Times New Roman" pitchFamily="18" charset="0"/>
                  </a:rPr>
                  <a:t>u, and output y (all taking values in </a:t>
                </a:r>
                <a:r>
                  <a:rPr lang="en-US" altLang="zh-CN" dirty="0" smtClean="0">
                    <a:latin typeface="Times New Roman" pitchFamily="18" charset="0"/>
                    <a:cs typeface="Times New Roman" pitchFamily="18" charset="0"/>
                  </a:rPr>
                  <a:t>{0,1} as </a:t>
                </a:r>
                <a:r>
                  <a:rPr lang="en-US" altLang="zh-CN" dirty="0">
                    <a:latin typeface="Times New Roman" pitchFamily="18" charset="0"/>
                    <a:cs typeface="Times New Roman" pitchFamily="18" charset="0"/>
                  </a:rPr>
                  <a:t>a transition system:</a:t>
                </a:r>
              </a:p>
              <a:p>
                <a14:m>
                  <m:oMath xmlns:m="http://schemas.openxmlformats.org/officeDocument/2006/math">
                    <m:sSub>
                      <m:sSubPr>
                        <m:ctrlPr>
                          <a:rPr lang="en-US" altLang="zh-CN" b="0" i="1" smtClean="0">
                            <a:latin typeface="Cambria Math" charset="0"/>
                            <a:cs typeface="Times New Roman" pitchFamily="18" charset="0"/>
                          </a:rPr>
                        </m:ctrlPr>
                      </m:sSubPr>
                      <m:e>
                        <m:r>
                          <a:rPr lang="en-US" altLang="zh-CN" b="0" i="1" smtClean="0">
                            <a:latin typeface="Cambria Math"/>
                            <a:cs typeface="Times New Roman" pitchFamily="18" charset="0"/>
                          </a:rPr>
                          <m:t>𝑥</m:t>
                        </m:r>
                      </m:e>
                      <m:sub>
                        <m:r>
                          <a:rPr lang="en-US" altLang="zh-CN" b="0" i="1" smtClean="0">
                            <a:latin typeface="Cambria Math"/>
                            <a:cs typeface="Times New Roman" pitchFamily="18" charset="0"/>
                          </a:rPr>
                          <m:t>1</m:t>
                        </m:r>
                      </m:sub>
                    </m:sSub>
                    <m:d>
                      <m:dPr>
                        <m:begChr m:val="["/>
                        <m:endChr m:val="]"/>
                        <m:ctrlPr>
                          <a:rPr lang="en-US" altLang="zh-CN" b="0" i="1" smtClean="0">
                            <a:latin typeface="Cambria Math" charset="0"/>
                            <a:cs typeface="Times New Roman" pitchFamily="18" charset="0"/>
                          </a:rPr>
                        </m:ctrlPr>
                      </m:dPr>
                      <m:e>
                        <m:r>
                          <a:rPr lang="en-US" altLang="zh-CN" b="0" i="1" smtClean="0">
                            <a:latin typeface="Cambria Math"/>
                            <a:cs typeface="Times New Roman" pitchFamily="18" charset="0"/>
                          </a:rPr>
                          <m:t>𝑘</m:t>
                        </m:r>
                        <m:r>
                          <a:rPr lang="en-US" altLang="zh-CN" b="0" i="1" smtClean="0">
                            <a:latin typeface="Cambria Math"/>
                            <a:cs typeface="Times New Roman" pitchFamily="18" charset="0"/>
                          </a:rPr>
                          <m:t>+1</m:t>
                        </m:r>
                      </m:e>
                    </m:d>
                    <m:r>
                      <a:rPr lang="en-US" altLang="zh-CN" b="0" i="1" smtClean="0">
                        <a:latin typeface="Cambria Math"/>
                        <a:cs typeface="Times New Roman" pitchFamily="18" charset="0"/>
                      </a:rPr>
                      <m:t>=</m:t>
                    </m:r>
                    <m:sSub>
                      <m:sSubPr>
                        <m:ctrlPr>
                          <a:rPr lang="en-US" altLang="zh-CN" i="1" smtClean="0">
                            <a:latin typeface="Cambria Math" charset="0"/>
                            <a:cs typeface="Times New Roman" pitchFamily="18" charset="0"/>
                          </a:rPr>
                        </m:ctrlPr>
                      </m:sSubPr>
                      <m:e>
                        <m:r>
                          <a:rPr lang="en-US" altLang="zh-CN" i="1">
                            <a:latin typeface="Cambria Math"/>
                            <a:cs typeface="Times New Roman" pitchFamily="18" charset="0"/>
                          </a:rPr>
                          <m:t>𝑥</m:t>
                        </m:r>
                      </m:e>
                      <m:sub>
                        <m:r>
                          <a:rPr lang="en-US" altLang="zh-CN" i="1">
                            <a:latin typeface="Cambria Math"/>
                            <a:cs typeface="Times New Roman" pitchFamily="18" charset="0"/>
                          </a:rPr>
                          <m:t>1</m:t>
                        </m:r>
                      </m:sub>
                    </m:sSub>
                    <m:d>
                      <m:dPr>
                        <m:begChr m:val="["/>
                        <m:endChr m:val="]"/>
                        <m:ctrlPr>
                          <a:rPr lang="en-US" altLang="zh-CN" i="1">
                            <a:latin typeface="Cambria Math" charset="0"/>
                            <a:cs typeface="Times New Roman" pitchFamily="18" charset="0"/>
                          </a:rPr>
                        </m:ctrlPr>
                      </m:dPr>
                      <m:e>
                        <m:r>
                          <a:rPr lang="en-US" altLang="zh-CN" i="1">
                            <a:latin typeface="Cambria Math"/>
                            <a:cs typeface="Times New Roman" pitchFamily="18" charset="0"/>
                          </a:rPr>
                          <m:t>𝑘</m:t>
                        </m:r>
                      </m:e>
                    </m:d>
                    <m:sSub>
                      <m:sSubPr>
                        <m:ctrlPr>
                          <a:rPr lang="en-US" altLang="zh-CN" i="1">
                            <a:latin typeface="Cambria Math" charset="0"/>
                            <a:cs typeface="Times New Roman" pitchFamily="18" charset="0"/>
                          </a:rPr>
                        </m:ctrlPr>
                      </m:sSubPr>
                      <m:e>
                        <m:r>
                          <a:rPr lang="en-US" altLang="zh-CN" i="1">
                            <a:latin typeface="Cambria Math"/>
                            <a:ea typeface="Cambria Math"/>
                          </a:rPr>
                          <m:t>⊕</m:t>
                        </m:r>
                        <m:r>
                          <a:rPr lang="en-US" altLang="zh-CN" i="1">
                            <a:latin typeface="Cambria Math"/>
                            <a:cs typeface="Times New Roman" pitchFamily="18" charset="0"/>
                          </a:rPr>
                          <m:t>𝑥</m:t>
                        </m:r>
                      </m:e>
                      <m:sub>
                        <m:r>
                          <a:rPr lang="en-US" altLang="zh-CN" b="0" i="1" smtClean="0">
                            <a:latin typeface="Cambria Math"/>
                            <a:cs typeface="Times New Roman" pitchFamily="18" charset="0"/>
                          </a:rPr>
                          <m:t>2</m:t>
                        </m:r>
                      </m:sub>
                    </m:sSub>
                    <m:d>
                      <m:dPr>
                        <m:begChr m:val="["/>
                        <m:endChr m:val="]"/>
                        <m:ctrlPr>
                          <a:rPr lang="en-US" altLang="zh-CN" i="1">
                            <a:latin typeface="Cambria Math" charset="0"/>
                            <a:cs typeface="Times New Roman" pitchFamily="18" charset="0"/>
                          </a:rPr>
                        </m:ctrlPr>
                      </m:dPr>
                      <m:e>
                        <m:r>
                          <a:rPr lang="en-US" altLang="zh-CN" i="1">
                            <a:latin typeface="Cambria Math"/>
                            <a:cs typeface="Times New Roman" pitchFamily="18" charset="0"/>
                          </a:rPr>
                          <m:t>𝑘</m:t>
                        </m:r>
                      </m:e>
                    </m:d>
                    <m:r>
                      <a:rPr lang="en-US" altLang="zh-CN" b="0" i="1" smtClean="0">
                        <a:latin typeface="Cambria Math"/>
                        <a:cs typeface="Times New Roman" pitchFamily="18" charset="0"/>
                      </a:rPr>
                      <m:t>, </m:t>
                    </m:r>
                    <m:sSub>
                      <m:sSubPr>
                        <m:ctrlPr>
                          <a:rPr lang="en-US" altLang="zh-CN" i="1">
                            <a:latin typeface="Cambria Math" charset="0"/>
                            <a:cs typeface="Times New Roman" pitchFamily="18" charset="0"/>
                          </a:rPr>
                        </m:ctrlPr>
                      </m:sSubPr>
                      <m:e>
                        <m:r>
                          <a:rPr lang="en-US" altLang="zh-CN" i="1">
                            <a:latin typeface="Cambria Math"/>
                            <a:cs typeface="Times New Roman" pitchFamily="18" charset="0"/>
                          </a:rPr>
                          <m:t>𝑥</m:t>
                        </m:r>
                      </m:e>
                      <m:sub>
                        <m:r>
                          <a:rPr lang="en-US" altLang="zh-CN" i="1">
                            <a:latin typeface="Cambria Math"/>
                            <a:cs typeface="Times New Roman" pitchFamily="18" charset="0"/>
                          </a:rPr>
                          <m:t>1</m:t>
                        </m:r>
                      </m:sub>
                    </m:sSub>
                    <m:d>
                      <m:dPr>
                        <m:begChr m:val="["/>
                        <m:endChr m:val="]"/>
                        <m:ctrlPr>
                          <a:rPr lang="en-US" altLang="zh-CN" i="1">
                            <a:latin typeface="Cambria Math" charset="0"/>
                            <a:cs typeface="Times New Roman" pitchFamily="18" charset="0"/>
                          </a:rPr>
                        </m:ctrlPr>
                      </m:dPr>
                      <m:e>
                        <m:r>
                          <a:rPr lang="en-US" altLang="zh-CN" b="0" i="1" smtClean="0">
                            <a:latin typeface="Cambria Math"/>
                            <a:cs typeface="Times New Roman" pitchFamily="18" charset="0"/>
                          </a:rPr>
                          <m:t>0</m:t>
                        </m:r>
                      </m:e>
                    </m:d>
                    <m:r>
                      <a:rPr lang="en-US" altLang="zh-CN" b="0" i="1" smtClean="0">
                        <a:latin typeface="Cambria Math"/>
                        <a:cs typeface="Times New Roman" pitchFamily="18" charset="0"/>
                      </a:rPr>
                      <m:t>=0</m:t>
                    </m:r>
                  </m:oMath>
                </a14:m>
                <a:endParaRPr lang="en-US" altLang="zh-CN" dirty="0" smtClean="0">
                  <a:latin typeface="Times New Roman" pitchFamily="18" charset="0"/>
                  <a:cs typeface="Times New Roman" pitchFamily="18" charset="0"/>
                </a:endParaRPr>
              </a:p>
              <a:p>
                <a14:m>
                  <m:oMath xmlns:m="http://schemas.openxmlformats.org/officeDocument/2006/math">
                    <m:sSub>
                      <m:sSubPr>
                        <m:ctrlPr>
                          <a:rPr lang="en-US" altLang="zh-CN" i="1">
                            <a:latin typeface="Cambria Math" charset="0"/>
                            <a:cs typeface="Times New Roman" pitchFamily="18" charset="0"/>
                          </a:rPr>
                        </m:ctrlPr>
                      </m:sSubPr>
                      <m:e>
                        <m:r>
                          <a:rPr lang="en-US" altLang="zh-CN" i="1">
                            <a:latin typeface="Cambria Math"/>
                            <a:cs typeface="Times New Roman" pitchFamily="18" charset="0"/>
                          </a:rPr>
                          <m:t>𝑥</m:t>
                        </m:r>
                      </m:e>
                      <m:sub>
                        <m:r>
                          <a:rPr lang="en-US" altLang="zh-CN" b="0" i="1" smtClean="0">
                            <a:latin typeface="Cambria Math"/>
                            <a:cs typeface="Times New Roman" pitchFamily="18" charset="0"/>
                          </a:rPr>
                          <m:t>2</m:t>
                        </m:r>
                      </m:sub>
                    </m:sSub>
                    <m:d>
                      <m:dPr>
                        <m:begChr m:val="["/>
                        <m:endChr m:val="]"/>
                        <m:ctrlPr>
                          <a:rPr lang="en-US" altLang="zh-CN" i="1">
                            <a:latin typeface="Cambria Math" charset="0"/>
                            <a:cs typeface="Times New Roman" pitchFamily="18" charset="0"/>
                          </a:rPr>
                        </m:ctrlPr>
                      </m:dPr>
                      <m:e>
                        <m:r>
                          <a:rPr lang="en-US" altLang="zh-CN" i="1">
                            <a:latin typeface="Cambria Math"/>
                            <a:cs typeface="Times New Roman" pitchFamily="18" charset="0"/>
                          </a:rPr>
                          <m:t>𝑘</m:t>
                        </m:r>
                        <m:r>
                          <a:rPr lang="en-US" altLang="zh-CN" i="1">
                            <a:latin typeface="Cambria Math"/>
                            <a:cs typeface="Times New Roman" pitchFamily="18" charset="0"/>
                          </a:rPr>
                          <m:t>+1</m:t>
                        </m:r>
                      </m:e>
                    </m:d>
                    <m:r>
                      <a:rPr lang="en-US" altLang="zh-CN" i="1">
                        <a:latin typeface="Cambria Math"/>
                        <a:cs typeface="Times New Roman" pitchFamily="18" charset="0"/>
                      </a:rPr>
                      <m:t>=</m:t>
                    </m:r>
                    <m:r>
                      <a:rPr lang="en-US" altLang="zh-CN" b="0" i="1" smtClean="0">
                        <a:latin typeface="Cambria Math"/>
                        <a:cs typeface="Times New Roman" pitchFamily="18" charset="0"/>
                      </a:rPr>
                      <m:t>𝑢</m:t>
                    </m:r>
                    <m:d>
                      <m:dPr>
                        <m:begChr m:val="["/>
                        <m:endChr m:val="]"/>
                        <m:ctrlPr>
                          <a:rPr lang="en-US" altLang="zh-CN" i="1">
                            <a:latin typeface="Cambria Math" charset="0"/>
                            <a:cs typeface="Times New Roman" pitchFamily="18" charset="0"/>
                          </a:rPr>
                        </m:ctrlPr>
                      </m:dPr>
                      <m:e>
                        <m:r>
                          <a:rPr lang="en-US" altLang="zh-CN" i="1">
                            <a:latin typeface="Cambria Math"/>
                            <a:cs typeface="Times New Roman" pitchFamily="18" charset="0"/>
                          </a:rPr>
                          <m:t>𝑘</m:t>
                        </m:r>
                      </m:e>
                    </m:d>
                    <m:r>
                      <a:rPr lang="en-US" altLang="zh-CN" i="1">
                        <a:latin typeface="Cambria Math"/>
                        <a:cs typeface="Times New Roman" pitchFamily="18" charset="0"/>
                      </a:rPr>
                      <m:t>, </m:t>
                    </m:r>
                    <m:sSub>
                      <m:sSubPr>
                        <m:ctrlPr>
                          <a:rPr lang="en-US" altLang="zh-CN" i="1">
                            <a:latin typeface="Cambria Math" charset="0"/>
                            <a:cs typeface="Times New Roman" pitchFamily="18" charset="0"/>
                          </a:rPr>
                        </m:ctrlPr>
                      </m:sSubPr>
                      <m:e>
                        <m:r>
                          <a:rPr lang="en-US" altLang="zh-CN" b="0" i="1" smtClean="0">
                            <a:latin typeface="Cambria Math"/>
                            <a:cs typeface="Times New Roman" pitchFamily="18" charset="0"/>
                          </a:rPr>
                          <m:t>  </m:t>
                        </m:r>
                        <m:r>
                          <a:rPr lang="en-US" altLang="zh-CN" i="1">
                            <a:latin typeface="Cambria Math"/>
                            <a:cs typeface="Times New Roman" pitchFamily="18" charset="0"/>
                          </a:rPr>
                          <m:t>𝑥</m:t>
                        </m:r>
                      </m:e>
                      <m:sub>
                        <m:r>
                          <a:rPr lang="en-US" altLang="zh-CN" b="0" i="1" smtClean="0">
                            <a:latin typeface="Cambria Math"/>
                            <a:cs typeface="Times New Roman" pitchFamily="18" charset="0"/>
                          </a:rPr>
                          <m:t>2</m:t>
                        </m:r>
                      </m:sub>
                    </m:sSub>
                    <m:d>
                      <m:dPr>
                        <m:begChr m:val="["/>
                        <m:endChr m:val="]"/>
                        <m:ctrlPr>
                          <a:rPr lang="en-US" altLang="zh-CN" i="1">
                            <a:latin typeface="Cambria Math" charset="0"/>
                            <a:cs typeface="Times New Roman" pitchFamily="18" charset="0"/>
                          </a:rPr>
                        </m:ctrlPr>
                      </m:dPr>
                      <m:e>
                        <m:r>
                          <a:rPr lang="en-US" altLang="zh-CN" i="1">
                            <a:latin typeface="Cambria Math"/>
                            <a:cs typeface="Times New Roman" pitchFamily="18" charset="0"/>
                          </a:rPr>
                          <m:t>0</m:t>
                        </m:r>
                      </m:e>
                    </m:d>
                    <m:r>
                      <a:rPr lang="en-US" altLang="zh-CN" i="1">
                        <a:latin typeface="Cambria Math"/>
                        <a:cs typeface="Times New Roman" pitchFamily="18" charset="0"/>
                      </a:rPr>
                      <m:t>=0</m:t>
                    </m:r>
                  </m:oMath>
                </a14:m>
                <a:endParaRPr lang="en-US" altLang="zh-CN" dirty="0" smtClean="0">
                  <a:latin typeface="Times New Roman" pitchFamily="18" charset="0"/>
                  <a:cs typeface="Times New Roman" pitchFamily="18" charset="0"/>
                </a:endParaRPr>
              </a:p>
              <a:p>
                <a14:m>
                  <m:oMath xmlns:m="http://schemas.openxmlformats.org/officeDocument/2006/math">
                    <m:r>
                      <m:rPr>
                        <m:sty m:val="p"/>
                      </m:rPr>
                      <a:rPr lang="en-US" altLang="zh-CN" b="0" i="0" smtClean="0">
                        <a:latin typeface="Cambria Math"/>
                        <a:cs typeface="Times New Roman" pitchFamily="18" charset="0"/>
                      </a:rPr>
                      <m:t>y</m:t>
                    </m:r>
                    <m:d>
                      <m:dPr>
                        <m:begChr m:val="["/>
                        <m:endChr m:val="]"/>
                        <m:ctrlPr>
                          <a:rPr lang="en-US" altLang="zh-CN" i="1">
                            <a:latin typeface="Cambria Math" charset="0"/>
                            <a:cs typeface="Times New Roman" pitchFamily="18" charset="0"/>
                          </a:rPr>
                        </m:ctrlPr>
                      </m:dPr>
                      <m:e>
                        <m:r>
                          <a:rPr lang="en-US" altLang="zh-CN" i="1">
                            <a:latin typeface="Cambria Math"/>
                            <a:cs typeface="Times New Roman" pitchFamily="18" charset="0"/>
                          </a:rPr>
                          <m:t>𝑘</m:t>
                        </m:r>
                      </m:e>
                    </m:d>
                    <m:r>
                      <a:rPr lang="en-US" altLang="zh-CN" b="0" i="1" smtClean="0">
                        <a:latin typeface="Cambria Math"/>
                        <a:cs typeface="Times New Roman" pitchFamily="18" charset="0"/>
                      </a:rPr>
                      <m:t>=</m:t>
                    </m:r>
                    <m:r>
                      <a:rPr lang="en-US" altLang="zh-CN" i="1">
                        <a:latin typeface="Cambria Math"/>
                        <a:ea typeface="Cambria Math"/>
                      </a:rPr>
                      <m:t>¬</m:t>
                    </m:r>
                    <m:sSub>
                      <m:sSubPr>
                        <m:ctrlPr>
                          <a:rPr lang="en-US" altLang="zh-CN" i="1">
                            <a:latin typeface="Cambria Math" charset="0"/>
                            <a:cs typeface="Times New Roman" pitchFamily="18" charset="0"/>
                          </a:rPr>
                        </m:ctrlPr>
                      </m:sSubPr>
                      <m:e>
                        <m:r>
                          <a:rPr lang="en-US" altLang="zh-CN" i="1">
                            <a:latin typeface="Cambria Math"/>
                            <a:cs typeface="Times New Roman" pitchFamily="18" charset="0"/>
                          </a:rPr>
                          <m:t>𝑥</m:t>
                        </m:r>
                      </m:e>
                      <m:sub>
                        <m:r>
                          <a:rPr lang="en-US" altLang="zh-CN" b="0" i="1" smtClean="0">
                            <a:latin typeface="Cambria Math"/>
                            <a:cs typeface="Times New Roman" pitchFamily="18" charset="0"/>
                          </a:rPr>
                          <m:t>1</m:t>
                        </m:r>
                      </m:sub>
                    </m:sSub>
                    <m:d>
                      <m:dPr>
                        <m:begChr m:val="["/>
                        <m:endChr m:val="]"/>
                        <m:ctrlPr>
                          <a:rPr lang="en-US" altLang="zh-CN" i="1">
                            <a:latin typeface="Cambria Math" charset="0"/>
                            <a:cs typeface="Times New Roman" pitchFamily="18" charset="0"/>
                          </a:rPr>
                        </m:ctrlPr>
                      </m:dPr>
                      <m:e>
                        <m:r>
                          <a:rPr lang="en-US" altLang="zh-CN" i="1">
                            <a:latin typeface="Cambria Math"/>
                            <a:cs typeface="Times New Roman" pitchFamily="18" charset="0"/>
                          </a:rPr>
                          <m:t>𝑘</m:t>
                        </m:r>
                      </m:e>
                    </m:d>
                    <m:r>
                      <a:rPr lang="en-US" altLang="zh-CN" i="1">
                        <a:latin typeface="Cambria Math"/>
                        <a:ea typeface="Cambria Math"/>
                      </a:rPr>
                      <m:t>∨</m:t>
                    </m:r>
                    <m:sSub>
                      <m:sSubPr>
                        <m:ctrlPr>
                          <a:rPr lang="en-US" altLang="zh-CN" i="1">
                            <a:latin typeface="Cambria Math" charset="0"/>
                            <a:cs typeface="Times New Roman" pitchFamily="18" charset="0"/>
                          </a:rPr>
                        </m:ctrlPr>
                      </m:sSubPr>
                      <m:e>
                        <m:r>
                          <a:rPr lang="en-US" altLang="zh-CN" i="1">
                            <a:latin typeface="Cambria Math"/>
                            <a:cs typeface="Times New Roman" pitchFamily="18" charset="0"/>
                          </a:rPr>
                          <m:t>𝑥</m:t>
                        </m:r>
                      </m:e>
                      <m:sub>
                        <m:r>
                          <a:rPr lang="en-US" altLang="zh-CN" i="1">
                            <a:latin typeface="Cambria Math"/>
                            <a:cs typeface="Times New Roman" pitchFamily="18" charset="0"/>
                          </a:rPr>
                          <m:t>2</m:t>
                        </m:r>
                      </m:sub>
                    </m:sSub>
                    <m:d>
                      <m:dPr>
                        <m:begChr m:val="["/>
                        <m:endChr m:val="]"/>
                        <m:ctrlPr>
                          <a:rPr lang="en-US" altLang="zh-CN" i="1">
                            <a:latin typeface="Cambria Math" charset="0"/>
                            <a:cs typeface="Times New Roman" pitchFamily="18" charset="0"/>
                          </a:rPr>
                        </m:ctrlPr>
                      </m:dPr>
                      <m:e>
                        <m:r>
                          <a:rPr lang="en-US" altLang="zh-CN" i="1">
                            <a:latin typeface="Cambria Math"/>
                            <a:cs typeface="Times New Roman" pitchFamily="18" charset="0"/>
                          </a:rPr>
                          <m:t>𝑘</m:t>
                        </m:r>
                      </m:e>
                    </m:d>
                  </m:oMath>
                </a14:m>
                <a:endParaRPr lang="en-US" altLang="zh-CN" dirty="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74" t="-1387" r="-14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0041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Mutual Exclusion Protocol</a:t>
            </a:r>
            <a:endParaRPr lang="zh-CN" altLang="en-US" dirty="0"/>
          </a:p>
        </p:txBody>
      </p:sp>
      <p:sp>
        <p:nvSpPr>
          <p:cNvPr id="3" name="内容占位符 2"/>
          <p:cNvSpPr>
            <a:spLocks noGrp="1"/>
          </p:cNvSpPr>
          <p:nvPr>
            <p:ph idx="1"/>
          </p:nvPr>
        </p:nvSpPr>
        <p:spPr/>
        <p:txBody>
          <a:bodyPr/>
          <a:lstStyle/>
          <a:p>
            <a:r>
              <a:rPr lang="en-US" altLang="zh-CN" dirty="0">
                <a:latin typeface="Times New Roman" pitchFamily="18" charset="0"/>
                <a:cs typeface="Times New Roman" pitchFamily="18" charset="0"/>
              </a:rPr>
              <a:t>Two concurrently executing processes are trying to enter </a:t>
            </a:r>
            <a:r>
              <a:rPr lang="en-US" altLang="zh-CN" dirty="0" smtClean="0">
                <a:latin typeface="Times New Roman" pitchFamily="18" charset="0"/>
                <a:cs typeface="Times New Roman" pitchFamily="18" charset="0"/>
              </a:rPr>
              <a:t>a critical </a:t>
            </a:r>
            <a:r>
              <a:rPr lang="en-US" altLang="zh-CN" dirty="0">
                <a:latin typeface="Times New Roman" pitchFamily="18" charset="0"/>
                <a:cs typeface="Times New Roman" pitchFamily="18" charset="0"/>
              </a:rPr>
              <a:t>section without violating mutual exclusion</a:t>
            </a:r>
            <a:endParaRPr lang="zh-CN" altLang="en-US"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843" y="2564904"/>
            <a:ext cx="4816477" cy="3456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723330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State </a:t>
            </a:r>
            <a:r>
              <a:rPr lang="en-US" altLang="zh-CN" dirty="0" smtClean="0"/>
              <a:t>Space</a:t>
            </a:r>
            <a:endParaRPr lang="zh-CN" altLang="en-US" dirty="0"/>
          </a:p>
        </p:txBody>
      </p:sp>
      <p:sp>
        <p:nvSpPr>
          <p:cNvPr id="3" name="内容占位符 2"/>
          <p:cNvSpPr>
            <a:spLocks noGrp="1"/>
          </p:cNvSpPr>
          <p:nvPr>
            <p:ph idx="1"/>
          </p:nvPr>
        </p:nvSpPr>
        <p:spPr/>
        <p:txBody>
          <a:bodyPr/>
          <a:lstStyle/>
          <a:p>
            <a:r>
              <a:rPr lang="en-US" altLang="zh-CN" dirty="0" smtClean="0">
                <a:latin typeface="Times New Roman" pitchFamily="18" charset="0"/>
                <a:cs typeface="Times New Roman" pitchFamily="18" charset="0"/>
              </a:rPr>
              <a:t>The </a:t>
            </a:r>
            <a:r>
              <a:rPr lang="en-US" altLang="zh-CN" dirty="0">
                <a:latin typeface="Times New Roman" pitchFamily="18" charset="0"/>
                <a:cs typeface="Times New Roman" pitchFamily="18" charset="0"/>
              </a:rPr>
              <a:t>state space of a program can be captured by </a:t>
            </a:r>
            <a:r>
              <a:rPr lang="en-US" altLang="zh-CN" dirty="0" smtClean="0">
                <a:latin typeface="Times New Roman" pitchFamily="18" charset="0"/>
                <a:cs typeface="Times New Roman" pitchFamily="18" charset="0"/>
              </a:rPr>
              <a:t>the valuations </a:t>
            </a:r>
            <a:r>
              <a:rPr lang="en-US" altLang="zh-CN" dirty="0">
                <a:latin typeface="Times New Roman" pitchFamily="18" charset="0"/>
                <a:cs typeface="Times New Roman" pitchFamily="18" charset="0"/>
              </a:rPr>
              <a:t>of the variables and the program counters</a:t>
            </a:r>
          </a:p>
          <a:p>
            <a:r>
              <a:rPr lang="en-US" altLang="zh-CN" dirty="0" smtClean="0">
                <a:latin typeface="Times New Roman" pitchFamily="18" charset="0"/>
                <a:cs typeface="Times New Roman" pitchFamily="18" charset="0"/>
              </a:rPr>
              <a:t>For </a:t>
            </a:r>
            <a:r>
              <a:rPr lang="en-US" altLang="zh-CN" dirty="0">
                <a:latin typeface="Times New Roman" pitchFamily="18" charset="0"/>
                <a:cs typeface="Times New Roman" pitchFamily="18" charset="0"/>
              </a:rPr>
              <a:t>our example, we have</a:t>
            </a:r>
          </a:p>
          <a:p>
            <a:pPr lvl="1"/>
            <a:r>
              <a:rPr lang="en-US" altLang="zh-CN" dirty="0" smtClean="0">
                <a:latin typeface="Times New Roman" pitchFamily="18" charset="0"/>
                <a:cs typeface="Times New Roman" pitchFamily="18" charset="0"/>
              </a:rPr>
              <a:t>two </a:t>
            </a:r>
            <a:r>
              <a:rPr lang="en-US" altLang="zh-CN" dirty="0">
                <a:latin typeface="Times New Roman" pitchFamily="18" charset="0"/>
                <a:cs typeface="Times New Roman" pitchFamily="18" charset="0"/>
              </a:rPr>
              <a:t>program counters: pc1, </a:t>
            </a:r>
            <a:r>
              <a:rPr lang="en-US" altLang="zh-CN" dirty="0" smtClean="0">
                <a:latin typeface="Times New Roman" pitchFamily="18" charset="0"/>
                <a:cs typeface="Times New Roman" pitchFamily="18" charset="0"/>
              </a:rPr>
              <a:t>pc2, domains </a:t>
            </a:r>
            <a:r>
              <a:rPr lang="en-US" altLang="zh-CN" dirty="0">
                <a:latin typeface="Times New Roman" pitchFamily="18" charset="0"/>
                <a:cs typeface="Times New Roman" pitchFamily="18" charset="0"/>
              </a:rPr>
              <a:t>of the program counters: {out, wait, </a:t>
            </a:r>
            <a:r>
              <a:rPr lang="en-US" altLang="zh-CN" dirty="0" err="1" smtClean="0">
                <a:latin typeface="Times New Roman" pitchFamily="18" charset="0"/>
                <a:cs typeface="Times New Roman" pitchFamily="18" charset="0"/>
              </a:rPr>
              <a:t>cs</a:t>
            </a:r>
            <a:r>
              <a:rPr lang="en-US" altLang="zh-CN" dirty="0" smtClean="0">
                <a:latin typeface="Times New Roman" pitchFamily="18" charset="0"/>
                <a:cs typeface="Times New Roman" pitchFamily="18" charset="0"/>
              </a:rPr>
              <a:t>}</a:t>
            </a:r>
          </a:p>
          <a:p>
            <a:pPr lvl="1"/>
            <a:r>
              <a:rPr lang="en-US" altLang="zh-CN" dirty="0" smtClean="0">
                <a:latin typeface="Times New Roman" pitchFamily="18" charset="0"/>
                <a:cs typeface="Times New Roman" pitchFamily="18" charset="0"/>
              </a:rPr>
              <a:t>three </a:t>
            </a:r>
            <a:r>
              <a:rPr lang="en-US" altLang="zh-CN" dirty="0" err="1">
                <a:latin typeface="Times New Roman" pitchFamily="18" charset="0"/>
                <a:cs typeface="Times New Roman" pitchFamily="18" charset="0"/>
              </a:rPr>
              <a:t>boolean</a:t>
            </a:r>
            <a:r>
              <a:rPr lang="en-US" altLang="zh-CN" dirty="0">
                <a:latin typeface="Times New Roman" pitchFamily="18" charset="0"/>
                <a:cs typeface="Times New Roman" pitchFamily="18" charset="0"/>
              </a:rPr>
              <a:t> variables: turn, a, </a:t>
            </a:r>
            <a:r>
              <a:rPr lang="en-US" altLang="zh-CN" dirty="0" smtClean="0">
                <a:latin typeface="Times New Roman" pitchFamily="18" charset="0"/>
                <a:cs typeface="Times New Roman" pitchFamily="18" charset="0"/>
              </a:rPr>
              <a:t>b, </a:t>
            </a:r>
            <a:r>
              <a:rPr lang="en-US" altLang="zh-CN" dirty="0" err="1" smtClean="0">
                <a:latin typeface="Times New Roman" pitchFamily="18" charset="0"/>
                <a:cs typeface="Times New Roman" pitchFamily="18" charset="0"/>
              </a:rPr>
              <a:t>boolean</a:t>
            </a:r>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domain: {True, False}</a:t>
            </a:r>
          </a:p>
          <a:p>
            <a:r>
              <a:rPr lang="en-US" altLang="zh-CN" dirty="0" smtClean="0">
                <a:latin typeface="Times New Roman" pitchFamily="18" charset="0"/>
                <a:cs typeface="Times New Roman" pitchFamily="18" charset="0"/>
              </a:rPr>
              <a:t>Each </a:t>
            </a:r>
            <a:r>
              <a:rPr lang="en-US" altLang="zh-CN" b="1" i="1" dirty="0">
                <a:latin typeface="Times New Roman" pitchFamily="18" charset="0"/>
                <a:cs typeface="Times New Roman" pitchFamily="18" charset="0"/>
              </a:rPr>
              <a:t>state </a:t>
            </a:r>
            <a:r>
              <a:rPr lang="en-US" altLang="zh-CN" dirty="0">
                <a:latin typeface="Times New Roman" pitchFamily="18" charset="0"/>
                <a:cs typeface="Times New Roman" pitchFamily="18" charset="0"/>
              </a:rPr>
              <a:t>of the program is a valuation of all the variables</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644831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a:latin typeface="Times New Roman" pitchFamily="18" charset="0"/>
                <a:cs typeface="Times New Roman" pitchFamily="18" charset="0"/>
              </a:rPr>
              <a:t>Each state can be written as a </a:t>
            </a:r>
            <a:r>
              <a:rPr lang="en-US" altLang="zh-CN" dirty="0" smtClean="0">
                <a:latin typeface="Times New Roman" pitchFamily="18" charset="0"/>
                <a:cs typeface="Times New Roman" pitchFamily="18" charset="0"/>
              </a:rPr>
              <a:t>tuple (pc1,pc2,turn,a,b</a:t>
            </a:r>
            <a:r>
              <a:rPr lang="en-US" altLang="zh-CN" dirty="0">
                <a:latin typeface="Times New Roman" pitchFamily="18" charset="0"/>
                <a:cs typeface="Times New Roman" pitchFamily="18" charset="0"/>
              </a:rPr>
              <a:t>)</a:t>
            </a:r>
          </a:p>
          <a:p>
            <a:r>
              <a:rPr lang="en-US" altLang="zh-CN" dirty="0" smtClean="0">
                <a:latin typeface="Times New Roman" pitchFamily="18" charset="0"/>
                <a:cs typeface="Times New Roman" pitchFamily="18" charset="0"/>
              </a:rPr>
              <a:t>Initial </a:t>
            </a:r>
            <a:r>
              <a:rPr lang="en-US" altLang="zh-CN" dirty="0">
                <a:latin typeface="Times New Roman" pitchFamily="18" charset="0"/>
                <a:cs typeface="Times New Roman" pitchFamily="18" charset="0"/>
              </a:rPr>
              <a:t>states: {(</a:t>
            </a:r>
            <a:r>
              <a:rPr lang="en-US" altLang="zh-CN" dirty="0" err="1">
                <a:latin typeface="Times New Roman" pitchFamily="18" charset="0"/>
                <a:cs typeface="Times New Roman" pitchFamily="18" charset="0"/>
              </a:rPr>
              <a:t>o,o,F,F,F</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o,o,F,F,T</a:t>
            </a:r>
            <a:r>
              <a:rPr lang="en-US" altLang="zh-CN" dirty="0" smtClean="0">
                <a:latin typeface="Times New Roman" pitchFamily="18" charset="0"/>
                <a:cs typeface="Times New Roman" pitchFamily="18" charset="0"/>
              </a:rPr>
              <a:t>), (</a:t>
            </a:r>
            <a:r>
              <a:rPr lang="en-US" altLang="zh-CN" dirty="0" err="1">
                <a:latin typeface="Times New Roman" pitchFamily="18" charset="0"/>
                <a:cs typeface="Times New Roman" pitchFamily="18" charset="0"/>
              </a:rPr>
              <a:t>o,o,F,T,F</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o,o,F,T,T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o,o,T,F,F</a:t>
            </a:r>
            <a:r>
              <a:rPr lang="en-US" altLang="zh-CN" dirty="0" smtClean="0">
                <a:latin typeface="Times New Roman" pitchFamily="18" charset="0"/>
                <a:cs typeface="Times New Roman" pitchFamily="18" charset="0"/>
              </a:rPr>
              <a:t>), (</a:t>
            </a:r>
            <a:r>
              <a:rPr lang="en-US" altLang="zh-CN" dirty="0" err="1">
                <a:latin typeface="Times New Roman" pitchFamily="18" charset="0"/>
                <a:cs typeface="Times New Roman" pitchFamily="18" charset="0"/>
              </a:rPr>
              <a:t>o,o,T,F,T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o,o,T,T,F</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o,o,T,T,T</a:t>
            </a:r>
            <a:r>
              <a:rPr lang="en-US" altLang="zh-CN" dirty="0">
                <a:latin typeface="Times New Roman" pitchFamily="18" charset="0"/>
                <a:cs typeface="Times New Roman" pitchFamily="18" charset="0"/>
              </a:rPr>
              <a:t>)}</a:t>
            </a:r>
          </a:p>
          <a:p>
            <a:pPr marL="0" indent="0">
              <a:buNone/>
            </a:pPr>
            <a:r>
              <a:rPr lang="en-US" altLang="zh-CN" dirty="0" smtClean="0">
                <a:latin typeface="Times New Roman" pitchFamily="18" charset="0"/>
                <a:cs typeface="Times New Roman" pitchFamily="18" charset="0"/>
              </a:rPr>
              <a:t>      – </a:t>
            </a:r>
            <a:r>
              <a:rPr lang="en-US" altLang="zh-CN" dirty="0">
                <a:latin typeface="Times New Roman" pitchFamily="18" charset="0"/>
                <a:cs typeface="Times New Roman" pitchFamily="18" charset="0"/>
              </a:rPr>
              <a:t>initially: pc1=o and pc2=o</a:t>
            </a:r>
          </a:p>
          <a:p>
            <a:r>
              <a:rPr lang="en-US" altLang="zh-CN" dirty="0" smtClean="0">
                <a:latin typeface="Times New Roman" pitchFamily="18" charset="0"/>
                <a:cs typeface="Times New Roman" pitchFamily="18" charset="0"/>
              </a:rPr>
              <a:t>How </a:t>
            </a:r>
            <a:r>
              <a:rPr lang="en-US" altLang="zh-CN" dirty="0">
                <a:latin typeface="Times New Roman" pitchFamily="18" charset="0"/>
                <a:cs typeface="Times New Roman" pitchFamily="18" charset="0"/>
              </a:rPr>
              <a:t>many states total?</a:t>
            </a:r>
          </a:p>
          <a:p>
            <a:pPr marL="0" indent="0">
              <a:buNone/>
            </a:pPr>
            <a:r>
              <a:rPr lang="en-US" altLang="zh-CN" dirty="0" smtClean="0">
                <a:latin typeface="Times New Roman" pitchFamily="18" charset="0"/>
                <a:cs typeface="Times New Roman" pitchFamily="18" charset="0"/>
              </a:rPr>
              <a:t>     3 </a:t>
            </a:r>
            <a:r>
              <a:rPr lang="en-US" altLang="zh-CN" dirty="0">
                <a:latin typeface="Times New Roman" pitchFamily="18" charset="0"/>
                <a:cs typeface="Times New Roman" pitchFamily="18" charset="0"/>
              </a:rPr>
              <a:t>* 3 * 2 * 2 * 2 = </a:t>
            </a:r>
            <a:r>
              <a:rPr lang="en-US" altLang="zh-CN" dirty="0" smtClean="0">
                <a:latin typeface="Times New Roman" pitchFamily="18" charset="0"/>
                <a:cs typeface="Times New Roman" pitchFamily="18" charset="0"/>
              </a:rPr>
              <a:t>72</a:t>
            </a:r>
          </a:p>
          <a:p>
            <a:pPr marL="0" indent="0">
              <a:buNone/>
            </a:pP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exponential </a:t>
            </a:r>
            <a:r>
              <a:rPr lang="en-US" altLang="zh-CN" dirty="0">
                <a:latin typeface="Times New Roman" pitchFamily="18" charset="0"/>
                <a:cs typeface="Times New Roman" pitchFamily="18" charset="0"/>
              </a:rPr>
              <a:t>in the number of variables and </a:t>
            </a:r>
            <a:r>
              <a:rPr lang="en-US" altLang="zh-CN" dirty="0" smtClean="0">
                <a:latin typeface="Times New Roman" pitchFamily="18" charset="0"/>
                <a:cs typeface="Times New Roman" pitchFamily="18" charset="0"/>
              </a:rPr>
              <a:t>the    </a:t>
            </a:r>
          </a:p>
          <a:p>
            <a:pPr marL="0" indent="0">
              <a:buNone/>
            </a:pPr>
            <a:r>
              <a:rPr lang="en-US" altLang="zh-CN" dirty="0" smtClean="0">
                <a:latin typeface="Times New Roman" pitchFamily="18" charset="0"/>
                <a:cs typeface="Times New Roman" pitchFamily="18" charset="0"/>
              </a:rPr>
              <a:t>      number of concurrent </a:t>
            </a:r>
            <a:r>
              <a:rPr lang="en-US" altLang="zh-CN" dirty="0">
                <a:latin typeface="Times New Roman" pitchFamily="18" charset="0"/>
                <a:cs typeface="Times New Roman" pitchFamily="18" charset="0"/>
              </a:rPr>
              <a:t>components</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808140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a:latin typeface="Times New Roman" pitchFamily="18" charset="0"/>
                <a:cs typeface="Times New Roman" pitchFamily="18" charset="0"/>
              </a:rPr>
              <a:t>Transition Relation specifies the next-state relation, i.e</a:t>
            </a:r>
            <a:r>
              <a:rPr lang="en-US" altLang="zh-CN" dirty="0" smtClean="0">
                <a:latin typeface="Times New Roman" pitchFamily="18" charset="0"/>
                <a:cs typeface="Times New Roman" pitchFamily="18" charset="0"/>
              </a:rPr>
              <a:t>., given </a:t>
            </a:r>
            <a:r>
              <a:rPr lang="en-US" altLang="zh-CN" dirty="0">
                <a:latin typeface="Times New Roman" pitchFamily="18" charset="0"/>
                <a:cs typeface="Times New Roman" pitchFamily="18" charset="0"/>
              </a:rPr>
              <a:t>a state what are the states that can </a:t>
            </a:r>
            <a:r>
              <a:rPr lang="en-US" altLang="zh-CN" dirty="0" smtClean="0">
                <a:latin typeface="Times New Roman" pitchFamily="18" charset="0"/>
                <a:cs typeface="Times New Roman" pitchFamily="18" charset="0"/>
              </a:rPr>
              <a:t>come immediately </a:t>
            </a:r>
            <a:r>
              <a:rPr lang="en-US" altLang="zh-CN" dirty="0">
                <a:latin typeface="Times New Roman" pitchFamily="18" charset="0"/>
                <a:cs typeface="Times New Roman" pitchFamily="18" charset="0"/>
              </a:rPr>
              <a:t>after that state</a:t>
            </a:r>
          </a:p>
          <a:p>
            <a:r>
              <a:rPr lang="en-US" altLang="zh-CN" dirty="0" smtClean="0">
                <a:latin typeface="Times New Roman" pitchFamily="18" charset="0"/>
                <a:cs typeface="Times New Roman" pitchFamily="18" charset="0"/>
              </a:rPr>
              <a:t>For </a:t>
            </a:r>
            <a:r>
              <a:rPr lang="en-US" altLang="zh-CN" dirty="0">
                <a:latin typeface="Times New Roman" pitchFamily="18" charset="0"/>
                <a:cs typeface="Times New Roman" pitchFamily="18" charset="0"/>
              </a:rPr>
              <a:t>example, given the initial state (</a:t>
            </a:r>
            <a:r>
              <a:rPr lang="en-US" altLang="zh-CN" dirty="0" err="1">
                <a:latin typeface="Times New Roman" pitchFamily="18" charset="0"/>
                <a:cs typeface="Times New Roman" pitchFamily="18" charset="0"/>
              </a:rPr>
              <a:t>o,o,F,F,F</a:t>
            </a:r>
            <a:r>
              <a:rPr lang="en-US" altLang="zh-CN" dirty="0">
                <a:latin typeface="Times New Roman" pitchFamily="18" charset="0"/>
                <a:cs typeface="Times New Roman" pitchFamily="18" charset="0"/>
              </a:rPr>
              <a:t>)</a:t>
            </a:r>
          </a:p>
          <a:p>
            <a:pPr marL="0" indent="0">
              <a:buNone/>
            </a:pPr>
            <a:r>
              <a:rPr lang="en-US" altLang="zh-CN" dirty="0" smtClean="0">
                <a:latin typeface="Times New Roman" pitchFamily="18" charset="0"/>
                <a:cs typeface="Times New Roman" pitchFamily="18" charset="0"/>
              </a:rPr>
              <a:t>       Process </a:t>
            </a:r>
            <a:r>
              <a:rPr lang="en-US" altLang="zh-CN" dirty="0">
                <a:latin typeface="Times New Roman" pitchFamily="18" charset="0"/>
                <a:cs typeface="Times New Roman" pitchFamily="18" charset="0"/>
              </a:rPr>
              <a:t>1 can execute:</a:t>
            </a:r>
          </a:p>
          <a:p>
            <a:pPr marL="0" indent="0">
              <a:buNone/>
            </a:pPr>
            <a:r>
              <a:rPr lang="en-US" altLang="zh-CN" dirty="0" smtClean="0">
                <a:latin typeface="Times New Roman" pitchFamily="18" charset="0"/>
                <a:cs typeface="Times New Roman" pitchFamily="18" charset="0"/>
              </a:rPr>
              <a:t>       out</a:t>
            </a:r>
            <a:r>
              <a:rPr lang="en-US" altLang="zh-CN" dirty="0">
                <a:latin typeface="Times New Roman" pitchFamily="18" charset="0"/>
                <a:cs typeface="Times New Roman" pitchFamily="18" charset="0"/>
              </a:rPr>
              <a:t>: a := true; turn := true;</a:t>
            </a:r>
          </a:p>
          <a:p>
            <a:pPr marL="0" indent="0">
              <a:buNone/>
            </a:pPr>
            <a:r>
              <a:rPr lang="en-US" altLang="zh-CN" dirty="0" smtClean="0">
                <a:latin typeface="Times New Roman" pitchFamily="18" charset="0"/>
                <a:cs typeface="Times New Roman" pitchFamily="18" charset="0"/>
              </a:rPr>
              <a:t>       or </a:t>
            </a:r>
            <a:r>
              <a:rPr lang="en-US" altLang="zh-CN" dirty="0">
                <a:latin typeface="Times New Roman" pitchFamily="18" charset="0"/>
                <a:cs typeface="Times New Roman" pitchFamily="18" charset="0"/>
              </a:rPr>
              <a:t>Process 2 can execute:</a:t>
            </a:r>
          </a:p>
          <a:p>
            <a:pPr marL="0" indent="0">
              <a:buNone/>
            </a:pPr>
            <a:r>
              <a:rPr lang="en-US" altLang="zh-CN" dirty="0" smtClean="0">
                <a:latin typeface="Times New Roman" pitchFamily="18" charset="0"/>
                <a:cs typeface="Times New Roman" pitchFamily="18" charset="0"/>
              </a:rPr>
              <a:t>       out</a:t>
            </a:r>
            <a:r>
              <a:rPr lang="en-US" altLang="zh-CN" dirty="0">
                <a:latin typeface="Times New Roman" pitchFamily="18" charset="0"/>
                <a:cs typeface="Times New Roman" pitchFamily="18" charset="0"/>
              </a:rPr>
              <a:t>: b := true; turn := false;</a:t>
            </a:r>
          </a:p>
          <a:p>
            <a:r>
              <a:rPr lang="en-US" altLang="zh-CN" dirty="0" smtClean="0">
                <a:latin typeface="Times New Roman" pitchFamily="18" charset="0"/>
                <a:cs typeface="Times New Roman" pitchFamily="18" charset="0"/>
              </a:rPr>
              <a:t>If </a:t>
            </a:r>
            <a:r>
              <a:rPr lang="en-US" altLang="zh-CN" dirty="0">
                <a:latin typeface="Times New Roman" pitchFamily="18" charset="0"/>
                <a:cs typeface="Times New Roman" pitchFamily="18" charset="0"/>
              </a:rPr>
              <a:t>process 1 executes, the next state is (</a:t>
            </a:r>
            <a:r>
              <a:rPr lang="en-US" altLang="zh-CN" dirty="0" err="1">
                <a:latin typeface="Times New Roman" pitchFamily="18" charset="0"/>
                <a:cs typeface="Times New Roman" pitchFamily="18" charset="0"/>
              </a:rPr>
              <a:t>w,o,T,T,F</a:t>
            </a:r>
            <a:r>
              <a:rPr lang="en-US" altLang="zh-CN" dirty="0">
                <a:latin typeface="Times New Roman" pitchFamily="18" charset="0"/>
                <a:cs typeface="Times New Roman" pitchFamily="18" charset="0"/>
              </a:rPr>
              <a:t>)</a:t>
            </a:r>
          </a:p>
          <a:p>
            <a:r>
              <a:rPr lang="en-US" altLang="zh-CN" dirty="0" smtClean="0">
                <a:latin typeface="Times New Roman" pitchFamily="18" charset="0"/>
                <a:cs typeface="Times New Roman" pitchFamily="18" charset="0"/>
              </a:rPr>
              <a:t>If </a:t>
            </a:r>
            <a:r>
              <a:rPr lang="en-US" altLang="zh-CN" dirty="0">
                <a:latin typeface="Times New Roman" pitchFamily="18" charset="0"/>
                <a:cs typeface="Times New Roman" pitchFamily="18" charset="0"/>
              </a:rPr>
              <a:t>process 2 executes, the next state is (</a:t>
            </a:r>
            <a:r>
              <a:rPr lang="en-US" altLang="zh-CN" dirty="0" err="1">
                <a:latin typeface="Times New Roman" pitchFamily="18" charset="0"/>
                <a:cs typeface="Times New Roman" pitchFamily="18" charset="0"/>
              </a:rPr>
              <a:t>o,w,F,F,T</a:t>
            </a:r>
            <a:r>
              <a:rPr lang="en-US" altLang="zh-CN" dirty="0">
                <a:latin typeface="Times New Roman" pitchFamily="18" charset="0"/>
                <a:cs typeface="Times New Roman" pitchFamily="18" charset="0"/>
              </a:rPr>
              <a:t>)</a:t>
            </a:r>
          </a:p>
          <a:p>
            <a:r>
              <a:rPr lang="en-US" altLang="zh-CN" dirty="0" smtClean="0">
                <a:latin typeface="Times New Roman" pitchFamily="18" charset="0"/>
                <a:cs typeface="Times New Roman" pitchFamily="18" charset="0"/>
              </a:rPr>
              <a:t>So </a:t>
            </a:r>
            <a:r>
              <a:rPr lang="en-US" altLang="zh-CN" dirty="0">
                <a:latin typeface="Times New Roman" pitchFamily="18" charset="0"/>
                <a:cs typeface="Times New Roman" pitchFamily="18" charset="0"/>
              </a:rPr>
              <a:t>the state pairs ((</a:t>
            </a:r>
            <a:r>
              <a:rPr lang="en-US" altLang="zh-CN" dirty="0" err="1">
                <a:latin typeface="Times New Roman" pitchFamily="18" charset="0"/>
                <a:cs typeface="Times New Roman" pitchFamily="18" charset="0"/>
              </a:rPr>
              <a:t>o,o,F,F,F</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w,o,T,T,F</a:t>
            </a: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and ((</a:t>
            </a:r>
            <a:r>
              <a:rPr lang="en-US" altLang="zh-CN" dirty="0" err="1">
                <a:latin typeface="Times New Roman" pitchFamily="18" charset="0"/>
                <a:cs typeface="Times New Roman" pitchFamily="18" charset="0"/>
              </a:rPr>
              <a:t>o,o,F,F,F</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o,w,F,F,T</a:t>
            </a:r>
            <a:r>
              <a:rPr lang="en-US" altLang="zh-CN" dirty="0">
                <a:latin typeface="Times New Roman" pitchFamily="18" charset="0"/>
                <a:cs typeface="Times New Roman" pitchFamily="18" charset="0"/>
              </a:rPr>
              <a:t>)) are included in </a:t>
            </a:r>
            <a:r>
              <a:rPr lang="en-US" altLang="zh-CN" dirty="0" smtClean="0">
                <a:latin typeface="Times New Roman" pitchFamily="18" charset="0"/>
                <a:cs typeface="Times New Roman" pitchFamily="18" charset="0"/>
              </a:rPr>
              <a:t>the transition </a:t>
            </a:r>
            <a:r>
              <a:rPr lang="en-US" altLang="zh-CN" dirty="0">
                <a:latin typeface="Times New Roman" pitchFamily="18" charset="0"/>
                <a:cs typeface="Times New Roman" pitchFamily="18" charset="0"/>
              </a:rPr>
              <a:t>relation</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203608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218" y="1412776"/>
            <a:ext cx="7058025" cy="445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12157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smtClean="0">
                <a:latin typeface="Times New Roman" pitchFamily="18" charset="0"/>
                <a:cs typeface="Times New Roman" pitchFamily="18" charset="0"/>
              </a:rPr>
              <a:t>P =m: </a:t>
            </a:r>
            <a:r>
              <a:rPr lang="en-US" altLang="zh-CN" dirty="0" err="1" smtClean="0">
                <a:latin typeface="Times New Roman" pitchFamily="18" charset="0"/>
                <a:cs typeface="Times New Roman" pitchFamily="18" charset="0"/>
              </a:rPr>
              <a:t>cobegin</a:t>
            </a:r>
            <a:r>
              <a:rPr lang="en-US" altLang="zh-CN" dirty="0" smtClean="0">
                <a:latin typeface="Times New Roman" pitchFamily="18" charset="0"/>
                <a:cs typeface="Times New Roman" pitchFamily="18" charset="0"/>
              </a:rPr>
              <a:t> P</a:t>
            </a:r>
            <a:r>
              <a:rPr lang="en-US" altLang="zh-CN" sz="2100" dirty="0">
                <a:latin typeface="Times New Roman" pitchFamily="18" charset="0"/>
                <a:cs typeface="Times New Roman" pitchFamily="18" charset="0"/>
              </a:rPr>
              <a:t>0</a:t>
            </a:r>
            <a:r>
              <a:rPr lang="en-US" altLang="zh-CN" dirty="0" smtClean="0">
                <a:latin typeface="Times New Roman" pitchFamily="18" charset="0"/>
                <a:cs typeface="Times New Roman" pitchFamily="18" charset="0"/>
              </a:rPr>
              <a:t> || P</a:t>
            </a:r>
            <a:r>
              <a:rPr lang="en-US" altLang="zh-CN" sz="2100" dirty="0">
                <a:latin typeface="Times New Roman" pitchFamily="18" charset="0"/>
                <a:cs typeface="Times New Roman" pitchFamily="18" charset="0"/>
              </a:rPr>
              <a:t>1</a:t>
            </a:r>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coend</a:t>
            </a: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m’</a:t>
            </a:r>
          </a:p>
          <a:p>
            <a:endParaRPr lang="en-US" altLang="zh-CN" dirty="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P</a:t>
            </a:r>
            <a:r>
              <a:rPr lang="en-US" altLang="zh-CN" sz="2100" dirty="0" smtClean="0">
                <a:latin typeface="Times New Roman" pitchFamily="18" charset="0"/>
                <a:cs typeface="Times New Roman" pitchFamily="18" charset="0"/>
              </a:rPr>
              <a:t>0</a:t>
            </a:r>
            <a:r>
              <a:rPr lang="en-US" altLang="zh-CN" dirty="0" smtClean="0">
                <a:latin typeface="Times New Roman" pitchFamily="18" charset="0"/>
                <a:cs typeface="Times New Roman" pitchFamily="18" charset="0"/>
              </a:rPr>
              <a:t>:: l</a:t>
            </a:r>
            <a:r>
              <a:rPr lang="en-US" altLang="zh-CN" sz="2100" dirty="0">
                <a:latin typeface="Times New Roman" pitchFamily="18" charset="0"/>
                <a:cs typeface="Times New Roman" pitchFamily="18" charset="0"/>
              </a:rPr>
              <a:t>0</a:t>
            </a:r>
            <a:r>
              <a:rPr lang="en-US" altLang="zh-CN" dirty="0" smtClean="0">
                <a:latin typeface="Times New Roman" pitchFamily="18" charset="0"/>
                <a:cs typeface="Times New Roman" pitchFamily="18" charset="0"/>
              </a:rPr>
              <a:t>:  while True do</a:t>
            </a:r>
          </a:p>
          <a:p>
            <a:pPr marL="0" indent="0">
              <a:buNone/>
            </a:pPr>
            <a:r>
              <a:rPr lang="en-US" altLang="zh-CN" dirty="0" smtClean="0">
                <a:latin typeface="Times New Roman" pitchFamily="18" charset="0"/>
                <a:cs typeface="Times New Roman" pitchFamily="18" charset="0"/>
              </a:rPr>
              <a:t>                           NC</a:t>
            </a:r>
            <a:r>
              <a:rPr lang="en-US" altLang="zh-CN" sz="2100" dirty="0">
                <a:latin typeface="Times New Roman" pitchFamily="18" charset="0"/>
                <a:cs typeface="Times New Roman" pitchFamily="18" charset="0"/>
              </a:rPr>
              <a:t>0</a:t>
            </a:r>
            <a:r>
              <a:rPr lang="en-US" altLang="zh-CN" dirty="0" smtClean="0">
                <a:latin typeface="Times New Roman" pitchFamily="18" charset="0"/>
                <a:cs typeface="Times New Roman" pitchFamily="18" charset="0"/>
              </a:rPr>
              <a:t>: wait (turn =0);</a:t>
            </a:r>
          </a:p>
          <a:p>
            <a:pPr marL="0" indent="0">
              <a:buNone/>
            </a:pP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CR</a:t>
            </a:r>
            <a:r>
              <a:rPr lang="en-US" altLang="zh-CN" sz="2100" dirty="0">
                <a:latin typeface="Times New Roman" pitchFamily="18" charset="0"/>
                <a:cs typeface="Times New Roman" pitchFamily="18" charset="0"/>
              </a:rPr>
              <a:t>0</a:t>
            </a:r>
            <a:r>
              <a:rPr lang="en-US" altLang="zh-CN" dirty="0" smtClean="0">
                <a:latin typeface="Times New Roman" pitchFamily="18" charset="0"/>
                <a:cs typeface="Times New Roman" pitchFamily="18" charset="0"/>
              </a:rPr>
              <a:t>: turn :=1;</a:t>
            </a:r>
          </a:p>
          <a:p>
            <a:pPr marL="0" indent="0">
              <a:buNone/>
            </a:pP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end while</a:t>
            </a:r>
          </a:p>
          <a:p>
            <a:pPr marL="0" indent="0">
              <a:buNone/>
            </a:pP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l</a:t>
            </a:r>
            <a:r>
              <a:rPr lang="en-US" altLang="zh-CN" sz="2100" dirty="0">
                <a:latin typeface="Times New Roman" pitchFamily="18" charset="0"/>
                <a:cs typeface="Times New Roman" pitchFamily="18" charset="0"/>
              </a:rPr>
              <a:t>0</a:t>
            </a:r>
            <a:r>
              <a:rPr lang="en-US" altLang="zh-CN" dirty="0" smtClean="0">
                <a:latin typeface="Times New Roman" pitchFamily="18" charset="0"/>
                <a:cs typeface="Times New Roman" pitchFamily="18" charset="0"/>
              </a:rPr>
              <a:t>’</a:t>
            </a:r>
          </a:p>
          <a:p>
            <a:pPr marL="0" indent="0">
              <a:buNone/>
            </a:pPr>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 P</a:t>
            </a:r>
            <a:r>
              <a:rPr lang="en-US" altLang="zh-CN" sz="2100" dirty="0">
                <a:latin typeface="Times New Roman" pitchFamily="18" charset="0"/>
                <a:cs typeface="Times New Roman" pitchFamily="18" charset="0"/>
              </a:rPr>
              <a:t>1</a:t>
            </a:r>
            <a:r>
              <a:rPr lang="en-US" altLang="zh-CN" dirty="0" smtClean="0">
                <a:latin typeface="Times New Roman" pitchFamily="18" charset="0"/>
                <a:cs typeface="Times New Roman" pitchFamily="18" charset="0"/>
              </a:rPr>
              <a:t>: l</a:t>
            </a:r>
            <a:r>
              <a:rPr lang="en-US" altLang="zh-CN" sz="2100" dirty="0">
                <a:latin typeface="Times New Roman" pitchFamily="18" charset="0"/>
                <a:cs typeface="Times New Roman" pitchFamily="18" charset="0"/>
              </a:rPr>
              <a:t>1</a:t>
            </a:r>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while True do</a:t>
            </a:r>
          </a:p>
          <a:p>
            <a:pPr marL="0" indent="0">
              <a:buNone/>
            </a:pP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NC</a:t>
            </a:r>
            <a:r>
              <a:rPr lang="en-US" altLang="zh-CN" sz="2100" dirty="0">
                <a:latin typeface="Times New Roman" pitchFamily="18" charset="0"/>
                <a:cs typeface="Times New Roman" pitchFamily="18" charset="0"/>
              </a:rPr>
              <a:t>1</a:t>
            </a:r>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wait (turn </a:t>
            </a:r>
            <a:r>
              <a:rPr lang="en-US" altLang="zh-CN" dirty="0" smtClean="0">
                <a:latin typeface="Times New Roman" pitchFamily="18" charset="0"/>
                <a:cs typeface="Times New Roman" pitchFamily="18" charset="0"/>
              </a:rPr>
              <a:t>=1);</a:t>
            </a:r>
            <a:endParaRPr lang="en-US" altLang="zh-CN" dirty="0">
              <a:latin typeface="Times New Roman" pitchFamily="18" charset="0"/>
              <a:cs typeface="Times New Roman" pitchFamily="18" charset="0"/>
            </a:endParaRPr>
          </a:p>
          <a:p>
            <a:pPr marL="0" indent="0">
              <a:buNone/>
            </a:pP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CR</a:t>
            </a:r>
            <a:r>
              <a:rPr lang="en-US" altLang="zh-CN" sz="2100" dirty="0">
                <a:latin typeface="Times New Roman" pitchFamily="18" charset="0"/>
                <a:cs typeface="Times New Roman" pitchFamily="18" charset="0"/>
              </a:rPr>
              <a:t>1</a:t>
            </a:r>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turn </a:t>
            </a:r>
            <a:r>
              <a:rPr lang="en-US" altLang="zh-CN" dirty="0" smtClean="0">
                <a:latin typeface="Times New Roman" pitchFamily="18" charset="0"/>
                <a:cs typeface="Times New Roman" pitchFamily="18" charset="0"/>
              </a:rPr>
              <a:t>:=0;</a:t>
            </a:r>
            <a:endParaRPr lang="en-US" altLang="zh-CN" dirty="0">
              <a:latin typeface="Times New Roman" pitchFamily="18" charset="0"/>
              <a:cs typeface="Times New Roman" pitchFamily="18" charset="0"/>
            </a:endParaRPr>
          </a:p>
          <a:p>
            <a:pPr marL="0" indent="0">
              <a:buNone/>
            </a:pPr>
            <a:r>
              <a:rPr lang="en-US" altLang="zh-CN" dirty="0">
                <a:latin typeface="Times New Roman" pitchFamily="18" charset="0"/>
                <a:cs typeface="Times New Roman" pitchFamily="18" charset="0"/>
              </a:rPr>
              <a:t>                  end while</a:t>
            </a:r>
          </a:p>
          <a:p>
            <a:pPr marL="0" indent="0">
              <a:buNone/>
            </a:pP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l</a:t>
            </a:r>
            <a:r>
              <a:rPr lang="en-US" altLang="zh-CN" sz="2100" dirty="0">
                <a:latin typeface="Times New Roman" pitchFamily="18" charset="0"/>
                <a:cs typeface="Times New Roman" pitchFamily="18" charset="0"/>
              </a:rPr>
              <a:t>1</a:t>
            </a:r>
            <a:r>
              <a:rPr lang="en-US" altLang="zh-CN" dirty="0" smtClean="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marL="0" indent="0">
              <a:buNone/>
            </a:pP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734587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231661" y="1293626"/>
            <a:ext cx="8290825" cy="4727662"/>
          </a:xfrm>
          <a:prstGeom prst="rect">
            <a:avLst/>
          </a:prstGeom>
          <a:noFill/>
          <a:ln w="9525">
            <a:noFill/>
            <a:miter lim="800000"/>
            <a:headEnd/>
            <a:tailEnd/>
          </a:ln>
        </p:spPr>
      </p:pic>
    </p:spTree>
    <p:extLst>
      <p:ext uri="{BB962C8B-B14F-4D97-AF65-F5344CB8AC3E}">
        <p14:creationId xmlns:p14="http://schemas.microsoft.com/office/powerpoint/2010/main" val="2275336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itchFamily="18" charset="0"/>
                <a:cs typeface="Times New Roman" pitchFamily="18" charset="0"/>
              </a:rPr>
              <a:t>Transition systems</a:t>
            </a:r>
            <a:endParaRPr lang="zh-CN" alt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r>
                  <a:rPr lang="en-US" altLang="zh-CN" dirty="0" smtClean="0">
                    <a:latin typeface="Times New Roman" pitchFamily="18" charset="0"/>
                    <a:cs typeface="Times New Roman" pitchFamily="18" charset="0"/>
                  </a:rPr>
                  <a:t>A </a:t>
                </a:r>
                <a:r>
                  <a:rPr lang="en-US" altLang="zh-CN" i="1" dirty="0">
                    <a:latin typeface="Times New Roman" pitchFamily="18" charset="0"/>
                    <a:cs typeface="Times New Roman" pitchFamily="18" charset="0"/>
                  </a:rPr>
                  <a:t>transition systems </a:t>
                </a:r>
                <a:r>
                  <a:rPr lang="en-US" altLang="zh-CN" dirty="0">
                    <a:latin typeface="Times New Roman" pitchFamily="18" charset="0"/>
                    <a:cs typeface="Times New Roman" pitchFamily="18" charset="0"/>
                  </a:rPr>
                  <a:t>is a </a:t>
                </a:r>
                <a:r>
                  <a:rPr lang="en-US" altLang="zh-CN" dirty="0" smtClean="0">
                    <a:latin typeface="Times New Roman" pitchFamily="18" charset="0"/>
                    <a:cs typeface="Times New Roman" pitchFamily="18" charset="0"/>
                  </a:rPr>
                  <a:t>tuple </a:t>
                </a:r>
                <a14:m>
                  <m:oMath xmlns:m="http://schemas.openxmlformats.org/officeDocument/2006/math">
                    <m:r>
                      <a:rPr lang="zh-CN" altLang="en-US" b="0" i="1" smtClean="0">
                        <a:latin typeface="Cambria Math"/>
                      </a:rPr>
                      <m:t>𝒜</m:t>
                    </m:r>
                    <m:r>
                      <a:rPr lang="en-US" altLang="zh-CN" b="0" i="1" smtClean="0">
                        <a:latin typeface="Cambria Math"/>
                      </a:rPr>
                      <m:t>=&lt;</m:t>
                    </m:r>
                    <m:r>
                      <a:rPr lang="en-US" altLang="zh-CN" b="0" i="1" smtClean="0">
                        <a:latin typeface="Cambria Math"/>
                      </a:rPr>
                      <m:t>𝑆</m:t>
                    </m:r>
                    <m:r>
                      <a:rPr lang="en-US" altLang="zh-CN" b="0" i="1" smtClean="0">
                        <a:latin typeface="Cambria Math"/>
                      </a:rPr>
                      <m:t>,</m:t>
                    </m:r>
                    <m:sSub>
                      <m:sSubPr>
                        <m:ctrlPr>
                          <a:rPr lang="en-US" altLang="zh-CN" i="1">
                            <a:latin typeface="Cambria Math" charset="0"/>
                          </a:rPr>
                        </m:ctrlPr>
                      </m:sSubPr>
                      <m:e>
                        <m:r>
                          <a:rPr lang="en-US" altLang="zh-CN" i="1">
                            <a:latin typeface="Cambria Math"/>
                          </a:rPr>
                          <m:t>𝑆</m:t>
                        </m:r>
                      </m:e>
                      <m:sub>
                        <m:r>
                          <a:rPr lang="en-US" altLang="zh-CN" i="1">
                            <a:latin typeface="Cambria Math"/>
                          </a:rPr>
                          <m:t>0</m:t>
                        </m:r>
                      </m:sub>
                    </m:sSub>
                    <m:r>
                      <a:rPr lang="en-US" altLang="zh-CN" b="0" i="1" smtClean="0">
                        <a:latin typeface="Cambria Math"/>
                      </a:rPr>
                      <m:t>,</m:t>
                    </m:r>
                    <m:r>
                      <a:rPr lang="en-US" altLang="zh-CN" b="0" i="1" smtClean="0">
                        <a:latin typeface="Cambria Math"/>
                      </a:rPr>
                      <m:t>𝑇</m:t>
                    </m:r>
                    <m:r>
                      <a:rPr lang="en-US" altLang="zh-CN" b="0" i="1" smtClean="0">
                        <a:latin typeface="Cambria Math"/>
                      </a:rPr>
                      <m:t>,</m:t>
                    </m:r>
                    <m:r>
                      <a:rPr lang="zh-CN" altLang="en-US" b="0" i="1" smtClean="0">
                        <a:latin typeface="Cambria Math"/>
                      </a:rPr>
                      <m:t>𝛼</m:t>
                    </m:r>
                    <m:r>
                      <a:rPr lang="en-US" altLang="zh-CN" b="0" i="1" smtClean="0">
                        <a:latin typeface="Cambria Math"/>
                      </a:rPr>
                      <m:t>,</m:t>
                    </m:r>
                    <m:r>
                      <a:rPr lang="zh-CN" altLang="en-US" b="0" i="1" smtClean="0">
                        <a:latin typeface="Cambria Math"/>
                      </a:rPr>
                      <m:t>𝛽</m:t>
                    </m:r>
                    <m:r>
                      <a:rPr lang="en-US" altLang="zh-CN" b="0" i="1" smtClean="0">
                        <a:latin typeface="Cambria Math"/>
                      </a:rPr>
                      <m:t>&gt;</m:t>
                    </m:r>
                  </m:oMath>
                </a14:m>
                <a:r>
                  <a:rPr lang="en-US" altLang="zh-CN" i="1"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where</a:t>
                </a:r>
                <a:endParaRPr lang="en-US" altLang="zh-CN" dirty="0">
                  <a:latin typeface="Times New Roman" pitchFamily="18" charset="0"/>
                  <a:cs typeface="Times New Roman" pitchFamily="18" charset="0"/>
                </a:endParaRPr>
              </a:p>
              <a:p>
                <a:pPr lvl="1"/>
                <a:r>
                  <a:rPr lang="en-US" altLang="zh-CN" i="1" dirty="0" smtClean="0">
                    <a:latin typeface="Times New Roman" pitchFamily="18" charset="0"/>
                    <a:cs typeface="Times New Roman" pitchFamily="18" charset="0"/>
                  </a:rPr>
                  <a:t>S </a:t>
                </a:r>
                <a:r>
                  <a:rPr lang="en-US" altLang="zh-CN" dirty="0">
                    <a:latin typeface="Times New Roman" pitchFamily="18" charset="0"/>
                    <a:cs typeface="Times New Roman" pitchFamily="18" charset="0"/>
                  </a:rPr>
                  <a:t>is a </a:t>
                </a:r>
                <a:r>
                  <a:rPr lang="en-US" altLang="zh-CN" dirty="0" smtClean="0">
                    <a:latin typeface="Times New Roman" pitchFamily="18" charset="0"/>
                    <a:cs typeface="Times New Roman" pitchFamily="18" charset="0"/>
                  </a:rPr>
                  <a:t>finite or infinite set </a:t>
                </a:r>
                <a:r>
                  <a:rPr lang="en-US" altLang="zh-CN" dirty="0">
                    <a:latin typeface="Times New Roman" pitchFamily="18" charset="0"/>
                    <a:cs typeface="Times New Roman" pitchFamily="18" charset="0"/>
                  </a:rPr>
                  <a:t>of </a:t>
                </a:r>
                <a:r>
                  <a:rPr lang="en-US" altLang="zh-CN" i="1" dirty="0">
                    <a:latin typeface="Times New Roman" pitchFamily="18" charset="0"/>
                    <a:cs typeface="Times New Roman" pitchFamily="18" charset="0"/>
                  </a:rPr>
                  <a:t>states</a:t>
                </a:r>
                <a:r>
                  <a:rPr lang="en-US" altLang="zh-CN" dirty="0" smtClean="0">
                    <a:latin typeface="Times New Roman" pitchFamily="18" charset="0"/>
                    <a:cs typeface="Times New Roman" pitchFamily="18" charset="0"/>
                  </a:rPr>
                  <a:t>,</a:t>
                </a:r>
              </a:p>
              <a:p>
                <a:pPr lvl="1"/>
                <a14:m>
                  <m:oMath xmlns:m="http://schemas.openxmlformats.org/officeDocument/2006/math">
                    <m:sSub>
                      <m:sSubPr>
                        <m:ctrlPr>
                          <a:rPr lang="en-US" altLang="zh-CN" i="1">
                            <a:latin typeface="Cambria Math" charset="0"/>
                          </a:rPr>
                        </m:ctrlPr>
                      </m:sSubPr>
                      <m:e>
                        <m:r>
                          <a:rPr lang="en-US" altLang="zh-CN" i="1">
                            <a:latin typeface="Cambria Math"/>
                          </a:rPr>
                          <m:t>𝑆</m:t>
                        </m:r>
                      </m:e>
                      <m:sub>
                        <m:r>
                          <a:rPr lang="en-US" altLang="zh-CN" i="1">
                            <a:latin typeface="Cambria Math"/>
                          </a:rPr>
                          <m:t>0</m:t>
                        </m:r>
                      </m:sub>
                    </m:sSub>
                  </m:oMath>
                </a14:m>
                <a:r>
                  <a:rPr lang="en-US" altLang="zh-CN" dirty="0" smtClean="0">
                    <a:latin typeface="Times New Roman" pitchFamily="18" charset="0"/>
                    <a:cs typeface="Times New Roman" pitchFamily="18" charset="0"/>
                  </a:rPr>
                  <a:t> is initial location</a:t>
                </a:r>
                <a:endParaRPr lang="en-US" altLang="zh-CN" dirty="0">
                  <a:latin typeface="Times New Roman" pitchFamily="18" charset="0"/>
                  <a:cs typeface="Times New Roman" pitchFamily="18" charset="0"/>
                </a:endParaRPr>
              </a:p>
              <a:p>
                <a:pPr lvl="1"/>
                <a:r>
                  <a:rPr lang="en-US" altLang="zh-CN" i="1" dirty="0" smtClean="0">
                    <a:latin typeface="Times New Roman" pitchFamily="18" charset="0"/>
                    <a:cs typeface="Times New Roman" pitchFamily="18" charset="0"/>
                  </a:rPr>
                  <a:t>T </a:t>
                </a:r>
                <a:r>
                  <a:rPr lang="en-US" altLang="zh-CN" dirty="0">
                    <a:latin typeface="Times New Roman" pitchFamily="18" charset="0"/>
                    <a:cs typeface="Times New Roman" pitchFamily="18" charset="0"/>
                  </a:rPr>
                  <a:t>is a finite or infinite set of </a:t>
                </a:r>
                <a:r>
                  <a:rPr lang="en-US" altLang="zh-CN" i="1" dirty="0">
                    <a:latin typeface="Times New Roman" pitchFamily="18" charset="0"/>
                    <a:cs typeface="Times New Roman" pitchFamily="18" charset="0"/>
                  </a:rPr>
                  <a:t>transitions</a:t>
                </a:r>
                <a:r>
                  <a:rPr lang="en-US" altLang="zh-CN" dirty="0">
                    <a:latin typeface="Times New Roman" pitchFamily="18" charset="0"/>
                    <a:cs typeface="Times New Roman" pitchFamily="18" charset="0"/>
                  </a:rPr>
                  <a:t>,</a:t>
                </a:r>
              </a:p>
              <a:p>
                <a:pPr lvl="1"/>
                <a14:m>
                  <m:oMath xmlns:m="http://schemas.openxmlformats.org/officeDocument/2006/math">
                    <m:r>
                      <a:rPr lang="zh-CN" altLang="en-US" i="1">
                        <a:latin typeface="Cambria Math"/>
                      </a:rPr>
                      <m:t>𝛼</m:t>
                    </m:r>
                    <m:r>
                      <a:rPr lang="en-US" altLang="zh-CN" b="0" i="1" smtClean="0">
                        <a:latin typeface="Cambria Math"/>
                      </a:rPr>
                      <m:t> </m:t>
                    </m:r>
                    <m:r>
                      <m:rPr>
                        <m:sty m:val="p"/>
                      </m:rPr>
                      <a:rPr lang="en-US" altLang="zh-CN" b="0" i="0" smtClean="0">
                        <a:latin typeface="Cambria Math"/>
                      </a:rPr>
                      <m:t>and</m:t>
                    </m:r>
                    <m:r>
                      <a:rPr lang="en-US" altLang="zh-CN" b="0" i="0" smtClean="0">
                        <a:latin typeface="Cambria Math"/>
                      </a:rPr>
                      <m:t> </m:t>
                    </m:r>
                    <m:r>
                      <a:rPr lang="zh-CN" altLang="en-US" i="1">
                        <a:latin typeface="Cambria Math"/>
                      </a:rPr>
                      <m:t>𝛽</m:t>
                    </m:r>
                    <m:r>
                      <a:rPr lang="en-US" altLang="zh-CN" b="0" i="1" smtClean="0">
                        <a:latin typeface="Cambria Math"/>
                      </a:rPr>
                      <m:t> </m:t>
                    </m:r>
                  </m:oMath>
                </a14:m>
                <a:r>
                  <a:rPr lang="en-US" altLang="zh-CN" dirty="0">
                    <a:latin typeface="Times New Roman" pitchFamily="18" charset="0"/>
                    <a:cs typeface="Times New Roman" pitchFamily="18" charset="0"/>
                  </a:rPr>
                  <a:t>are two mapping from </a:t>
                </a:r>
                <a:r>
                  <a:rPr lang="en-US" altLang="zh-CN" i="1" dirty="0">
                    <a:latin typeface="Times New Roman" pitchFamily="18" charset="0"/>
                    <a:cs typeface="Times New Roman" pitchFamily="18" charset="0"/>
                  </a:rPr>
                  <a:t>T </a:t>
                </a:r>
                <a:r>
                  <a:rPr lang="en-US" altLang="zh-CN" dirty="0">
                    <a:latin typeface="Times New Roman" pitchFamily="18" charset="0"/>
                    <a:cs typeface="Times New Roman" pitchFamily="18" charset="0"/>
                  </a:rPr>
                  <a:t>to </a:t>
                </a:r>
                <a:r>
                  <a:rPr lang="en-US" altLang="zh-CN" i="1" dirty="0">
                    <a:latin typeface="Times New Roman" pitchFamily="18" charset="0"/>
                    <a:cs typeface="Times New Roman" pitchFamily="18" charset="0"/>
                  </a:rPr>
                  <a:t>S </a:t>
                </a:r>
                <a:r>
                  <a:rPr lang="en-US" altLang="zh-CN" dirty="0">
                    <a:latin typeface="Times New Roman" pitchFamily="18" charset="0"/>
                    <a:cs typeface="Times New Roman" pitchFamily="18" charset="0"/>
                  </a:rPr>
                  <a:t>which take each </a:t>
                </a:r>
                <a:r>
                  <a:rPr lang="en-US" altLang="zh-CN" dirty="0" smtClean="0">
                    <a:latin typeface="Times New Roman" pitchFamily="18" charset="0"/>
                    <a:cs typeface="Times New Roman" pitchFamily="18" charset="0"/>
                  </a:rPr>
                  <a:t>transition </a:t>
                </a:r>
                <a:r>
                  <a:rPr lang="en-US" altLang="zh-CN" i="1" dirty="0" smtClean="0">
                    <a:latin typeface="Times New Roman" pitchFamily="18" charset="0"/>
                    <a:cs typeface="Times New Roman" pitchFamily="18" charset="0"/>
                  </a:rPr>
                  <a:t>t </a:t>
                </a:r>
                <a:r>
                  <a:rPr lang="en-US" altLang="zh-CN" dirty="0">
                    <a:latin typeface="Times New Roman" pitchFamily="18" charset="0"/>
                    <a:cs typeface="Times New Roman" pitchFamily="18" charset="0"/>
                  </a:rPr>
                  <a:t>in </a:t>
                </a:r>
                <a:r>
                  <a:rPr lang="en-US" altLang="zh-CN" i="1" dirty="0">
                    <a:latin typeface="Times New Roman" pitchFamily="18" charset="0"/>
                    <a:cs typeface="Times New Roman" pitchFamily="18" charset="0"/>
                  </a:rPr>
                  <a:t>T </a:t>
                </a:r>
                <a:r>
                  <a:rPr lang="en-US" altLang="zh-CN" dirty="0">
                    <a:latin typeface="Times New Roman" pitchFamily="18" charset="0"/>
                    <a:cs typeface="Times New Roman" pitchFamily="18" charset="0"/>
                  </a:rPr>
                  <a:t>to the two </a:t>
                </a:r>
                <a:r>
                  <a:rPr lang="en-US" altLang="zh-CN" dirty="0" smtClean="0">
                    <a:latin typeface="Times New Roman" pitchFamily="18" charset="0"/>
                    <a:cs typeface="Times New Roman" pitchFamily="18" charset="0"/>
                  </a:rPr>
                  <a:t>states </a:t>
                </a:r>
                <a14:m>
                  <m:oMath xmlns:m="http://schemas.openxmlformats.org/officeDocument/2006/math">
                    <m:r>
                      <a:rPr lang="zh-CN" altLang="en-US" i="1">
                        <a:latin typeface="Cambria Math"/>
                      </a:rPr>
                      <m:t>𝛼</m:t>
                    </m:r>
                    <m:r>
                      <a:rPr lang="en-US" altLang="zh-CN" b="0" i="1" smtClean="0">
                        <a:latin typeface="Cambria Math"/>
                      </a:rPr>
                      <m:t>(</m:t>
                    </m:r>
                    <m:r>
                      <a:rPr lang="en-US" altLang="zh-CN" b="0" i="1" smtClean="0">
                        <a:latin typeface="Cambria Math"/>
                      </a:rPr>
                      <m:t>𝑡</m:t>
                    </m:r>
                    <m:r>
                      <a:rPr lang="en-US" altLang="zh-CN" b="0" i="1" smtClean="0">
                        <a:latin typeface="Cambria Math"/>
                      </a:rPr>
                      <m:t>) </m:t>
                    </m:r>
                    <m:r>
                      <m:rPr>
                        <m:sty m:val="p"/>
                      </m:rPr>
                      <a:rPr lang="en-US" altLang="zh-CN" i="0">
                        <a:latin typeface="Cambria Math"/>
                      </a:rPr>
                      <m:t>and</m:t>
                    </m:r>
                    <m:r>
                      <a:rPr lang="en-US" altLang="zh-CN" i="1">
                        <a:latin typeface="Cambria Math"/>
                      </a:rPr>
                      <m:t> </m:t>
                    </m:r>
                    <m:r>
                      <a:rPr lang="zh-CN" altLang="en-US" i="1">
                        <a:latin typeface="Cambria Math"/>
                      </a:rPr>
                      <m:t>𝛽</m:t>
                    </m:r>
                    <m:r>
                      <a:rPr lang="en-US" altLang="zh-CN" b="0" i="1" smtClean="0">
                        <a:latin typeface="Cambria Math"/>
                      </a:rPr>
                      <m:t>(</m:t>
                    </m:r>
                    <m:r>
                      <a:rPr lang="en-US" altLang="zh-CN" b="0" i="1" smtClean="0">
                        <a:latin typeface="Cambria Math"/>
                      </a:rPr>
                      <m:t>𝑡</m:t>
                    </m:r>
                    <m:r>
                      <a:rPr lang="en-US" altLang="zh-CN" b="0" i="1" smtClean="0">
                        <a:latin typeface="Cambria Math"/>
                      </a:rPr>
                      <m:t>)</m:t>
                    </m:r>
                  </m:oMath>
                </a14:m>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respectively the </a:t>
                </a:r>
                <a:r>
                  <a:rPr lang="en-US" altLang="zh-CN" i="1" dirty="0">
                    <a:latin typeface="Times New Roman" pitchFamily="18" charset="0"/>
                    <a:cs typeface="Times New Roman" pitchFamily="18" charset="0"/>
                  </a:rPr>
                  <a:t>source </a:t>
                </a:r>
                <a:r>
                  <a:rPr lang="en-US" altLang="zh-CN" dirty="0" smtClean="0">
                    <a:latin typeface="Times New Roman" pitchFamily="18" charset="0"/>
                    <a:cs typeface="Times New Roman" pitchFamily="18" charset="0"/>
                  </a:rPr>
                  <a:t>and the </a:t>
                </a:r>
                <a:r>
                  <a:rPr lang="en-US" altLang="zh-CN" i="1" dirty="0">
                    <a:latin typeface="Times New Roman" pitchFamily="18" charset="0"/>
                    <a:cs typeface="Times New Roman" pitchFamily="18" charset="0"/>
                  </a:rPr>
                  <a:t>target </a:t>
                </a:r>
                <a:r>
                  <a:rPr lang="en-US" altLang="zh-CN" dirty="0">
                    <a:latin typeface="Times New Roman" pitchFamily="18" charset="0"/>
                    <a:cs typeface="Times New Roman" pitchFamily="18" charset="0"/>
                  </a:rPr>
                  <a:t>of the transition </a:t>
                </a:r>
                <a:r>
                  <a:rPr lang="en-US" altLang="zh-CN" i="1" dirty="0">
                    <a:latin typeface="Times New Roman" pitchFamily="18" charset="0"/>
                    <a:cs typeface="Times New Roman" pitchFamily="18" charset="0"/>
                  </a:rPr>
                  <a:t>t</a:t>
                </a:r>
                <a:r>
                  <a:rPr lang="en-US" altLang="zh-CN"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A transition </a:t>
                </a:r>
                <a:r>
                  <a:rPr lang="en-US" altLang="zh-CN" i="1" dirty="0">
                    <a:latin typeface="Times New Roman" pitchFamily="18" charset="0"/>
                    <a:cs typeface="Times New Roman" pitchFamily="18" charset="0"/>
                  </a:rPr>
                  <a:t>t </a:t>
                </a:r>
                <a:r>
                  <a:rPr lang="en-US" altLang="zh-CN" dirty="0">
                    <a:latin typeface="Times New Roman" pitchFamily="18" charset="0"/>
                    <a:cs typeface="Times New Roman" pitchFamily="18" charset="0"/>
                  </a:rPr>
                  <a:t>with some source </a:t>
                </a:r>
                <a:r>
                  <a:rPr lang="en-US" altLang="zh-CN" i="1" dirty="0">
                    <a:latin typeface="Times New Roman" pitchFamily="18" charset="0"/>
                    <a:cs typeface="Times New Roman" pitchFamily="18" charset="0"/>
                  </a:rPr>
                  <a:t>s </a:t>
                </a:r>
                <a:r>
                  <a:rPr lang="en-US" altLang="zh-CN" dirty="0">
                    <a:latin typeface="Times New Roman" pitchFamily="18" charset="0"/>
                    <a:cs typeface="Times New Roman" pitchFamily="18" charset="0"/>
                  </a:rPr>
                  <a:t>and target </a:t>
                </a:r>
                <a:r>
                  <a:rPr lang="en-US" altLang="zh-CN" i="1" dirty="0" smtClean="0">
                    <a:latin typeface="Times New Roman" pitchFamily="18" charset="0"/>
                    <a:cs typeface="Times New Roman" pitchFamily="18" charset="0"/>
                  </a:rPr>
                  <a:t>s’ </a:t>
                </a:r>
                <a:r>
                  <a:rPr lang="en-US" altLang="zh-CN" dirty="0">
                    <a:latin typeface="Times New Roman" pitchFamily="18" charset="0"/>
                    <a:cs typeface="Times New Roman" pitchFamily="18" charset="0"/>
                  </a:rPr>
                  <a:t>is written </a:t>
                </a:r>
                <a:r>
                  <a:rPr lang="en-US" altLang="zh-CN" i="1" dirty="0">
                    <a:latin typeface="Times New Roman" pitchFamily="18" charset="0"/>
                    <a:cs typeface="Times New Roman" pitchFamily="18" charset="0"/>
                  </a:rPr>
                  <a:t>t </a:t>
                </a:r>
                <a:r>
                  <a:rPr lang="en-US" altLang="zh-CN" dirty="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s</a:t>
                </a:r>
                <a14:m>
                  <m:oMath xmlns:m="http://schemas.openxmlformats.org/officeDocument/2006/math">
                    <m:r>
                      <a:rPr lang="en-US" altLang="zh-CN" i="1" smtClean="0">
                        <a:latin typeface="Cambria Math"/>
                        <a:ea typeface="Cambria Math"/>
                      </a:rPr>
                      <m:t>→</m:t>
                    </m:r>
                  </m:oMath>
                </a14:m>
                <a:r>
                  <a:rPr lang="en-US" altLang="zh-CN" i="1" dirty="0" smtClean="0">
                    <a:latin typeface="Times New Roman" pitchFamily="18" charset="0"/>
                    <a:cs typeface="Times New Roman" pitchFamily="18" charset="0"/>
                  </a:rPr>
                  <a:t>s’</a:t>
                </a:r>
                <a:r>
                  <a:rPr lang="en-US" altLang="zh-CN" dirty="0" smtClean="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rPr>
                  <a:t>Several transitions can have the same source and target.</a:t>
                </a:r>
              </a:p>
              <a:p>
                <a:r>
                  <a:rPr lang="en-US" altLang="zh-CN" dirty="0">
                    <a:latin typeface="Times New Roman" pitchFamily="18" charset="0"/>
                    <a:cs typeface="Times New Roman" pitchFamily="18" charset="0"/>
                  </a:rPr>
                  <a:t>A </a:t>
                </a:r>
                <a:r>
                  <a:rPr lang="en-US" altLang="zh-CN" dirty="0" smtClean="0">
                    <a:latin typeface="Times New Roman" pitchFamily="18" charset="0"/>
                    <a:cs typeface="Times New Roman" pitchFamily="18" charset="0"/>
                  </a:rPr>
                  <a:t>transition system </a:t>
                </a:r>
                <a:r>
                  <a:rPr lang="en-US" altLang="zh-CN" dirty="0">
                    <a:latin typeface="Times New Roman" pitchFamily="18" charset="0"/>
                    <a:cs typeface="Times New Roman" pitchFamily="18" charset="0"/>
                  </a:rPr>
                  <a:t>is </a:t>
                </a:r>
                <a:r>
                  <a:rPr lang="en-US" altLang="zh-CN" i="1" dirty="0">
                    <a:latin typeface="Times New Roman" pitchFamily="18" charset="0"/>
                    <a:cs typeface="Times New Roman" pitchFamily="18" charset="0"/>
                  </a:rPr>
                  <a:t>finite </a:t>
                </a:r>
                <a:r>
                  <a:rPr lang="en-US" altLang="zh-CN" dirty="0">
                    <a:latin typeface="Times New Roman" pitchFamily="18" charset="0"/>
                    <a:cs typeface="Times New Roman" pitchFamily="18" charset="0"/>
                  </a:rPr>
                  <a:t>if </a:t>
                </a:r>
                <a:r>
                  <a:rPr lang="en-US" altLang="zh-CN" i="1" dirty="0">
                    <a:latin typeface="Times New Roman" pitchFamily="18" charset="0"/>
                    <a:cs typeface="Times New Roman" pitchFamily="18" charset="0"/>
                  </a:rPr>
                  <a:t>S </a:t>
                </a:r>
                <a:r>
                  <a:rPr lang="en-US" altLang="zh-CN" dirty="0">
                    <a:latin typeface="Times New Roman" pitchFamily="18" charset="0"/>
                    <a:cs typeface="Times New Roman" pitchFamily="18" charset="0"/>
                  </a:rPr>
                  <a:t>and </a:t>
                </a:r>
                <a:r>
                  <a:rPr lang="en-US" altLang="zh-CN" i="1" dirty="0">
                    <a:latin typeface="Times New Roman" pitchFamily="18" charset="0"/>
                    <a:cs typeface="Times New Roman" pitchFamily="18" charset="0"/>
                  </a:rPr>
                  <a:t>T </a:t>
                </a:r>
                <a:r>
                  <a:rPr lang="en-US" altLang="zh-CN" dirty="0">
                    <a:latin typeface="Times New Roman" pitchFamily="18" charset="0"/>
                    <a:cs typeface="Times New Roman" pitchFamily="18" charset="0"/>
                  </a:rPr>
                  <a:t>are finite.</a:t>
                </a:r>
                <a:endParaRPr lang="zh-CN" altLang="en-US"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24" t="-3051" r="-6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2745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latin typeface="Times New Roman" pitchFamily="18" charset="0"/>
                <a:cs typeface="Times New Roman" pitchFamily="18" charset="0"/>
              </a:rPr>
              <a:t>Temporal Properties</a:t>
            </a:r>
          </a:p>
          <a:p>
            <a:endParaRPr lang="en-US" altLang="zh-CN" dirty="0">
              <a:latin typeface="Times New Roman" pitchFamily="18" charset="0"/>
              <a:cs typeface="Times New Roman" pitchFamily="18" charset="0"/>
            </a:endParaRPr>
          </a:p>
          <a:p>
            <a:pPr lvl="1"/>
            <a:r>
              <a:rPr lang="en-US" altLang="zh-CN" dirty="0" smtClean="0">
                <a:latin typeface="Times New Roman" pitchFamily="18" charset="0"/>
                <a:cs typeface="Times New Roman" pitchFamily="18" charset="0"/>
              </a:rPr>
              <a:t>once r is 1, it will be 1 forever</a:t>
            </a:r>
          </a:p>
          <a:p>
            <a:pPr lvl="1"/>
            <a:endParaRPr lang="en-US" altLang="zh-CN" dirty="0">
              <a:latin typeface="Times New Roman" pitchFamily="18" charset="0"/>
              <a:cs typeface="Times New Roman" pitchFamily="18" charset="0"/>
            </a:endParaRPr>
          </a:p>
          <a:p>
            <a:pPr lvl="1"/>
            <a:r>
              <a:rPr lang="en-US" altLang="zh-CN" dirty="0" smtClean="0">
                <a:latin typeface="Times New Roman" pitchFamily="18" charset="0"/>
                <a:cs typeface="Times New Roman" pitchFamily="18" charset="0"/>
              </a:rPr>
              <a:t>Two program cannot in the critical section together</a:t>
            </a:r>
          </a:p>
          <a:p>
            <a:pPr lvl="1"/>
            <a:endParaRPr lang="en-US" altLang="zh-CN" dirty="0">
              <a:latin typeface="Times New Roman" pitchFamily="18" charset="0"/>
              <a:cs typeface="Times New Roman" pitchFamily="18" charset="0"/>
            </a:endParaRPr>
          </a:p>
          <a:p>
            <a:pPr lvl="1"/>
            <a:r>
              <a:rPr lang="en-US" altLang="zh-CN" dirty="0" smtClean="0">
                <a:latin typeface="Times New Roman" pitchFamily="18" charset="0"/>
                <a:cs typeface="Times New Roman" pitchFamily="18" charset="0"/>
              </a:rPr>
              <a:t>If you choose sprite, you cannot get beer unless you pay again</a:t>
            </a:r>
          </a:p>
          <a:p>
            <a:pPr lvl="1"/>
            <a:endParaRPr lang="en-US" altLang="zh-CN" dirty="0">
              <a:latin typeface="Times New Roman" pitchFamily="18" charset="0"/>
              <a:cs typeface="Times New Roman" pitchFamily="18" charset="0"/>
            </a:endParaRPr>
          </a:p>
          <a:p>
            <a:pPr lvl="1"/>
            <a:r>
              <a:rPr lang="en-US" altLang="zh-CN" dirty="0" smtClean="0">
                <a:latin typeface="Times New Roman" pitchFamily="18" charset="0"/>
                <a:cs typeface="Times New Roman" pitchFamily="18" charset="0"/>
              </a:rPr>
              <a:t>No deadlock</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008766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28625" y="214313"/>
            <a:ext cx="6858000" cy="766762"/>
          </a:xfrm>
        </p:spPr>
        <p:txBody>
          <a:bodyPr/>
          <a:lstStyle/>
          <a:p>
            <a:r>
              <a:rPr lang="en-US" altLang="zh-CN" smtClean="0">
                <a:ea typeface="宋体" charset="-122"/>
              </a:rPr>
              <a:t>Introduction</a:t>
            </a:r>
            <a:endParaRPr lang="zh-CN" altLang="en-US" smtClean="0">
              <a:ea typeface="宋体" charset="-122"/>
            </a:endParaRPr>
          </a:p>
        </p:txBody>
      </p:sp>
      <p:sp>
        <p:nvSpPr>
          <p:cNvPr id="6147" name="内容占位符 2"/>
          <p:cNvSpPr>
            <a:spLocks noGrp="1"/>
          </p:cNvSpPr>
          <p:nvPr>
            <p:ph idx="1"/>
          </p:nvPr>
        </p:nvSpPr>
        <p:spPr/>
        <p:txBody>
          <a:bodyPr/>
          <a:lstStyle/>
          <a:p>
            <a:pPr marL="447675" lvl="1" indent="-447675">
              <a:buClr>
                <a:schemeClr val="accent1"/>
              </a:buClr>
              <a:buSzPct val="70000"/>
              <a:buFont typeface="Wingdings" pitchFamily="2" charset="2"/>
              <a:buChar char="n"/>
            </a:pPr>
            <a:r>
              <a:rPr lang="en-US" altLang="zh-CN" sz="2800" dirty="0" smtClean="0">
                <a:latin typeface="Times New Roman" pitchFamily="18" charset="0"/>
                <a:ea typeface="宋体" charset="-122"/>
                <a:cs typeface="Times New Roman" pitchFamily="18" charset="0"/>
              </a:rPr>
              <a:t>Temporal logic is a formalism for describing sequences of transitions between states in a reactive system.</a:t>
            </a:r>
          </a:p>
          <a:p>
            <a:pPr marL="447675" lvl="1" indent="-447675">
              <a:buClr>
                <a:schemeClr val="accent1"/>
              </a:buClr>
              <a:buSzPct val="70000"/>
              <a:buFont typeface="Wingdings" pitchFamily="2" charset="2"/>
              <a:buChar char="n"/>
            </a:pPr>
            <a:endParaRPr lang="en-US" altLang="zh-CN" sz="2800" dirty="0" smtClean="0">
              <a:latin typeface="Times New Roman" pitchFamily="18" charset="0"/>
              <a:ea typeface="宋体" charset="-122"/>
              <a:cs typeface="Times New Roman" pitchFamily="18" charset="0"/>
            </a:endParaRPr>
          </a:p>
          <a:p>
            <a:r>
              <a:rPr lang="en-US" altLang="zh-CN" dirty="0" smtClean="0">
                <a:latin typeface="Times New Roman" pitchFamily="18" charset="0"/>
                <a:ea typeface="宋体" charset="-122"/>
                <a:cs typeface="Times New Roman" pitchFamily="18" charset="0"/>
              </a:rPr>
              <a:t>Properties like eventually or never are specified using special temporal operators.</a:t>
            </a:r>
          </a:p>
          <a:p>
            <a:endParaRPr lang="en-US" altLang="zh-CN" dirty="0" smtClean="0">
              <a:latin typeface="Times New Roman" pitchFamily="18" charset="0"/>
              <a:ea typeface="宋体" charset="-122"/>
              <a:cs typeface="Times New Roman" pitchFamily="18" charset="0"/>
            </a:endParaRPr>
          </a:p>
          <a:p>
            <a:r>
              <a:rPr lang="en-US" altLang="zh-CN" dirty="0" smtClean="0">
                <a:latin typeface="Times New Roman" pitchFamily="18" charset="0"/>
                <a:ea typeface="宋体" charset="-122"/>
                <a:cs typeface="Times New Roman" pitchFamily="18" charset="0"/>
              </a:rPr>
              <a:t>CTL</a:t>
            </a:r>
            <a:r>
              <a:rPr lang="en-US" altLang="zh-CN" smtClean="0">
                <a:latin typeface="Times New Roman" pitchFamily="18" charset="0"/>
                <a:ea typeface="宋体" charset="-122"/>
                <a:cs typeface="Times New Roman" pitchFamily="18" charset="0"/>
              </a:rPr>
              <a:t>* </a:t>
            </a:r>
            <a:endParaRPr lang="zh-CN" altLang="en-US" dirty="0" smtClean="0">
              <a:latin typeface="Times New Roman" pitchFamily="18" charset="0"/>
              <a:ea typeface="宋体" charset="-122"/>
              <a:cs typeface="Times New Roman" pitchFamily="18" charset="0"/>
            </a:endParaRPr>
          </a:p>
        </p:txBody>
      </p:sp>
    </p:spTree>
    <p:extLst>
      <p:ext uri="{BB962C8B-B14F-4D97-AF65-F5344CB8AC3E}">
        <p14:creationId xmlns:p14="http://schemas.microsoft.com/office/powerpoint/2010/main" val="19454940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1772816"/>
            <a:ext cx="9115425" cy="3771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4342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428625" y="214313"/>
            <a:ext cx="6858000" cy="766762"/>
          </a:xfrm>
        </p:spPr>
        <p:txBody>
          <a:bodyPr/>
          <a:lstStyle/>
          <a:p>
            <a:r>
              <a:rPr lang="en-US" altLang="zh-CN" smtClean="0">
                <a:ea typeface="宋体" charset="-122"/>
              </a:rPr>
              <a:t>CTL*</a:t>
            </a:r>
            <a:endParaRPr lang="zh-CN" altLang="en-US" smtClean="0">
              <a:ea typeface="宋体" charset="-122"/>
            </a:endParaRPr>
          </a:p>
        </p:txBody>
      </p:sp>
      <p:sp>
        <p:nvSpPr>
          <p:cNvPr id="7171" name="内容占位符 2"/>
          <p:cNvSpPr>
            <a:spLocks noGrp="1"/>
          </p:cNvSpPr>
          <p:nvPr>
            <p:ph idx="1"/>
          </p:nvPr>
        </p:nvSpPr>
        <p:spPr/>
        <p:txBody>
          <a:bodyPr/>
          <a:lstStyle/>
          <a:p>
            <a:r>
              <a:rPr lang="en-US" altLang="zh-CN" dirty="0" smtClean="0">
                <a:latin typeface="Times New Roman" pitchFamily="18" charset="0"/>
                <a:ea typeface="宋体" charset="-122"/>
                <a:cs typeface="Times New Roman" pitchFamily="18" charset="0"/>
              </a:rPr>
              <a:t>CTL* formulas describe properties of computation trees.</a:t>
            </a:r>
          </a:p>
          <a:p>
            <a:endParaRPr lang="en-US" altLang="zh-CN" dirty="0" smtClean="0">
              <a:latin typeface="Times New Roman" pitchFamily="18" charset="0"/>
              <a:ea typeface="宋体" charset="-122"/>
              <a:cs typeface="Times New Roman" pitchFamily="18" charset="0"/>
            </a:endParaRPr>
          </a:p>
          <a:p>
            <a:endParaRPr lang="en-US" altLang="zh-CN" dirty="0" smtClean="0">
              <a:latin typeface="Times New Roman" pitchFamily="18" charset="0"/>
              <a:ea typeface="宋体" charset="-122"/>
              <a:cs typeface="Times New Roman" pitchFamily="18" charset="0"/>
            </a:endParaRPr>
          </a:p>
          <a:p>
            <a:endParaRPr lang="en-US" altLang="zh-CN" dirty="0" smtClean="0">
              <a:latin typeface="Times New Roman" pitchFamily="18" charset="0"/>
              <a:ea typeface="宋体" charset="-122"/>
              <a:cs typeface="Times New Roman" pitchFamily="18" charset="0"/>
            </a:endParaRPr>
          </a:p>
          <a:p>
            <a:endParaRPr lang="en-US" altLang="zh-CN" dirty="0" smtClean="0">
              <a:latin typeface="Times New Roman" pitchFamily="18" charset="0"/>
              <a:ea typeface="宋体" charset="-122"/>
              <a:cs typeface="Times New Roman" pitchFamily="18" charset="0"/>
            </a:endParaRPr>
          </a:p>
          <a:p>
            <a:endParaRPr lang="en-US" altLang="zh-CN" dirty="0" smtClean="0">
              <a:latin typeface="Times New Roman" pitchFamily="18" charset="0"/>
              <a:ea typeface="宋体" charset="-122"/>
              <a:cs typeface="Times New Roman" pitchFamily="18" charset="0"/>
            </a:endParaRPr>
          </a:p>
          <a:p>
            <a:r>
              <a:rPr lang="en-US" altLang="zh-CN" dirty="0" smtClean="0">
                <a:latin typeface="Times New Roman" pitchFamily="18" charset="0"/>
                <a:ea typeface="宋体" charset="-122"/>
                <a:cs typeface="Times New Roman" pitchFamily="18" charset="0"/>
              </a:rPr>
              <a:t>The computation tree shows all of the possible executions starting from the initial state.</a:t>
            </a:r>
          </a:p>
          <a:p>
            <a:endParaRPr lang="en-US" altLang="zh-CN" dirty="0" smtClean="0">
              <a:ea typeface="宋体" charset="-122"/>
            </a:endParaRPr>
          </a:p>
        </p:txBody>
      </p:sp>
      <p:pic>
        <p:nvPicPr>
          <p:cNvPr id="7175" name="图片 6" descr="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500" y="2500313"/>
            <a:ext cx="4200525" cy="160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6" name="图片 7" descr="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214563"/>
            <a:ext cx="2428875" cy="2495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9772870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428625" y="214313"/>
            <a:ext cx="6858000" cy="766762"/>
          </a:xfrm>
        </p:spPr>
        <p:txBody>
          <a:bodyPr/>
          <a:lstStyle/>
          <a:p>
            <a:endParaRPr lang="zh-CN" altLang="en-US" smtClean="0">
              <a:ea typeface="宋体" charset="-122"/>
            </a:endParaRPr>
          </a:p>
        </p:txBody>
      </p:sp>
      <p:sp>
        <p:nvSpPr>
          <p:cNvPr id="8195" name="内容占位符 2"/>
          <p:cNvSpPr>
            <a:spLocks noGrp="1"/>
          </p:cNvSpPr>
          <p:nvPr>
            <p:ph idx="1"/>
          </p:nvPr>
        </p:nvSpPr>
        <p:spPr/>
        <p:txBody>
          <a:bodyPr/>
          <a:lstStyle/>
          <a:p>
            <a:r>
              <a:rPr lang="en-US" altLang="zh-CN" dirty="0" smtClean="0">
                <a:latin typeface="Times New Roman" pitchFamily="18" charset="0"/>
                <a:ea typeface="宋体" charset="-122"/>
                <a:cs typeface="Times New Roman" pitchFamily="18" charset="0"/>
              </a:rPr>
              <a:t>Path quantifiers and Temporal operators</a:t>
            </a:r>
          </a:p>
          <a:p>
            <a:r>
              <a:rPr lang="en-US" altLang="zh-CN" dirty="0" smtClean="0">
                <a:latin typeface="Times New Roman" pitchFamily="18" charset="0"/>
                <a:ea typeface="宋体" charset="-122"/>
                <a:cs typeface="Times New Roman" pitchFamily="18" charset="0"/>
              </a:rPr>
              <a:t>Path quantifiers:</a:t>
            </a:r>
          </a:p>
          <a:p>
            <a:pPr lvl="1"/>
            <a:r>
              <a:rPr lang="en-US" altLang="zh-CN" dirty="0" smtClean="0">
                <a:latin typeface="Times New Roman" pitchFamily="18" charset="0"/>
                <a:ea typeface="宋体" charset="-122"/>
                <a:cs typeface="Times New Roman" pitchFamily="18" charset="0"/>
              </a:rPr>
              <a:t>A ( for all computation path )</a:t>
            </a:r>
          </a:p>
          <a:p>
            <a:pPr lvl="1"/>
            <a:r>
              <a:rPr lang="en-US" altLang="zh-CN" dirty="0" smtClean="0">
                <a:latin typeface="Times New Roman" pitchFamily="18" charset="0"/>
                <a:ea typeface="宋体" charset="-122"/>
                <a:cs typeface="Times New Roman" pitchFamily="18" charset="0"/>
              </a:rPr>
              <a:t>E ( for some computation path )</a:t>
            </a:r>
          </a:p>
          <a:p>
            <a:endParaRPr lang="en-US" altLang="zh-CN" dirty="0" smtClean="0">
              <a:latin typeface="Times New Roman" pitchFamily="18" charset="0"/>
              <a:ea typeface="宋体" charset="-122"/>
              <a:cs typeface="Times New Roman" pitchFamily="18" charset="0"/>
            </a:endParaRPr>
          </a:p>
          <a:p>
            <a:r>
              <a:rPr lang="en-US" altLang="zh-CN" dirty="0" smtClean="0">
                <a:latin typeface="Times New Roman" pitchFamily="18" charset="0"/>
                <a:ea typeface="宋体" charset="-122"/>
                <a:cs typeface="Times New Roman" pitchFamily="18" charset="0"/>
              </a:rPr>
              <a:t>Temporal operators:</a:t>
            </a:r>
          </a:p>
          <a:p>
            <a:pPr lvl="1"/>
            <a:r>
              <a:rPr lang="en-US" altLang="zh-CN" dirty="0" smtClean="0">
                <a:latin typeface="Times New Roman" pitchFamily="18" charset="0"/>
                <a:ea typeface="宋体" charset="-122"/>
                <a:cs typeface="Times New Roman" pitchFamily="18" charset="0"/>
              </a:rPr>
              <a:t>X, F, G, U, R</a:t>
            </a:r>
          </a:p>
        </p:txBody>
      </p:sp>
    </p:spTree>
    <p:extLst>
      <p:ext uri="{BB962C8B-B14F-4D97-AF65-F5344CB8AC3E}">
        <p14:creationId xmlns:p14="http://schemas.microsoft.com/office/powerpoint/2010/main" val="42351967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smtClean="0">
                <a:latin typeface="Times New Roman" pitchFamily="18" charset="0"/>
                <a:cs typeface="Times New Roman" pitchFamily="18" charset="0"/>
              </a:rPr>
              <a:t>X </a:t>
            </a:r>
            <a:r>
              <a:rPr lang="en-US" altLang="zh-CN" dirty="0">
                <a:latin typeface="Times New Roman" pitchFamily="18" charset="0"/>
                <a:cs typeface="Times New Roman" pitchFamily="18" charset="0"/>
              </a:rPr>
              <a:t>(</a:t>
            </a:r>
            <a:r>
              <a:rPr lang="en-US" altLang="zh-CN" dirty="0" smtClean="0">
                <a:latin typeface="Times New Roman" pitchFamily="18" charset="0"/>
                <a:cs typeface="Times New Roman" pitchFamily="18" charset="0"/>
              </a:rPr>
              <a:t>next time) requires the property holds in the second state of the path</a:t>
            </a:r>
          </a:p>
          <a:p>
            <a:r>
              <a:rPr lang="en-US" altLang="zh-CN" dirty="0" smtClean="0">
                <a:latin typeface="Times New Roman" pitchFamily="18" charset="0"/>
                <a:cs typeface="Times New Roman" pitchFamily="18" charset="0"/>
              </a:rPr>
              <a:t>F (eventually) the property will hold at some state on the path</a:t>
            </a:r>
          </a:p>
          <a:p>
            <a:r>
              <a:rPr lang="en-US" altLang="zh-CN" dirty="0" smtClean="0">
                <a:latin typeface="Times New Roman" pitchFamily="18" charset="0"/>
                <a:cs typeface="Times New Roman" pitchFamily="18" charset="0"/>
              </a:rPr>
              <a:t>G (always) the property holds at every state on the path</a:t>
            </a:r>
          </a:p>
          <a:p>
            <a:r>
              <a:rPr lang="en-US" altLang="zh-CN" dirty="0" smtClean="0">
                <a:latin typeface="Times New Roman" pitchFamily="18" charset="0"/>
                <a:cs typeface="Times New Roman" pitchFamily="18" charset="0"/>
              </a:rPr>
              <a:t>U (until) if there is a state on the path where the second property holds, at every preceding state, the first one holds</a:t>
            </a:r>
          </a:p>
          <a:p>
            <a:r>
              <a:rPr lang="en-US" altLang="zh-CN" dirty="0" smtClean="0">
                <a:latin typeface="Times New Roman" pitchFamily="18" charset="0"/>
                <a:cs typeface="Times New Roman" pitchFamily="18" charset="0"/>
              </a:rPr>
              <a:t>R (release) the second property holds along the path up to and including the first state where the first property holds. However, the first property is not required to hold eventually</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651131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428625" y="214313"/>
            <a:ext cx="6858000" cy="766762"/>
          </a:xfrm>
        </p:spPr>
        <p:txBody>
          <a:bodyPr/>
          <a:lstStyle/>
          <a:p>
            <a:endParaRPr lang="zh-CN" altLang="en-US" smtClean="0">
              <a:ea typeface="宋体" charset="-122"/>
            </a:endParaRPr>
          </a:p>
        </p:txBody>
      </p:sp>
      <p:sp>
        <p:nvSpPr>
          <p:cNvPr id="9219" name="内容占位符 2"/>
          <p:cNvSpPr>
            <a:spLocks noGrp="1"/>
          </p:cNvSpPr>
          <p:nvPr>
            <p:ph idx="1"/>
          </p:nvPr>
        </p:nvSpPr>
        <p:spPr>
          <a:xfrm>
            <a:off x="500063" y="1285875"/>
            <a:ext cx="8142287" cy="4392613"/>
          </a:xfrm>
        </p:spPr>
        <p:txBody>
          <a:bodyPr/>
          <a:lstStyle/>
          <a:p>
            <a:r>
              <a:rPr lang="en-US" altLang="zh-CN" dirty="0" smtClean="0">
                <a:latin typeface="Times New Roman" pitchFamily="18" charset="0"/>
                <a:ea typeface="宋体" charset="-122"/>
                <a:cs typeface="Times New Roman" pitchFamily="18" charset="0"/>
              </a:rPr>
              <a:t>two types of formulas in CTL*</a:t>
            </a:r>
          </a:p>
          <a:p>
            <a:pPr lvl="1"/>
            <a:r>
              <a:rPr lang="en-US" altLang="zh-CN" dirty="0" smtClean="0">
                <a:latin typeface="Times New Roman" pitchFamily="18" charset="0"/>
                <a:ea typeface="宋体" charset="-122"/>
                <a:cs typeface="Times New Roman" pitchFamily="18" charset="0"/>
              </a:rPr>
              <a:t>state formulas ( which are true in a special state )</a:t>
            </a:r>
          </a:p>
          <a:p>
            <a:pPr lvl="1"/>
            <a:r>
              <a:rPr lang="en-US" altLang="zh-CN" dirty="0" smtClean="0">
                <a:latin typeface="Times New Roman" pitchFamily="18" charset="0"/>
                <a:ea typeface="宋体" charset="-122"/>
                <a:cs typeface="Times New Roman" pitchFamily="18" charset="0"/>
              </a:rPr>
              <a:t>path formulas ( which are true along a special path )</a:t>
            </a:r>
          </a:p>
          <a:p>
            <a:endParaRPr lang="en-US" altLang="zh-CN" dirty="0" smtClean="0">
              <a:latin typeface="Times New Roman" pitchFamily="18" charset="0"/>
              <a:ea typeface="宋体" charset="-122"/>
              <a:cs typeface="Times New Roman" pitchFamily="18" charset="0"/>
            </a:endParaRPr>
          </a:p>
          <a:p>
            <a:r>
              <a:rPr lang="en-US" altLang="zh-CN" dirty="0" smtClean="0">
                <a:latin typeface="Times New Roman" pitchFamily="18" charset="0"/>
                <a:ea typeface="宋体" charset="-122"/>
                <a:cs typeface="Times New Roman" pitchFamily="18" charset="0"/>
              </a:rPr>
              <a:t>syntax of state formulas rules:</a:t>
            </a:r>
          </a:p>
          <a:p>
            <a:pPr lvl="1"/>
            <a:r>
              <a:rPr lang="en-US" altLang="zh-CN" dirty="0" smtClean="0">
                <a:latin typeface="Times New Roman" pitchFamily="18" charset="0"/>
                <a:ea typeface="宋体" charset="-122"/>
                <a:cs typeface="Times New Roman" pitchFamily="18" charset="0"/>
              </a:rPr>
              <a:t>if                  then p is </a:t>
            </a:r>
            <a:r>
              <a:rPr lang="en-US" altLang="zh-CN" dirty="0" err="1" smtClean="0">
                <a:latin typeface="Times New Roman" pitchFamily="18" charset="0"/>
                <a:ea typeface="宋体" charset="-122"/>
                <a:cs typeface="Times New Roman" pitchFamily="18" charset="0"/>
              </a:rPr>
              <a:t>sf</a:t>
            </a:r>
            <a:endParaRPr lang="en-US" altLang="zh-CN" dirty="0" smtClean="0">
              <a:latin typeface="Times New Roman" pitchFamily="18" charset="0"/>
              <a:ea typeface="宋体" charset="-122"/>
              <a:cs typeface="Times New Roman" pitchFamily="18" charset="0"/>
            </a:endParaRPr>
          </a:p>
          <a:p>
            <a:pPr lvl="1"/>
            <a:r>
              <a:rPr lang="en-US" altLang="zh-CN" dirty="0" smtClean="0">
                <a:latin typeface="Times New Roman" pitchFamily="18" charset="0"/>
                <a:ea typeface="宋体" charset="-122"/>
                <a:cs typeface="Times New Roman" pitchFamily="18" charset="0"/>
              </a:rPr>
              <a:t>if f and g are </a:t>
            </a:r>
            <a:r>
              <a:rPr lang="en-US" altLang="zh-CN" dirty="0" err="1" smtClean="0">
                <a:latin typeface="Times New Roman" pitchFamily="18" charset="0"/>
                <a:ea typeface="宋体" charset="-122"/>
                <a:cs typeface="Times New Roman" pitchFamily="18" charset="0"/>
              </a:rPr>
              <a:t>sf</a:t>
            </a:r>
            <a:r>
              <a:rPr lang="en-US" altLang="zh-CN" dirty="0" smtClean="0">
                <a:latin typeface="Times New Roman" pitchFamily="18" charset="0"/>
                <a:ea typeface="宋体" charset="-122"/>
                <a:cs typeface="Times New Roman" pitchFamily="18" charset="0"/>
              </a:rPr>
              <a:t>,                                       are </a:t>
            </a:r>
            <a:r>
              <a:rPr lang="en-US" altLang="zh-CN" dirty="0" err="1" smtClean="0">
                <a:latin typeface="Times New Roman" pitchFamily="18" charset="0"/>
                <a:ea typeface="宋体" charset="-122"/>
                <a:cs typeface="Times New Roman" pitchFamily="18" charset="0"/>
              </a:rPr>
              <a:t>sf</a:t>
            </a:r>
            <a:endParaRPr lang="en-US" altLang="zh-CN" dirty="0" smtClean="0">
              <a:latin typeface="Times New Roman" pitchFamily="18" charset="0"/>
              <a:ea typeface="宋体" charset="-122"/>
              <a:cs typeface="Times New Roman" pitchFamily="18" charset="0"/>
            </a:endParaRPr>
          </a:p>
          <a:p>
            <a:pPr lvl="1"/>
            <a:r>
              <a:rPr lang="en-US" altLang="zh-CN" dirty="0" smtClean="0">
                <a:latin typeface="Times New Roman" pitchFamily="18" charset="0"/>
                <a:ea typeface="宋体" charset="-122"/>
                <a:cs typeface="Times New Roman" pitchFamily="18" charset="0"/>
              </a:rPr>
              <a:t>if f is a </a:t>
            </a:r>
            <a:r>
              <a:rPr lang="en-US" altLang="zh-CN" dirty="0" err="1" smtClean="0">
                <a:latin typeface="Times New Roman" pitchFamily="18" charset="0"/>
                <a:ea typeface="宋体" charset="-122"/>
                <a:cs typeface="Times New Roman" pitchFamily="18" charset="0"/>
              </a:rPr>
              <a:t>pf</a:t>
            </a:r>
            <a:r>
              <a:rPr lang="en-US" altLang="zh-CN" dirty="0" smtClean="0">
                <a:latin typeface="Times New Roman" pitchFamily="18" charset="0"/>
                <a:ea typeface="宋体" charset="-122"/>
                <a:cs typeface="Times New Roman" pitchFamily="18" charset="0"/>
              </a:rPr>
              <a:t>, then E f and A f are </a:t>
            </a:r>
            <a:r>
              <a:rPr lang="en-US" altLang="zh-CN" dirty="0" err="1" smtClean="0">
                <a:latin typeface="Times New Roman" pitchFamily="18" charset="0"/>
                <a:ea typeface="宋体" charset="-122"/>
                <a:cs typeface="Times New Roman" pitchFamily="18" charset="0"/>
              </a:rPr>
              <a:t>sf</a:t>
            </a:r>
            <a:endParaRPr lang="en-US" altLang="zh-CN" dirty="0" smtClean="0">
              <a:latin typeface="Times New Roman" pitchFamily="18" charset="0"/>
              <a:ea typeface="宋体" charset="-122"/>
              <a:cs typeface="Times New Roman" pitchFamily="18" charset="0"/>
            </a:endParaRPr>
          </a:p>
        </p:txBody>
      </p:sp>
      <p:graphicFrame>
        <p:nvGraphicFramePr>
          <p:cNvPr id="9223" name="对象 1"/>
          <p:cNvGraphicFramePr>
            <a:graphicFrameLocks noChangeAspect="1"/>
          </p:cNvGraphicFramePr>
          <p:nvPr>
            <p:extLst>
              <p:ext uri="{D42A27DB-BD31-4B8C-83A1-F6EECF244321}">
                <p14:modId xmlns:p14="http://schemas.microsoft.com/office/powerpoint/2010/main" val="1347768941"/>
              </p:ext>
            </p:extLst>
          </p:nvPr>
        </p:nvGraphicFramePr>
        <p:xfrm>
          <a:off x="1763862" y="3728152"/>
          <a:ext cx="1223962" cy="417513"/>
        </p:xfrm>
        <a:graphic>
          <a:graphicData uri="http://schemas.openxmlformats.org/presentationml/2006/ole">
            <mc:AlternateContent xmlns:mc="http://schemas.openxmlformats.org/markup-compatibility/2006">
              <mc:Choice xmlns:v="urn:schemas-microsoft-com:vml" Requires="v">
                <p:oleObj spid="_x0000_s1178" name="Equation" r:id="rId3" imgW="558720" imgH="190440" progId="Equation.3">
                  <p:embed/>
                </p:oleObj>
              </mc:Choice>
              <mc:Fallback>
                <p:oleObj name="Equation" r:id="rId3" imgW="558720" imgH="190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862" y="3728152"/>
                        <a:ext cx="1223962" cy="417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9224" name="对象 2"/>
          <p:cNvGraphicFramePr>
            <a:graphicFrameLocks noChangeAspect="1"/>
          </p:cNvGraphicFramePr>
          <p:nvPr>
            <p:extLst>
              <p:ext uri="{D42A27DB-BD31-4B8C-83A1-F6EECF244321}">
                <p14:modId xmlns:p14="http://schemas.microsoft.com/office/powerpoint/2010/main" val="932146784"/>
              </p:ext>
            </p:extLst>
          </p:nvPr>
        </p:nvGraphicFramePr>
        <p:xfrm>
          <a:off x="3491880" y="4135041"/>
          <a:ext cx="2879725" cy="446087"/>
        </p:xfrm>
        <a:graphic>
          <a:graphicData uri="http://schemas.openxmlformats.org/presentationml/2006/ole">
            <mc:AlternateContent xmlns:mc="http://schemas.openxmlformats.org/markup-compatibility/2006">
              <mc:Choice xmlns:v="urn:schemas-microsoft-com:vml" Requires="v">
                <p:oleObj spid="_x0000_s1179" name="Equation" r:id="rId5" imgW="1231560" imgH="190440" progId="Equation.3">
                  <p:embed/>
                </p:oleObj>
              </mc:Choice>
              <mc:Fallback>
                <p:oleObj name="Equation" r:id="rId5" imgW="1231560" imgH="1904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1880" y="4135041"/>
                        <a:ext cx="2879725"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082601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428625" y="214313"/>
            <a:ext cx="6858000" cy="766762"/>
          </a:xfrm>
        </p:spPr>
        <p:txBody>
          <a:bodyPr/>
          <a:lstStyle/>
          <a:p>
            <a:endParaRPr lang="zh-CN" altLang="en-US" smtClean="0">
              <a:ea typeface="宋体" charset="-122"/>
            </a:endParaRPr>
          </a:p>
        </p:txBody>
      </p:sp>
      <p:sp>
        <p:nvSpPr>
          <p:cNvPr id="10243" name="内容占位符 2"/>
          <p:cNvSpPr>
            <a:spLocks noGrp="1"/>
          </p:cNvSpPr>
          <p:nvPr>
            <p:ph idx="1"/>
          </p:nvPr>
        </p:nvSpPr>
        <p:spPr/>
        <p:txBody>
          <a:bodyPr/>
          <a:lstStyle/>
          <a:p>
            <a:r>
              <a:rPr lang="en-US" altLang="zh-CN" dirty="0" smtClean="0">
                <a:latin typeface="Times New Roman" pitchFamily="18" charset="0"/>
                <a:ea typeface="宋体" charset="-122"/>
                <a:cs typeface="Times New Roman" pitchFamily="18" charset="0"/>
              </a:rPr>
              <a:t>syntax of path formulas:</a:t>
            </a:r>
          </a:p>
          <a:p>
            <a:pPr lvl="1"/>
            <a:r>
              <a:rPr lang="en-US" altLang="zh-CN" dirty="0" smtClean="0">
                <a:latin typeface="Times New Roman" pitchFamily="18" charset="0"/>
                <a:ea typeface="宋体" charset="-122"/>
                <a:cs typeface="Times New Roman" pitchFamily="18" charset="0"/>
              </a:rPr>
              <a:t>if f is a </a:t>
            </a:r>
            <a:r>
              <a:rPr lang="en-US" altLang="zh-CN" dirty="0" err="1" smtClean="0">
                <a:latin typeface="Times New Roman" pitchFamily="18" charset="0"/>
                <a:ea typeface="宋体" charset="-122"/>
                <a:cs typeface="Times New Roman" pitchFamily="18" charset="0"/>
              </a:rPr>
              <a:t>sf</a:t>
            </a:r>
            <a:r>
              <a:rPr lang="en-US" altLang="zh-CN" dirty="0" smtClean="0">
                <a:latin typeface="Times New Roman" pitchFamily="18" charset="0"/>
                <a:ea typeface="宋体" charset="-122"/>
                <a:cs typeface="Times New Roman" pitchFamily="18" charset="0"/>
              </a:rPr>
              <a:t>, then f is also a </a:t>
            </a:r>
            <a:r>
              <a:rPr lang="en-US" altLang="zh-CN" dirty="0" err="1" smtClean="0">
                <a:latin typeface="Times New Roman" pitchFamily="18" charset="0"/>
                <a:ea typeface="宋体" charset="-122"/>
                <a:cs typeface="Times New Roman" pitchFamily="18" charset="0"/>
              </a:rPr>
              <a:t>pf</a:t>
            </a:r>
            <a:endParaRPr lang="en-US" altLang="zh-CN" dirty="0" smtClean="0">
              <a:latin typeface="Times New Roman" pitchFamily="18" charset="0"/>
              <a:ea typeface="宋体" charset="-122"/>
              <a:cs typeface="Times New Roman" pitchFamily="18" charset="0"/>
            </a:endParaRPr>
          </a:p>
          <a:p>
            <a:pPr lvl="1"/>
            <a:r>
              <a:rPr lang="en-US" altLang="zh-CN" dirty="0" smtClean="0">
                <a:latin typeface="Times New Roman" pitchFamily="18" charset="0"/>
                <a:ea typeface="宋体" charset="-122"/>
                <a:cs typeface="Times New Roman" pitchFamily="18" charset="0"/>
              </a:rPr>
              <a:t>if f and g are </a:t>
            </a:r>
            <a:r>
              <a:rPr lang="en-US" altLang="zh-CN" dirty="0" err="1" smtClean="0">
                <a:latin typeface="Times New Roman" pitchFamily="18" charset="0"/>
                <a:ea typeface="宋体" charset="-122"/>
                <a:cs typeface="Times New Roman" pitchFamily="18" charset="0"/>
              </a:rPr>
              <a:t>pf</a:t>
            </a:r>
            <a:r>
              <a:rPr lang="en-US" altLang="zh-CN" dirty="0" smtClean="0">
                <a:latin typeface="Times New Roman" pitchFamily="18" charset="0"/>
                <a:ea typeface="宋体" charset="-122"/>
                <a:cs typeface="Times New Roman" pitchFamily="18" charset="0"/>
              </a:rPr>
              <a:t>,                                        ,  X f, F </a:t>
            </a:r>
            <a:r>
              <a:rPr lang="en-US" altLang="zh-CN" dirty="0" err="1" smtClean="0">
                <a:latin typeface="Times New Roman" pitchFamily="18" charset="0"/>
                <a:ea typeface="宋体" charset="-122"/>
                <a:cs typeface="Times New Roman" pitchFamily="18" charset="0"/>
              </a:rPr>
              <a:t>f</a:t>
            </a:r>
            <a:r>
              <a:rPr lang="en-US" altLang="zh-CN" dirty="0" smtClean="0">
                <a:latin typeface="Times New Roman" pitchFamily="18" charset="0"/>
                <a:ea typeface="宋体" charset="-122"/>
                <a:cs typeface="Times New Roman" pitchFamily="18" charset="0"/>
              </a:rPr>
              <a:t>, G f, </a:t>
            </a:r>
          </a:p>
          <a:p>
            <a:pPr marL="449262" lvl="1" indent="0">
              <a:buNone/>
            </a:pPr>
            <a:r>
              <a:rPr lang="en-US" altLang="zh-CN" dirty="0">
                <a:latin typeface="Times New Roman" pitchFamily="18" charset="0"/>
                <a:ea typeface="宋体" charset="-122"/>
                <a:cs typeface="Times New Roman" pitchFamily="18" charset="0"/>
              </a:rPr>
              <a:t> </a:t>
            </a:r>
            <a:r>
              <a:rPr lang="en-US" altLang="zh-CN" dirty="0" smtClean="0">
                <a:latin typeface="Times New Roman" pitchFamily="18" charset="0"/>
                <a:ea typeface="宋体" charset="-122"/>
                <a:cs typeface="Times New Roman" pitchFamily="18" charset="0"/>
              </a:rPr>
              <a:t>     f U g and f R g are </a:t>
            </a:r>
            <a:r>
              <a:rPr lang="en-US" altLang="zh-CN" dirty="0" err="1" smtClean="0">
                <a:latin typeface="Times New Roman" pitchFamily="18" charset="0"/>
                <a:ea typeface="宋体" charset="-122"/>
                <a:cs typeface="Times New Roman" pitchFamily="18" charset="0"/>
              </a:rPr>
              <a:t>pf</a:t>
            </a:r>
            <a:endParaRPr lang="en-US" altLang="zh-CN" dirty="0" smtClean="0">
              <a:latin typeface="Times New Roman" pitchFamily="18" charset="0"/>
              <a:ea typeface="宋体" charset="-122"/>
              <a:cs typeface="Times New Roman" pitchFamily="18" charset="0"/>
            </a:endParaRPr>
          </a:p>
          <a:p>
            <a:r>
              <a:rPr lang="en-US" altLang="zh-CN" dirty="0" smtClean="0">
                <a:latin typeface="Times New Roman" pitchFamily="18" charset="0"/>
                <a:ea typeface="宋体" charset="-122"/>
                <a:cs typeface="Times New Roman" pitchFamily="18" charset="0"/>
              </a:rPr>
              <a:t>CTL* is the set of state formulas generated by the above rules</a:t>
            </a:r>
          </a:p>
          <a:p>
            <a:r>
              <a:rPr lang="en-US" altLang="zh-CN" dirty="0" smtClean="0">
                <a:latin typeface="Times New Roman" pitchFamily="18" charset="0"/>
                <a:ea typeface="宋体" charset="-122"/>
                <a:cs typeface="Times New Roman" pitchFamily="18" charset="0"/>
              </a:rPr>
              <a:t>semantics of CTL*</a:t>
            </a:r>
          </a:p>
          <a:p>
            <a:pPr lvl="1"/>
            <a:r>
              <a:rPr lang="en-US" altLang="zh-CN" dirty="0" smtClean="0">
                <a:latin typeface="Times New Roman" pitchFamily="18" charset="0"/>
                <a:ea typeface="宋体" charset="-122"/>
                <a:cs typeface="Times New Roman" pitchFamily="18" charset="0"/>
              </a:rPr>
              <a:t>if f is a </a:t>
            </a:r>
            <a:r>
              <a:rPr lang="en-US" altLang="zh-CN" dirty="0" err="1" smtClean="0">
                <a:latin typeface="Times New Roman" pitchFamily="18" charset="0"/>
                <a:ea typeface="宋体" charset="-122"/>
                <a:cs typeface="Times New Roman" pitchFamily="18" charset="0"/>
              </a:rPr>
              <a:t>sf</a:t>
            </a:r>
            <a:r>
              <a:rPr lang="en-US" altLang="zh-CN" dirty="0" smtClean="0">
                <a:latin typeface="Times New Roman" pitchFamily="18" charset="0"/>
                <a:ea typeface="宋体" charset="-122"/>
                <a:cs typeface="Times New Roman" pitchFamily="18" charset="0"/>
              </a:rPr>
              <a:t>, M, s -&gt;f  means that f holds at state s in the M</a:t>
            </a:r>
          </a:p>
          <a:p>
            <a:pPr lvl="1"/>
            <a:r>
              <a:rPr lang="en-US" altLang="zh-CN" dirty="0" smtClean="0">
                <a:latin typeface="Times New Roman" pitchFamily="18" charset="0"/>
                <a:ea typeface="宋体" charset="-122"/>
                <a:cs typeface="Times New Roman" pitchFamily="18" charset="0"/>
              </a:rPr>
              <a:t>if g is a </a:t>
            </a:r>
            <a:r>
              <a:rPr lang="en-US" altLang="zh-CN" dirty="0" err="1" smtClean="0">
                <a:latin typeface="Times New Roman" pitchFamily="18" charset="0"/>
                <a:ea typeface="宋体" charset="-122"/>
                <a:cs typeface="Times New Roman" pitchFamily="18" charset="0"/>
              </a:rPr>
              <a:t>pf</a:t>
            </a:r>
            <a:r>
              <a:rPr lang="en-US" altLang="zh-CN" dirty="0" smtClean="0">
                <a:latin typeface="Times New Roman" pitchFamily="18" charset="0"/>
                <a:ea typeface="宋体" charset="-122"/>
                <a:cs typeface="Times New Roman" pitchFamily="18" charset="0"/>
              </a:rPr>
              <a:t>, M, π-&gt; g means that g holds along path π in the M</a:t>
            </a:r>
          </a:p>
          <a:p>
            <a:pPr lvl="1">
              <a:buFont typeface="Wingdings" pitchFamily="2" charset="2"/>
              <a:buNone/>
            </a:pPr>
            <a:endParaRPr lang="en-US" altLang="zh-CN" dirty="0" smtClean="0">
              <a:latin typeface="Times New Roman" pitchFamily="18" charset="0"/>
              <a:ea typeface="宋体" charset="-122"/>
              <a:cs typeface="Times New Roman" pitchFamily="18" charset="0"/>
            </a:endParaRPr>
          </a:p>
          <a:p>
            <a:pPr lvl="1">
              <a:buFont typeface="Wingdings" pitchFamily="2" charset="2"/>
              <a:buNone/>
            </a:pPr>
            <a:endParaRPr lang="en-US" altLang="zh-CN" dirty="0" smtClean="0">
              <a:latin typeface="Times New Roman" pitchFamily="18" charset="0"/>
              <a:ea typeface="宋体" charset="-122"/>
              <a:cs typeface="Times New Roman" pitchFamily="18" charset="0"/>
            </a:endParaRPr>
          </a:p>
        </p:txBody>
      </p:sp>
      <p:graphicFrame>
        <p:nvGraphicFramePr>
          <p:cNvPr id="10247" name="对象 1"/>
          <p:cNvGraphicFramePr>
            <a:graphicFrameLocks noChangeAspect="1"/>
          </p:cNvGraphicFramePr>
          <p:nvPr/>
        </p:nvGraphicFramePr>
        <p:xfrm>
          <a:off x="3563938" y="2420938"/>
          <a:ext cx="2879725" cy="446087"/>
        </p:xfrm>
        <a:graphic>
          <a:graphicData uri="http://schemas.openxmlformats.org/presentationml/2006/ole">
            <mc:AlternateContent xmlns:mc="http://schemas.openxmlformats.org/markup-compatibility/2006">
              <mc:Choice xmlns:v="urn:schemas-microsoft-com:vml" Requires="v">
                <p:oleObj spid="_x0000_s2130" name="Equation" r:id="rId3" imgW="1231366" imgH="190417" progId="Equation.3">
                  <p:embed/>
                </p:oleObj>
              </mc:Choice>
              <mc:Fallback>
                <p:oleObj name="Equation" r:id="rId3" imgW="1231366" imgH="1904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2420938"/>
                        <a:ext cx="2879725"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276461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572195"/>
            <a:ext cx="8780231" cy="43050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374052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556792"/>
            <a:ext cx="8811601" cy="3888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8046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smtClean="0">
                <a:latin typeface="Times New Roman" pitchFamily="18" charset="0"/>
                <a:cs typeface="Times New Roman" pitchFamily="18" charset="0"/>
              </a:rPr>
              <a:t>Paths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latin typeface="Times New Roman" pitchFamily="18" charset="0"/>
                    <a:cs typeface="Times New Roman" pitchFamily="18" charset="0"/>
                  </a:rPr>
                  <a:t>A </a:t>
                </a:r>
                <a:r>
                  <a:rPr lang="en-US" altLang="zh-CN" i="1" dirty="0">
                    <a:latin typeface="Times New Roman" pitchFamily="18" charset="0"/>
                    <a:cs typeface="Times New Roman" pitchFamily="18" charset="0"/>
                  </a:rPr>
                  <a:t>path </a:t>
                </a:r>
                <a:r>
                  <a:rPr lang="en-US" altLang="zh-CN" dirty="0">
                    <a:latin typeface="Times New Roman" pitchFamily="18" charset="0"/>
                    <a:cs typeface="Times New Roman" pitchFamily="18" charset="0"/>
                  </a:rPr>
                  <a:t>of length </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n &gt; </a:t>
                </a:r>
                <a:r>
                  <a:rPr lang="en-US" altLang="zh-CN" dirty="0">
                    <a:latin typeface="Times New Roman" pitchFamily="18" charset="0"/>
                    <a:cs typeface="Times New Roman" pitchFamily="18" charset="0"/>
                  </a:rPr>
                  <a:t>0, in a transition system</a:t>
                </a:r>
                <a:r>
                  <a:rPr lang="en-US" altLang="zh-CN" dirty="0" smtClean="0">
                    <a:latin typeface="Times New Roman" pitchFamily="18" charset="0"/>
                    <a:cs typeface="Times New Roman" pitchFamily="18" charset="0"/>
                  </a:rPr>
                  <a:t> </a:t>
                </a:r>
                <a14:m>
                  <m:oMath xmlns:m="http://schemas.openxmlformats.org/officeDocument/2006/math">
                    <m:r>
                      <a:rPr lang="zh-CN" altLang="en-US" i="1">
                        <a:latin typeface="Cambria Math"/>
                      </a:rPr>
                      <m:t>𝒜</m:t>
                    </m:r>
                  </m:oMath>
                </a14:m>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is a sequence </a:t>
                </a:r>
                <a:r>
                  <a:rPr lang="en-US" altLang="zh-CN" dirty="0" smtClean="0">
                    <a:latin typeface="Times New Roman" pitchFamily="18" charset="0"/>
                    <a:cs typeface="Times New Roman" pitchFamily="18" charset="0"/>
                  </a:rPr>
                  <a:t>of transitions </a:t>
                </a:r>
                <a14:m>
                  <m:oMath xmlns:m="http://schemas.openxmlformats.org/officeDocument/2006/math">
                    <m:sSub>
                      <m:sSubPr>
                        <m:ctrlPr>
                          <a:rPr lang="en-US" altLang="zh-CN" i="1" smtClean="0">
                            <a:latin typeface="Cambria Math" charset="0"/>
                          </a:rPr>
                        </m:ctrlPr>
                      </m:sSubPr>
                      <m:e>
                        <m:r>
                          <a:rPr lang="en-US" altLang="zh-CN" b="0" i="1" smtClean="0">
                            <a:latin typeface="Cambria Math"/>
                          </a:rPr>
                          <m:t>𝑡</m:t>
                        </m:r>
                      </m:e>
                      <m:sub>
                        <m:r>
                          <a:rPr lang="en-US" altLang="zh-CN" b="0" i="1" smtClean="0">
                            <a:latin typeface="Cambria Math"/>
                          </a:rPr>
                          <m:t>1</m:t>
                        </m:r>
                      </m:sub>
                    </m:sSub>
                  </m:oMath>
                </a14:m>
                <a:r>
                  <a:rPr lang="en-US" altLang="zh-CN" dirty="0" smtClean="0">
                    <a:latin typeface="Times New Roman" pitchFamily="18" charset="0"/>
                    <a:cs typeface="Times New Roman" pitchFamily="18" charset="0"/>
                  </a:rPr>
                  <a:t>, </a:t>
                </a:r>
                <a14:m>
                  <m:oMath xmlns:m="http://schemas.openxmlformats.org/officeDocument/2006/math">
                    <m:sSub>
                      <m:sSubPr>
                        <m:ctrlPr>
                          <a:rPr lang="en-US" altLang="zh-CN" i="1">
                            <a:latin typeface="Cambria Math" charset="0"/>
                          </a:rPr>
                        </m:ctrlPr>
                      </m:sSubPr>
                      <m:e>
                        <m:r>
                          <a:rPr lang="en-US" altLang="zh-CN" i="1">
                            <a:latin typeface="Cambria Math"/>
                          </a:rPr>
                          <m:t>𝑡</m:t>
                        </m:r>
                      </m:e>
                      <m:sub>
                        <m:r>
                          <a:rPr lang="en-US" altLang="zh-CN" b="0" i="1" smtClean="0">
                            <a:latin typeface="Cambria Math"/>
                          </a:rPr>
                          <m:t>2</m:t>
                        </m:r>
                      </m:sub>
                    </m:sSub>
                    <m:r>
                      <a:rPr lang="en-US" altLang="zh-CN" i="1" smtClean="0">
                        <a:latin typeface="Cambria Math"/>
                        <a:ea typeface="Cambria Math"/>
                      </a:rPr>
                      <m:t>⋯</m:t>
                    </m:r>
                    <m:sSub>
                      <m:sSubPr>
                        <m:ctrlPr>
                          <a:rPr lang="en-US" altLang="zh-CN" i="1">
                            <a:latin typeface="Cambria Math" charset="0"/>
                          </a:rPr>
                        </m:ctrlPr>
                      </m:sSubPr>
                      <m:e>
                        <m:r>
                          <a:rPr lang="en-US" altLang="zh-CN" i="1">
                            <a:latin typeface="Cambria Math"/>
                          </a:rPr>
                          <m:t>𝑡</m:t>
                        </m:r>
                      </m:e>
                      <m:sub>
                        <m:r>
                          <a:rPr lang="en-US" altLang="zh-CN" b="0" i="1" smtClean="0">
                            <a:latin typeface="Cambria Math"/>
                          </a:rPr>
                          <m:t>𝑛</m:t>
                        </m:r>
                      </m:sub>
                    </m:sSub>
                    <m:r>
                      <a:rPr lang="en-US" altLang="zh-CN" i="1">
                        <a:latin typeface="Cambria Math"/>
                      </a:rPr>
                      <m:t>,</m:t>
                    </m:r>
                  </m:oMath>
                </a14:m>
                <a:r>
                  <a:rPr lang="en-US" altLang="zh-CN" dirty="0">
                    <a:latin typeface="Times New Roman" pitchFamily="18" charset="0"/>
                    <a:cs typeface="Times New Roman" pitchFamily="18" charset="0"/>
                  </a:rPr>
                  <a:t>such that</a:t>
                </a:r>
              </a:p>
              <a:p>
                <a:pPr marL="0" indent="0">
                  <a:buNone/>
                </a:pPr>
                <a14:m>
                  <m:oMath xmlns:m="http://schemas.openxmlformats.org/officeDocument/2006/math">
                    <m:r>
                      <a:rPr lang="en-US" altLang="zh-CN" i="1">
                        <a:latin typeface="Cambria Math"/>
                        <a:ea typeface="Cambria Math"/>
                        <a:cs typeface="Times New Roman" pitchFamily="18" charset="0"/>
                      </a:rPr>
                      <m:t>        ∀</m:t>
                    </m:r>
                    <m:r>
                      <a:rPr lang="en-US" altLang="zh-CN" i="1">
                        <a:latin typeface="Cambria Math"/>
                        <a:ea typeface="Cambria Math"/>
                        <a:cs typeface="Times New Roman" pitchFamily="18" charset="0"/>
                      </a:rPr>
                      <m:t>𝑖</m:t>
                    </m:r>
                    <m:r>
                      <a:rPr lang="en-US" altLang="zh-CN" i="1">
                        <a:latin typeface="Cambria Math"/>
                        <a:ea typeface="Cambria Math"/>
                        <a:cs typeface="Times New Roman" pitchFamily="18" charset="0"/>
                      </a:rPr>
                      <m:t>:1≤</m:t>
                    </m:r>
                    <m:r>
                      <a:rPr lang="en-US" altLang="zh-CN" i="1">
                        <a:latin typeface="Cambria Math"/>
                        <a:ea typeface="Cambria Math"/>
                        <a:cs typeface="Times New Roman" pitchFamily="18" charset="0"/>
                      </a:rPr>
                      <m:t>𝑖</m:t>
                    </m:r>
                    <m:r>
                      <a:rPr lang="en-US" altLang="zh-CN" i="1">
                        <a:latin typeface="Cambria Math"/>
                        <a:ea typeface="Cambria Math"/>
                        <a:cs typeface="Times New Roman" pitchFamily="18" charset="0"/>
                      </a:rPr>
                      <m:t>&lt;</m:t>
                    </m:r>
                    <m:r>
                      <a:rPr lang="en-US" altLang="zh-CN" i="1">
                        <a:latin typeface="Cambria Math"/>
                        <a:ea typeface="Cambria Math"/>
                        <a:cs typeface="Times New Roman" pitchFamily="18" charset="0"/>
                      </a:rPr>
                      <m:t>𝑛</m:t>
                    </m:r>
                    <m:r>
                      <a:rPr lang="en-US" altLang="zh-CN" i="1">
                        <a:latin typeface="Cambria Math"/>
                        <a:ea typeface="Cambria Math"/>
                        <a:cs typeface="Times New Roman" pitchFamily="18" charset="0"/>
                      </a:rPr>
                      <m:t>,</m:t>
                    </m:r>
                    <m:r>
                      <a:rPr lang="zh-CN" altLang="en-US" i="1">
                        <a:latin typeface="Cambria Math"/>
                        <a:ea typeface="Cambria Math"/>
                        <a:cs typeface="Times New Roman" pitchFamily="18" charset="0"/>
                      </a:rPr>
                      <m:t>𝛽</m:t>
                    </m:r>
                    <m:d>
                      <m:dPr>
                        <m:ctrlPr>
                          <a:rPr lang="en-US" altLang="zh-CN" i="1">
                            <a:latin typeface="Cambria Math" charset="0"/>
                            <a:ea typeface="Cambria Math"/>
                            <a:cs typeface="Times New Roman" pitchFamily="18" charset="0"/>
                          </a:rPr>
                        </m:ctrlPr>
                      </m:dPr>
                      <m:e>
                        <m:sSub>
                          <m:sSubPr>
                            <m:ctrlPr>
                              <a:rPr lang="en-US" altLang="zh-CN" i="1">
                                <a:latin typeface="Cambria Math" charset="0"/>
                                <a:ea typeface="Cambria Math"/>
                                <a:cs typeface="Times New Roman" pitchFamily="18" charset="0"/>
                              </a:rPr>
                            </m:ctrlPr>
                          </m:sSubPr>
                          <m:e>
                            <m:r>
                              <a:rPr lang="en-US" altLang="zh-CN" i="1">
                                <a:latin typeface="Cambria Math"/>
                                <a:ea typeface="Cambria Math"/>
                                <a:cs typeface="Times New Roman" pitchFamily="18" charset="0"/>
                              </a:rPr>
                              <m:t>𝑡</m:t>
                            </m:r>
                          </m:e>
                          <m:sub>
                            <m:r>
                              <a:rPr lang="en-US" altLang="zh-CN" i="1">
                                <a:latin typeface="Cambria Math"/>
                                <a:ea typeface="Cambria Math"/>
                                <a:cs typeface="Times New Roman" pitchFamily="18" charset="0"/>
                              </a:rPr>
                              <m:t>𝑖</m:t>
                            </m:r>
                          </m:sub>
                        </m:sSub>
                      </m:e>
                    </m:d>
                    <m:r>
                      <a:rPr lang="en-US" altLang="zh-CN" i="1">
                        <a:latin typeface="Cambria Math"/>
                        <a:ea typeface="Cambria Math"/>
                        <a:cs typeface="Times New Roman" pitchFamily="18" charset="0"/>
                      </a:rPr>
                      <m:t>=</m:t>
                    </m:r>
                    <m:r>
                      <a:rPr lang="zh-CN" altLang="en-US" i="1">
                        <a:latin typeface="Cambria Math"/>
                        <a:ea typeface="Cambria Math"/>
                        <a:cs typeface="Times New Roman" pitchFamily="18" charset="0"/>
                      </a:rPr>
                      <m:t>𝛼</m:t>
                    </m:r>
                    <m:r>
                      <a:rPr lang="en-US" altLang="zh-CN" i="1">
                        <a:latin typeface="Cambria Math"/>
                        <a:ea typeface="Cambria Math"/>
                        <a:cs typeface="Times New Roman" pitchFamily="18" charset="0"/>
                      </a:rPr>
                      <m:t>(</m:t>
                    </m:r>
                    <m:sSub>
                      <m:sSubPr>
                        <m:ctrlPr>
                          <a:rPr lang="en-US" altLang="zh-CN" i="1">
                            <a:latin typeface="Cambria Math" charset="0"/>
                            <a:ea typeface="Cambria Math"/>
                            <a:cs typeface="Times New Roman" pitchFamily="18" charset="0"/>
                          </a:rPr>
                        </m:ctrlPr>
                      </m:sSubPr>
                      <m:e>
                        <m:r>
                          <a:rPr lang="en-US" altLang="zh-CN" i="1">
                            <a:latin typeface="Cambria Math"/>
                            <a:ea typeface="Cambria Math"/>
                            <a:cs typeface="Times New Roman" pitchFamily="18" charset="0"/>
                          </a:rPr>
                          <m:t>𝑡</m:t>
                        </m:r>
                      </m:e>
                      <m:sub>
                        <m:r>
                          <a:rPr lang="en-US" altLang="zh-CN" i="1">
                            <a:latin typeface="Cambria Math"/>
                            <a:ea typeface="Cambria Math"/>
                            <a:cs typeface="Times New Roman" pitchFamily="18" charset="0"/>
                          </a:rPr>
                          <m:t>𝑖</m:t>
                        </m:r>
                        <m:r>
                          <a:rPr lang="en-US" altLang="zh-CN" i="1">
                            <a:latin typeface="Cambria Math"/>
                            <a:ea typeface="Cambria Math"/>
                            <a:cs typeface="Times New Roman" pitchFamily="18" charset="0"/>
                          </a:rPr>
                          <m:t>+1</m:t>
                        </m:r>
                      </m:sub>
                    </m:sSub>
                    <m:r>
                      <a:rPr lang="en-US" altLang="zh-CN" i="1">
                        <a:latin typeface="Cambria Math"/>
                        <a:ea typeface="Cambria Math"/>
                        <a:cs typeface="Times New Roman" pitchFamily="18" charset="0"/>
                      </a:rPr>
                      <m:t>)</m:t>
                    </m:r>
                  </m:oMath>
                </a14:m>
                <a:r>
                  <a:rPr lang="en-US" altLang="zh-CN" dirty="0">
                    <a:latin typeface="Times New Roman" pitchFamily="18" charset="0"/>
                    <a:cs typeface="Times New Roman" pitchFamily="18" charset="0"/>
                  </a:rPr>
                  <a:t>, and</a:t>
                </a:r>
                <a14:m>
                  <m:oMath xmlns:m="http://schemas.openxmlformats.org/officeDocument/2006/math">
                    <m:r>
                      <a:rPr lang="en-US" altLang="zh-CN">
                        <a:latin typeface="Cambria Math"/>
                        <a:ea typeface="Cambria Math"/>
                        <a:cs typeface="Times New Roman" pitchFamily="18" charset="0"/>
                      </a:rPr>
                      <m:t>  </m:t>
                    </m:r>
                    <m:r>
                      <a:rPr lang="zh-CN" altLang="en-US" i="1">
                        <a:latin typeface="Cambria Math"/>
                        <a:ea typeface="Cambria Math"/>
                        <a:cs typeface="Times New Roman" pitchFamily="18" charset="0"/>
                      </a:rPr>
                      <m:t>𝛼</m:t>
                    </m:r>
                    <m:d>
                      <m:dPr>
                        <m:ctrlPr>
                          <a:rPr lang="en-US" altLang="zh-CN" i="1">
                            <a:latin typeface="Cambria Math" charset="0"/>
                            <a:ea typeface="Cambria Math"/>
                            <a:cs typeface="Times New Roman" pitchFamily="18" charset="0"/>
                          </a:rPr>
                        </m:ctrlPr>
                      </m:dPr>
                      <m:e>
                        <m:sSub>
                          <m:sSubPr>
                            <m:ctrlPr>
                              <a:rPr lang="en-US" altLang="zh-CN" i="1">
                                <a:latin typeface="Cambria Math" charset="0"/>
                                <a:ea typeface="Cambria Math"/>
                                <a:cs typeface="Times New Roman" pitchFamily="18" charset="0"/>
                              </a:rPr>
                            </m:ctrlPr>
                          </m:sSubPr>
                          <m:e>
                            <m:r>
                              <a:rPr lang="en-US" altLang="zh-CN" i="1">
                                <a:latin typeface="Cambria Math"/>
                                <a:ea typeface="Cambria Math"/>
                                <a:cs typeface="Times New Roman" pitchFamily="18" charset="0"/>
                              </a:rPr>
                              <m:t>𝑡</m:t>
                            </m:r>
                          </m:e>
                          <m:sub>
                            <m:r>
                              <a:rPr lang="en-US" altLang="zh-CN" i="1">
                                <a:latin typeface="Cambria Math"/>
                                <a:ea typeface="Cambria Math"/>
                                <a:cs typeface="Times New Roman" pitchFamily="18" charset="0"/>
                              </a:rPr>
                              <m:t>1</m:t>
                            </m:r>
                          </m:sub>
                        </m:sSub>
                      </m:e>
                    </m:d>
                    <m:r>
                      <a:rPr lang="en-US" altLang="zh-CN" i="1">
                        <a:latin typeface="Cambria Math"/>
                        <a:ea typeface="Cambria Math"/>
                        <a:cs typeface="Times New Roman" pitchFamily="18" charset="0"/>
                      </a:rPr>
                      <m:t>=</m:t>
                    </m:r>
                    <m:sSub>
                      <m:sSubPr>
                        <m:ctrlPr>
                          <a:rPr lang="en-US" altLang="zh-CN" i="1">
                            <a:latin typeface="Cambria Math" charset="0"/>
                            <a:ea typeface="Cambria Math"/>
                            <a:cs typeface="Times New Roman" pitchFamily="18" charset="0"/>
                          </a:rPr>
                        </m:ctrlPr>
                      </m:sSubPr>
                      <m:e>
                        <m:r>
                          <a:rPr lang="en-US" altLang="zh-CN" i="1">
                            <a:latin typeface="Cambria Math"/>
                            <a:ea typeface="Cambria Math"/>
                            <a:cs typeface="Times New Roman" pitchFamily="18" charset="0"/>
                          </a:rPr>
                          <m:t>𝑆</m:t>
                        </m:r>
                      </m:e>
                      <m:sub>
                        <m:r>
                          <a:rPr lang="en-US" altLang="zh-CN" i="1">
                            <a:latin typeface="Cambria Math"/>
                            <a:ea typeface="Cambria Math"/>
                            <a:cs typeface="Times New Roman" pitchFamily="18" charset="0"/>
                          </a:rPr>
                          <m:t>0</m:t>
                        </m:r>
                      </m:sub>
                    </m:sSub>
                  </m:oMath>
                </a14:m>
                <a:endParaRPr lang="en-US" altLang="zh-CN" dirty="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Similarly</a:t>
                </a:r>
                <a:r>
                  <a:rPr lang="en-US" altLang="zh-CN" dirty="0">
                    <a:latin typeface="Times New Roman" pitchFamily="18" charset="0"/>
                    <a:cs typeface="Times New Roman" pitchFamily="18" charset="0"/>
                  </a:rPr>
                  <a:t>, an infinite path is an infinite sequence of </a:t>
                </a:r>
                <a:r>
                  <a:rPr lang="en-US" altLang="zh-CN" dirty="0" smtClean="0">
                    <a:latin typeface="Times New Roman" pitchFamily="18" charset="0"/>
                    <a:cs typeface="Times New Roman" pitchFamily="18" charset="0"/>
                  </a:rPr>
                  <a:t>transitions </a:t>
                </a:r>
                <a14:m>
                  <m:oMath xmlns:m="http://schemas.openxmlformats.org/officeDocument/2006/math">
                    <m:sSub>
                      <m:sSubPr>
                        <m:ctrlPr>
                          <a:rPr lang="en-US" altLang="zh-CN" i="1">
                            <a:latin typeface="Cambria Math" charset="0"/>
                          </a:rPr>
                        </m:ctrlPr>
                      </m:sSubPr>
                      <m:e>
                        <m:r>
                          <a:rPr lang="en-US" altLang="zh-CN" i="1">
                            <a:latin typeface="Cambria Math"/>
                          </a:rPr>
                          <m:t>𝑡</m:t>
                        </m:r>
                      </m:e>
                      <m:sub>
                        <m:r>
                          <a:rPr lang="en-US" altLang="zh-CN" i="1">
                            <a:latin typeface="Cambria Math"/>
                          </a:rPr>
                          <m:t>1</m:t>
                        </m:r>
                      </m:sub>
                    </m:sSub>
                  </m:oMath>
                </a14:m>
                <a:r>
                  <a:rPr lang="en-US" altLang="zh-CN" dirty="0">
                    <a:latin typeface="Times New Roman" pitchFamily="18" charset="0"/>
                    <a:cs typeface="Times New Roman" pitchFamily="18" charset="0"/>
                  </a:rPr>
                  <a:t>, </a:t>
                </a:r>
                <a14:m>
                  <m:oMath xmlns:m="http://schemas.openxmlformats.org/officeDocument/2006/math">
                    <m:sSub>
                      <m:sSubPr>
                        <m:ctrlPr>
                          <a:rPr lang="en-US" altLang="zh-CN" i="1">
                            <a:latin typeface="Cambria Math" charset="0"/>
                          </a:rPr>
                        </m:ctrlPr>
                      </m:sSubPr>
                      <m:e>
                        <m:r>
                          <a:rPr lang="en-US" altLang="zh-CN" i="1">
                            <a:latin typeface="Cambria Math"/>
                          </a:rPr>
                          <m:t>𝑡</m:t>
                        </m:r>
                      </m:e>
                      <m:sub>
                        <m:r>
                          <a:rPr lang="en-US" altLang="zh-CN" i="1">
                            <a:latin typeface="Cambria Math"/>
                          </a:rPr>
                          <m:t>2</m:t>
                        </m:r>
                        <m:r>
                          <a:rPr lang="en-US" altLang="zh-CN" b="0" i="1" smtClean="0">
                            <a:latin typeface="Cambria Math"/>
                          </a:rPr>
                          <m:t>,</m:t>
                        </m:r>
                      </m:sub>
                    </m:sSub>
                    <m:r>
                      <a:rPr lang="en-US" altLang="zh-CN" i="1">
                        <a:latin typeface="Cambria Math"/>
                        <a:ea typeface="Cambria Math"/>
                      </a:rPr>
                      <m:t>⋯</m:t>
                    </m:r>
                    <m:sSub>
                      <m:sSubPr>
                        <m:ctrlPr>
                          <a:rPr lang="en-US" altLang="zh-CN" i="1">
                            <a:latin typeface="Cambria Math" charset="0"/>
                          </a:rPr>
                        </m:ctrlPr>
                      </m:sSubPr>
                      <m:e>
                        <m:r>
                          <a:rPr lang="en-US" altLang="zh-CN" i="1">
                            <a:latin typeface="Cambria Math"/>
                          </a:rPr>
                          <m:t>𝑡</m:t>
                        </m:r>
                      </m:e>
                      <m:sub>
                        <m:r>
                          <a:rPr lang="en-US" altLang="zh-CN" i="1">
                            <a:latin typeface="Cambria Math"/>
                          </a:rPr>
                          <m:t>𝑛</m:t>
                        </m:r>
                      </m:sub>
                    </m:sSub>
                    <m:r>
                      <a:rPr lang="en-US" altLang="zh-CN" i="1">
                        <a:latin typeface="Cambria Math"/>
                      </a:rPr>
                      <m:t>,</m:t>
                    </m:r>
                    <m:r>
                      <a:rPr lang="en-US" altLang="zh-CN" i="1" smtClean="0">
                        <a:latin typeface="Cambria Math"/>
                        <a:ea typeface="Cambria Math"/>
                      </a:rPr>
                      <m:t>⋯</m:t>
                    </m:r>
                  </m:oMath>
                </a14:m>
                <a:r>
                  <a:rPr lang="en-US" altLang="zh-CN" dirty="0">
                    <a:latin typeface="Times New Roman" pitchFamily="18" charset="0"/>
                    <a:cs typeface="Times New Roman" pitchFamily="18" charset="0"/>
                  </a:rPr>
                  <a:t>such </a:t>
                </a:r>
                <a:r>
                  <a:rPr lang="en-US" altLang="zh-CN" dirty="0" smtClean="0">
                    <a:latin typeface="Times New Roman" pitchFamily="18" charset="0"/>
                    <a:cs typeface="Times New Roman" pitchFamily="18" charset="0"/>
                  </a:rPr>
                  <a:t>that </a:t>
                </a:r>
              </a:p>
              <a:p>
                <a:pPr marL="0" indent="0">
                  <a:buNone/>
                </a:pPr>
                <a14:m>
                  <m:oMath xmlns:m="http://schemas.openxmlformats.org/officeDocument/2006/math">
                    <m:r>
                      <a:rPr lang="en-US" altLang="zh-CN" b="0" i="1" smtClean="0">
                        <a:latin typeface="Cambria Math"/>
                        <a:ea typeface="Cambria Math"/>
                        <a:cs typeface="Times New Roman" pitchFamily="18" charset="0"/>
                      </a:rPr>
                      <m:t>        </m:t>
                    </m:r>
                    <m:r>
                      <a:rPr lang="en-US" altLang="zh-CN" i="1">
                        <a:latin typeface="Cambria Math"/>
                        <a:ea typeface="Cambria Math"/>
                        <a:cs typeface="Times New Roman" pitchFamily="18" charset="0"/>
                      </a:rPr>
                      <m:t>∀</m:t>
                    </m:r>
                    <m:r>
                      <a:rPr lang="en-US" altLang="zh-CN" i="1">
                        <a:latin typeface="Cambria Math"/>
                        <a:ea typeface="Cambria Math"/>
                        <a:cs typeface="Times New Roman" pitchFamily="18" charset="0"/>
                      </a:rPr>
                      <m:t>𝑖</m:t>
                    </m:r>
                    <m:r>
                      <a:rPr lang="en-US" altLang="zh-CN" i="1">
                        <a:latin typeface="Cambria Math"/>
                        <a:ea typeface="Cambria Math"/>
                        <a:cs typeface="Times New Roman" pitchFamily="18" charset="0"/>
                      </a:rPr>
                      <m:t>:1≤</m:t>
                    </m:r>
                    <m:r>
                      <a:rPr lang="en-US" altLang="zh-CN" i="1">
                        <a:latin typeface="Cambria Math"/>
                        <a:ea typeface="Cambria Math"/>
                        <a:cs typeface="Times New Roman" pitchFamily="18" charset="0"/>
                      </a:rPr>
                      <m:t>𝑖</m:t>
                    </m:r>
                    <m:r>
                      <a:rPr lang="en-US" altLang="zh-CN" i="1">
                        <a:latin typeface="Cambria Math"/>
                        <a:ea typeface="Cambria Math"/>
                        <a:cs typeface="Times New Roman" pitchFamily="18" charset="0"/>
                      </a:rPr>
                      <m:t>&lt;</m:t>
                    </m:r>
                    <m:r>
                      <a:rPr lang="en-US" altLang="zh-CN" i="1">
                        <a:latin typeface="Cambria Math"/>
                        <a:ea typeface="Cambria Math"/>
                        <a:cs typeface="Times New Roman" pitchFamily="18" charset="0"/>
                      </a:rPr>
                      <m:t>𝑛</m:t>
                    </m:r>
                    <m:r>
                      <a:rPr lang="en-US" altLang="zh-CN" i="1">
                        <a:latin typeface="Cambria Math"/>
                        <a:ea typeface="Cambria Math"/>
                        <a:cs typeface="Times New Roman" pitchFamily="18" charset="0"/>
                      </a:rPr>
                      <m:t>,</m:t>
                    </m:r>
                    <m:r>
                      <a:rPr lang="zh-CN" altLang="en-US" i="1">
                        <a:latin typeface="Cambria Math"/>
                        <a:ea typeface="Cambria Math"/>
                        <a:cs typeface="Times New Roman" pitchFamily="18" charset="0"/>
                      </a:rPr>
                      <m:t>𝛽</m:t>
                    </m:r>
                    <m:d>
                      <m:dPr>
                        <m:ctrlPr>
                          <a:rPr lang="en-US" altLang="zh-CN" i="1">
                            <a:latin typeface="Cambria Math" charset="0"/>
                            <a:ea typeface="Cambria Math"/>
                            <a:cs typeface="Times New Roman" pitchFamily="18" charset="0"/>
                          </a:rPr>
                        </m:ctrlPr>
                      </m:dPr>
                      <m:e>
                        <m:sSub>
                          <m:sSubPr>
                            <m:ctrlPr>
                              <a:rPr lang="en-US" altLang="zh-CN" i="1">
                                <a:latin typeface="Cambria Math" charset="0"/>
                                <a:ea typeface="Cambria Math"/>
                                <a:cs typeface="Times New Roman" pitchFamily="18" charset="0"/>
                              </a:rPr>
                            </m:ctrlPr>
                          </m:sSubPr>
                          <m:e>
                            <m:r>
                              <a:rPr lang="en-US" altLang="zh-CN" i="1">
                                <a:latin typeface="Cambria Math"/>
                                <a:ea typeface="Cambria Math"/>
                                <a:cs typeface="Times New Roman" pitchFamily="18" charset="0"/>
                              </a:rPr>
                              <m:t>𝑡</m:t>
                            </m:r>
                          </m:e>
                          <m:sub>
                            <m:r>
                              <a:rPr lang="en-US" altLang="zh-CN" i="1">
                                <a:latin typeface="Cambria Math"/>
                                <a:ea typeface="Cambria Math"/>
                                <a:cs typeface="Times New Roman" pitchFamily="18" charset="0"/>
                              </a:rPr>
                              <m:t>𝑖</m:t>
                            </m:r>
                          </m:sub>
                        </m:sSub>
                      </m:e>
                    </m:d>
                    <m:r>
                      <a:rPr lang="en-US" altLang="zh-CN" i="1">
                        <a:latin typeface="Cambria Math"/>
                        <a:ea typeface="Cambria Math"/>
                        <a:cs typeface="Times New Roman" pitchFamily="18" charset="0"/>
                      </a:rPr>
                      <m:t>=</m:t>
                    </m:r>
                    <m:r>
                      <a:rPr lang="zh-CN" altLang="en-US" i="1">
                        <a:latin typeface="Cambria Math"/>
                        <a:ea typeface="Cambria Math"/>
                        <a:cs typeface="Times New Roman" pitchFamily="18" charset="0"/>
                      </a:rPr>
                      <m:t>𝛼</m:t>
                    </m:r>
                    <m:r>
                      <a:rPr lang="en-US" altLang="zh-CN" i="1">
                        <a:latin typeface="Cambria Math"/>
                        <a:ea typeface="Cambria Math"/>
                        <a:cs typeface="Times New Roman" pitchFamily="18" charset="0"/>
                      </a:rPr>
                      <m:t>(</m:t>
                    </m:r>
                    <m:sSub>
                      <m:sSubPr>
                        <m:ctrlPr>
                          <a:rPr lang="en-US" altLang="zh-CN" i="1">
                            <a:latin typeface="Cambria Math" charset="0"/>
                            <a:ea typeface="Cambria Math"/>
                            <a:cs typeface="Times New Roman" pitchFamily="18" charset="0"/>
                          </a:rPr>
                        </m:ctrlPr>
                      </m:sSubPr>
                      <m:e>
                        <m:r>
                          <a:rPr lang="en-US" altLang="zh-CN" i="1">
                            <a:latin typeface="Cambria Math"/>
                            <a:ea typeface="Cambria Math"/>
                            <a:cs typeface="Times New Roman" pitchFamily="18" charset="0"/>
                          </a:rPr>
                          <m:t>𝑡</m:t>
                        </m:r>
                      </m:e>
                      <m:sub>
                        <m:r>
                          <a:rPr lang="en-US" altLang="zh-CN" i="1">
                            <a:latin typeface="Cambria Math"/>
                            <a:ea typeface="Cambria Math"/>
                            <a:cs typeface="Times New Roman" pitchFamily="18" charset="0"/>
                          </a:rPr>
                          <m:t>𝑖</m:t>
                        </m:r>
                        <m:r>
                          <a:rPr lang="en-US" altLang="zh-CN" i="1">
                            <a:latin typeface="Cambria Math"/>
                            <a:ea typeface="Cambria Math"/>
                            <a:cs typeface="Times New Roman" pitchFamily="18" charset="0"/>
                          </a:rPr>
                          <m:t>+1</m:t>
                        </m:r>
                      </m:sub>
                    </m:sSub>
                    <m:r>
                      <a:rPr lang="en-US" altLang="zh-CN" i="1">
                        <a:latin typeface="Cambria Math"/>
                        <a:ea typeface="Cambria Math"/>
                        <a:cs typeface="Times New Roman" pitchFamily="18" charset="0"/>
                      </a:rPr>
                      <m:t>)</m:t>
                    </m:r>
                  </m:oMath>
                </a14:m>
                <a:r>
                  <a:rPr lang="en-US" altLang="zh-CN" dirty="0" smtClean="0">
                    <a:latin typeface="Times New Roman" pitchFamily="18" charset="0"/>
                    <a:cs typeface="Times New Roman" pitchFamily="18" charset="0"/>
                  </a:rPr>
                  <a:t>, and</a:t>
                </a:r>
                <a14:m>
                  <m:oMath xmlns:m="http://schemas.openxmlformats.org/officeDocument/2006/math">
                    <m:r>
                      <a:rPr lang="en-US" altLang="zh-CN" b="0" i="0" smtClean="0">
                        <a:latin typeface="Cambria Math"/>
                        <a:ea typeface="Cambria Math"/>
                        <a:cs typeface="Times New Roman" pitchFamily="18" charset="0"/>
                      </a:rPr>
                      <m:t>  </m:t>
                    </m:r>
                    <m:r>
                      <a:rPr lang="zh-CN" altLang="en-US" i="1">
                        <a:latin typeface="Cambria Math"/>
                        <a:ea typeface="Cambria Math"/>
                        <a:cs typeface="Times New Roman" pitchFamily="18" charset="0"/>
                      </a:rPr>
                      <m:t>𝛼</m:t>
                    </m:r>
                    <m:d>
                      <m:dPr>
                        <m:ctrlPr>
                          <a:rPr lang="en-US" altLang="zh-CN" i="1">
                            <a:latin typeface="Cambria Math" charset="0"/>
                            <a:ea typeface="Cambria Math"/>
                            <a:cs typeface="Times New Roman" pitchFamily="18" charset="0"/>
                          </a:rPr>
                        </m:ctrlPr>
                      </m:dPr>
                      <m:e>
                        <m:sSub>
                          <m:sSubPr>
                            <m:ctrlPr>
                              <a:rPr lang="en-US" altLang="zh-CN" i="1">
                                <a:latin typeface="Cambria Math" charset="0"/>
                                <a:ea typeface="Cambria Math"/>
                                <a:cs typeface="Times New Roman" pitchFamily="18" charset="0"/>
                              </a:rPr>
                            </m:ctrlPr>
                          </m:sSubPr>
                          <m:e>
                            <m:r>
                              <a:rPr lang="en-US" altLang="zh-CN" i="1">
                                <a:latin typeface="Cambria Math"/>
                                <a:ea typeface="Cambria Math"/>
                                <a:cs typeface="Times New Roman" pitchFamily="18" charset="0"/>
                              </a:rPr>
                              <m:t>𝑡</m:t>
                            </m:r>
                          </m:e>
                          <m:sub>
                            <m:r>
                              <a:rPr lang="en-US" altLang="zh-CN" i="1">
                                <a:latin typeface="Cambria Math"/>
                                <a:ea typeface="Cambria Math"/>
                                <a:cs typeface="Times New Roman" pitchFamily="18" charset="0"/>
                              </a:rPr>
                              <m:t>1</m:t>
                            </m:r>
                          </m:sub>
                        </m:sSub>
                      </m:e>
                    </m:d>
                    <m:r>
                      <a:rPr lang="en-US" altLang="zh-CN" i="1">
                        <a:latin typeface="Cambria Math"/>
                        <a:ea typeface="Cambria Math"/>
                        <a:cs typeface="Times New Roman" pitchFamily="18" charset="0"/>
                      </a:rPr>
                      <m:t>=</m:t>
                    </m:r>
                    <m:sSub>
                      <m:sSubPr>
                        <m:ctrlPr>
                          <a:rPr lang="en-US" altLang="zh-CN" i="1">
                            <a:latin typeface="Cambria Math" charset="0"/>
                            <a:ea typeface="Cambria Math"/>
                            <a:cs typeface="Times New Roman" pitchFamily="18" charset="0"/>
                          </a:rPr>
                        </m:ctrlPr>
                      </m:sSubPr>
                      <m:e>
                        <m:r>
                          <a:rPr lang="en-US" altLang="zh-CN" i="1">
                            <a:latin typeface="Cambria Math"/>
                            <a:ea typeface="Cambria Math"/>
                            <a:cs typeface="Times New Roman" pitchFamily="18" charset="0"/>
                          </a:rPr>
                          <m:t>𝑆</m:t>
                        </m:r>
                      </m:e>
                      <m:sub>
                        <m:r>
                          <a:rPr lang="en-US" altLang="zh-CN" i="1">
                            <a:latin typeface="Cambria Math"/>
                            <a:ea typeface="Cambria Math"/>
                            <a:cs typeface="Times New Roman" pitchFamily="18" charset="0"/>
                          </a:rPr>
                          <m:t>0</m:t>
                        </m:r>
                      </m:sub>
                    </m:sSub>
                  </m:oMath>
                </a14:m>
                <a:endParaRPr lang="en-US" altLang="zh-CN" dirty="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74" t="-1387" r="-24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56900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428625" y="214313"/>
            <a:ext cx="6858000" cy="766762"/>
          </a:xfrm>
        </p:spPr>
        <p:txBody>
          <a:bodyPr/>
          <a:lstStyle/>
          <a:p>
            <a:r>
              <a:rPr lang="en-US" altLang="zh-CN" smtClean="0">
                <a:ea typeface="宋体" charset="-122"/>
              </a:rPr>
              <a:t>CTL and LTL</a:t>
            </a:r>
            <a:endParaRPr lang="zh-CN" altLang="en-US" smtClean="0">
              <a:ea typeface="宋体" charset="-122"/>
            </a:endParaRPr>
          </a:p>
        </p:txBody>
      </p:sp>
      <p:sp>
        <p:nvSpPr>
          <p:cNvPr id="11267" name="内容占位符 2"/>
          <p:cNvSpPr>
            <a:spLocks noGrp="1"/>
          </p:cNvSpPr>
          <p:nvPr>
            <p:ph idx="1"/>
          </p:nvPr>
        </p:nvSpPr>
        <p:spPr>
          <a:xfrm>
            <a:off x="395536" y="1412776"/>
            <a:ext cx="8142287" cy="4392612"/>
          </a:xfrm>
        </p:spPr>
        <p:txBody>
          <a:bodyPr>
            <a:normAutofit fontScale="92500" lnSpcReduction="20000"/>
          </a:bodyPr>
          <a:lstStyle/>
          <a:p>
            <a:r>
              <a:rPr lang="en-US" altLang="zh-CN" dirty="0" smtClean="0">
                <a:latin typeface="Times New Roman" pitchFamily="18" charset="0"/>
                <a:ea typeface="宋体" charset="-122"/>
                <a:cs typeface="Times New Roman" pitchFamily="18" charset="0"/>
              </a:rPr>
              <a:t>two </a:t>
            </a:r>
            <a:r>
              <a:rPr lang="en-US" altLang="zh-CN" dirty="0" err="1" smtClean="0">
                <a:latin typeface="Times New Roman" pitchFamily="18" charset="0"/>
                <a:ea typeface="宋体" charset="-122"/>
                <a:cs typeface="Times New Roman" pitchFamily="18" charset="0"/>
              </a:rPr>
              <a:t>sublogics</a:t>
            </a:r>
            <a:r>
              <a:rPr lang="en-US" altLang="zh-CN" dirty="0" smtClean="0">
                <a:latin typeface="Times New Roman" pitchFamily="18" charset="0"/>
                <a:ea typeface="宋体" charset="-122"/>
                <a:cs typeface="Times New Roman" pitchFamily="18" charset="0"/>
              </a:rPr>
              <a:t> of CTL*</a:t>
            </a:r>
          </a:p>
          <a:p>
            <a:pPr lvl="1"/>
            <a:r>
              <a:rPr lang="en-US" altLang="zh-CN" dirty="0" smtClean="0">
                <a:latin typeface="Times New Roman" pitchFamily="18" charset="0"/>
                <a:ea typeface="宋体" charset="-122"/>
                <a:cs typeface="Times New Roman" pitchFamily="18" charset="0"/>
              </a:rPr>
              <a:t>branching-time logic</a:t>
            </a:r>
          </a:p>
          <a:p>
            <a:pPr lvl="2"/>
            <a:r>
              <a:rPr lang="en-US" altLang="zh-CN" dirty="0" smtClean="0">
                <a:latin typeface="Times New Roman" pitchFamily="18" charset="0"/>
                <a:ea typeface="宋体" charset="-122"/>
                <a:cs typeface="Times New Roman" pitchFamily="18" charset="0"/>
              </a:rPr>
              <a:t>the temporal operators quantify over the paths that are possible from a given state.</a:t>
            </a:r>
          </a:p>
          <a:p>
            <a:pPr lvl="2"/>
            <a:r>
              <a:rPr lang="en-US" altLang="zh-CN" dirty="0" smtClean="0">
                <a:latin typeface="Times New Roman" pitchFamily="18" charset="0"/>
                <a:ea typeface="宋体" charset="-122"/>
                <a:cs typeface="Times New Roman" pitchFamily="18" charset="0"/>
              </a:rPr>
              <a:t>Temporal operators must be immediately preceded by a path quantifier.</a:t>
            </a:r>
          </a:p>
          <a:p>
            <a:pPr lvl="2"/>
            <a:r>
              <a:rPr lang="en-US" altLang="zh-CN" dirty="0">
                <a:latin typeface="Times New Roman" pitchFamily="18" charset="0"/>
                <a:ea typeface="宋体" charset="-122"/>
                <a:cs typeface="Times New Roman" pitchFamily="18" charset="0"/>
              </a:rPr>
              <a:t>if f and g are </a:t>
            </a:r>
            <a:r>
              <a:rPr lang="en-US" altLang="zh-CN" dirty="0" err="1" smtClean="0">
                <a:latin typeface="Times New Roman" pitchFamily="18" charset="0"/>
                <a:ea typeface="宋体" charset="-122"/>
                <a:cs typeface="Times New Roman" pitchFamily="18" charset="0"/>
              </a:rPr>
              <a:t>sf</a:t>
            </a:r>
            <a:r>
              <a:rPr lang="en-US" altLang="zh-CN" dirty="0" smtClean="0">
                <a:latin typeface="Times New Roman" pitchFamily="18" charset="0"/>
                <a:ea typeface="宋体" charset="-122"/>
                <a:cs typeface="Times New Roman" pitchFamily="18" charset="0"/>
              </a:rPr>
              <a:t>, X </a:t>
            </a:r>
            <a:r>
              <a:rPr lang="en-US" altLang="zh-CN" dirty="0">
                <a:latin typeface="Times New Roman" pitchFamily="18" charset="0"/>
                <a:ea typeface="宋体" charset="-122"/>
                <a:cs typeface="Times New Roman" pitchFamily="18" charset="0"/>
              </a:rPr>
              <a:t>f, F </a:t>
            </a:r>
            <a:r>
              <a:rPr lang="en-US" altLang="zh-CN" dirty="0" err="1">
                <a:latin typeface="Times New Roman" pitchFamily="18" charset="0"/>
                <a:ea typeface="宋体" charset="-122"/>
                <a:cs typeface="Times New Roman" pitchFamily="18" charset="0"/>
              </a:rPr>
              <a:t>f</a:t>
            </a:r>
            <a:r>
              <a:rPr lang="en-US" altLang="zh-CN" dirty="0">
                <a:latin typeface="Times New Roman" pitchFamily="18" charset="0"/>
                <a:ea typeface="宋体" charset="-122"/>
                <a:cs typeface="Times New Roman" pitchFamily="18" charset="0"/>
              </a:rPr>
              <a:t>, G f</a:t>
            </a:r>
            <a:r>
              <a:rPr lang="en-US" altLang="zh-CN" dirty="0" smtClean="0">
                <a:latin typeface="Times New Roman" pitchFamily="18" charset="0"/>
                <a:ea typeface="宋体" charset="-122"/>
                <a:cs typeface="Times New Roman" pitchFamily="18" charset="0"/>
              </a:rPr>
              <a:t>,  </a:t>
            </a:r>
            <a:r>
              <a:rPr lang="en-US" altLang="zh-CN" dirty="0">
                <a:latin typeface="Times New Roman" pitchFamily="18" charset="0"/>
                <a:ea typeface="宋体" charset="-122"/>
                <a:cs typeface="Times New Roman" pitchFamily="18" charset="0"/>
              </a:rPr>
              <a:t>f U g and f R g are </a:t>
            </a:r>
            <a:r>
              <a:rPr lang="en-US" altLang="zh-CN" dirty="0" err="1" smtClean="0">
                <a:latin typeface="Times New Roman" pitchFamily="18" charset="0"/>
                <a:ea typeface="宋体" charset="-122"/>
                <a:cs typeface="Times New Roman" pitchFamily="18" charset="0"/>
              </a:rPr>
              <a:t>pf</a:t>
            </a:r>
            <a:endParaRPr lang="en-US" altLang="zh-CN" dirty="0" smtClean="0">
              <a:latin typeface="Times New Roman" pitchFamily="18" charset="0"/>
              <a:ea typeface="宋体" charset="-122"/>
              <a:cs typeface="Times New Roman" pitchFamily="18" charset="0"/>
            </a:endParaRPr>
          </a:p>
          <a:p>
            <a:pPr lvl="2"/>
            <a:r>
              <a:rPr lang="en-US" altLang="zh-CN" dirty="0" smtClean="0">
                <a:latin typeface="Times New Roman" pitchFamily="18" charset="0"/>
                <a:ea typeface="宋体" charset="-122"/>
                <a:cs typeface="Times New Roman" pitchFamily="18" charset="0"/>
              </a:rPr>
              <a:t>A(FG p)</a:t>
            </a:r>
            <a:endParaRPr lang="en-US" altLang="zh-CN" dirty="0">
              <a:latin typeface="Times New Roman" pitchFamily="18" charset="0"/>
              <a:ea typeface="宋体" charset="-122"/>
              <a:cs typeface="Times New Roman" pitchFamily="18" charset="0"/>
            </a:endParaRPr>
          </a:p>
          <a:p>
            <a:pPr lvl="2"/>
            <a:endParaRPr lang="en-US" altLang="zh-CN" dirty="0" smtClean="0">
              <a:latin typeface="Times New Roman" pitchFamily="18" charset="0"/>
              <a:ea typeface="宋体" charset="-122"/>
              <a:cs typeface="Times New Roman" pitchFamily="18" charset="0"/>
            </a:endParaRPr>
          </a:p>
          <a:p>
            <a:pPr lvl="1"/>
            <a:r>
              <a:rPr lang="en-US" altLang="zh-CN" dirty="0" smtClean="0">
                <a:latin typeface="Times New Roman" pitchFamily="18" charset="0"/>
                <a:ea typeface="宋体" charset="-122"/>
                <a:cs typeface="Times New Roman" pitchFamily="18" charset="0"/>
              </a:rPr>
              <a:t>Linear temporal logic</a:t>
            </a:r>
          </a:p>
          <a:p>
            <a:pPr lvl="2"/>
            <a:r>
              <a:rPr lang="en-US" altLang="zh-CN" dirty="0" smtClean="0">
                <a:latin typeface="Times New Roman" pitchFamily="18" charset="0"/>
                <a:ea typeface="宋体" charset="-122"/>
                <a:cs typeface="Times New Roman" pitchFamily="18" charset="0"/>
              </a:rPr>
              <a:t>operators are provided for describing events along a single computation path.</a:t>
            </a:r>
          </a:p>
          <a:p>
            <a:pPr lvl="2"/>
            <a:r>
              <a:rPr lang="en-US" altLang="zh-CN" dirty="0" smtClean="0">
                <a:latin typeface="Times New Roman" pitchFamily="18" charset="0"/>
                <a:ea typeface="宋体" charset="-122"/>
                <a:cs typeface="Times New Roman" pitchFamily="18" charset="0"/>
              </a:rPr>
              <a:t>LTL implicitly quantifies universally over paths.</a:t>
            </a:r>
          </a:p>
          <a:p>
            <a:pPr lvl="2"/>
            <a:r>
              <a:rPr lang="en-US" altLang="zh-CN" dirty="0" smtClean="0">
                <a:latin typeface="Times New Roman" pitchFamily="18" charset="0"/>
                <a:ea typeface="宋体" charset="-122"/>
                <a:cs typeface="Times New Roman" pitchFamily="18" charset="0"/>
              </a:rPr>
              <a:t>If                     , then p is </a:t>
            </a:r>
            <a:r>
              <a:rPr lang="en-US" altLang="zh-CN" dirty="0" err="1" smtClean="0">
                <a:latin typeface="Times New Roman" pitchFamily="18" charset="0"/>
                <a:ea typeface="宋体" charset="-122"/>
                <a:cs typeface="Times New Roman" pitchFamily="18" charset="0"/>
              </a:rPr>
              <a:t>pf</a:t>
            </a:r>
            <a:r>
              <a:rPr lang="en-US" altLang="zh-CN" dirty="0" smtClean="0">
                <a:latin typeface="Times New Roman" pitchFamily="18" charset="0"/>
                <a:ea typeface="宋体" charset="-122"/>
                <a:cs typeface="Times New Roman" pitchFamily="18" charset="0"/>
              </a:rPr>
              <a:t> ,   </a:t>
            </a:r>
            <a:r>
              <a:rPr lang="en-US" altLang="zh-CN" dirty="0" err="1" smtClean="0">
                <a:latin typeface="Times New Roman" pitchFamily="18" charset="0"/>
                <a:ea typeface="宋体" charset="-122"/>
                <a:cs typeface="Times New Roman" pitchFamily="18" charset="0"/>
              </a:rPr>
              <a:t>Af</a:t>
            </a:r>
            <a:r>
              <a:rPr lang="en-US" altLang="zh-CN" dirty="0" smtClean="0">
                <a:latin typeface="Times New Roman" pitchFamily="18" charset="0"/>
                <a:ea typeface="宋体" charset="-122"/>
                <a:cs typeface="Times New Roman" pitchFamily="18" charset="0"/>
              </a:rPr>
              <a:t> where f is a </a:t>
            </a:r>
            <a:r>
              <a:rPr lang="en-US" altLang="zh-CN" dirty="0" err="1" smtClean="0">
                <a:latin typeface="Times New Roman" pitchFamily="18" charset="0"/>
                <a:ea typeface="宋体" charset="-122"/>
                <a:cs typeface="Times New Roman" pitchFamily="18" charset="0"/>
              </a:rPr>
              <a:t>pf</a:t>
            </a:r>
            <a:endParaRPr lang="en-US" altLang="zh-CN" dirty="0" smtClean="0">
              <a:latin typeface="Times New Roman" pitchFamily="18" charset="0"/>
              <a:ea typeface="宋体" charset="-122"/>
              <a:cs typeface="Times New Roman" pitchFamily="18" charset="0"/>
            </a:endParaRPr>
          </a:p>
          <a:p>
            <a:pPr lvl="2"/>
            <a:r>
              <a:rPr lang="en-US" altLang="zh-CN" dirty="0" smtClean="0">
                <a:latin typeface="Times New Roman" pitchFamily="18" charset="0"/>
                <a:ea typeface="宋体" charset="-122"/>
                <a:cs typeface="Times New Roman" pitchFamily="18" charset="0"/>
              </a:rPr>
              <a:t>AG(EF p)</a:t>
            </a:r>
          </a:p>
          <a:p>
            <a:pPr lvl="2"/>
            <a:endParaRPr lang="en-US" altLang="zh-CN" dirty="0" smtClean="0">
              <a:latin typeface="Times New Roman" pitchFamily="18" charset="0"/>
              <a:ea typeface="宋体" charset="-122"/>
              <a:cs typeface="Times New Roman" pitchFamily="18" charset="0"/>
            </a:endParaRPr>
          </a:p>
          <a:p>
            <a:pPr lvl="2"/>
            <a:endParaRPr lang="en-US" altLang="zh-CN" dirty="0" smtClean="0">
              <a:latin typeface="Times New Roman" pitchFamily="18" charset="0"/>
              <a:ea typeface="宋体"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907568535"/>
              </p:ext>
            </p:extLst>
          </p:nvPr>
        </p:nvGraphicFramePr>
        <p:xfrm>
          <a:off x="2157932" y="5193422"/>
          <a:ext cx="1011539" cy="345052"/>
        </p:xfrm>
        <a:graphic>
          <a:graphicData uri="http://schemas.openxmlformats.org/presentationml/2006/ole">
            <mc:AlternateContent xmlns:mc="http://schemas.openxmlformats.org/markup-compatibility/2006">
              <mc:Choice xmlns:v="urn:schemas-microsoft-com:vml" Requires="v">
                <p:oleObj spid="_x0000_s3146" name="Equation" r:id="rId3" imgW="558800" imgH="190500" progId="Equation.3">
                  <p:embed/>
                </p:oleObj>
              </mc:Choice>
              <mc:Fallback>
                <p:oleObj name="Equation" r:id="rId3" imgW="558800" imgH="190500" progId="Equation.3">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7932" y="5193422"/>
                        <a:ext cx="1011539" cy="3450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305170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428625" y="214313"/>
            <a:ext cx="6858000" cy="766762"/>
          </a:xfrm>
        </p:spPr>
        <p:txBody>
          <a:bodyPr/>
          <a:lstStyle/>
          <a:p>
            <a:r>
              <a:rPr lang="en-US" altLang="zh-CN" smtClean="0">
                <a:ea typeface="宋体" charset="-122"/>
              </a:rPr>
              <a:t>CTL</a:t>
            </a:r>
            <a:endParaRPr lang="zh-CN" altLang="en-US" smtClean="0">
              <a:ea typeface="宋体" charset="-122"/>
            </a:endParaRPr>
          </a:p>
        </p:txBody>
      </p:sp>
      <p:sp>
        <p:nvSpPr>
          <p:cNvPr id="12291" name="内容占位符 2"/>
          <p:cNvSpPr>
            <a:spLocks noGrp="1"/>
          </p:cNvSpPr>
          <p:nvPr>
            <p:ph idx="1"/>
          </p:nvPr>
        </p:nvSpPr>
        <p:spPr/>
        <p:txBody>
          <a:bodyPr/>
          <a:lstStyle/>
          <a:p>
            <a:r>
              <a:rPr lang="en-US" altLang="zh-CN" dirty="0" smtClean="0">
                <a:latin typeface="Times New Roman" pitchFamily="18" charset="0"/>
                <a:ea typeface="宋体" charset="-122"/>
                <a:cs typeface="Times New Roman" pitchFamily="18" charset="0"/>
              </a:rPr>
              <a:t>ten basic CTL operators:</a:t>
            </a:r>
          </a:p>
          <a:p>
            <a:pPr lvl="1"/>
            <a:r>
              <a:rPr lang="en-US" altLang="zh-CN" dirty="0" smtClean="0">
                <a:latin typeface="Times New Roman" pitchFamily="18" charset="0"/>
                <a:ea typeface="宋体" charset="-122"/>
                <a:cs typeface="Times New Roman" pitchFamily="18" charset="0"/>
              </a:rPr>
              <a:t>AX and EX</a:t>
            </a:r>
          </a:p>
          <a:p>
            <a:pPr lvl="1"/>
            <a:r>
              <a:rPr lang="en-US" altLang="zh-CN" dirty="0" smtClean="0">
                <a:latin typeface="Times New Roman" pitchFamily="18" charset="0"/>
                <a:ea typeface="宋体" charset="-122"/>
                <a:cs typeface="Times New Roman" pitchFamily="18" charset="0"/>
              </a:rPr>
              <a:t>AF and EF</a:t>
            </a:r>
          </a:p>
          <a:p>
            <a:pPr lvl="1"/>
            <a:r>
              <a:rPr lang="en-US" altLang="zh-CN" dirty="0" smtClean="0">
                <a:latin typeface="Times New Roman" pitchFamily="18" charset="0"/>
                <a:ea typeface="宋体" charset="-122"/>
                <a:cs typeface="Times New Roman" pitchFamily="18" charset="0"/>
              </a:rPr>
              <a:t>AG and EG</a:t>
            </a:r>
          </a:p>
          <a:p>
            <a:pPr lvl="1"/>
            <a:r>
              <a:rPr lang="en-US" altLang="zh-CN" dirty="0" smtClean="0">
                <a:latin typeface="Times New Roman" pitchFamily="18" charset="0"/>
                <a:ea typeface="宋体" charset="-122"/>
                <a:cs typeface="Times New Roman" pitchFamily="18" charset="0"/>
              </a:rPr>
              <a:t>AU and EU</a:t>
            </a:r>
          </a:p>
          <a:p>
            <a:pPr lvl="1"/>
            <a:r>
              <a:rPr lang="en-US" altLang="zh-CN" dirty="0" smtClean="0">
                <a:latin typeface="Times New Roman" pitchFamily="18" charset="0"/>
                <a:ea typeface="宋体" charset="-122"/>
                <a:cs typeface="Times New Roman" pitchFamily="18" charset="0"/>
              </a:rPr>
              <a:t>AR and ER</a:t>
            </a:r>
          </a:p>
          <a:p>
            <a:pPr lvl="1">
              <a:buFont typeface="Wingdings" pitchFamily="2" charset="2"/>
              <a:buNone/>
            </a:pPr>
            <a:endParaRPr lang="en-US" altLang="zh-CN" dirty="0" smtClean="0">
              <a:ea typeface="宋体" charset="-122"/>
            </a:endParaRPr>
          </a:p>
        </p:txBody>
      </p:sp>
    </p:spTree>
    <p:extLst>
      <p:ext uri="{BB962C8B-B14F-4D97-AF65-F5344CB8AC3E}">
        <p14:creationId xmlns:p14="http://schemas.microsoft.com/office/powerpoint/2010/main" val="184899938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428625" y="214313"/>
            <a:ext cx="6858000" cy="766762"/>
          </a:xfrm>
        </p:spPr>
        <p:txBody>
          <a:bodyPr/>
          <a:lstStyle/>
          <a:p>
            <a:r>
              <a:rPr lang="en-US" altLang="zh-CN" smtClean="0">
                <a:ea typeface="宋体" charset="-122"/>
              </a:rPr>
              <a:t>CTL</a:t>
            </a:r>
            <a:endParaRPr lang="zh-CN" altLang="en-US" smtClean="0">
              <a:ea typeface="宋体" charset="-122"/>
            </a:endParaRPr>
          </a:p>
        </p:txBody>
      </p:sp>
      <p:pic>
        <p:nvPicPr>
          <p:cNvPr id="13315" name="内容占位符 6" descr="4.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87400" y="1484313"/>
            <a:ext cx="7504113" cy="4392612"/>
          </a:xfrm>
        </p:spPr>
      </p:pic>
    </p:spTree>
    <p:extLst>
      <p:ext uri="{BB962C8B-B14F-4D97-AF65-F5344CB8AC3E}">
        <p14:creationId xmlns:p14="http://schemas.microsoft.com/office/powerpoint/2010/main" val="75433707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447675" lvl="1" indent="-447675">
              <a:buClr>
                <a:schemeClr val="accent1"/>
              </a:buClr>
              <a:buSzPct val="70000"/>
              <a:buFont typeface="Wingdings" pitchFamily="2" charset="2"/>
              <a:buChar char="n"/>
            </a:pPr>
            <a:r>
              <a:rPr lang="en-US" altLang="zh-CN" sz="2800" dirty="0">
                <a:latin typeface="Times New Roman" pitchFamily="18" charset="0"/>
                <a:ea typeface="宋体" charset="-122"/>
                <a:cs typeface="Times New Roman" pitchFamily="18" charset="0"/>
              </a:rPr>
              <a:t>Each of the ten operators can be expressed in terms of EX, EG and </a:t>
            </a:r>
            <a:r>
              <a:rPr lang="en-US" altLang="zh-CN" sz="2800" dirty="0" smtClean="0">
                <a:latin typeface="Times New Roman" pitchFamily="18" charset="0"/>
                <a:ea typeface="宋体" charset="-122"/>
                <a:cs typeface="Times New Roman" pitchFamily="18" charset="0"/>
              </a:rPr>
              <a:t>EU</a:t>
            </a:r>
            <a:endParaRPr lang="en-US" altLang="zh-CN" sz="2800" dirty="0" smtClean="0">
              <a:latin typeface="Times New Roman" pitchFamily="18" charset="0"/>
              <a:cs typeface="Times New Roman" pitchFamily="18" charset="0"/>
            </a:endParaRPr>
          </a:p>
          <a:p>
            <a:pPr lvl="1"/>
            <a:r>
              <a:rPr lang="en-US" altLang="zh-CN" dirty="0" smtClean="0">
                <a:latin typeface="Times New Roman" pitchFamily="18" charset="0"/>
                <a:cs typeface="Times New Roman" pitchFamily="18" charset="0"/>
              </a:rPr>
              <a:t>AX f= ! EX(!f)</a:t>
            </a:r>
          </a:p>
          <a:p>
            <a:pPr lvl="1"/>
            <a:r>
              <a:rPr lang="en-US" altLang="zh-CN" dirty="0" smtClean="0">
                <a:latin typeface="Times New Roman" pitchFamily="18" charset="0"/>
                <a:cs typeface="Times New Roman" pitchFamily="18" charset="0"/>
              </a:rPr>
              <a:t>EF f= E[True U f]</a:t>
            </a:r>
          </a:p>
          <a:p>
            <a:pPr lvl="1"/>
            <a:r>
              <a:rPr lang="en-US" altLang="zh-CN" dirty="0" smtClean="0">
                <a:latin typeface="Times New Roman" pitchFamily="18" charset="0"/>
                <a:cs typeface="Times New Roman" pitchFamily="18" charset="0"/>
              </a:rPr>
              <a:t>AG f =!EF(!f)</a:t>
            </a:r>
          </a:p>
          <a:p>
            <a:pPr lvl="1"/>
            <a:r>
              <a:rPr lang="en-US" altLang="zh-CN" dirty="0" smtClean="0">
                <a:latin typeface="Times New Roman" pitchFamily="18" charset="0"/>
                <a:cs typeface="Times New Roman" pitchFamily="18" charset="0"/>
              </a:rPr>
              <a:t>AF f= !EG(!f)</a:t>
            </a:r>
          </a:p>
          <a:p>
            <a:pPr lvl="1"/>
            <a:r>
              <a:rPr lang="en-US" altLang="zh-CN" dirty="0" smtClean="0">
                <a:latin typeface="Times New Roman" pitchFamily="18" charset="0"/>
                <a:cs typeface="Times New Roman" pitchFamily="18" charset="0"/>
              </a:rPr>
              <a:t>A[f U g]= !E[!</a:t>
            </a:r>
            <a:r>
              <a:rPr lang="en-US" altLang="zh-CN" dirty="0" err="1" smtClean="0">
                <a:latin typeface="Times New Roman" pitchFamily="18" charset="0"/>
                <a:cs typeface="Times New Roman" pitchFamily="18" charset="0"/>
              </a:rPr>
              <a:t>gU</a:t>
            </a:r>
            <a:r>
              <a:rPr lang="en-US" altLang="zh-CN" dirty="0" smtClean="0">
                <a:latin typeface="Times New Roman" pitchFamily="18" charset="0"/>
                <a:cs typeface="Times New Roman" pitchFamily="18" charset="0"/>
              </a:rPr>
              <a:t>(!f ^ !g)] ^ !EG !g</a:t>
            </a:r>
          </a:p>
          <a:p>
            <a:pPr lvl="1"/>
            <a:r>
              <a:rPr lang="en-US" altLang="zh-CN" dirty="0" smtClean="0">
                <a:latin typeface="Times New Roman" pitchFamily="18" charset="0"/>
                <a:cs typeface="Times New Roman" pitchFamily="18" charset="0"/>
              </a:rPr>
              <a:t>A[f R g] = !E[!f U !g]</a:t>
            </a:r>
          </a:p>
          <a:p>
            <a:pPr lvl="1"/>
            <a:r>
              <a:rPr lang="en-US" altLang="zh-CN" dirty="0" smtClean="0">
                <a:latin typeface="Times New Roman" pitchFamily="18" charset="0"/>
                <a:cs typeface="Times New Roman" pitchFamily="18" charset="0"/>
              </a:rPr>
              <a:t>E[f R g] = !A[!f U !g]</a:t>
            </a:r>
          </a:p>
          <a:p>
            <a:endParaRPr lang="en-US" altLang="zh-CN"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4391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28625" y="214313"/>
            <a:ext cx="6858000" cy="766762"/>
          </a:xfrm>
        </p:spPr>
        <p:txBody>
          <a:bodyPr/>
          <a:lstStyle/>
          <a:p>
            <a:r>
              <a:rPr lang="en-US" altLang="zh-CN" smtClean="0">
                <a:ea typeface="宋体" charset="-122"/>
              </a:rPr>
              <a:t>Examples</a:t>
            </a:r>
            <a:endParaRPr lang="zh-CN" altLang="en-US" smtClean="0">
              <a:ea typeface="宋体" charset="-122"/>
            </a:endParaRPr>
          </a:p>
        </p:txBody>
      </p:sp>
      <p:sp>
        <p:nvSpPr>
          <p:cNvPr id="14339" name="内容占位符 2"/>
          <p:cNvSpPr>
            <a:spLocks noGrp="1"/>
          </p:cNvSpPr>
          <p:nvPr>
            <p:ph idx="1"/>
          </p:nvPr>
        </p:nvSpPr>
        <p:spPr/>
        <p:txBody>
          <a:bodyPr/>
          <a:lstStyle/>
          <a:p>
            <a:pPr>
              <a:lnSpc>
                <a:spcPct val="80000"/>
              </a:lnSpc>
            </a:pPr>
            <a:r>
              <a:rPr lang="en-US" altLang="zh-CN" sz="2400" dirty="0" smtClean="0">
                <a:latin typeface="Times New Roman" pitchFamily="18" charset="0"/>
                <a:ea typeface="宋体" charset="-122"/>
                <a:cs typeface="Times New Roman" pitchFamily="18" charset="0"/>
              </a:rPr>
              <a:t>Let "P" mean "I like chocolate" and Q mean "It's warm outside."</a:t>
            </a:r>
          </a:p>
          <a:p>
            <a:pPr lvl="1">
              <a:lnSpc>
                <a:spcPct val="80000"/>
              </a:lnSpc>
            </a:pPr>
            <a:r>
              <a:rPr lang="en-US" altLang="zh-CN" sz="2000" b="1" dirty="0" smtClean="0">
                <a:latin typeface="Times New Roman" pitchFamily="18" charset="0"/>
                <a:ea typeface="宋体" charset="-122"/>
                <a:cs typeface="Times New Roman" pitchFamily="18" charset="0"/>
              </a:rPr>
              <a:t>AG</a:t>
            </a:r>
            <a:r>
              <a:rPr lang="en-US" altLang="zh-CN" sz="2000" dirty="0" smtClean="0">
                <a:latin typeface="Times New Roman" pitchFamily="18" charset="0"/>
                <a:ea typeface="宋体" charset="-122"/>
                <a:cs typeface="Times New Roman" pitchFamily="18" charset="0"/>
              </a:rPr>
              <a:t>.P  "I will like chocolate from now on, no matter what happens.“</a:t>
            </a:r>
          </a:p>
          <a:p>
            <a:pPr lvl="1">
              <a:lnSpc>
                <a:spcPct val="80000"/>
              </a:lnSpc>
            </a:pPr>
            <a:r>
              <a:rPr lang="en-US" altLang="zh-CN" sz="2000" dirty="0" smtClean="0">
                <a:latin typeface="Times New Roman" pitchFamily="18" charset="0"/>
                <a:ea typeface="宋体" charset="-122"/>
                <a:cs typeface="Times New Roman" pitchFamily="18" charset="0"/>
              </a:rPr>
              <a:t> </a:t>
            </a:r>
            <a:r>
              <a:rPr lang="en-US" altLang="zh-CN" sz="2000" b="1" dirty="0" smtClean="0">
                <a:latin typeface="Times New Roman" pitchFamily="18" charset="0"/>
                <a:ea typeface="宋体" charset="-122"/>
                <a:cs typeface="Times New Roman" pitchFamily="18" charset="0"/>
              </a:rPr>
              <a:t>EF</a:t>
            </a:r>
            <a:r>
              <a:rPr lang="en-US" altLang="zh-CN" sz="2000" dirty="0" smtClean="0">
                <a:latin typeface="Times New Roman" pitchFamily="18" charset="0"/>
                <a:ea typeface="宋体" charset="-122"/>
                <a:cs typeface="Times New Roman" pitchFamily="18" charset="0"/>
              </a:rPr>
              <a:t>.P  "It's possible I may like chocolate some day, at least for one day." </a:t>
            </a:r>
          </a:p>
          <a:p>
            <a:pPr lvl="1">
              <a:lnSpc>
                <a:spcPct val="80000"/>
              </a:lnSpc>
            </a:pPr>
            <a:r>
              <a:rPr lang="en-US" altLang="zh-CN" sz="2000" b="1" dirty="0" smtClean="0">
                <a:latin typeface="Times New Roman" pitchFamily="18" charset="0"/>
                <a:ea typeface="宋体" charset="-122"/>
                <a:cs typeface="Times New Roman" pitchFamily="18" charset="0"/>
              </a:rPr>
              <a:t>AF</a:t>
            </a:r>
            <a:r>
              <a:rPr lang="en-US" altLang="zh-CN" sz="2000" dirty="0" smtClean="0">
                <a:latin typeface="Times New Roman" pitchFamily="18" charset="0"/>
                <a:ea typeface="宋体" charset="-122"/>
                <a:cs typeface="Times New Roman" pitchFamily="18" charset="0"/>
              </a:rPr>
              <a:t>.</a:t>
            </a:r>
            <a:r>
              <a:rPr lang="en-US" altLang="zh-CN" sz="2000" b="1" dirty="0" smtClean="0">
                <a:latin typeface="Times New Roman" pitchFamily="18" charset="0"/>
                <a:ea typeface="宋体" charset="-122"/>
                <a:cs typeface="Times New Roman" pitchFamily="18" charset="0"/>
              </a:rPr>
              <a:t>EG</a:t>
            </a:r>
            <a:r>
              <a:rPr lang="en-US" altLang="zh-CN" sz="2000" dirty="0" smtClean="0">
                <a:latin typeface="Times New Roman" pitchFamily="18" charset="0"/>
                <a:ea typeface="宋体" charset="-122"/>
                <a:cs typeface="Times New Roman" pitchFamily="18" charset="0"/>
              </a:rPr>
              <a:t>.P "It's always possible (AF) that I will suddenly start liking chocolate for the rest of time." (Note: not just the rest of my life, since my life is finite, while </a:t>
            </a:r>
            <a:r>
              <a:rPr lang="en-US" altLang="zh-CN" sz="2000" b="1" dirty="0" smtClean="0">
                <a:latin typeface="Times New Roman" pitchFamily="18" charset="0"/>
                <a:ea typeface="宋体" charset="-122"/>
                <a:cs typeface="Times New Roman" pitchFamily="18" charset="0"/>
              </a:rPr>
              <a:t>G</a:t>
            </a:r>
            <a:r>
              <a:rPr lang="en-US" altLang="zh-CN" sz="2000" dirty="0" smtClean="0">
                <a:latin typeface="Times New Roman" pitchFamily="18" charset="0"/>
                <a:ea typeface="宋体" charset="-122"/>
                <a:cs typeface="Times New Roman" pitchFamily="18" charset="0"/>
              </a:rPr>
              <a:t> is infinite). </a:t>
            </a:r>
          </a:p>
          <a:p>
            <a:pPr lvl="1">
              <a:lnSpc>
                <a:spcPct val="80000"/>
              </a:lnSpc>
            </a:pPr>
            <a:r>
              <a:rPr lang="en-US" altLang="zh-CN" sz="2000" b="1" dirty="0" smtClean="0">
                <a:latin typeface="Times New Roman" pitchFamily="18" charset="0"/>
                <a:ea typeface="宋体" charset="-122"/>
                <a:cs typeface="Times New Roman" pitchFamily="18" charset="0"/>
              </a:rPr>
              <a:t>EG</a:t>
            </a:r>
            <a:r>
              <a:rPr lang="en-US" altLang="zh-CN" sz="2000" dirty="0" smtClean="0">
                <a:latin typeface="Times New Roman" pitchFamily="18" charset="0"/>
                <a:ea typeface="宋体" charset="-122"/>
                <a:cs typeface="Times New Roman" pitchFamily="18" charset="0"/>
              </a:rPr>
              <a:t>.</a:t>
            </a:r>
            <a:r>
              <a:rPr lang="en-US" altLang="zh-CN" sz="2000" b="1" dirty="0" smtClean="0">
                <a:latin typeface="Times New Roman" pitchFamily="18" charset="0"/>
                <a:ea typeface="宋体" charset="-122"/>
                <a:cs typeface="Times New Roman" pitchFamily="18" charset="0"/>
              </a:rPr>
              <a:t>AF</a:t>
            </a:r>
            <a:r>
              <a:rPr lang="en-US" altLang="zh-CN" sz="2000" dirty="0" smtClean="0">
                <a:latin typeface="Times New Roman" pitchFamily="18" charset="0"/>
                <a:ea typeface="宋体" charset="-122"/>
                <a:cs typeface="Times New Roman" pitchFamily="18" charset="0"/>
              </a:rPr>
              <a:t>.P "This is a critical time in my life. Depending on what happens next (E), it's possible that for the rest of time (G), there will always be some time in the future (AF) when I will like chocolate. However, if the wrong thing happens next, then all bets are off and there's no guarantee about whether I'll ever like chocolate."</a:t>
            </a:r>
            <a:r>
              <a:rPr lang="en-US" altLang="zh-CN" dirty="0" smtClean="0">
                <a:latin typeface="Times New Roman" pitchFamily="18" charset="0"/>
                <a:ea typeface="宋体" charset="-122"/>
                <a:cs typeface="Times New Roman" pitchFamily="18" charset="0"/>
              </a:rPr>
              <a:t> </a:t>
            </a:r>
          </a:p>
        </p:txBody>
      </p:sp>
    </p:spTree>
    <p:extLst>
      <p:ext uri="{BB962C8B-B14F-4D97-AF65-F5344CB8AC3E}">
        <p14:creationId xmlns:p14="http://schemas.microsoft.com/office/powerpoint/2010/main" val="42411357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28625" y="214313"/>
            <a:ext cx="6858000" cy="766762"/>
          </a:xfrm>
        </p:spPr>
        <p:txBody>
          <a:bodyPr/>
          <a:lstStyle/>
          <a:p>
            <a:endParaRPr lang="zh-CN" altLang="en-US" smtClean="0">
              <a:ea typeface="宋体" charset="-122"/>
            </a:endParaRPr>
          </a:p>
        </p:txBody>
      </p:sp>
      <p:sp>
        <p:nvSpPr>
          <p:cNvPr id="15363" name="内容占位符 2"/>
          <p:cNvSpPr>
            <a:spLocks noGrp="1"/>
          </p:cNvSpPr>
          <p:nvPr>
            <p:ph idx="1"/>
          </p:nvPr>
        </p:nvSpPr>
        <p:spPr/>
        <p:txBody>
          <a:bodyPr/>
          <a:lstStyle/>
          <a:p>
            <a:pPr>
              <a:lnSpc>
                <a:spcPct val="90000"/>
              </a:lnSpc>
            </a:pPr>
            <a:r>
              <a:rPr lang="en-US" altLang="zh-CN" sz="2600" b="1" dirty="0" smtClean="0">
                <a:latin typeface="Times New Roman" pitchFamily="18" charset="0"/>
                <a:ea typeface="宋体" charset="-122"/>
                <a:cs typeface="Times New Roman" pitchFamily="18" charset="0"/>
              </a:rPr>
              <a:t>A</a:t>
            </a:r>
            <a:r>
              <a:rPr lang="en-US" altLang="zh-CN" sz="2600" dirty="0" smtClean="0">
                <a:latin typeface="Times New Roman" pitchFamily="18" charset="0"/>
                <a:ea typeface="宋体" charset="-122"/>
                <a:cs typeface="Times New Roman" pitchFamily="18" charset="0"/>
              </a:rPr>
              <a:t>(P</a:t>
            </a:r>
            <a:r>
              <a:rPr lang="en-US" altLang="zh-CN" sz="2600" b="1" dirty="0" smtClean="0">
                <a:latin typeface="Times New Roman" pitchFamily="18" charset="0"/>
                <a:ea typeface="宋体" charset="-122"/>
                <a:cs typeface="Times New Roman" pitchFamily="18" charset="0"/>
              </a:rPr>
              <a:t>U</a:t>
            </a:r>
            <a:r>
              <a:rPr lang="en-US" altLang="zh-CN" sz="2600" dirty="0" smtClean="0">
                <a:latin typeface="Times New Roman" pitchFamily="18" charset="0"/>
                <a:ea typeface="宋体" charset="-122"/>
                <a:cs typeface="Times New Roman" pitchFamily="18" charset="0"/>
              </a:rPr>
              <a:t>Q) </a:t>
            </a:r>
          </a:p>
          <a:p>
            <a:pPr>
              <a:lnSpc>
                <a:spcPct val="90000"/>
              </a:lnSpc>
            </a:pPr>
            <a:r>
              <a:rPr lang="en-US" altLang="zh-CN" sz="2600" dirty="0" smtClean="0">
                <a:latin typeface="Times New Roman" pitchFamily="18" charset="0"/>
                <a:ea typeface="宋体" charset="-122"/>
                <a:cs typeface="Times New Roman" pitchFamily="18" charset="0"/>
              </a:rPr>
              <a:t>"From now until it's warm outside, I will like chocolate every single day. Once it's warm outside, all bets are off as to whether I'll like chocolate anymore. Oh, and it's guaranteed to be warm outside eventually, even if only for a single day." </a:t>
            </a:r>
          </a:p>
          <a:p>
            <a:pPr>
              <a:lnSpc>
                <a:spcPct val="90000"/>
              </a:lnSpc>
            </a:pPr>
            <a:r>
              <a:rPr lang="en-US" altLang="zh-CN" sz="2600" b="1" dirty="0" smtClean="0">
                <a:latin typeface="Times New Roman" pitchFamily="18" charset="0"/>
                <a:ea typeface="宋体" charset="-122"/>
                <a:cs typeface="Times New Roman" pitchFamily="18" charset="0"/>
              </a:rPr>
              <a:t>E</a:t>
            </a:r>
            <a:r>
              <a:rPr lang="en-US" altLang="zh-CN" sz="2600" dirty="0" smtClean="0">
                <a:latin typeface="Times New Roman" pitchFamily="18" charset="0"/>
                <a:ea typeface="宋体" charset="-122"/>
                <a:cs typeface="Times New Roman" pitchFamily="18" charset="0"/>
              </a:rPr>
              <a:t>((</a:t>
            </a:r>
            <a:r>
              <a:rPr lang="en-US" altLang="zh-CN" sz="2600" b="1" dirty="0" smtClean="0">
                <a:latin typeface="Times New Roman" pitchFamily="18" charset="0"/>
                <a:ea typeface="宋体" charset="-122"/>
                <a:cs typeface="Times New Roman" pitchFamily="18" charset="0"/>
              </a:rPr>
              <a:t>EX</a:t>
            </a:r>
            <a:r>
              <a:rPr lang="en-US" altLang="zh-CN" sz="2600" dirty="0" smtClean="0">
                <a:latin typeface="Times New Roman" pitchFamily="18" charset="0"/>
                <a:ea typeface="宋体" charset="-122"/>
                <a:cs typeface="Times New Roman" pitchFamily="18" charset="0"/>
              </a:rPr>
              <a:t>.P)</a:t>
            </a:r>
            <a:r>
              <a:rPr lang="en-US" altLang="zh-CN" sz="2600" b="1" dirty="0" smtClean="0">
                <a:latin typeface="Times New Roman" pitchFamily="18" charset="0"/>
                <a:ea typeface="宋体" charset="-122"/>
                <a:cs typeface="Times New Roman" pitchFamily="18" charset="0"/>
              </a:rPr>
              <a:t>U</a:t>
            </a:r>
            <a:r>
              <a:rPr lang="en-US" altLang="zh-CN" sz="2600" dirty="0" smtClean="0">
                <a:latin typeface="Times New Roman" pitchFamily="18" charset="0"/>
                <a:ea typeface="宋体" charset="-122"/>
                <a:cs typeface="Times New Roman" pitchFamily="18" charset="0"/>
              </a:rPr>
              <a:t>(</a:t>
            </a:r>
            <a:r>
              <a:rPr lang="en-US" altLang="zh-CN" sz="2600" b="1" dirty="0" smtClean="0">
                <a:latin typeface="Times New Roman" pitchFamily="18" charset="0"/>
                <a:ea typeface="宋体" charset="-122"/>
                <a:cs typeface="Times New Roman" pitchFamily="18" charset="0"/>
              </a:rPr>
              <a:t>AG</a:t>
            </a:r>
            <a:r>
              <a:rPr lang="en-US" altLang="zh-CN" sz="2600" dirty="0" smtClean="0">
                <a:latin typeface="Times New Roman" pitchFamily="18" charset="0"/>
                <a:ea typeface="宋体" charset="-122"/>
                <a:cs typeface="Times New Roman" pitchFamily="18" charset="0"/>
              </a:rPr>
              <a:t>.Q)) </a:t>
            </a:r>
          </a:p>
          <a:p>
            <a:pPr>
              <a:lnSpc>
                <a:spcPct val="90000"/>
              </a:lnSpc>
            </a:pPr>
            <a:r>
              <a:rPr lang="en-US" altLang="zh-CN" sz="2600" dirty="0" smtClean="0">
                <a:latin typeface="Times New Roman" pitchFamily="18" charset="0"/>
                <a:ea typeface="宋体" charset="-122"/>
                <a:cs typeface="Times New Roman" pitchFamily="18" charset="0"/>
              </a:rPr>
              <a:t>"It's possible that: there will eventually come a time when it will be warm forever (AG.Q) and that before that time there will always be </a:t>
            </a:r>
            <a:r>
              <a:rPr lang="en-US" altLang="zh-CN" sz="2600" i="1" dirty="0" smtClean="0">
                <a:latin typeface="Times New Roman" pitchFamily="18" charset="0"/>
                <a:ea typeface="宋体" charset="-122"/>
                <a:cs typeface="Times New Roman" pitchFamily="18" charset="0"/>
              </a:rPr>
              <a:t>some</a:t>
            </a:r>
            <a:r>
              <a:rPr lang="en-US" altLang="zh-CN" sz="2600" dirty="0" smtClean="0">
                <a:latin typeface="Times New Roman" pitchFamily="18" charset="0"/>
                <a:ea typeface="宋体" charset="-122"/>
                <a:cs typeface="Times New Roman" pitchFamily="18" charset="0"/>
              </a:rPr>
              <a:t> way to get me to like chocolate the next day (EX.P)."</a:t>
            </a:r>
            <a:endParaRPr lang="zh-CN" altLang="en-US" sz="2600" dirty="0" smtClean="0">
              <a:latin typeface="Times New Roman" pitchFamily="18" charset="0"/>
              <a:ea typeface="宋体" charset="-122"/>
              <a:cs typeface="Times New Roman" pitchFamily="18" charset="0"/>
            </a:endParaRPr>
          </a:p>
          <a:p>
            <a:pPr>
              <a:lnSpc>
                <a:spcPct val="90000"/>
              </a:lnSpc>
            </a:pPr>
            <a:endParaRPr lang="zh-CN" altLang="en-US" sz="2600" dirty="0" smtClean="0">
              <a:ea typeface="宋体" charset="-122"/>
            </a:endParaRPr>
          </a:p>
        </p:txBody>
      </p:sp>
    </p:spTree>
    <p:extLst>
      <p:ext uri="{BB962C8B-B14F-4D97-AF65-F5344CB8AC3E}">
        <p14:creationId xmlns:p14="http://schemas.microsoft.com/office/powerpoint/2010/main" val="31548976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428625" y="214313"/>
            <a:ext cx="6858000" cy="766762"/>
          </a:xfrm>
        </p:spPr>
        <p:txBody>
          <a:bodyPr/>
          <a:lstStyle/>
          <a:p>
            <a:r>
              <a:rPr lang="en-US" altLang="zh-CN" smtClean="0">
                <a:ea typeface="宋体" charset="-122"/>
              </a:rPr>
              <a:t>Express Properties</a:t>
            </a:r>
            <a:endParaRPr lang="zh-CN" altLang="en-US" smtClean="0">
              <a:ea typeface="宋体" charset="-122"/>
            </a:endParaRPr>
          </a:p>
        </p:txBody>
      </p:sp>
      <p:sp>
        <p:nvSpPr>
          <p:cNvPr id="16387" name="内容占位符 2"/>
          <p:cNvSpPr>
            <a:spLocks noGrp="1"/>
          </p:cNvSpPr>
          <p:nvPr>
            <p:ph idx="1"/>
          </p:nvPr>
        </p:nvSpPr>
        <p:spPr/>
        <p:txBody>
          <a:bodyPr/>
          <a:lstStyle/>
          <a:p>
            <a:r>
              <a:rPr lang="en-US" altLang="zh-CN" dirty="0" smtClean="0">
                <a:latin typeface="Times New Roman" pitchFamily="18" charset="0"/>
                <a:ea typeface="宋体" charset="-122"/>
                <a:cs typeface="Times New Roman" pitchFamily="18" charset="0"/>
              </a:rPr>
              <a:t>Safety:</a:t>
            </a:r>
            <a:r>
              <a:rPr lang="zh-CN" altLang="en-US" dirty="0" smtClean="0">
                <a:latin typeface="Times New Roman" pitchFamily="18" charset="0"/>
                <a:ea typeface="宋体" charset="-122"/>
                <a:cs typeface="Times New Roman" pitchFamily="18" charset="0"/>
              </a:rPr>
              <a:t> </a:t>
            </a:r>
            <a:r>
              <a:rPr lang="en-US" altLang="zh-CN" dirty="0" smtClean="0">
                <a:latin typeface="Times New Roman" pitchFamily="18" charset="0"/>
                <a:ea typeface="宋体" charset="-122"/>
                <a:cs typeface="Times New Roman" pitchFamily="18" charset="0"/>
              </a:rPr>
              <a:t>something bad will not happen</a:t>
            </a:r>
          </a:p>
          <a:p>
            <a:r>
              <a:rPr lang="en-US" altLang="zh-CN" dirty="0" smtClean="0">
                <a:latin typeface="Times New Roman" pitchFamily="18" charset="0"/>
                <a:ea typeface="宋体" charset="-122"/>
                <a:cs typeface="Times New Roman" pitchFamily="18" charset="0"/>
              </a:rPr>
              <a:t>Typical examples:</a:t>
            </a:r>
          </a:p>
          <a:p>
            <a:pPr lvl="1"/>
            <a:r>
              <a:rPr lang="en-US" altLang="zh-CN" dirty="0" smtClean="0">
                <a:latin typeface="Times New Roman" pitchFamily="18" charset="0"/>
                <a:ea typeface="宋体" charset="-122"/>
                <a:cs typeface="Times New Roman" pitchFamily="18" charset="0"/>
              </a:rPr>
              <a:t>AG ( </a:t>
            </a:r>
            <a:r>
              <a:rPr lang="en-US" altLang="zh-CN" dirty="0" err="1" smtClean="0">
                <a:latin typeface="Times New Roman" pitchFamily="18" charset="0"/>
                <a:ea typeface="宋体" charset="-122"/>
                <a:cs typeface="Times New Roman" pitchFamily="18" charset="0"/>
              </a:rPr>
              <a:t>reactor_temp</a:t>
            </a:r>
            <a:r>
              <a:rPr lang="en-US" altLang="zh-CN" dirty="0" smtClean="0">
                <a:latin typeface="Times New Roman" pitchFamily="18" charset="0"/>
                <a:ea typeface="宋体" charset="-122"/>
                <a:cs typeface="Times New Roman" pitchFamily="18" charset="0"/>
              </a:rPr>
              <a:t> </a:t>
            </a:r>
            <a:r>
              <a:rPr lang="en-US" altLang="zh-CN" dirty="0">
                <a:latin typeface="Times New Roman" pitchFamily="18" charset="0"/>
                <a:ea typeface="宋体" charset="-122"/>
                <a:cs typeface="Times New Roman" pitchFamily="18" charset="0"/>
              </a:rPr>
              <a:t>&lt;</a:t>
            </a:r>
            <a:r>
              <a:rPr lang="en-US" altLang="zh-CN" dirty="0" smtClean="0">
                <a:latin typeface="Times New Roman" pitchFamily="18" charset="0"/>
                <a:ea typeface="宋体" charset="-122"/>
                <a:cs typeface="Times New Roman" pitchFamily="18" charset="0"/>
              </a:rPr>
              <a:t> </a:t>
            </a:r>
            <a:r>
              <a:rPr lang="en-US" altLang="zh-CN" dirty="0" smtClean="0">
                <a:latin typeface="Times New Roman" pitchFamily="18" charset="0"/>
                <a:ea typeface="宋体" charset="-122"/>
                <a:cs typeface="Times New Roman" pitchFamily="18" charset="0"/>
              </a:rPr>
              <a:t>1000 )</a:t>
            </a:r>
          </a:p>
          <a:p>
            <a:r>
              <a:rPr lang="en-US" altLang="zh-CN" dirty="0" smtClean="0">
                <a:latin typeface="Times New Roman" pitchFamily="18" charset="0"/>
                <a:ea typeface="宋体" charset="-122"/>
                <a:cs typeface="Times New Roman" pitchFamily="18" charset="0"/>
              </a:rPr>
              <a:t>Usually:</a:t>
            </a:r>
          </a:p>
          <a:p>
            <a:pPr lvl="1"/>
            <a:r>
              <a:rPr lang="en-US" altLang="zh-CN" dirty="0" smtClean="0">
                <a:latin typeface="Times New Roman" pitchFamily="18" charset="0"/>
                <a:ea typeface="宋体" charset="-122"/>
                <a:cs typeface="Times New Roman" pitchFamily="18" charset="0"/>
              </a:rPr>
              <a:t>AG </a:t>
            </a:r>
          </a:p>
        </p:txBody>
      </p:sp>
    </p:spTree>
    <p:extLst>
      <p:ext uri="{BB962C8B-B14F-4D97-AF65-F5344CB8AC3E}">
        <p14:creationId xmlns:p14="http://schemas.microsoft.com/office/powerpoint/2010/main" val="269217617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28625" y="214313"/>
            <a:ext cx="6858000" cy="766762"/>
          </a:xfrm>
        </p:spPr>
        <p:txBody>
          <a:bodyPr/>
          <a:lstStyle/>
          <a:p>
            <a:r>
              <a:rPr lang="en-US" altLang="zh-CN" smtClean="0">
                <a:ea typeface="宋体" charset="-122"/>
              </a:rPr>
              <a:t>Express Properties</a:t>
            </a:r>
            <a:endParaRPr lang="zh-CN" altLang="en-US" smtClean="0">
              <a:ea typeface="宋体" charset="-122"/>
            </a:endParaRPr>
          </a:p>
        </p:txBody>
      </p:sp>
      <p:sp>
        <p:nvSpPr>
          <p:cNvPr id="17411" name="内容占位符 2"/>
          <p:cNvSpPr>
            <a:spLocks noGrp="1"/>
          </p:cNvSpPr>
          <p:nvPr>
            <p:ph idx="1"/>
          </p:nvPr>
        </p:nvSpPr>
        <p:spPr/>
        <p:txBody>
          <a:bodyPr/>
          <a:lstStyle/>
          <a:p>
            <a:r>
              <a:rPr lang="en-US" altLang="zh-CN" dirty="0" err="1" smtClean="0">
                <a:latin typeface="Times New Roman" pitchFamily="18" charset="0"/>
                <a:ea typeface="宋体" charset="-122"/>
                <a:cs typeface="Times New Roman" pitchFamily="18" charset="0"/>
              </a:rPr>
              <a:t>Liveness</a:t>
            </a:r>
            <a:r>
              <a:rPr lang="en-US" altLang="zh-CN" dirty="0" smtClean="0">
                <a:latin typeface="Times New Roman" pitchFamily="18" charset="0"/>
                <a:ea typeface="宋体" charset="-122"/>
                <a:cs typeface="Times New Roman" pitchFamily="18" charset="0"/>
              </a:rPr>
              <a:t>:</a:t>
            </a:r>
            <a:r>
              <a:rPr lang="zh-CN" altLang="en-US" dirty="0" smtClean="0">
                <a:latin typeface="Times New Roman" pitchFamily="18" charset="0"/>
                <a:ea typeface="宋体" charset="-122"/>
                <a:cs typeface="Times New Roman" pitchFamily="18" charset="0"/>
              </a:rPr>
              <a:t> </a:t>
            </a:r>
            <a:r>
              <a:rPr lang="en-US" altLang="zh-CN" dirty="0" smtClean="0">
                <a:latin typeface="Times New Roman" pitchFamily="18" charset="0"/>
                <a:ea typeface="宋体" charset="-122"/>
                <a:cs typeface="Times New Roman" pitchFamily="18" charset="0"/>
              </a:rPr>
              <a:t>something good will happen</a:t>
            </a:r>
          </a:p>
          <a:p>
            <a:r>
              <a:rPr lang="en-US" altLang="zh-CN" dirty="0" smtClean="0">
                <a:latin typeface="Times New Roman" pitchFamily="18" charset="0"/>
                <a:ea typeface="宋体" charset="-122"/>
                <a:cs typeface="Times New Roman" pitchFamily="18" charset="0"/>
              </a:rPr>
              <a:t>Typical examples:</a:t>
            </a:r>
          </a:p>
          <a:p>
            <a:pPr lvl="1"/>
            <a:r>
              <a:rPr lang="en-US" altLang="zh-CN" dirty="0" smtClean="0">
                <a:latin typeface="Times New Roman" pitchFamily="18" charset="0"/>
                <a:ea typeface="宋体" charset="-122"/>
                <a:cs typeface="Times New Roman" pitchFamily="18" charset="0"/>
              </a:rPr>
              <a:t>AF( rich )</a:t>
            </a:r>
          </a:p>
          <a:p>
            <a:pPr lvl="1"/>
            <a:r>
              <a:rPr lang="en-US" altLang="zh-CN" dirty="0" smtClean="0">
                <a:latin typeface="Times New Roman" pitchFamily="18" charset="0"/>
                <a:ea typeface="宋体" charset="-122"/>
                <a:cs typeface="Times New Roman" pitchFamily="18" charset="0"/>
              </a:rPr>
              <a:t>AF( x &gt; 5 )</a:t>
            </a:r>
          </a:p>
          <a:p>
            <a:pPr lvl="1"/>
            <a:r>
              <a:rPr lang="en-US" altLang="zh-CN" dirty="0" smtClean="0">
                <a:latin typeface="Times New Roman" pitchFamily="18" charset="0"/>
                <a:ea typeface="宋体" charset="-122"/>
                <a:cs typeface="Times New Roman" pitchFamily="18" charset="0"/>
              </a:rPr>
              <a:t>AG( start -&gt; AF terminate )</a:t>
            </a:r>
          </a:p>
          <a:p>
            <a:r>
              <a:rPr lang="en-US" altLang="zh-CN" dirty="0" smtClean="0">
                <a:latin typeface="Times New Roman" pitchFamily="18" charset="0"/>
                <a:ea typeface="宋体" charset="-122"/>
                <a:cs typeface="Times New Roman" pitchFamily="18" charset="0"/>
              </a:rPr>
              <a:t>Usually: </a:t>
            </a:r>
          </a:p>
          <a:p>
            <a:pPr lvl="1"/>
            <a:r>
              <a:rPr lang="en-US" altLang="zh-CN" dirty="0" smtClean="0">
                <a:latin typeface="Times New Roman" pitchFamily="18" charset="0"/>
                <a:ea typeface="宋体" charset="-122"/>
                <a:cs typeface="Times New Roman" pitchFamily="18" charset="0"/>
              </a:rPr>
              <a:t>AF</a:t>
            </a:r>
          </a:p>
        </p:txBody>
      </p:sp>
    </p:spTree>
    <p:extLst>
      <p:ext uri="{BB962C8B-B14F-4D97-AF65-F5344CB8AC3E}">
        <p14:creationId xmlns:p14="http://schemas.microsoft.com/office/powerpoint/2010/main" val="418766542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428625" y="214313"/>
            <a:ext cx="6858000" cy="766762"/>
          </a:xfrm>
        </p:spPr>
        <p:txBody>
          <a:bodyPr/>
          <a:lstStyle/>
          <a:p>
            <a:r>
              <a:rPr lang="en-US" altLang="zh-CN" smtClean="0">
                <a:ea typeface="宋体" charset="-122"/>
              </a:rPr>
              <a:t>Express Properties</a:t>
            </a:r>
            <a:endParaRPr lang="zh-CN" altLang="en-US" smtClean="0">
              <a:ea typeface="宋体" charset="-122"/>
            </a:endParaRPr>
          </a:p>
        </p:txBody>
      </p:sp>
      <p:sp>
        <p:nvSpPr>
          <p:cNvPr id="18435" name="内容占位符 2"/>
          <p:cNvSpPr>
            <a:spLocks noGrp="1"/>
          </p:cNvSpPr>
          <p:nvPr>
            <p:ph idx="1"/>
          </p:nvPr>
        </p:nvSpPr>
        <p:spPr/>
        <p:txBody>
          <a:bodyPr/>
          <a:lstStyle/>
          <a:p>
            <a:r>
              <a:rPr lang="en-US" altLang="zh-CN" dirty="0" smtClean="0">
                <a:latin typeface="Times New Roman" pitchFamily="18" charset="0"/>
                <a:ea typeface="宋体" charset="-122"/>
                <a:cs typeface="Times New Roman" pitchFamily="18" charset="0"/>
              </a:rPr>
              <a:t>Fairness:</a:t>
            </a:r>
            <a:r>
              <a:rPr lang="zh-CN" altLang="en-US" dirty="0" smtClean="0">
                <a:latin typeface="Times New Roman" pitchFamily="18" charset="0"/>
                <a:ea typeface="宋体" charset="-122"/>
                <a:cs typeface="Times New Roman" pitchFamily="18" charset="0"/>
              </a:rPr>
              <a:t> </a:t>
            </a:r>
            <a:r>
              <a:rPr lang="en-US" altLang="zh-CN" dirty="0" smtClean="0">
                <a:latin typeface="Times New Roman" pitchFamily="18" charset="0"/>
                <a:ea typeface="宋体" charset="-122"/>
                <a:cs typeface="Times New Roman" pitchFamily="18" charset="0"/>
              </a:rPr>
              <a:t>something is successful/allocated </a:t>
            </a:r>
            <a:r>
              <a:rPr lang="en-US" altLang="zh-CN" dirty="0" smtClean="0">
                <a:solidFill>
                  <a:srgbClr val="0070C0"/>
                </a:solidFill>
                <a:latin typeface="Times New Roman" pitchFamily="18" charset="0"/>
                <a:ea typeface="宋体" charset="-122"/>
                <a:cs typeface="Times New Roman" pitchFamily="18" charset="0"/>
              </a:rPr>
              <a:t>infinitely often</a:t>
            </a:r>
            <a:r>
              <a:rPr lang="en-US" altLang="zh-CN" dirty="0" smtClean="0">
                <a:latin typeface="Times New Roman" pitchFamily="18" charset="0"/>
                <a:ea typeface="宋体" charset="-122"/>
                <a:cs typeface="Times New Roman" pitchFamily="18" charset="0"/>
              </a:rPr>
              <a:t>.</a:t>
            </a:r>
          </a:p>
          <a:p>
            <a:r>
              <a:rPr lang="en-US" altLang="zh-CN" dirty="0" smtClean="0">
                <a:latin typeface="Times New Roman" pitchFamily="18" charset="0"/>
                <a:ea typeface="宋体" charset="-122"/>
                <a:cs typeface="Times New Roman" pitchFamily="18" charset="0"/>
              </a:rPr>
              <a:t>Typical examples:</a:t>
            </a:r>
          </a:p>
          <a:p>
            <a:pPr lvl="1"/>
            <a:r>
              <a:rPr lang="en-US" altLang="zh-CN" dirty="0" smtClean="0">
                <a:latin typeface="Times New Roman" pitchFamily="18" charset="0"/>
                <a:ea typeface="宋体" charset="-122"/>
                <a:cs typeface="Times New Roman" pitchFamily="18" charset="0"/>
              </a:rPr>
              <a:t>AGAF ( enabled )</a:t>
            </a:r>
          </a:p>
          <a:p>
            <a:r>
              <a:rPr lang="en-US" altLang="zh-CN" dirty="0" smtClean="0">
                <a:latin typeface="Times New Roman" pitchFamily="18" charset="0"/>
                <a:ea typeface="宋体" charset="-122"/>
                <a:cs typeface="Times New Roman" pitchFamily="18" charset="0"/>
              </a:rPr>
              <a:t>Usually:</a:t>
            </a:r>
          </a:p>
          <a:p>
            <a:pPr lvl="1"/>
            <a:r>
              <a:rPr lang="en-US" altLang="zh-CN" dirty="0" smtClean="0">
                <a:latin typeface="Times New Roman" pitchFamily="18" charset="0"/>
                <a:ea typeface="宋体" charset="-122"/>
                <a:cs typeface="Times New Roman" pitchFamily="18" charset="0"/>
              </a:rPr>
              <a:t>AGAF </a:t>
            </a:r>
          </a:p>
        </p:txBody>
      </p:sp>
    </p:spTree>
    <p:extLst>
      <p:ext uri="{BB962C8B-B14F-4D97-AF65-F5344CB8AC3E}">
        <p14:creationId xmlns:p14="http://schemas.microsoft.com/office/powerpoint/2010/main" val="259567590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428625" y="214313"/>
            <a:ext cx="6858000" cy="766762"/>
          </a:xfrm>
        </p:spPr>
        <p:txBody>
          <a:bodyPr/>
          <a:lstStyle/>
          <a:p>
            <a:endParaRPr lang="zh-CN" altLang="en-US" smtClean="0">
              <a:ea typeface="宋体" charset="-122"/>
            </a:endParaRPr>
          </a:p>
        </p:txBody>
      </p:sp>
      <p:pic>
        <p:nvPicPr>
          <p:cNvPr id="19459" name="内容占位符 6" descr="5.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54063" y="1681163"/>
            <a:ext cx="7572375" cy="4000500"/>
          </a:xfrm>
        </p:spPr>
      </p:pic>
    </p:spTree>
    <p:extLst>
      <p:ext uri="{BB962C8B-B14F-4D97-AF65-F5344CB8AC3E}">
        <p14:creationId xmlns:p14="http://schemas.microsoft.com/office/powerpoint/2010/main" val="2652008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en-US" altLang="zh-CN" b="0" i="1" smtClean="0">
                        <a:latin typeface="Cambria Math"/>
                        <a:ea typeface="Cambria Math"/>
                        <a:cs typeface="Times New Roman" pitchFamily="18" charset="0"/>
                      </a:rPr>
                      <m:t>𝑖𝑓</m:t>
                    </m:r>
                    <m:r>
                      <a:rPr lang="en-US" altLang="zh-CN" b="0" i="1" smtClean="0">
                        <a:latin typeface="Cambria Math"/>
                        <a:ea typeface="Cambria Math"/>
                        <a:cs typeface="Times New Roman" pitchFamily="18" charset="0"/>
                      </a:rPr>
                      <m:t> ∃ </m:t>
                    </m:r>
                    <m:r>
                      <a:rPr lang="en-US" altLang="zh-CN" b="0" i="1" smtClean="0">
                        <a:latin typeface="Cambria Math"/>
                        <a:ea typeface="Cambria Math"/>
                        <a:cs typeface="Times New Roman" pitchFamily="18" charset="0"/>
                      </a:rPr>
                      <m:t>𝑡</m:t>
                    </m:r>
                    <m:r>
                      <a:rPr lang="en-US" altLang="zh-CN" b="0" i="1" smtClean="0">
                        <a:latin typeface="Cambria Math"/>
                        <a:ea typeface="Cambria Math"/>
                        <a:cs typeface="Times New Roman" pitchFamily="18" charset="0"/>
                      </a:rPr>
                      <m:t>∈</m:t>
                    </m:r>
                    <m:r>
                      <a:rPr lang="en-US" altLang="zh-CN" b="0" i="1" smtClean="0">
                        <a:latin typeface="Cambria Math"/>
                        <a:ea typeface="Cambria Math"/>
                        <a:cs typeface="Times New Roman" pitchFamily="18" charset="0"/>
                      </a:rPr>
                      <m:t>𝑇</m:t>
                    </m:r>
                    <m:r>
                      <a:rPr lang="en-US" altLang="zh-CN" b="0" i="1" smtClean="0">
                        <a:latin typeface="Cambria Math"/>
                        <a:ea typeface="Cambria Math"/>
                        <a:cs typeface="Times New Roman" pitchFamily="18" charset="0"/>
                      </a:rPr>
                      <m:t>, </m:t>
                    </m:r>
                    <m:r>
                      <a:rPr lang="zh-CN" altLang="en-US" b="0" i="1" smtClean="0">
                        <a:latin typeface="Cambria Math"/>
                        <a:ea typeface="Cambria Math"/>
                        <a:cs typeface="Times New Roman" pitchFamily="18" charset="0"/>
                      </a:rPr>
                      <m:t>𝛼</m:t>
                    </m:r>
                    <m:d>
                      <m:dPr>
                        <m:ctrlPr>
                          <a:rPr lang="en-US" altLang="zh-CN" b="0" i="1" smtClean="0">
                            <a:latin typeface="Cambria Math" charset="0"/>
                            <a:ea typeface="Cambria Math"/>
                            <a:cs typeface="Times New Roman" pitchFamily="18" charset="0"/>
                          </a:rPr>
                        </m:ctrlPr>
                      </m:dPr>
                      <m:e>
                        <m:r>
                          <a:rPr lang="en-US" altLang="zh-CN" b="0" i="1" smtClean="0">
                            <a:latin typeface="Cambria Math"/>
                            <a:ea typeface="Cambria Math"/>
                            <a:cs typeface="Times New Roman" pitchFamily="18" charset="0"/>
                          </a:rPr>
                          <m:t>𝑡</m:t>
                        </m:r>
                      </m:e>
                    </m:d>
                    <m:r>
                      <a:rPr lang="en-US" altLang="zh-CN" b="0" i="1" smtClean="0">
                        <a:latin typeface="Cambria Math"/>
                        <a:ea typeface="Cambria Math"/>
                        <a:cs typeface="Times New Roman" pitchFamily="18" charset="0"/>
                      </a:rPr>
                      <m:t>=</m:t>
                    </m:r>
                    <m:r>
                      <a:rPr lang="en-US" altLang="zh-CN" b="0" i="1" smtClean="0">
                        <a:latin typeface="Cambria Math"/>
                        <a:ea typeface="Cambria Math"/>
                        <a:cs typeface="Times New Roman" pitchFamily="18" charset="0"/>
                      </a:rPr>
                      <m:t>𝑠</m:t>
                    </m:r>
                    <m:r>
                      <a:rPr lang="en-US" altLang="zh-CN" b="0" i="1" smtClean="0">
                        <a:latin typeface="Cambria Math"/>
                        <a:ea typeface="Cambria Math"/>
                        <a:cs typeface="Times New Roman" pitchFamily="18" charset="0"/>
                      </a:rPr>
                      <m:t> ⋀</m:t>
                    </m:r>
                    <m:r>
                      <a:rPr lang="zh-CN" altLang="en-US" b="0" i="1" smtClean="0">
                        <a:latin typeface="Cambria Math"/>
                        <a:ea typeface="Cambria Math"/>
                        <a:cs typeface="Times New Roman" pitchFamily="18" charset="0"/>
                      </a:rPr>
                      <m:t>𝛽</m:t>
                    </m:r>
                    <m:d>
                      <m:dPr>
                        <m:ctrlPr>
                          <a:rPr lang="en-US" altLang="zh-CN" b="0" i="1" smtClean="0">
                            <a:latin typeface="Cambria Math" charset="0"/>
                            <a:ea typeface="Cambria Math"/>
                            <a:cs typeface="Times New Roman" pitchFamily="18" charset="0"/>
                          </a:rPr>
                        </m:ctrlPr>
                      </m:dPr>
                      <m:e>
                        <m:r>
                          <a:rPr lang="en-US" altLang="zh-CN" b="0" i="1" smtClean="0">
                            <a:latin typeface="Cambria Math"/>
                            <a:ea typeface="Cambria Math"/>
                            <a:cs typeface="Times New Roman" pitchFamily="18" charset="0"/>
                          </a:rPr>
                          <m:t>𝑡</m:t>
                        </m:r>
                      </m:e>
                    </m:d>
                    <m:r>
                      <a:rPr lang="en-US" altLang="zh-CN" b="0" i="1" smtClean="0">
                        <a:latin typeface="Cambria Math"/>
                        <a:ea typeface="Cambria Math"/>
                        <a:cs typeface="Times New Roman" pitchFamily="18" charset="0"/>
                      </a:rPr>
                      <m:t>=</m:t>
                    </m:r>
                    <m:sSup>
                      <m:sSupPr>
                        <m:ctrlPr>
                          <a:rPr lang="en-US" altLang="zh-CN" b="0" i="1" smtClean="0">
                            <a:latin typeface="Cambria Math" charset="0"/>
                            <a:ea typeface="Cambria Math"/>
                            <a:cs typeface="Times New Roman" pitchFamily="18" charset="0"/>
                          </a:rPr>
                        </m:ctrlPr>
                      </m:sSupPr>
                      <m:e>
                        <m:r>
                          <a:rPr lang="en-US" altLang="zh-CN" b="0" i="1" smtClean="0">
                            <a:latin typeface="Cambria Math"/>
                            <a:ea typeface="Cambria Math"/>
                            <a:cs typeface="Times New Roman" pitchFamily="18" charset="0"/>
                          </a:rPr>
                          <m:t>𝑠</m:t>
                        </m:r>
                      </m:e>
                      <m:sup>
                        <m:r>
                          <a:rPr lang="en-US" altLang="zh-CN" b="0" i="1" smtClean="0">
                            <a:latin typeface="Cambria Math"/>
                            <a:ea typeface="Cambria Math"/>
                            <a:cs typeface="Times New Roman" pitchFamily="18" charset="0"/>
                          </a:rPr>
                          <m:t>′</m:t>
                        </m:r>
                      </m:sup>
                    </m:sSup>
                    <m:r>
                      <a:rPr lang="en-US" altLang="zh-CN" b="0" i="0" smtClean="0">
                        <a:latin typeface="Cambria Math"/>
                        <a:ea typeface="Cambria Math"/>
                        <a:cs typeface="Times New Roman" pitchFamily="18" charset="0"/>
                      </a:rPr>
                      <m:t>,</m:t>
                    </m:r>
                    <m:r>
                      <m:rPr>
                        <m:nor/>
                      </m:rPr>
                      <a:rPr lang="en-US" altLang="zh-CN" b="0" i="0" smtClean="0">
                        <a:latin typeface="Cambria Math"/>
                        <a:ea typeface="Cambria Math"/>
                        <a:cs typeface="Times New Roman" pitchFamily="18" charset="0"/>
                      </a:rPr>
                      <m:t>w</m:t>
                    </m:r>
                    <m:r>
                      <m:rPr>
                        <m:nor/>
                      </m:rPr>
                      <a:rPr lang="en-US" altLang="zh-CN" dirty="0">
                        <a:latin typeface="Times New Roman" pitchFamily="18" charset="0"/>
                        <a:ea typeface="Cambria Math"/>
                        <a:cs typeface="Times New Roman" pitchFamily="18" charset="0"/>
                      </a:rPr>
                      <m:t>e</m:t>
                    </m:r>
                    <m:r>
                      <m:rPr>
                        <m:nor/>
                      </m:rPr>
                      <a:rPr lang="en-US" altLang="zh-CN" dirty="0">
                        <a:latin typeface="Times New Roman" pitchFamily="18" charset="0"/>
                        <a:ea typeface="Cambria Math"/>
                        <a:cs typeface="Times New Roman" pitchFamily="18" charset="0"/>
                      </a:rPr>
                      <m:t> </m:t>
                    </m:r>
                    <m:r>
                      <m:rPr>
                        <m:nor/>
                      </m:rPr>
                      <a:rPr lang="en-US" altLang="zh-CN" dirty="0">
                        <a:latin typeface="Times New Roman" pitchFamily="18" charset="0"/>
                        <a:ea typeface="Cambria Math"/>
                        <a:cs typeface="Times New Roman" pitchFamily="18" charset="0"/>
                      </a:rPr>
                      <m:t>say</m:t>
                    </m:r>
                    <m:r>
                      <m:rPr>
                        <m:nor/>
                      </m:rPr>
                      <a:rPr lang="en-US" altLang="zh-CN" dirty="0">
                        <a:latin typeface="Times New Roman" pitchFamily="18" charset="0"/>
                        <a:ea typeface="Cambria Math"/>
                        <a:cs typeface="Times New Roman" pitchFamily="18" charset="0"/>
                      </a:rPr>
                      <m:t> </m:t>
                    </m:r>
                    <m:r>
                      <m:rPr>
                        <m:sty m:val="p"/>
                      </m:rPr>
                      <a:rPr lang="en-US" altLang="zh-CN">
                        <a:latin typeface="Cambria Math"/>
                        <a:ea typeface="Cambria Math"/>
                        <a:cs typeface="Times New Roman" pitchFamily="18" charset="0"/>
                      </a:rPr>
                      <m:t>s</m:t>
                    </m:r>
                    <m:r>
                      <a:rPr lang="en-US" altLang="zh-CN" i="1">
                        <a:latin typeface="Cambria Math"/>
                        <a:ea typeface="Cambria Math"/>
                        <a:cs typeface="Times New Roman" pitchFamily="18" charset="0"/>
                      </a:rPr>
                      <m:t>→</m:t>
                    </m:r>
                    <m:sSup>
                      <m:sSupPr>
                        <m:ctrlPr>
                          <a:rPr lang="en-US" altLang="zh-CN" i="1">
                            <a:latin typeface="Cambria Math" charset="0"/>
                            <a:ea typeface="Cambria Math"/>
                            <a:cs typeface="Times New Roman" pitchFamily="18" charset="0"/>
                          </a:rPr>
                        </m:ctrlPr>
                      </m:sSupPr>
                      <m:e>
                        <m:r>
                          <a:rPr lang="en-US" altLang="zh-CN" i="1">
                            <a:latin typeface="Cambria Math"/>
                            <a:ea typeface="Cambria Math"/>
                            <a:cs typeface="Times New Roman" pitchFamily="18" charset="0"/>
                          </a:rPr>
                          <m:t>𝑠</m:t>
                        </m:r>
                      </m:e>
                      <m:sup>
                        <m:r>
                          <a:rPr lang="en-US" altLang="zh-CN" i="1">
                            <a:latin typeface="Cambria Math"/>
                            <a:ea typeface="Cambria Math"/>
                            <a:cs typeface="Times New Roman" pitchFamily="18" charset="0"/>
                          </a:rPr>
                          <m:t>′</m:t>
                        </m:r>
                      </m:sup>
                    </m:sSup>
                    <m:r>
                      <a:rPr lang="en-US" altLang="zh-CN" i="1">
                        <a:latin typeface="Cambria Math"/>
                        <a:ea typeface="Cambria Math"/>
                        <a:cs typeface="Times New Roman" pitchFamily="18" charset="0"/>
                      </a:rPr>
                      <m:t>,</m:t>
                    </m:r>
                    <m:r>
                      <m:rPr>
                        <m:nor/>
                      </m:rPr>
                      <a:rPr lang="en-US" altLang="zh-CN">
                        <a:latin typeface="Times New Roman" pitchFamily="18" charset="0"/>
                        <a:cs typeface="Times New Roman" pitchFamily="18" charset="0"/>
                      </a:rPr>
                      <m:t>we</m:t>
                    </m:r>
                    <m:r>
                      <m:rPr>
                        <m:nor/>
                      </m:rPr>
                      <a:rPr lang="en-US" altLang="zh-CN">
                        <a:latin typeface="Times New Roman" pitchFamily="18" charset="0"/>
                        <a:cs typeface="Times New Roman" pitchFamily="18" charset="0"/>
                      </a:rPr>
                      <m:t> </m:t>
                    </m:r>
                    <m:r>
                      <m:rPr>
                        <m:nor/>
                      </m:rPr>
                      <a:rPr lang="en-US" altLang="zh-CN">
                        <a:latin typeface="Times New Roman" pitchFamily="18" charset="0"/>
                        <a:cs typeface="Times New Roman" pitchFamily="18" charset="0"/>
                      </a:rPr>
                      <m:t>define</m:t>
                    </m:r>
                    <m:r>
                      <m:rPr>
                        <m:nor/>
                      </m:rPr>
                      <a:rPr lang="en-US" altLang="zh-CN">
                        <a:latin typeface="Times New Roman" pitchFamily="18" charset="0"/>
                        <a:cs typeface="Times New Roman" pitchFamily="18" charset="0"/>
                      </a:rPr>
                      <m:t> </m:t>
                    </m:r>
                    <m:r>
                      <m:rPr>
                        <m:nor/>
                      </m:rPr>
                      <a:rPr lang="en-US" altLang="zh-CN">
                        <a:latin typeface="Times New Roman" pitchFamily="18" charset="0"/>
                        <a:cs typeface="Times New Roman" pitchFamily="18" charset="0"/>
                      </a:rPr>
                      <m:t>the</m:t>
                    </m:r>
                    <m:r>
                      <m:rPr>
                        <m:nor/>
                      </m:rPr>
                      <a:rPr lang="en-US" altLang="zh-CN">
                        <a:latin typeface="Times New Roman" pitchFamily="18" charset="0"/>
                        <a:cs typeface="Times New Roman" pitchFamily="18" charset="0"/>
                      </a:rPr>
                      <m:t> </m:t>
                    </m:r>
                    <m:r>
                      <m:rPr>
                        <m:nor/>
                      </m:rPr>
                      <a:rPr lang="en-US" altLang="zh-CN">
                        <a:latin typeface="Times New Roman" pitchFamily="18" charset="0"/>
                        <a:cs typeface="Times New Roman" pitchFamily="18" charset="0"/>
                      </a:rPr>
                      <m:t>generalized</m:t>
                    </m:r>
                    <m:r>
                      <m:rPr>
                        <m:nor/>
                      </m:rPr>
                      <a:rPr lang="en-US" altLang="zh-CN" b="0" i="0" smtClean="0">
                        <a:latin typeface="Times New Roman" pitchFamily="18" charset="0"/>
                        <a:cs typeface="Times New Roman" pitchFamily="18" charset="0"/>
                      </a:rPr>
                      <m:t> </m:t>
                    </m:r>
                    <m:r>
                      <m:rPr>
                        <m:nor/>
                      </m:rPr>
                      <a:rPr lang="en-US" altLang="zh-CN">
                        <a:latin typeface="Times New Roman" pitchFamily="18" charset="0"/>
                        <a:cs typeface="Times New Roman" pitchFamily="18" charset="0"/>
                      </a:rPr>
                      <m:t>transition</m:t>
                    </m:r>
                    <m:r>
                      <m:rPr>
                        <m:nor/>
                      </m:rPr>
                      <a:rPr lang="en-US" altLang="zh-CN">
                        <a:latin typeface="Times New Roman" pitchFamily="18" charset="0"/>
                        <a:cs typeface="Times New Roman" pitchFamily="18" charset="0"/>
                      </a:rPr>
                      <m:t> </m:t>
                    </m:r>
                    <m:r>
                      <m:rPr>
                        <m:nor/>
                      </m:rPr>
                      <a:rPr lang="en-US" altLang="zh-CN">
                        <a:latin typeface="Times New Roman" pitchFamily="18" charset="0"/>
                        <a:cs typeface="Times New Roman" pitchFamily="18" charset="0"/>
                      </a:rPr>
                      <m:t>relation</m:t>
                    </m:r>
                    <m:r>
                      <m:rPr>
                        <m:nor/>
                      </m:rPr>
                      <a:rPr lang="en-US" altLang="zh-CN">
                        <a:latin typeface="Times New Roman" pitchFamily="18" charset="0"/>
                        <a:cs typeface="Times New Roman" pitchFamily="18" charset="0"/>
                      </a:rPr>
                      <m:t> </m:t>
                    </m:r>
                    <m:r>
                      <a:rPr lang="en-US" altLang="zh-CN" i="1" smtClean="0">
                        <a:latin typeface="Cambria Math"/>
                        <a:ea typeface="Cambria Math"/>
                      </a:rPr>
                      <m:t>↠⊆</m:t>
                    </m:r>
                    <m:r>
                      <m:rPr>
                        <m:nor/>
                      </m:rPr>
                      <a:rPr lang="en-US" altLang="zh-CN">
                        <a:latin typeface="Times New Roman" pitchFamily="18" charset="0"/>
                        <a:cs typeface="Times New Roman" pitchFamily="18" charset="0"/>
                      </a:rPr>
                      <m:t> </m:t>
                    </m:r>
                    <m:r>
                      <m:rPr>
                        <m:nor/>
                      </m:rPr>
                      <a:rPr lang="en-US" altLang="zh-CN">
                        <a:latin typeface="Times New Roman" pitchFamily="18" charset="0"/>
                        <a:cs typeface="Times New Roman" pitchFamily="18" charset="0"/>
                      </a:rPr>
                      <m:t>S</m:t>
                    </m:r>
                    <m:r>
                      <m:rPr>
                        <m:nor/>
                      </m:rPr>
                      <a:rPr lang="en-US" altLang="zh-CN">
                        <a:latin typeface="Times New Roman" pitchFamily="18" charset="0"/>
                        <a:cs typeface="Times New Roman" pitchFamily="18" charset="0"/>
                      </a:rPr>
                      <m:t> × </m:t>
                    </m:r>
                    <m:r>
                      <m:rPr>
                        <m:nor/>
                      </m:rPr>
                      <a:rPr lang="en-US" altLang="zh-CN">
                        <a:latin typeface="Times New Roman" pitchFamily="18" charset="0"/>
                        <a:cs typeface="Times New Roman" pitchFamily="18" charset="0"/>
                      </a:rPr>
                      <m:t>A</m:t>
                    </m:r>
                    <m:r>
                      <m:rPr>
                        <m:nor/>
                      </m:rPr>
                      <a:rPr lang="en-US" altLang="zh-CN">
                        <a:latin typeface="Times New Roman" pitchFamily="18" charset="0"/>
                        <a:cs typeface="Times New Roman" pitchFamily="18" charset="0"/>
                      </a:rPr>
                      <m:t> × </m:t>
                    </m:r>
                    <m:r>
                      <m:rPr>
                        <m:nor/>
                      </m:rPr>
                      <a:rPr lang="en-US" altLang="zh-CN">
                        <a:latin typeface="Times New Roman" pitchFamily="18" charset="0"/>
                        <a:cs typeface="Times New Roman" pitchFamily="18" charset="0"/>
                      </a:rPr>
                      <m:t>S</m:t>
                    </m:r>
                    <m:r>
                      <m:rPr>
                        <m:nor/>
                      </m:rPr>
                      <a:rPr lang="en-US" altLang="zh-CN">
                        <a:latin typeface="Times New Roman" pitchFamily="18" charset="0"/>
                        <a:cs typeface="Times New Roman" pitchFamily="18" charset="0"/>
                      </a:rPr>
                      <m:t> </m:t>
                    </m:r>
                    <m:r>
                      <m:rPr>
                        <m:nor/>
                      </m:rPr>
                      <a:rPr lang="en-US" altLang="zh-CN">
                        <a:latin typeface="Times New Roman" pitchFamily="18" charset="0"/>
                        <a:cs typeface="Times New Roman" pitchFamily="18" charset="0"/>
                      </a:rPr>
                      <m:t>such</m:t>
                    </m:r>
                    <m:r>
                      <m:rPr>
                        <m:nor/>
                      </m:rPr>
                      <a:rPr lang="en-US" altLang="zh-CN">
                        <a:latin typeface="Times New Roman" pitchFamily="18" charset="0"/>
                        <a:cs typeface="Times New Roman" pitchFamily="18" charset="0"/>
                      </a:rPr>
                      <m:t> </m:t>
                    </m:r>
                    <m:r>
                      <m:rPr>
                        <m:nor/>
                      </m:rPr>
                      <a:rPr lang="en-US" altLang="zh-CN">
                        <a:latin typeface="Times New Roman" pitchFamily="18" charset="0"/>
                        <a:cs typeface="Times New Roman" pitchFamily="18" charset="0"/>
                      </a:rPr>
                      <m:t>that</m:t>
                    </m:r>
                  </m:oMath>
                </a14:m>
                <a:endParaRPr lang="en-US" altLang="zh-CN" b="0" dirty="0" smtClean="0">
                  <a:latin typeface="Times New Roman" pitchFamily="18" charset="0"/>
                  <a:ea typeface="Cambria Math"/>
                  <a:cs typeface="Times New Roman" pitchFamily="18" charset="0"/>
                </a:endParaRPr>
              </a:p>
              <a:p>
                <a:pPr lvl="1"/>
                <a:r>
                  <a:rPr lang="en-US" altLang="zh-CN" dirty="0" smtClean="0">
                    <a:latin typeface="Times New Roman" pitchFamily="18" charset="0"/>
                    <a:ea typeface="Cambria Math"/>
                    <a:cs typeface="Times New Roman" pitchFamily="18" charset="0"/>
                  </a:rPr>
                  <a:t>If </a:t>
                </a:r>
                <a14:m>
                  <m:oMath xmlns:m="http://schemas.openxmlformats.org/officeDocument/2006/math">
                    <m:r>
                      <m:rPr>
                        <m:sty m:val="p"/>
                      </m:rPr>
                      <a:rPr lang="en-US" altLang="zh-CN">
                        <a:latin typeface="Cambria Math"/>
                        <a:ea typeface="Cambria Math"/>
                        <a:cs typeface="Times New Roman" pitchFamily="18" charset="0"/>
                      </a:rPr>
                      <m:t>s</m:t>
                    </m:r>
                    <m:r>
                      <a:rPr lang="en-US" altLang="zh-CN" i="1">
                        <a:latin typeface="Cambria Math"/>
                        <a:ea typeface="Cambria Math"/>
                        <a:cs typeface="Times New Roman" pitchFamily="18" charset="0"/>
                      </a:rPr>
                      <m:t>→</m:t>
                    </m:r>
                    <m:sSup>
                      <m:sSupPr>
                        <m:ctrlPr>
                          <a:rPr lang="en-US" altLang="zh-CN" i="1">
                            <a:latin typeface="Cambria Math" charset="0"/>
                            <a:ea typeface="Cambria Math"/>
                            <a:cs typeface="Times New Roman" pitchFamily="18" charset="0"/>
                          </a:rPr>
                        </m:ctrlPr>
                      </m:sSupPr>
                      <m:e>
                        <m:r>
                          <a:rPr lang="en-US" altLang="zh-CN" i="1">
                            <a:latin typeface="Cambria Math"/>
                            <a:ea typeface="Cambria Math"/>
                            <a:cs typeface="Times New Roman" pitchFamily="18" charset="0"/>
                          </a:rPr>
                          <m:t>𝑠</m:t>
                        </m:r>
                      </m:e>
                      <m:sup>
                        <m:r>
                          <a:rPr lang="en-US" altLang="zh-CN" i="1">
                            <a:latin typeface="Cambria Math"/>
                            <a:ea typeface="Cambria Math"/>
                            <a:cs typeface="Times New Roman" pitchFamily="18" charset="0"/>
                          </a:rPr>
                          <m:t>′</m:t>
                        </m:r>
                      </m:sup>
                    </m:sSup>
                  </m:oMath>
                </a14:m>
                <a:r>
                  <a:rPr lang="en-US" altLang="zh-CN" b="0" dirty="0" smtClean="0">
                    <a:latin typeface="Times New Roman" pitchFamily="18" charset="0"/>
                    <a:ea typeface="Cambria Math"/>
                    <a:cs typeface="Times New Roman" pitchFamily="18" charset="0"/>
                  </a:rPr>
                  <a:t>, </a:t>
                </a:r>
                <a14:m>
                  <m:oMath xmlns:m="http://schemas.openxmlformats.org/officeDocument/2006/math">
                    <m:r>
                      <m:rPr>
                        <m:sty m:val="p"/>
                      </m:rPr>
                      <a:rPr lang="en-US" altLang="zh-CN">
                        <a:latin typeface="Cambria Math"/>
                        <a:ea typeface="Cambria Math"/>
                        <a:cs typeface="Times New Roman" pitchFamily="18" charset="0"/>
                      </a:rPr>
                      <m:t>s</m:t>
                    </m:r>
                    <m:r>
                      <a:rPr lang="en-US" altLang="zh-CN" i="1">
                        <a:latin typeface="Cambria Math"/>
                        <a:ea typeface="Cambria Math"/>
                      </a:rPr>
                      <m:t>↠</m:t>
                    </m:r>
                    <m:sSup>
                      <m:sSupPr>
                        <m:ctrlPr>
                          <a:rPr lang="en-US" altLang="zh-CN" i="1">
                            <a:latin typeface="Cambria Math" charset="0"/>
                            <a:ea typeface="Cambria Math"/>
                            <a:cs typeface="Times New Roman" pitchFamily="18" charset="0"/>
                          </a:rPr>
                        </m:ctrlPr>
                      </m:sSupPr>
                      <m:e>
                        <m:r>
                          <a:rPr lang="en-US" altLang="zh-CN" i="1">
                            <a:latin typeface="Cambria Math"/>
                            <a:ea typeface="Cambria Math"/>
                            <a:cs typeface="Times New Roman" pitchFamily="18" charset="0"/>
                          </a:rPr>
                          <m:t>𝑠</m:t>
                        </m:r>
                      </m:e>
                      <m:sup>
                        <m:r>
                          <a:rPr lang="en-US" altLang="zh-CN" i="1">
                            <a:latin typeface="Cambria Math"/>
                            <a:ea typeface="Cambria Math"/>
                            <a:cs typeface="Times New Roman" pitchFamily="18" charset="0"/>
                          </a:rPr>
                          <m:t>′</m:t>
                        </m:r>
                      </m:sup>
                    </m:sSup>
                  </m:oMath>
                </a14:m>
                <a:endParaRPr lang="en-US" altLang="zh-CN" b="0" dirty="0" smtClean="0">
                  <a:latin typeface="Times New Roman" pitchFamily="18" charset="0"/>
                  <a:ea typeface="Cambria Math"/>
                  <a:cs typeface="Times New Roman" pitchFamily="18" charset="0"/>
                </a:endParaRPr>
              </a:p>
              <a:p>
                <a:pPr lvl="1"/>
                <a:r>
                  <a:rPr lang="en-US" altLang="zh-CN" dirty="0" smtClean="0">
                    <a:latin typeface="Times New Roman" pitchFamily="18" charset="0"/>
                    <a:ea typeface="Cambria Math"/>
                    <a:cs typeface="Times New Roman" pitchFamily="18" charset="0"/>
                  </a:rPr>
                  <a:t>If </a:t>
                </a:r>
                <a14:m>
                  <m:oMath xmlns:m="http://schemas.openxmlformats.org/officeDocument/2006/math">
                    <m:r>
                      <m:rPr>
                        <m:sty m:val="p"/>
                      </m:rPr>
                      <a:rPr lang="en-US" altLang="zh-CN">
                        <a:latin typeface="Cambria Math"/>
                        <a:ea typeface="Cambria Math"/>
                        <a:cs typeface="Times New Roman" pitchFamily="18" charset="0"/>
                      </a:rPr>
                      <m:t>s</m:t>
                    </m:r>
                    <m:r>
                      <a:rPr lang="en-US" altLang="zh-CN" i="1">
                        <a:latin typeface="Cambria Math"/>
                        <a:ea typeface="Cambria Math"/>
                      </a:rPr>
                      <m:t>↠</m:t>
                    </m:r>
                    <m:sSup>
                      <m:sSupPr>
                        <m:ctrlPr>
                          <a:rPr lang="en-US" altLang="zh-CN" i="1">
                            <a:latin typeface="Cambria Math" charset="0"/>
                            <a:ea typeface="Cambria Math"/>
                            <a:cs typeface="Times New Roman" pitchFamily="18" charset="0"/>
                          </a:rPr>
                        </m:ctrlPr>
                      </m:sSupPr>
                      <m:e>
                        <m:r>
                          <a:rPr lang="en-US" altLang="zh-CN" i="1">
                            <a:latin typeface="Cambria Math"/>
                            <a:ea typeface="Cambria Math"/>
                            <a:cs typeface="Times New Roman" pitchFamily="18" charset="0"/>
                          </a:rPr>
                          <m:t>𝑠</m:t>
                        </m:r>
                      </m:e>
                      <m:sup>
                        <m:r>
                          <a:rPr lang="en-US" altLang="zh-CN" i="1">
                            <a:latin typeface="Cambria Math"/>
                            <a:ea typeface="Cambria Math"/>
                            <a:cs typeface="Times New Roman" pitchFamily="18" charset="0"/>
                          </a:rPr>
                          <m:t>′</m:t>
                        </m:r>
                      </m:sup>
                    </m:sSup>
                  </m:oMath>
                </a14:m>
                <a:r>
                  <a:rPr lang="en-US" altLang="zh-CN" b="0" dirty="0" smtClean="0">
                    <a:latin typeface="Times New Roman" pitchFamily="18" charset="0"/>
                    <a:ea typeface="Cambria Math"/>
                    <a:cs typeface="Times New Roman" pitchFamily="18" charset="0"/>
                  </a:rPr>
                  <a:t>, </a:t>
                </a:r>
                <a14:m>
                  <m:oMath xmlns:m="http://schemas.openxmlformats.org/officeDocument/2006/math">
                    <m:sSup>
                      <m:sSupPr>
                        <m:ctrlPr>
                          <a:rPr lang="en-US" altLang="zh-CN" b="0" i="1" smtClean="0">
                            <a:latin typeface="Cambria Math" charset="0"/>
                            <a:ea typeface="Cambria Math"/>
                            <a:cs typeface="Times New Roman" pitchFamily="18" charset="0"/>
                          </a:rPr>
                        </m:ctrlPr>
                      </m:sSupPr>
                      <m:e>
                        <m:r>
                          <m:rPr>
                            <m:sty m:val="p"/>
                          </m:rPr>
                          <a:rPr lang="en-US" altLang="zh-CN">
                            <a:latin typeface="Cambria Math"/>
                            <a:ea typeface="Cambria Math"/>
                            <a:cs typeface="Times New Roman" pitchFamily="18" charset="0"/>
                          </a:rPr>
                          <m:t>s</m:t>
                        </m:r>
                      </m:e>
                      <m:sup>
                        <m:r>
                          <a:rPr lang="en-US" altLang="zh-CN" b="0" i="0" smtClean="0">
                            <a:latin typeface="Cambria Math"/>
                            <a:ea typeface="Cambria Math"/>
                            <a:cs typeface="Times New Roman" pitchFamily="18" charset="0"/>
                          </a:rPr>
                          <m:t>′</m:t>
                        </m:r>
                      </m:sup>
                    </m:sSup>
                    <m:r>
                      <a:rPr lang="en-US" altLang="zh-CN" i="1">
                        <a:latin typeface="Cambria Math"/>
                        <a:ea typeface="Cambria Math"/>
                      </a:rPr>
                      <m:t>↠</m:t>
                    </m:r>
                    <m:sSup>
                      <m:sSupPr>
                        <m:ctrlPr>
                          <a:rPr lang="en-US" altLang="zh-CN" i="1">
                            <a:latin typeface="Cambria Math" charset="0"/>
                            <a:ea typeface="Cambria Math"/>
                            <a:cs typeface="Times New Roman" pitchFamily="18" charset="0"/>
                          </a:rPr>
                        </m:ctrlPr>
                      </m:sSupPr>
                      <m:e>
                        <m:r>
                          <a:rPr lang="en-US" altLang="zh-CN" i="1">
                            <a:latin typeface="Cambria Math"/>
                            <a:ea typeface="Cambria Math"/>
                            <a:cs typeface="Times New Roman" pitchFamily="18" charset="0"/>
                          </a:rPr>
                          <m:t>𝑠</m:t>
                        </m:r>
                      </m:e>
                      <m:sup>
                        <m:r>
                          <a:rPr lang="en-US" altLang="zh-CN" i="1">
                            <a:latin typeface="Cambria Math"/>
                            <a:ea typeface="Cambria Math"/>
                            <a:cs typeface="Times New Roman" pitchFamily="18" charset="0"/>
                          </a:rPr>
                          <m:t>′</m:t>
                        </m:r>
                        <m:r>
                          <a:rPr lang="en-US" altLang="zh-CN" b="0" i="1" smtClean="0">
                            <a:latin typeface="Cambria Math"/>
                            <a:ea typeface="Cambria Math"/>
                            <a:cs typeface="Times New Roman" pitchFamily="18" charset="0"/>
                          </a:rPr>
                          <m:t>′</m:t>
                        </m:r>
                      </m:sup>
                    </m:sSup>
                    <m:r>
                      <a:rPr lang="en-US" altLang="zh-CN" b="0" i="1" smtClean="0">
                        <a:latin typeface="Cambria Math"/>
                        <a:ea typeface="Cambria Math"/>
                        <a:cs typeface="Times New Roman" pitchFamily="18" charset="0"/>
                      </a:rPr>
                      <m:t>, </m:t>
                    </m:r>
                    <m:r>
                      <a:rPr lang="en-US" altLang="zh-CN" b="0" i="1" smtClean="0">
                        <a:latin typeface="Cambria Math"/>
                        <a:ea typeface="Cambria Math"/>
                        <a:cs typeface="Times New Roman" pitchFamily="18" charset="0"/>
                      </a:rPr>
                      <m:t>𝑤𝑒</m:t>
                    </m:r>
                    <m:r>
                      <a:rPr lang="en-US" altLang="zh-CN" b="0" i="1" smtClean="0">
                        <a:latin typeface="Cambria Math"/>
                        <a:ea typeface="Cambria Math"/>
                        <a:cs typeface="Times New Roman" pitchFamily="18" charset="0"/>
                      </a:rPr>
                      <m:t> </m:t>
                    </m:r>
                    <m:r>
                      <a:rPr lang="en-US" altLang="zh-CN" b="0" i="1" smtClean="0">
                        <a:latin typeface="Cambria Math"/>
                        <a:ea typeface="Cambria Math"/>
                        <a:cs typeface="Times New Roman" pitchFamily="18" charset="0"/>
                      </a:rPr>
                      <m:t>𝑠𝑎𝑦</m:t>
                    </m:r>
                    <m:r>
                      <a:rPr lang="en-US" altLang="zh-CN" b="0" i="1" smtClean="0">
                        <a:latin typeface="Cambria Math"/>
                        <a:ea typeface="Cambria Math"/>
                        <a:cs typeface="Times New Roman" pitchFamily="18" charset="0"/>
                      </a:rPr>
                      <m:t> </m:t>
                    </m:r>
                    <m:r>
                      <a:rPr lang="en-US" altLang="zh-CN" b="0" i="1" smtClean="0">
                        <a:latin typeface="Cambria Math"/>
                        <a:ea typeface="Cambria Math"/>
                        <a:cs typeface="Times New Roman" pitchFamily="18" charset="0"/>
                      </a:rPr>
                      <m:t>𝑠</m:t>
                    </m:r>
                    <m:r>
                      <a:rPr lang="en-US" altLang="zh-CN" i="1">
                        <a:latin typeface="Cambria Math"/>
                        <a:ea typeface="Cambria Math"/>
                      </a:rPr>
                      <m:t>↠</m:t>
                    </m:r>
                    <m:sSup>
                      <m:sSupPr>
                        <m:ctrlPr>
                          <a:rPr lang="en-US" altLang="zh-CN" i="1">
                            <a:latin typeface="Cambria Math" charset="0"/>
                            <a:ea typeface="Cambria Math"/>
                            <a:cs typeface="Times New Roman" pitchFamily="18" charset="0"/>
                          </a:rPr>
                        </m:ctrlPr>
                      </m:sSupPr>
                      <m:e>
                        <m:r>
                          <a:rPr lang="en-US" altLang="zh-CN" i="1">
                            <a:latin typeface="Cambria Math"/>
                            <a:ea typeface="Cambria Math"/>
                            <a:cs typeface="Times New Roman" pitchFamily="18" charset="0"/>
                          </a:rPr>
                          <m:t>𝑠</m:t>
                        </m:r>
                      </m:e>
                      <m:sup>
                        <m:r>
                          <a:rPr lang="en-US" altLang="zh-CN" i="1">
                            <a:latin typeface="Cambria Math"/>
                            <a:ea typeface="Cambria Math"/>
                            <a:cs typeface="Times New Roman" pitchFamily="18" charset="0"/>
                          </a:rPr>
                          <m:t>′′</m:t>
                        </m:r>
                      </m:sup>
                    </m:sSup>
                  </m:oMath>
                </a14:m>
                <a:endParaRPr lang="en-US" altLang="zh-CN" b="0" dirty="0" smtClean="0">
                  <a:latin typeface="Times New Roman" pitchFamily="18" charset="0"/>
                  <a:ea typeface="Cambria Math"/>
                  <a:cs typeface="Times New Roman" pitchFamily="18" charset="0"/>
                </a:endParaRPr>
              </a:p>
              <a:p>
                <a:endParaRPr lang="en-US" altLang="zh-CN" dirty="0" smtClean="0">
                  <a:latin typeface="Times New Roman" pitchFamily="18" charset="0"/>
                  <a:cs typeface="Times New Roman" pitchFamily="18" charset="0"/>
                </a:endParaRPr>
              </a:p>
              <a:p>
                <a:r>
                  <a:rPr lang="en-US" altLang="zh-CN" dirty="0">
                    <a:latin typeface="Times New Roman" pitchFamily="18" charset="0"/>
                    <a:cs typeface="Times New Roman" pitchFamily="18" charset="0"/>
                  </a:rPr>
                  <a:t>Let</a:t>
                </a:r>
                <a14:m>
                  <m:oMath xmlns:m="http://schemas.openxmlformats.org/officeDocument/2006/math">
                    <m:r>
                      <a:rPr lang="en-US" altLang="zh-CN">
                        <a:latin typeface="Cambria Math"/>
                      </a:rPr>
                      <m:t> </m:t>
                    </m:r>
                    <m:r>
                      <a:rPr lang="zh-CN" altLang="en-US" i="1">
                        <a:latin typeface="Cambria Math"/>
                      </a:rPr>
                      <m:t>𝒜</m:t>
                    </m:r>
                    <m:r>
                      <a:rPr lang="en-US" altLang="zh-CN" i="1">
                        <a:latin typeface="Cambria Math"/>
                      </a:rPr>
                      <m:t>=&lt;</m:t>
                    </m:r>
                    <m:r>
                      <a:rPr lang="en-US" altLang="zh-CN" i="1">
                        <a:latin typeface="Cambria Math"/>
                      </a:rPr>
                      <m:t>𝑆</m:t>
                    </m:r>
                    <m:r>
                      <a:rPr lang="en-US" altLang="zh-CN" i="1">
                        <a:latin typeface="Cambria Math"/>
                      </a:rPr>
                      <m:t>,</m:t>
                    </m:r>
                    <m:sSub>
                      <m:sSubPr>
                        <m:ctrlPr>
                          <a:rPr lang="en-US" altLang="zh-CN" i="1">
                            <a:latin typeface="Cambria Math" charset="0"/>
                          </a:rPr>
                        </m:ctrlPr>
                      </m:sSubPr>
                      <m:e>
                        <m:r>
                          <a:rPr lang="en-US" altLang="zh-CN" i="1">
                            <a:latin typeface="Cambria Math"/>
                          </a:rPr>
                          <m:t>𝑆</m:t>
                        </m:r>
                      </m:e>
                      <m:sub>
                        <m:r>
                          <a:rPr lang="en-US" altLang="zh-CN" i="1">
                            <a:latin typeface="Cambria Math"/>
                          </a:rPr>
                          <m:t>0</m:t>
                        </m:r>
                      </m:sub>
                    </m:sSub>
                    <m:r>
                      <a:rPr lang="en-US" altLang="zh-CN" i="1">
                        <a:latin typeface="Cambria Math"/>
                      </a:rPr>
                      <m:t>,</m:t>
                    </m:r>
                    <m:r>
                      <a:rPr lang="en-US" altLang="zh-CN" i="1">
                        <a:latin typeface="Cambria Math"/>
                      </a:rPr>
                      <m:t>𝑇</m:t>
                    </m:r>
                    <m:r>
                      <a:rPr lang="en-US" altLang="zh-CN" i="1">
                        <a:latin typeface="Cambria Math"/>
                      </a:rPr>
                      <m:t>,</m:t>
                    </m:r>
                    <m:r>
                      <a:rPr lang="zh-CN" altLang="en-US" i="1">
                        <a:latin typeface="Cambria Math"/>
                      </a:rPr>
                      <m:t>𝛼</m:t>
                    </m:r>
                    <m:r>
                      <a:rPr lang="en-US" altLang="zh-CN" i="1">
                        <a:latin typeface="Cambria Math"/>
                      </a:rPr>
                      <m:t>,</m:t>
                    </m:r>
                    <m:r>
                      <a:rPr lang="zh-CN" altLang="en-US" i="1">
                        <a:latin typeface="Cambria Math"/>
                      </a:rPr>
                      <m:t>𝛽</m:t>
                    </m:r>
                    <m:r>
                      <a:rPr lang="en-US" altLang="zh-CN" i="1">
                        <a:latin typeface="Cambria Math"/>
                      </a:rPr>
                      <m:t>&gt;</m:t>
                    </m:r>
                  </m:oMath>
                </a14:m>
                <a:r>
                  <a:rPr lang="en-US" altLang="zh-CN" i="1"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be a TS, </a:t>
                </a:r>
                <a:r>
                  <a:rPr lang="en-US" altLang="zh-CN" dirty="0">
                    <a:latin typeface="Times New Roman" pitchFamily="18" charset="0"/>
                    <a:cs typeface="Times New Roman" pitchFamily="18" charset="0"/>
                  </a:rPr>
                  <a:t>we </a:t>
                </a:r>
                <a:r>
                  <a:rPr lang="en-US" altLang="zh-CN" dirty="0" smtClean="0">
                    <a:latin typeface="Times New Roman" pitchFamily="18" charset="0"/>
                    <a:cs typeface="Times New Roman" pitchFamily="18" charset="0"/>
                  </a:rPr>
                  <a:t>say s is reachable if </a:t>
                </a:r>
                <a14:m>
                  <m:oMath xmlns:m="http://schemas.openxmlformats.org/officeDocument/2006/math">
                    <m:r>
                      <a:rPr lang="en-US" altLang="zh-CN" i="1">
                        <a:latin typeface="Cambria Math"/>
                        <a:ea typeface="Cambria Math"/>
                        <a:cs typeface="Times New Roman" pitchFamily="18" charset="0"/>
                      </a:rPr>
                      <m:t>𝑠</m:t>
                    </m:r>
                    <m:r>
                      <a:rPr lang="en-US" altLang="zh-CN" i="1" smtClean="0">
                        <a:latin typeface="Cambria Math"/>
                        <a:ea typeface="Cambria Math"/>
                        <a:cs typeface="Times New Roman" pitchFamily="18" charset="0"/>
                      </a:rPr>
                      <m:t>∈</m:t>
                    </m:r>
                    <m:r>
                      <a:rPr lang="en-US" altLang="zh-CN" b="0" i="1" smtClean="0">
                        <a:latin typeface="Cambria Math"/>
                        <a:ea typeface="Cambria Math"/>
                        <a:cs typeface="Times New Roman" pitchFamily="18" charset="0"/>
                      </a:rPr>
                      <m:t>𝑆</m:t>
                    </m:r>
                    <m:r>
                      <a:rPr lang="en-US" altLang="zh-CN" b="0" i="1" smtClean="0">
                        <a:latin typeface="Cambria Math"/>
                        <a:ea typeface="Cambria Math"/>
                        <a:cs typeface="Times New Roman" pitchFamily="18" charset="0"/>
                      </a:rPr>
                      <m:t>, </m:t>
                    </m:r>
                    <m:sSub>
                      <m:sSubPr>
                        <m:ctrlPr>
                          <a:rPr lang="en-US" altLang="zh-CN" b="0" i="1" smtClean="0">
                            <a:latin typeface="Cambria Math" charset="0"/>
                            <a:ea typeface="Cambria Math"/>
                            <a:cs typeface="Times New Roman" pitchFamily="18" charset="0"/>
                          </a:rPr>
                        </m:ctrlPr>
                      </m:sSubPr>
                      <m:e>
                        <m:r>
                          <a:rPr lang="en-US" altLang="zh-CN" b="0" i="1" smtClean="0">
                            <a:latin typeface="Cambria Math"/>
                            <a:ea typeface="Cambria Math"/>
                            <a:cs typeface="Times New Roman" pitchFamily="18" charset="0"/>
                          </a:rPr>
                          <m:t>𝑠</m:t>
                        </m:r>
                      </m:e>
                      <m:sub>
                        <m:r>
                          <a:rPr lang="en-US" altLang="zh-CN" b="0" i="1" smtClean="0">
                            <a:latin typeface="Cambria Math"/>
                            <a:ea typeface="Cambria Math"/>
                            <a:cs typeface="Times New Roman" pitchFamily="18" charset="0"/>
                          </a:rPr>
                          <m:t>0</m:t>
                        </m:r>
                      </m:sub>
                    </m:sSub>
                    <m:r>
                      <a:rPr lang="en-US" altLang="zh-CN" b="0" i="1" smtClean="0">
                        <a:latin typeface="Cambria Math"/>
                        <a:ea typeface="Cambria Math"/>
                        <a:cs typeface="Times New Roman" pitchFamily="18" charset="0"/>
                      </a:rPr>
                      <m:t>∈</m:t>
                    </m:r>
                    <m:sSub>
                      <m:sSubPr>
                        <m:ctrlPr>
                          <a:rPr lang="en-US" altLang="zh-CN" i="1">
                            <a:latin typeface="Cambria Math" charset="0"/>
                          </a:rPr>
                        </m:ctrlPr>
                      </m:sSubPr>
                      <m:e>
                        <m:r>
                          <a:rPr lang="en-US" altLang="zh-CN" i="1">
                            <a:latin typeface="Cambria Math"/>
                          </a:rPr>
                          <m:t>𝑆</m:t>
                        </m:r>
                      </m:e>
                      <m:sub>
                        <m:r>
                          <a:rPr lang="en-US" altLang="zh-CN" i="1">
                            <a:latin typeface="Cambria Math"/>
                          </a:rPr>
                          <m:t>0</m:t>
                        </m:r>
                      </m:sub>
                    </m:sSub>
                    <m:r>
                      <a:rPr lang="en-US" altLang="zh-CN" b="0" i="1" smtClean="0">
                        <a:latin typeface="Cambria Math"/>
                      </a:rPr>
                      <m:t>,  </m:t>
                    </m:r>
                    <m:sSub>
                      <m:sSubPr>
                        <m:ctrlPr>
                          <a:rPr lang="en-US" altLang="zh-CN" b="0" i="1" smtClean="0">
                            <a:latin typeface="Cambria Math" charset="0"/>
                          </a:rPr>
                        </m:ctrlPr>
                      </m:sSubPr>
                      <m:e>
                        <m:r>
                          <a:rPr lang="en-US" altLang="zh-CN" b="0" i="1" smtClean="0">
                            <a:latin typeface="Cambria Math"/>
                          </a:rPr>
                          <m:t>𝑠</m:t>
                        </m:r>
                      </m:e>
                      <m:sub>
                        <m:r>
                          <a:rPr lang="en-US" altLang="zh-CN" b="0" i="1" smtClean="0">
                            <a:latin typeface="Cambria Math"/>
                          </a:rPr>
                          <m:t>0</m:t>
                        </m:r>
                      </m:sub>
                    </m:sSub>
                    <m:r>
                      <a:rPr lang="en-US" altLang="zh-CN" i="1">
                        <a:latin typeface="Cambria Math"/>
                        <a:ea typeface="Cambria Math"/>
                      </a:rPr>
                      <m:t>↠</m:t>
                    </m:r>
                    <m:r>
                      <a:rPr lang="en-US" altLang="zh-CN" b="0" i="1" smtClean="0">
                        <a:latin typeface="Cambria Math"/>
                        <a:ea typeface="Cambria Math"/>
                        <a:cs typeface="Times New Roman" pitchFamily="18" charset="0"/>
                      </a:rPr>
                      <m:t>𝑠</m:t>
                    </m:r>
                  </m:oMath>
                </a14:m>
                <a:endParaRPr lang="zh-CN" altLang="en-US"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2388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latin typeface="Times New Roman" pitchFamily="18" charset="0"/>
                    <a:cs typeface="Times New Roman" pitchFamily="18" charset="0"/>
                  </a:rPr>
                  <a:t>Let T </a:t>
                </a:r>
                <a:r>
                  <a:rPr lang="en-US" altLang="zh-CN" dirty="0" smtClean="0">
                    <a:latin typeface="Times New Roman" pitchFamily="18" charset="0"/>
                    <a:cs typeface="Times New Roman" pitchFamily="18" charset="0"/>
                  </a:rPr>
                  <a:t>be </a:t>
                </a:r>
                <a:r>
                  <a:rPr lang="en-US" altLang="zh-CN" dirty="0">
                    <a:latin typeface="Times New Roman" pitchFamily="18" charset="0"/>
                    <a:cs typeface="Times New Roman" pitchFamily="18" charset="0"/>
                  </a:rPr>
                  <a:t>a transition system. A state s </a:t>
                </a:r>
                <a:r>
                  <a:rPr lang="en-US" altLang="zh-CN" dirty="0" smtClean="0">
                    <a:latin typeface="Times New Roman" pitchFamily="18" charset="0"/>
                    <a:cs typeface="Times New Roman" pitchFamily="18" charset="0"/>
                  </a:rPr>
                  <a:t>is </a:t>
                </a:r>
                <a:r>
                  <a:rPr lang="en-US" altLang="zh-CN" dirty="0">
                    <a:latin typeface="Times New Roman" pitchFamily="18" charset="0"/>
                    <a:cs typeface="Times New Roman" pitchFamily="18" charset="0"/>
                  </a:rPr>
                  <a:t>a </a:t>
                </a:r>
                <a:r>
                  <a:rPr lang="en-US" altLang="zh-CN" dirty="0" smtClean="0">
                    <a:latin typeface="Times New Roman" pitchFamily="18" charset="0"/>
                    <a:cs typeface="Times New Roman" pitchFamily="18" charset="0"/>
                  </a:rPr>
                  <a:t>terminal state </a:t>
                </a:r>
                <a:r>
                  <a:rPr lang="en-US" altLang="zh-CN" dirty="0">
                    <a:latin typeface="Times New Roman" pitchFamily="18" charset="0"/>
                    <a:cs typeface="Times New Roman" pitchFamily="18" charset="0"/>
                  </a:rPr>
                  <a:t>of T if </a:t>
                </a:r>
                <a:r>
                  <a:rPr lang="en-US" altLang="zh-CN" dirty="0" smtClean="0">
                    <a:latin typeface="Times New Roman" pitchFamily="18" charset="0"/>
                    <a:cs typeface="Times New Roman" pitchFamily="18" charset="0"/>
                  </a:rPr>
                  <a:t>there </a:t>
                </a:r>
                <a:r>
                  <a:rPr lang="en-US" altLang="zh-CN" dirty="0">
                    <a:latin typeface="Times New Roman" pitchFamily="18" charset="0"/>
                    <a:cs typeface="Times New Roman" pitchFamily="18" charset="0"/>
                  </a:rPr>
                  <a:t>are no </a:t>
                </a:r>
                <a:r>
                  <a:rPr lang="en-US" altLang="zh-CN" dirty="0" smtClean="0">
                    <a:latin typeface="Times New Roman" pitchFamily="18" charset="0"/>
                    <a:cs typeface="Times New Roman" pitchFamily="18" charset="0"/>
                  </a:rPr>
                  <a:t>state s’ such that </a:t>
                </a:r>
                <a14:m>
                  <m:oMath xmlns:m="http://schemas.openxmlformats.org/officeDocument/2006/math">
                    <m:r>
                      <m:rPr>
                        <m:sty m:val="p"/>
                      </m:rPr>
                      <a:rPr lang="en-US" altLang="zh-CN">
                        <a:latin typeface="Cambria Math"/>
                        <a:ea typeface="Cambria Math"/>
                        <a:cs typeface="Times New Roman" pitchFamily="18" charset="0"/>
                      </a:rPr>
                      <m:t>s</m:t>
                    </m:r>
                    <m:r>
                      <a:rPr lang="en-US" altLang="zh-CN" i="1">
                        <a:latin typeface="Cambria Math"/>
                        <a:ea typeface="Cambria Math"/>
                        <a:cs typeface="Times New Roman" pitchFamily="18" charset="0"/>
                      </a:rPr>
                      <m:t>→</m:t>
                    </m:r>
                    <m:sSup>
                      <m:sSupPr>
                        <m:ctrlPr>
                          <a:rPr lang="en-US" altLang="zh-CN" i="1">
                            <a:latin typeface="Cambria Math" charset="0"/>
                            <a:ea typeface="Cambria Math"/>
                            <a:cs typeface="Times New Roman" pitchFamily="18" charset="0"/>
                          </a:rPr>
                        </m:ctrlPr>
                      </m:sSupPr>
                      <m:e>
                        <m:r>
                          <a:rPr lang="en-US" altLang="zh-CN" i="1">
                            <a:latin typeface="Cambria Math"/>
                            <a:ea typeface="Cambria Math"/>
                            <a:cs typeface="Times New Roman" pitchFamily="18" charset="0"/>
                          </a:rPr>
                          <m:t>𝑠</m:t>
                        </m:r>
                      </m:e>
                      <m:sup>
                        <m:r>
                          <a:rPr lang="en-US" altLang="zh-CN" i="1">
                            <a:latin typeface="Cambria Math"/>
                            <a:ea typeface="Cambria Math"/>
                            <a:cs typeface="Times New Roman" pitchFamily="18" charset="0"/>
                          </a:rPr>
                          <m:t>′</m:t>
                        </m:r>
                      </m:sup>
                    </m:sSup>
                  </m:oMath>
                </a14:m>
                <a:r>
                  <a:rPr lang="en-US" altLang="zh-CN" dirty="0" smtClean="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A </a:t>
                </a:r>
                <a:r>
                  <a:rPr lang="en-US" altLang="zh-CN" dirty="0">
                    <a:latin typeface="Times New Roman" pitchFamily="18" charset="0"/>
                    <a:cs typeface="Times New Roman" pitchFamily="18" charset="0"/>
                  </a:rPr>
                  <a:t>state s </a:t>
                </a:r>
                <a:r>
                  <a:rPr lang="en-US" altLang="zh-CN" dirty="0" smtClean="0">
                    <a:latin typeface="Times New Roman" pitchFamily="18" charset="0"/>
                    <a:cs typeface="Times New Roman" pitchFamily="18" charset="0"/>
                  </a:rPr>
                  <a:t>is a deadlock </a:t>
                </a:r>
                <a:r>
                  <a:rPr lang="en-US" altLang="zh-CN" dirty="0">
                    <a:latin typeface="Times New Roman" pitchFamily="18" charset="0"/>
                    <a:cs typeface="Times New Roman" pitchFamily="18" charset="0"/>
                  </a:rPr>
                  <a:t>state of T if s is reachable and terminal.</a:t>
                </a:r>
                <a:endParaRPr lang="zh-CN" altLang="en-US"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74" t="-1387" r="-2395"/>
                </a:stretch>
              </a:blipFill>
            </p:spPr>
            <p:txBody>
              <a:bodyPr/>
              <a:lstStyle/>
              <a:p>
                <a:r>
                  <a:rPr lang="zh-CN" altLang="en-US">
                    <a:noFill/>
                  </a:rPr>
                  <a:t> </a:t>
                </a:r>
              </a:p>
            </p:txBody>
          </p:sp>
        </mc:Fallback>
      </mc:AlternateContent>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4077072"/>
            <a:ext cx="2657475" cy="1619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967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latin typeface="Cambria Math"/>
                    <a:ea typeface="Cambria Math"/>
                    <a:cs typeface="Times New Roman" pitchFamily="18" charset="0"/>
                  </a:rPr>
                  <a:t>Write</a:t>
                </a:r>
                <a14:m>
                  <m:oMath xmlns:m="http://schemas.openxmlformats.org/officeDocument/2006/math">
                    <m:r>
                      <a:rPr lang="en-US" altLang="zh-CN">
                        <a:latin typeface="Cambria Math"/>
                        <a:ea typeface="Cambria Math"/>
                        <a:cs typeface="Times New Roman" pitchFamily="18" charset="0"/>
                      </a:rPr>
                      <m:t> </m:t>
                    </m:r>
                    <m:sSup>
                      <m:sSupPr>
                        <m:ctrlPr>
                          <a:rPr lang="en-US" altLang="zh-CN" i="1">
                            <a:latin typeface="Cambria Math" charset="0"/>
                            <a:ea typeface="Cambria Math"/>
                            <a:cs typeface="Times New Roman" pitchFamily="18" charset="0"/>
                          </a:rPr>
                        </m:ctrlPr>
                      </m:sSupPr>
                      <m:e>
                        <m:r>
                          <a:rPr lang="en-US" altLang="zh-CN">
                            <a:latin typeface="Cambria Math"/>
                            <a:ea typeface="Cambria Math"/>
                            <a:cs typeface="Times New Roman" pitchFamily="18" charset="0"/>
                          </a:rPr>
                          <m:t>𝑇</m:t>
                        </m:r>
                      </m:e>
                      <m:sup>
                        <m:r>
                          <a:rPr lang="en-US" altLang="zh-CN">
                            <a:latin typeface="Cambria Math"/>
                            <a:ea typeface="Cambria Math"/>
                            <a:cs typeface="Times New Roman" pitchFamily="18" charset="0"/>
                          </a:rPr>
                          <m:t>+</m:t>
                        </m:r>
                      </m:sup>
                    </m:sSup>
                  </m:oMath>
                </a14:m>
                <a:r>
                  <a:rPr lang="en-US" altLang="zh-CN" b="0" i="1" dirty="0" smtClean="0">
                    <a:latin typeface="Cambria Math"/>
                    <a:ea typeface="Cambria Math"/>
                    <a:cs typeface="Times New Roman" pitchFamily="18" charset="0"/>
                  </a:rPr>
                  <a:t> </a:t>
                </a:r>
                <a:r>
                  <a:rPr lang="en-US" altLang="zh-CN" dirty="0" smtClean="0">
                    <a:latin typeface="Cambria Math"/>
                    <a:ea typeface="Cambria Math"/>
                    <a:cs typeface="Times New Roman" pitchFamily="18" charset="0"/>
                  </a:rPr>
                  <a:t>for the set of finite paths and </a:t>
                </a:r>
                <a14:m>
                  <m:oMath xmlns:m="http://schemas.openxmlformats.org/officeDocument/2006/math">
                    <m:sSup>
                      <m:sSupPr>
                        <m:ctrlPr>
                          <a:rPr lang="en-US" altLang="zh-CN" i="1">
                            <a:latin typeface="Cambria Math" charset="0"/>
                            <a:ea typeface="Cambria Math"/>
                            <a:cs typeface="Times New Roman" pitchFamily="18" charset="0"/>
                          </a:rPr>
                        </m:ctrlPr>
                      </m:sSupPr>
                      <m:e>
                        <m:r>
                          <a:rPr lang="en-US" altLang="zh-CN" i="1">
                            <a:latin typeface="Cambria Math"/>
                            <a:ea typeface="Cambria Math"/>
                            <a:cs typeface="Times New Roman" pitchFamily="18" charset="0"/>
                          </a:rPr>
                          <m:t>𝑇</m:t>
                        </m:r>
                      </m:e>
                      <m:sup>
                        <m:r>
                          <a:rPr lang="en-US" altLang="zh-CN" i="1" smtClean="0">
                            <a:latin typeface="Cambria Math"/>
                            <a:ea typeface="Cambria Math"/>
                            <a:cs typeface="Times New Roman" pitchFamily="18" charset="0"/>
                          </a:rPr>
                          <m:t>𝜔</m:t>
                        </m:r>
                      </m:sup>
                    </m:sSup>
                  </m:oMath>
                </a14:m>
                <a:r>
                  <a:rPr lang="en-US" altLang="zh-CN" i="1" dirty="0">
                    <a:latin typeface="Cambria Math"/>
                    <a:ea typeface="Cambria Math"/>
                    <a:cs typeface="Times New Roman" pitchFamily="18" charset="0"/>
                  </a:rPr>
                  <a:t> </a:t>
                </a:r>
                <a:r>
                  <a:rPr lang="en-US" altLang="zh-CN" dirty="0">
                    <a:latin typeface="Cambria Math"/>
                    <a:ea typeface="Cambria Math"/>
                    <a:cs typeface="Times New Roman" pitchFamily="18" charset="0"/>
                  </a:rPr>
                  <a:t>for the set of </a:t>
                </a:r>
                <a:r>
                  <a:rPr lang="en-US" altLang="zh-CN" dirty="0" smtClean="0">
                    <a:latin typeface="Cambria Math"/>
                    <a:ea typeface="Cambria Math"/>
                    <a:cs typeface="Times New Roman" pitchFamily="18" charset="0"/>
                  </a:rPr>
                  <a:t>infinite paths. The mappings </a:t>
                </a:r>
                <a14:m>
                  <m:oMath xmlns:m="http://schemas.openxmlformats.org/officeDocument/2006/math">
                    <m:r>
                      <a:rPr lang="zh-CN" altLang="en-US" i="1">
                        <a:latin typeface="Cambria Math"/>
                        <a:ea typeface="Cambria Math"/>
                        <a:cs typeface="Times New Roman" pitchFamily="18" charset="0"/>
                      </a:rPr>
                      <m:t>𝛼</m:t>
                    </m:r>
                  </m:oMath>
                </a14:m>
                <a:r>
                  <a:rPr lang="en-US" altLang="zh-CN" b="0" i="1" dirty="0" smtClean="0">
                    <a:latin typeface="Cambria Math"/>
                    <a:ea typeface="Cambria Math"/>
                    <a:cs typeface="Times New Roman" pitchFamily="18" charset="0"/>
                  </a:rPr>
                  <a:t> </a:t>
                </a:r>
                <a:r>
                  <a:rPr lang="en-US" altLang="zh-CN" b="0" dirty="0" smtClean="0">
                    <a:latin typeface="Cambria Math"/>
                    <a:ea typeface="Cambria Math"/>
                    <a:cs typeface="Times New Roman" pitchFamily="18" charset="0"/>
                  </a:rPr>
                  <a:t>and</a:t>
                </a:r>
                <a14:m>
                  <m:oMath xmlns:m="http://schemas.openxmlformats.org/officeDocument/2006/math">
                    <m:r>
                      <a:rPr lang="en-US" altLang="zh-CN" b="0" i="1" smtClean="0">
                        <a:latin typeface="Cambria Math"/>
                        <a:ea typeface="Cambria Math"/>
                        <a:cs typeface="Times New Roman" pitchFamily="18" charset="0"/>
                      </a:rPr>
                      <m:t> </m:t>
                    </m:r>
                    <m:r>
                      <a:rPr lang="zh-CN" altLang="en-US" i="1">
                        <a:latin typeface="Cambria Math"/>
                        <a:ea typeface="Cambria Math"/>
                        <a:cs typeface="Times New Roman" pitchFamily="18" charset="0"/>
                      </a:rPr>
                      <m:t>𝛽</m:t>
                    </m:r>
                  </m:oMath>
                </a14:m>
                <a:r>
                  <a:rPr lang="en-US" altLang="zh-CN" b="0" i="1" dirty="0" smtClean="0">
                    <a:latin typeface="Cambria Math"/>
                    <a:ea typeface="Cambria Math"/>
                    <a:cs typeface="Times New Roman" pitchFamily="18" charset="0"/>
                  </a:rPr>
                  <a:t> </a:t>
                </a:r>
                <a:r>
                  <a:rPr lang="en-US" altLang="zh-CN" b="0" dirty="0" smtClean="0">
                    <a:latin typeface="Cambria Math"/>
                    <a:ea typeface="Cambria Math"/>
                    <a:cs typeface="Times New Roman" pitchFamily="18" charset="0"/>
                  </a:rPr>
                  <a:t>can be extended to</a:t>
                </a:r>
                <a:r>
                  <a:rPr lang="en-US" altLang="zh-CN" b="0" i="1" dirty="0" smtClean="0">
                    <a:latin typeface="Cambria Math"/>
                    <a:ea typeface="Cambria Math"/>
                    <a:cs typeface="Times New Roman" pitchFamily="18" charset="0"/>
                  </a:rPr>
                  <a:t> </a:t>
                </a:r>
                <a14:m>
                  <m:oMath xmlns:m="http://schemas.openxmlformats.org/officeDocument/2006/math">
                    <m:sSup>
                      <m:sSupPr>
                        <m:ctrlPr>
                          <a:rPr lang="en-US" altLang="zh-CN" i="1">
                            <a:latin typeface="Cambria Math" charset="0"/>
                            <a:ea typeface="Cambria Math"/>
                            <a:cs typeface="Times New Roman" pitchFamily="18" charset="0"/>
                          </a:rPr>
                        </m:ctrlPr>
                      </m:sSupPr>
                      <m:e>
                        <m:r>
                          <a:rPr lang="en-US" altLang="zh-CN" i="1">
                            <a:latin typeface="Cambria Math"/>
                            <a:ea typeface="Cambria Math"/>
                            <a:cs typeface="Times New Roman" pitchFamily="18" charset="0"/>
                          </a:rPr>
                          <m:t>𝑇</m:t>
                        </m:r>
                      </m:e>
                      <m:sup>
                        <m:r>
                          <a:rPr lang="en-US" altLang="zh-CN" i="1">
                            <a:latin typeface="Cambria Math"/>
                            <a:ea typeface="Cambria Math"/>
                            <a:cs typeface="Times New Roman" pitchFamily="18" charset="0"/>
                          </a:rPr>
                          <m:t>+</m:t>
                        </m:r>
                      </m:sup>
                    </m:sSup>
                  </m:oMath>
                </a14:m>
                <a:r>
                  <a:rPr lang="en-US" altLang="zh-CN" i="1" dirty="0" smtClean="0">
                    <a:latin typeface="Cambria Math"/>
                    <a:ea typeface="Cambria Math"/>
                    <a:cs typeface="Times New Roman" pitchFamily="18" charset="0"/>
                  </a:rPr>
                  <a:t> </a:t>
                </a:r>
                <a:r>
                  <a:rPr lang="en-US" altLang="zh-CN" dirty="0" smtClean="0">
                    <a:latin typeface="Cambria Math"/>
                    <a:ea typeface="Cambria Math"/>
                    <a:cs typeface="Times New Roman" pitchFamily="18" charset="0"/>
                  </a:rPr>
                  <a:t>by defining  </a:t>
                </a:r>
              </a:p>
              <a:p>
                <a:pPr lvl="1"/>
                <a14:m>
                  <m:oMath xmlns:m="http://schemas.openxmlformats.org/officeDocument/2006/math">
                    <m:r>
                      <a:rPr lang="zh-CN" altLang="en-US" i="1">
                        <a:latin typeface="Cambria Math"/>
                        <a:ea typeface="Cambria Math"/>
                        <a:cs typeface="Times New Roman" pitchFamily="18" charset="0"/>
                      </a:rPr>
                      <m:t>𝛼</m:t>
                    </m:r>
                    <m:d>
                      <m:dPr>
                        <m:ctrlPr>
                          <a:rPr lang="en-US" altLang="zh-CN" i="1">
                            <a:latin typeface="Cambria Math" charset="0"/>
                            <a:ea typeface="Cambria Math"/>
                            <a:cs typeface="Times New Roman" pitchFamily="18" charset="0"/>
                          </a:rPr>
                        </m:ctrlPr>
                      </m:dPr>
                      <m:e>
                        <m:sSub>
                          <m:sSubPr>
                            <m:ctrlPr>
                              <a:rPr lang="en-US" altLang="zh-CN" i="1">
                                <a:latin typeface="Cambria Math" charset="0"/>
                                <a:ea typeface="Cambria Math"/>
                                <a:cs typeface="Times New Roman" pitchFamily="18" charset="0"/>
                              </a:rPr>
                            </m:ctrlPr>
                          </m:sSubPr>
                          <m:e>
                            <m:r>
                              <a:rPr lang="en-US" altLang="zh-CN" i="1">
                                <a:latin typeface="Cambria Math"/>
                                <a:ea typeface="Cambria Math"/>
                                <a:cs typeface="Times New Roman" pitchFamily="18" charset="0"/>
                              </a:rPr>
                              <m:t>𝑡</m:t>
                            </m:r>
                          </m:e>
                          <m:sub>
                            <m:r>
                              <a:rPr lang="en-US" altLang="zh-CN" i="1">
                                <a:latin typeface="Cambria Math"/>
                                <a:ea typeface="Cambria Math"/>
                                <a:cs typeface="Times New Roman" pitchFamily="18" charset="0"/>
                              </a:rPr>
                              <m:t>1</m:t>
                            </m:r>
                          </m:sub>
                        </m:sSub>
                        <m:r>
                          <a:rPr lang="en-US" altLang="zh-CN" b="0" i="1" smtClean="0">
                            <a:latin typeface="Cambria Math"/>
                            <a:ea typeface="Cambria Math"/>
                            <a:cs typeface="Times New Roman" pitchFamily="18" charset="0"/>
                          </a:rPr>
                          <m:t>…</m:t>
                        </m:r>
                        <m:sSub>
                          <m:sSubPr>
                            <m:ctrlPr>
                              <a:rPr lang="en-US" altLang="zh-CN" i="1">
                                <a:latin typeface="Cambria Math" charset="0"/>
                                <a:ea typeface="Cambria Math"/>
                                <a:cs typeface="Times New Roman" pitchFamily="18" charset="0"/>
                              </a:rPr>
                            </m:ctrlPr>
                          </m:sSubPr>
                          <m:e>
                            <m:r>
                              <a:rPr lang="en-US" altLang="zh-CN" i="1">
                                <a:latin typeface="Cambria Math"/>
                                <a:ea typeface="Cambria Math"/>
                                <a:cs typeface="Times New Roman" pitchFamily="18" charset="0"/>
                              </a:rPr>
                              <m:t>𝑡</m:t>
                            </m:r>
                          </m:e>
                          <m:sub>
                            <m:r>
                              <a:rPr lang="en-US" altLang="zh-CN" b="0" i="1" smtClean="0">
                                <a:latin typeface="Cambria Math"/>
                                <a:ea typeface="Cambria Math"/>
                                <a:cs typeface="Times New Roman" pitchFamily="18" charset="0"/>
                              </a:rPr>
                              <m:t>𝑛</m:t>
                            </m:r>
                          </m:sub>
                        </m:sSub>
                      </m:e>
                    </m:d>
                    <m:r>
                      <a:rPr lang="en-US" altLang="zh-CN" b="0" i="1" smtClean="0">
                        <a:latin typeface="Cambria Math"/>
                        <a:ea typeface="Cambria Math"/>
                        <a:cs typeface="Times New Roman" pitchFamily="18" charset="0"/>
                      </a:rPr>
                      <m:t>=</m:t>
                    </m:r>
                    <m:r>
                      <a:rPr lang="zh-CN" altLang="en-US" i="1">
                        <a:latin typeface="Cambria Math"/>
                        <a:ea typeface="Cambria Math"/>
                        <a:cs typeface="Times New Roman" pitchFamily="18" charset="0"/>
                      </a:rPr>
                      <m:t>𝛼</m:t>
                    </m:r>
                    <m:d>
                      <m:dPr>
                        <m:ctrlPr>
                          <a:rPr lang="en-US" altLang="zh-CN" i="1">
                            <a:latin typeface="Cambria Math" charset="0"/>
                            <a:ea typeface="Cambria Math"/>
                            <a:cs typeface="Times New Roman" pitchFamily="18" charset="0"/>
                          </a:rPr>
                        </m:ctrlPr>
                      </m:dPr>
                      <m:e>
                        <m:sSub>
                          <m:sSubPr>
                            <m:ctrlPr>
                              <a:rPr lang="en-US" altLang="zh-CN" i="1">
                                <a:latin typeface="Cambria Math" charset="0"/>
                                <a:ea typeface="Cambria Math"/>
                                <a:cs typeface="Times New Roman" pitchFamily="18" charset="0"/>
                              </a:rPr>
                            </m:ctrlPr>
                          </m:sSubPr>
                          <m:e>
                            <m:r>
                              <a:rPr lang="en-US" altLang="zh-CN" i="1">
                                <a:latin typeface="Cambria Math"/>
                                <a:ea typeface="Cambria Math"/>
                                <a:cs typeface="Times New Roman" pitchFamily="18" charset="0"/>
                              </a:rPr>
                              <m:t>𝑡</m:t>
                            </m:r>
                          </m:e>
                          <m:sub>
                            <m:r>
                              <a:rPr lang="en-US" altLang="zh-CN" i="1">
                                <a:latin typeface="Cambria Math"/>
                                <a:ea typeface="Cambria Math"/>
                                <a:cs typeface="Times New Roman" pitchFamily="18" charset="0"/>
                              </a:rPr>
                              <m:t>1</m:t>
                            </m:r>
                          </m:sub>
                        </m:sSub>
                      </m:e>
                    </m:d>
                    <m:r>
                      <a:rPr lang="en-US" altLang="zh-CN" b="0" i="1" smtClean="0">
                        <a:latin typeface="Cambria Math"/>
                        <a:ea typeface="Cambria Math"/>
                        <a:cs typeface="Times New Roman" pitchFamily="18" charset="0"/>
                      </a:rPr>
                      <m:t>,  </m:t>
                    </m:r>
                    <m:r>
                      <a:rPr lang="zh-CN" altLang="en-US" i="1">
                        <a:latin typeface="Cambria Math"/>
                        <a:ea typeface="Cambria Math"/>
                        <a:cs typeface="Times New Roman" pitchFamily="18" charset="0"/>
                      </a:rPr>
                      <m:t>𝛽</m:t>
                    </m:r>
                    <m:d>
                      <m:dPr>
                        <m:ctrlPr>
                          <a:rPr lang="en-US" altLang="zh-CN" i="1">
                            <a:latin typeface="Cambria Math" charset="0"/>
                            <a:ea typeface="Cambria Math"/>
                            <a:cs typeface="Times New Roman" pitchFamily="18" charset="0"/>
                          </a:rPr>
                        </m:ctrlPr>
                      </m:dPr>
                      <m:e>
                        <m:sSub>
                          <m:sSubPr>
                            <m:ctrlPr>
                              <a:rPr lang="en-US" altLang="zh-CN" i="1">
                                <a:latin typeface="Cambria Math" charset="0"/>
                                <a:ea typeface="Cambria Math"/>
                                <a:cs typeface="Times New Roman" pitchFamily="18" charset="0"/>
                              </a:rPr>
                            </m:ctrlPr>
                          </m:sSubPr>
                          <m:e>
                            <m:r>
                              <a:rPr lang="en-US" altLang="zh-CN" i="1">
                                <a:latin typeface="Cambria Math"/>
                                <a:ea typeface="Cambria Math"/>
                                <a:cs typeface="Times New Roman" pitchFamily="18" charset="0"/>
                              </a:rPr>
                              <m:t>𝑡</m:t>
                            </m:r>
                          </m:e>
                          <m:sub>
                            <m:r>
                              <a:rPr lang="en-US" altLang="zh-CN" i="1">
                                <a:latin typeface="Cambria Math"/>
                                <a:ea typeface="Cambria Math"/>
                                <a:cs typeface="Times New Roman" pitchFamily="18" charset="0"/>
                              </a:rPr>
                              <m:t>1</m:t>
                            </m:r>
                          </m:sub>
                        </m:sSub>
                        <m:r>
                          <a:rPr lang="en-US" altLang="zh-CN" i="1">
                            <a:latin typeface="Cambria Math"/>
                            <a:ea typeface="Cambria Math"/>
                            <a:cs typeface="Times New Roman" pitchFamily="18" charset="0"/>
                          </a:rPr>
                          <m:t>…</m:t>
                        </m:r>
                        <m:sSub>
                          <m:sSubPr>
                            <m:ctrlPr>
                              <a:rPr lang="en-US" altLang="zh-CN" i="1">
                                <a:latin typeface="Cambria Math" charset="0"/>
                                <a:ea typeface="Cambria Math"/>
                                <a:cs typeface="Times New Roman" pitchFamily="18" charset="0"/>
                              </a:rPr>
                            </m:ctrlPr>
                          </m:sSubPr>
                          <m:e>
                            <m:r>
                              <a:rPr lang="en-US" altLang="zh-CN" i="1">
                                <a:latin typeface="Cambria Math"/>
                                <a:ea typeface="Cambria Math"/>
                                <a:cs typeface="Times New Roman" pitchFamily="18" charset="0"/>
                              </a:rPr>
                              <m:t>𝑡</m:t>
                            </m:r>
                          </m:e>
                          <m:sub>
                            <m:r>
                              <a:rPr lang="en-US" altLang="zh-CN" i="1">
                                <a:latin typeface="Cambria Math"/>
                                <a:ea typeface="Cambria Math"/>
                                <a:cs typeface="Times New Roman" pitchFamily="18" charset="0"/>
                              </a:rPr>
                              <m:t>𝑛</m:t>
                            </m:r>
                          </m:sub>
                        </m:sSub>
                      </m:e>
                    </m:d>
                    <m:r>
                      <a:rPr lang="en-US" altLang="zh-CN" i="1">
                        <a:latin typeface="Cambria Math"/>
                        <a:ea typeface="Cambria Math"/>
                        <a:cs typeface="Times New Roman" pitchFamily="18" charset="0"/>
                      </a:rPr>
                      <m:t>=</m:t>
                    </m:r>
                    <m:r>
                      <a:rPr lang="zh-CN" altLang="en-US" i="1">
                        <a:latin typeface="Cambria Math"/>
                        <a:ea typeface="Cambria Math"/>
                        <a:cs typeface="Times New Roman" pitchFamily="18" charset="0"/>
                      </a:rPr>
                      <m:t>𝛽</m:t>
                    </m:r>
                    <m:r>
                      <a:rPr lang="en-US" altLang="zh-CN" i="1">
                        <a:latin typeface="Cambria Math"/>
                        <a:ea typeface="Cambria Math"/>
                        <a:cs typeface="Times New Roman" pitchFamily="18" charset="0"/>
                      </a:rPr>
                      <m:t>(</m:t>
                    </m:r>
                    <m:sSub>
                      <m:sSubPr>
                        <m:ctrlPr>
                          <a:rPr lang="en-US" altLang="zh-CN" i="1">
                            <a:latin typeface="Cambria Math" charset="0"/>
                            <a:ea typeface="Cambria Math"/>
                            <a:cs typeface="Times New Roman" pitchFamily="18" charset="0"/>
                          </a:rPr>
                        </m:ctrlPr>
                      </m:sSubPr>
                      <m:e>
                        <m:r>
                          <a:rPr lang="en-US" altLang="zh-CN" i="1">
                            <a:latin typeface="Cambria Math"/>
                            <a:ea typeface="Cambria Math"/>
                            <a:cs typeface="Times New Roman" pitchFamily="18" charset="0"/>
                          </a:rPr>
                          <m:t>𝑡</m:t>
                        </m:r>
                      </m:e>
                      <m:sub>
                        <m:r>
                          <a:rPr lang="en-US" altLang="zh-CN" b="0" i="1" smtClean="0">
                            <a:latin typeface="Cambria Math"/>
                            <a:ea typeface="Cambria Math"/>
                            <a:cs typeface="Times New Roman" pitchFamily="18" charset="0"/>
                          </a:rPr>
                          <m:t>𝑛</m:t>
                        </m:r>
                      </m:sub>
                    </m:sSub>
                    <m:r>
                      <a:rPr lang="en-US" altLang="zh-CN" i="1">
                        <a:latin typeface="Cambria Math"/>
                        <a:ea typeface="Cambria Math"/>
                        <a:cs typeface="Times New Roman" pitchFamily="18" charset="0"/>
                      </a:rPr>
                      <m:t>)</m:t>
                    </m:r>
                  </m:oMath>
                </a14:m>
                <a:r>
                  <a:rPr lang="en-US" altLang="zh-CN" dirty="0" smtClean="0"/>
                  <a:t> </a:t>
                </a:r>
              </a:p>
              <a:p>
                <a:pPr lvl="1"/>
                <a:r>
                  <a:rPr lang="en-US" altLang="zh-CN" dirty="0">
                    <a:latin typeface="Cambria Math"/>
                    <a:ea typeface="Cambria Math"/>
                    <a:cs typeface="Times New Roman" pitchFamily="18" charset="0"/>
                  </a:rPr>
                  <a:t>A finite path </a:t>
                </a:r>
                <a14:m>
                  <m:oMath xmlns:m="http://schemas.openxmlformats.org/officeDocument/2006/math">
                    <m:r>
                      <a:rPr lang="en-US" altLang="zh-CN" i="1">
                        <a:latin typeface="Cambria Math"/>
                        <a:ea typeface="Cambria Math"/>
                        <a:cs typeface="Times New Roman" pitchFamily="18" charset="0"/>
                      </a:rPr>
                      <m:t>𝑐</m:t>
                    </m:r>
                  </m:oMath>
                </a14:m>
                <a:r>
                  <a:rPr lang="en-US" altLang="zh-CN" dirty="0" smtClean="0"/>
                  <a:t> </a:t>
                </a:r>
                <a:r>
                  <a:rPr lang="en-US" altLang="zh-CN" dirty="0">
                    <a:latin typeface="Cambria Math"/>
                    <a:ea typeface="Cambria Math"/>
                    <a:cs typeface="Times New Roman" pitchFamily="18" charset="0"/>
                  </a:rPr>
                  <a:t>represents </a:t>
                </a:r>
                <a:r>
                  <a:rPr lang="en-US" altLang="zh-CN" dirty="0" smtClean="0">
                    <a:latin typeface="Cambria Math"/>
                    <a:ea typeface="Cambria Math"/>
                    <a:cs typeface="Times New Roman" pitchFamily="18" charset="0"/>
                  </a:rPr>
                  <a:t>a finite </a:t>
                </a:r>
                <a:r>
                  <a:rPr lang="en-US" altLang="zh-CN" dirty="0">
                    <a:latin typeface="Cambria Math"/>
                    <a:ea typeface="Cambria Math"/>
                    <a:cs typeface="Times New Roman" pitchFamily="18" charset="0"/>
                  </a:rPr>
                  <a:t>evolution of a TS from state</a:t>
                </a:r>
                <a14:m>
                  <m:oMath xmlns:m="http://schemas.openxmlformats.org/officeDocument/2006/math">
                    <m:r>
                      <a:rPr lang="en-US" altLang="zh-CN" b="0" i="0" smtClean="0">
                        <a:latin typeface="Cambria Math"/>
                        <a:ea typeface="Cambria Math"/>
                        <a:cs typeface="Times New Roman" pitchFamily="18" charset="0"/>
                      </a:rPr>
                      <m:t> </m:t>
                    </m:r>
                    <m:r>
                      <a:rPr lang="zh-CN" altLang="en-US" i="1">
                        <a:latin typeface="Cambria Math"/>
                        <a:ea typeface="Cambria Math"/>
                        <a:cs typeface="Times New Roman" pitchFamily="18" charset="0"/>
                      </a:rPr>
                      <m:t>𝛼</m:t>
                    </m:r>
                    <m:d>
                      <m:dPr>
                        <m:ctrlPr>
                          <a:rPr lang="en-US" altLang="zh-CN" i="1">
                            <a:latin typeface="Cambria Math" charset="0"/>
                            <a:ea typeface="Cambria Math"/>
                            <a:cs typeface="Times New Roman" pitchFamily="18" charset="0"/>
                          </a:rPr>
                        </m:ctrlPr>
                      </m:dPr>
                      <m:e>
                        <m:r>
                          <a:rPr lang="en-US" altLang="zh-CN" b="0" i="1" smtClean="0">
                            <a:latin typeface="Cambria Math"/>
                            <a:ea typeface="Cambria Math"/>
                            <a:cs typeface="Times New Roman" pitchFamily="18" charset="0"/>
                          </a:rPr>
                          <m:t>𝑐</m:t>
                        </m:r>
                      </m:e>
                    </m:d>
                    <m:r>
                      <a:rPr lang="en-US" altLang="zh-CN" b="0" i="1" smtClean="0">
                        <a:latin typeface="Cambria Math"/>
                        <a:ea typeface="Cambria Math"/>
                        <a:cs typeface="Times New Roman" pitchFamily="18" charset="0"/>
                      </a:rPr>
                      <m:t> </m:t>
                    </m:r>
                    <m:r>
                      <a:rPr lang="en-US" altLang="zh-CN" b="0" i="0" smtClean="0">
                        <a:latin typeface="Cambria Math"/>
                        <a:ea typeface="Cambria Math"/>
                        <a:cs typeface="Times New Roman" pitchFamily="18" charset="0"/>
                      </a:rPr>
                      <m:t> </m:t>
                    </m:r>
                  </m:oMath>
                </a14:m>
                <a:r>
                  <a:rPr lang="en-US" altLang="zh-CN" dirty="0">
                    <a:latin typeface="Cambria Math"/>
                    <a:ea typeface="Cambria Math"/>
                    <a:cs typeface="Times New Roman" pitchFamily="18" charset="0"/>
                  </a:rPr>
                  <a:t>to</a:t>
                </a:r>
                <a14:m>
                  <m:oMath xmlns:m="http://schemas.openxmlformats.org/officeDocument/2006/math">
                    <m:r>
                      <a:rPr lang="en-US" altLang="zh-CN" b="0" i="0" smtClean="0">
                        <a:latin typeface="Cambria Math"/>
                        <a:ea typeface="Cambria Math"/>
                        <a:cs typeface="Times New Roman" pitchFamily="18" charset="0"/>
                      </a:rPr>
                      <m:t> </m:t>
                    </m:r>
                    <m:r>
                      <a:rPr lang="zh-CN" altLang="en-US" i="1">
                        <a:latin typeface="Cambria Math"/>
                        <a:ea typeface="Cambria Math"/>
                        <a:cs typeface="Times New Roman" pitchFamily="18" charset="0"/>
                      </a:rPr>
                      <m:t>𝛽</m:t>
                    </m:r>
                    <m:d>
                      <m:dPr>
                        <m:ctrlPr>
                          <a:rPr lang="en-US" altLang="zh-CN" i="1">
                            <a:latin typeface="Cambria Math" charset="0"/>
                            <a:ea typeface="Cambria Math"/>
                            <a:cs typeface="Times New Roman" pitchFamily="18" charset="0"/>
                          </a:rPr>
                        </m:ctrlPr>
                      </m:dPr>
                      <m:e>
                        <m:r>
                          <a:rPr lang="en-US" altLang="zh-CN" b="0" i="1" smtClean="0">
                            <a:latin typeface="Cambria Math"/>
                            <a:ea typeface="Cambria Math"/>
                            <a:cs typeface="Times New Roman" pitchFamily="18" charset="0"/>
                          </a:rPr>
                          <m:t>𝑐</m:t>
                        </m:r>
                      </m:e>
                    </m:d>
                    <m:r>
                      <a:rPr lang="en-US" altLang="zh-CN" i="1">
                        <a:latin typeface="Cambria Math"/>
                        <a:ea typeface="Cambria Math"/>
                        <a:cs typeface="Times New Roman" pitchFamily="18" charset="0"/>
                      </a:rPr>
                      <m:t> </m:t>
                    </m:r>
                  </m:oMath>
                </a14:m>
                <a:endParaRPr lang="en-US" altLang="zh-CN" dirty="0" smtClean="0"/>
              </a:p>
              <a:p>
                <a:r>
                  <a:rPr lang="en-US" altLang="zh-CN" dirty="0">
                    <a:latin typeface="Cambria Math"/>
                    <a:ea typeface="Cambria Math"/>
                    <a:cs typeface="Times New Roman" pitchFamily="18" charset="0"/>
                  </a:rPr>
                  <a:t>Similarly,  the mapping</a:t>
                </a:r>
                <a14:m>
                  <m:oMath xmlns:m="http://schemas.openxmlformats.org/officeDocument/2006/math">
                    <m:r>
                      <a:rPr lang="en-US" altLang="zh-CN">
                        <a:latin typeface="Cambria Math"/>
                        <a:ea typeface="Cambria Math"/>
                        <a:cs typeface="Times New Roman" pitchFamily="18" charset="0"/>
                      </a:rPr>
                      <m:t> </m:t>
                    </m:r>
                    <m:r>
                      <a:rPr lang="zh-CN" altLang="en-US">
                        <a:latin typeface="Cambria Math"/>
                        <a:ea typeface="Cambria Math"/>
                        <a:cs typeface="Times New Roman" pitchFamily="18" charset="0"/>
                      </a:rPr>
                      <m:t>𝛼</m:t>
                    </m:r>
                  </m:oMath>
                </a14:m>
                <a:r>
                  <a:rPr lang="en-US" altLang="zh-CN" dirty="0">
                    <a:latin typeface="Cambria Math"/>
                    <a:ea typeface="Cambria Math"/>
                    <a:cs typeface="Times New Roman" pitchFamily="18" charset="0"/>
                  </a:rPr>
                  <a:t> is extended to </a:t>
                </a:r>
                <a14:m>
                  <m:oMath xmlns:m="http://schemas.openxmlformats.org/officeDocument/2006/math">
                    <m:sSup>
                      <m:sSupPr>
                        <m:ctrlPr>
                          <a:rPr lang="en-US" altLang="zh-CN" i="1">
                            <a:latin typeface="Cambria Math" charset="0"/>
                            <a:ea typeface="Cambria Math"/>
                            <a:cs typeface="Times New Roman" pitchFamily="18" charset="0"/>
                          </a:rPr>
                        </m:ctrlPr>
                      </m:sSupPr>
                      <m:e>
                        <m:r>
                          <a:rPr lang="en-US" altLang="zh-CN">
                            <a:latin typeface="Cambria Math"/>
                            <a:ea typeface="Cambria Math"/>
                            <a:cs typeface="Times New Roman" pitchFamily="18" charset="0"/>
                          </a:rPr>
                          <m:t>𝑇</m:t>
                        </m:r>
                      </m:e>
                      <m:sup>
                        <m:r>
                          <a:rPr lang="en-US" altLang="zh-CN">
                            <a:latin typeface="Cambria Math"/>
                            <a:ea typeface="Cambria Math"/>
                            <a:cs typeface="Times New Roman" pitchFamily="18" charset="0"/>
                          </a:rPr>
                          <m:t>𝜔</m:t>
                        </m:r>
                      </m:sup>
                    </m:sSup>
                  </m:oMath>
                </a14:m>
                <a:r>
                  <a:rPr lang="en-US" altLang="zh-CN" dirty="0">
                    <a:latin typeface="Cambria Math"/>
                    <a:ea typeface="Cambria Math"/>
                    <a:cs typeface="Times New Roman" pitchFamily="18" charset="0"/>
                  </a:rPr>
                  <a:t> by defining</a:t>
                </a:r>
                <a14:m>
                  <m:oMath xmlns:m="http://schemas.openxmlformats.org/officeDocument/2006/math">
                    <m:r>
                      <a:rPr lang="en-US" altLang="zh-CN" b="0" i="0" smtClean="0">
                        <a:latin typeface="Cambria Math"/>
                        <a:ea typeface="Cambria Math"/>
                        <a:cs typeface="Times New Roman" pitchFamily="18" charset="0"/>
                      </a:rPr>
                      <m:t> </m:t>
                    </m:r>
                    <m:r>
                      <a:rPr lang="zh-CN" altLang="en-US" i="1">
                        <a:latin typeface="Cambria Math"/>
                        <a:ea typeface="Cambria Math"/>
                        <a:cs typeface="Times New Roman" pitchFamily="18" charset="0"/>
                      </a:rPr>
                      <m:t>𝛼</m:t>
                    </m:r>
                    <m:d>
                      <m:dPr>
                        <m:ctrlPr>
                          <a:rPr lang="en-US" altLang="zh-CN" i="1">
                            <a:latin typeface="Cambria Math" charset="0"/>
                            <a:ea typeface="Cambria Math"/>
                            <a:cs typeface="Times New Roman" pitchFamily="18" charset="0"/>
                          </a:rPr>
                        </m:ctrlPr>
                      </m:dPr>
                      <m:e>
                        <m:sSub>
                          <m:sSubPr>
                            <m:ctrlPr>
                              <a:rPr lang="en-US" altLang="zh-CN" i="1">
                                <a:latin typeface="Cambria Math" charset="0"/>
                                <a:ea typeface="Cambria Math"/>
                                <a:cs typeface="Times New Roman" pitchFamily="18" charset="0"/>
                              </a:rPr>
                            </m:ctrlPr>
                          </m:sSubPr>
                          <m:e>
                            <m:r>
                              <a:rPr lang="en-US" altLang="zh-CN" i="1">
                                <a:latin typeface="Cambria Math"/>
                                <a:ea typeface="Cambria Math"/>
                                <a:cs typeface="Times New Roman" pitchFamily="18" charset="0"/>
                              </a:rPr>
                              <m:t>𝑡</m:t>
                            </m:r>
                          </m:e>
                          <m:sub>
                            <m:r>
                              <a:rPr lang="en-US" altLang="zh-CN" i="1">
                                <a:latin typeface="Cambria Math"/>
                                <a:ea typeface="Cambria Math"/>
                                <a:cs typeface="Times New Roman" pitchFamily="18" charset="0"/>
                              </a:rPr>
                              <m:t>1</m:t>
                            </m:r>
                          </m:sub>
                        </m:sSub>
                        <m:r>
                          <a:rPr lang="en-US" altLang="zh-CN" i="1">
                            <a:latin typeface="Cambria Math"/>
                            <a:ea typeface="Cambria Math"/>
                            <a:cs typeface="Times New Roman" pitchFamily="18" charset="0"/>
                          </a:rPr>
                          <m:t>…</m:t>
                        </m:r>
                      </m:e>
                    </m:d>
                    <m:r>
                      <a:rPr lang="en-US" altLang="zh-CN" i="1">
                        <a:latin typeface="Cambria Math"/>
                        <a:ea typeface="Cambria Math"/>
                        <a:cs typeface="Times New Roman" pitchFamily="18" charset="0"/>
                      </a:rPr>
                      <m:t>=</m:t>
                    </m:r>
                    <m:r>
                      <a:rPr lang="zh-CN" altLang="en-US" i="1">
                        <a:latin typeface="Cambria Math"/>
                        <a:ea typeface="Cambria Math"/>
                        <a:cs typeface="Times New Roman" pitchFamily="18" charset="0"/>
                      </a:rPr>
                      <m:t>𝛼</m:t>
                    </m:r>
                    <m:d>
                      <m:dPr>
                        <m:ctrlPr>
                          <a:rPr lang="en-US" altLang="zh-CN" i="1">
                            <a:latin typeface="Cambria Math" charset="0"/>
                            <a:ea typeface="Cambria Math"/>
                            <a:cs typeface="Times New Roman" pitchFamily="18" charset="0"/>
                          </a:rPr>
                        </m:ctrlPr>
                      </m:dPr>
                      <m:e>
                        <m:sSub>
                          <m:sSubPr>
                            <m:ctrlPr>
                              <a:rPr lang="en-US" altLang="zh-CN" i="1">
                                <a:latin typeface="Cambria Math" charset="0"/>
                                <a:ea typeface="Cambria Math"/>
                                <a:cs typeface="Times New Roman" pitchFamily="18" charset="0"/>
                              </a:rPr>
                            </m:ctrlPr>
                          </m:sSubPr>
                          <m:e>
                            <m:r>
                              <a:rPr lang="en-US" altLang="zh-CN" i="1">
                                <a:latin typeface="Cambria Math"/>
                                <a:ea typeface="Cambria Math"/>
                                <a:cs typeface="Times New Roman" pitchFamily="18" charset="0"/>
                              </a:rPr>
                              <m:t>𝑡</m:t>
                            </m:r>
                          </m:e>
                          <m:sub>
                            <m:r>
                              <a:rPr lang="en-US" altLang="zh-CN" i="1">
                                <a:latin typeface="Cambria Math"/>
                                <a:ea typeface="Cambria Math"/>
                                <a:cs typeface="Times New Roman" pitchFamily="18" charset="0"/>
                              </a:rPr>
                              <m:t>1</m:t>
                            </m:r>
                          </m:sub>
                        </m:sSub>
                      </m:e>
                    </m:d>
                    <m:r>
                      <a:rPr lang="en-US" altLang="zh-CN" i="1">
                        <a:latin typeface="Cambria Math"/>
                        <a:ea typeface="Cambria Math"/>
                        <a:cs typeface="Times New Roman" pitchFamily="18" charset="0"/>
                      </a:rPr>
                      <m:t>, </m:t>
                    </m:r>
                  </m:oMath>
                </a14:m>
                <a:endParaRPr lang="en-US" altLang="zh-CN" dirty="0" smtClean="0"/>
              </a:p>
              <a:p>
                <a:pPr lvl="1"/>
                <a:r>
                  <a:rPr lang="en-US" altLang="zh-CN" dirty="0">
                    <a:latin typeface="Cambria Math"/>
                    <a:ea typeface="Cambria Math"/>
                    <a:cs typeface="Times New Roman" pitchFamily="18" charset="0"/>
                  </a:rPr>
                  <a:t>A </a:t>
                </a:r>
                <a:r>
                  <a:rPr lang="en-US" altLang="zh-CN" dirty="0" smtClean="0">
                    <a:latin typeface="Cambria Math"/>
                    <a:ea typeface="Cambria Math"/>
                    <a:cs typeface="Times New Roman" pitchFamily="18" charset="0"/>
                  </a:rPr>
                  <a:t>infinite </a:t>
                </a:r>
                <a:r>
                  <a:rPr lang="en-US" altLang="zh-CN" dirty="0">
                    <a:latin typeface="Cambria Math"/>
                    <a:ea typeface="Cambria Math"/>
                    <a:cs typeface="Times New Roman" pitchFamily="18" charset="0"/>
                  </a:rPr>
                  <a:t>path </a:t>
                </a:r>
                <a14:m>
                  <m:oMath xmlns:m="http://schemas.openxmlformats.org/officeDocument/2006/math">
                    <m:r>
                      <a:rPr lang="en-US" altLang="zh-CN" i="1">
                        <a:latin typeface="Cambria Math"/>
                        <a:ea typeface="Cambria Math"/>
                        <a:cs typeface="Times New Roman" pitchFamily="18" charset="0"/>
                      </a:rPr>
                      <m:t>𝑐</m:t>
                    </m:r>
                  </m:oMath>
                </a14:m>
                <a:r>
                  <a:rPr lang="en-US" altLang="zh-CN" dirty="0"/>
                  <a:t> </a:t>
                </a:r>
                <a:r>
                  <a:rPr lang="en-US" altLang="zh-CN" dirty="0">
                    <a:latin typeface="Cambria Math"/>
                    <a:ea typeface="Cambria Math"/>
                    <a:cs typeface="Times New Roman" pitchFamily="18" charset="0"/>
                  </a:rPr>
                  <a:t>represents an infinite evolution of a TS from state</a:t>
                </a:r>
                <a14:m>
                  <m:oMath xmlns:m="http://schemas.openxmlformats.org/officeDocument/2006/math">
                    <m:r>
                      <a:rPr lang="en-US" altLang="zh-CN">
                        <a:latin typeface="Cambria Math"/>
                        <a:ea typeface="Cambria Math"/>
                        <a:cs typeface="Times New Roman" pitchFamily="18" charset="0"/>
                      </a:rPr>
                      <m:t> </m:t>
                    </m:r>
                    <m:r>
                      <a:rPr lang="zh-CN" altLang="en-US" i="1">
                        <a:latin typeface="Cambria Math"/>
                        <a:ea typeface="Cambria Math"/>
                        <a:cs typeface="Times New Roman" pitchFamily="18" charset="0"/>
                      </a:rPr>
                      <m:t>𝛼</m:t>
                    </m:r>
                    <m:d>
                      <m:dPr>
                        <m:ctrlPr>
                          <a:rPr lang="en-US" altLang="zh-CN" i="1">
                            <a:latin typeface="Cambria Math" charset="0"/>
                            <a:ea typeface="Cambria Math"/>
                            <a:cs typeface="Times New Roman" pitchFamily="18" charset="0"/>
                          </a:rPr>
                        </m:ctrlPr>
                      </m:dPr>
                      <m:e>
                        <m:r>
                          <a:rPr lang="en-US" altLang="zh-CN" i="1">
                            <a:latin typeface="Cambria Math"/>
                            <a:ea typeface="Cambria Math"/>
                            <a:cs typeface="Times New Roman" pitchFamily="18" charset="0"/>
                          </a:rPr>
                          <m:t>𝑐</m:t>
                        </m:r>
                      </m:e>
                    </m:d>
                  </m:oMath>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74" t="-1387" r="-1497" b="-23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4214928"/>
      </p:ext>
    </p:extLst>
  </p:cSld>
  <p:clrMapOvr>
    <a:masterClrMapping/>
  </p:clrMapOvr>
  <p:timing>
    <p:tnLst>
      <p:par>
        <p:cTn id="1" dur="indefinite" restart="never" nodeType="tmRoot"/>
      </p:par>
    </p:tnLst>
  </p:timing>
</p:sld>
</file>

<file path=ppt/theme/theme1.xml><?xml version="1.0" encoding="utf-8"?>
<a:theme xmlns:a="http://schemas.openxmlformats.org/drawingml/2006/main" name="seg">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BACH-v1</Template>
  <TotalTime>2577</TotalTime>
  <Words>4337</Words>
  <Application>Microsoft Macintosh PowerPoint</Application>
  <PresentationFormat>全屏显示(4:3)</PresentationFormat>
  <Paragraphs>377</Paragraphs>
  <Slides>69</Slides>
  <Notes>3</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69</vt:i4>
      </vt:variant>
    </vt:vector>
  </HeadingPairs>
  <TitlesOfParts>
    <vt:vector size="77" baseType="lpstr">
      <vt:lpstr>Arial</vt:lpstr>
      <vt:lpstr>Calibri</vt:lpstr>
      <vt:lpstr>Cambria Math</vt:lpstr>
      <vt:lpstr>Times New Roman</vt:lpstr>
      <vt:lpstr>Wingdings</vt:lpstr>
      <vt:lpstr>宋体</vt:lpstr>
      <vt:lpstr>seg</vt:lpstr>
      <vt:lpstr>Equation</vt:lpstr>
      <vt:lpstr>Transition System</vt:lpstr>
      <vt:lpstr>Definitions and notations</vt:lpstr>
      <vt:lpstr>PowerPoint 演示文稿</vt:lpstr>
      <vt:lpstr>PowerPoint 演示文稿</vt:lpstr>
      <vt:lpstr>Transition systems</vt:lpstr>
      <vt:lpstr>Paths</vt:lpstr>
      <vt:lpstr>PowerPoint 演示文稿</vt:lpstr>
      <vt:lpstr>PowerPoint 演示文稿</vt:lpstr>
      <vt:lpstr>PowerPoint 演示文稿</vt:lpstr>
      <vt:lpstr>PowerPoint 演示文稿</vt:lpstr>
      <vt:lpstr>Labeled transition systems</vt:lpstr>
      <vt:lpstr>PowerPoint 演示文稿</vt:lpstr>
      <vt:lpstr>PowerPoint 演示文稿</vt:lpstr>
      <vt:lpstr>Traces</vt:lpstr>
      <vt:lpstr>Equivalence Relation</vt:lpstr>
      <vt:lpstr>PowerPoint 演示文稿</vt:lpstr>
      <vt:lpstr>Transition system homomorphism</vt:lpstr>
      <vt:lpstr>PowerPoint 演示文稿</vt:lpstr>
      <vt:lpstr>PowerPoint 演示文稿</vt:lpstr>
      <vt:lpstr>PowerPoint 演示文稿</vt:lpstr>
      <vt:lpstr>PowerPoint 演示文稿</vt:lpstr>
      <vt:lpstr>Weak Isomorphism</vt:lpstr>
      <vt:lpstr>PowerPoint 演示文稿</vt:lpstr>
      <vt:lpstr>PowerPoint 演示文稿</vt:lpstr>
      <vt:lpstr>PowerPoint 演示文稿</vt:lpstr>
      <vt:lpstr>PowerPoint 演示文稿</vt:lpstr>
      <vt:lpstr>PowerPoint 演示文稿</vt:lpstr>
      <vt:lpstr>PowerPoint 演示文稿</vt:lpstr>
      <vt:lpstr>The free product of transition systems</vt:lpstr>
      <vt:lpstr>PowerPoint 演示文稿</vt:lpstr>
      <vt:lpstr>PowerPoint 演示文稿</vt:lpstr>
      <vt:lpstr>PowerPoint 演示文稿</vt:lpstr>
      <vt:lpstr>The synchronous product of transition systems</vt:lpstr>
      <vt:lpstr>PowerPoint 演示文稿</vt:lpstr>
      <vt:lpstr>PowerPoint 演示文稿</vt:lpstr>
      <vt:lpstr>PowerPoint 演示文稿</vt:lpstr>
      <vt:lpstr>PowerPoint 演示文稿</vt:lpstr>
      <vt:lpstr>PowerPoint 演示文稿</vt:lpstr>
      <vt:lpstr>τ Transition</vt:lpstr>
      <vt:lpstr>Shared label</vt:lpstr>
      <vt:lpstr>Modeling sequential circuits</vt:lpstr>
      <vt:lpstr>PowerPoint 演示文稿</vt:lpstr>
      <vt:lpstr>A Mutual Exclusion Protocol</vt:lpstr>
      <vt:lpstr>State Space</vt:lpstr>
      <vt:lpstr>PowerPoint 演示文稿</vt:lpstr>
      <vt:lpstr>PowerPoint 演示文稿</vt:lpstr>
      <vt:lpstr>PowerPoint 演示文稿</vt:lpstr>
      <vt:lpstr>PowerPoint 演示文稿</vt:lpstr>
      <vt:lpstr>PowerPoint 演示文稿</vt:lpstr>
      <vt:lpstr>PowerPoint 演示文稿</vt:lpstr>
      <vt:lpstr>Introduction</vt:lpstr>
      <vt:lpstr>PowerPoint 演示文稿</vt:lpstr>
      <vt:lpstr>CTL*</vt:lpstr>
      <vt:lpstr>PowerPoint 演示文稿</vt:lpstr>
      <vt:lpstr>PowerPoint 演示文稿</vt:lpstr>
      <vt:lpstr>PowerPoint 演示文稿</vt:lpstr>
      <vt:lpstr>PowerPoint 演示文稿</vt:lpstr>
      <vt:lpstr>PowerPoint 演示文稿</vt:lpstr>
      <vt:lpstr>PowerPoint 演示文稿</vt:lpstr>
      <vt:lpstr>CTL and LTL</vt:lpstr>
      <vt:lpstr>CTL</vt:lpstr>
      <vt:lpstr>CTL</vt:lpstr>
      <vt:lpstr>PowerPoint 演示文稿</vt:lpstr>
      <vt:lpstr>Examples</vt:lpstr>
      <vt:lpstr>PowerPoint 演示文稿</vt:lpstr>
      <vt:lpstr>Express Properties</vt:lpstr>
      <vt:lpstr>Express Properties</vt:lpstr>
      <vt:lpstr>Express Properties</vt:lpstr>
      <vt:lpstr>PowerPoint 演示文稿</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Ray</dc:creator>
  <cp:lastModifiedBy>卜磊</cp:lastModifiedBy>
  <cp:revision>108</cp:revision>
  <dcterms:created xsi:type="dcterms:W3CDTF">2011-03-21T14:43:58Z</dcterms:created>
  <dcterms:modified xsi:type="dcterms:W3CDTF">2017-12-12T02:09:23Z</dcterms:modified>
</cp:coreProperties>
</file>