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63102" autoAdjust="0"/>
  </p:normalViewPr>
  <p:slideViewPr>
    <p:cSldViewPr snapToGrid="0" snapToObjects="1">
      <p:cViewPr varScale="1">
        <p:scale>
          <a:sx n="70" d="100"/>
          <a:sy n="70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A731-E491-3C46-A9A3-31CFC1364D1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050E3-E61E-0042-9699-BFD2C8F5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A75E8-FC02-A04C-8071-0331B40EC499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A26DC-1310-7A4D-B424-796731279EF8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D0613-8F5F-C34F-B906-33BFC8F89A4E}" type="slidenum">
              <a:rPr lang="en-US"/>
              <a:pPr/>
              <a:t>102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2B266-7C82-4041-8194-2ECB490C006E}" type="slidenum">
              <a:rPr lang="en-US"/>
              <a:pPr/>
              <a:t>103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48614-BFA1-F640-A4B5-AA6574CACC47}" type="slidenum">
              <a:rPr lang="en-US"/>
              <a:pPr/>
              <a:t>104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856A5-743E-394A-B1AC-2CDC895BBF7D}" type="slidenum">
              <a:rPr lang="en-US"/>
              <a:pPr/>
              <a:t>105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DF47F-C0C6-8A42-825A-D36814AAA9E2}" type="slidenum">
              <a:rPr lang="en-US"/>
              <a:pPr/>
              <a:t>106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27B73-5C44-DB4A-9D3C-BA0B3CEAE840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357FC-BEA5-A842-912A-DC1897411543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17F85-BE68-9E45-B666-8A1B6A9238D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09E5E-6A1A-D54E-9EF1-66DC591A6204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182EA-FE3C-4348-A859-3E8695278DD2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52037-11AC-B64E-9978-E01A57F156D5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2208F-9432-4940-8643-137E7A512D8E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2518D-085C-EF43-B12E-F86BF1227040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B4671-19CD-4640-88C7-3B9662FADCB6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F09A-B639-284A-B68B-E97264CDA9C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1237E-3E5B-384F-B80B-409DC9BBF9D3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5B3EB-2CAF-1348-B8CD-82FCB5AFDAAC}" type="slidenum">
              <a:rPr lang="en-US"/>
              <a:pPr/>
              <a:t>23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01319-B41F-B248-AD19-C6F0AB5AA546}" type="slidenum">
              <a:rPr lang="en-US"/>
              <a:pPr/>
              <a:t>24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25975-5020-8142-9F06-22EDA6743BB0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D182-1960-484A-A738-9DFC7ACCDFFA}" type="slidenum">
              <a:rPr lang="en-US"/>
              <a:pPr/>
              <a:t>26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F520E-215D-BC4A-B8D5-38ACB87CB7EB}" type="slidenum">
              <a:rPr lang="en-US"/>
              <a:pPr/>
              <a:t>27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6A293-AD26-8041-AC6B-C80C42AD2A65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D9D8D-CC6F-BF46-9E59-5FB36F47FBE4}" type="slidenum">
              <a:rPr lang="en-US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10BF6-8E17-F441-A693-8FB1095E644E}" type="slidenum">
              <a:rPr lang="en-US"/>
              <a:pPr/>
              <a:t>30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4F632-6660-FA4B-B284-655BA472AF4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90FA-3EA2-DE47-B4D3-25F8E3DD48D1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C4DBC-C7E1-654E-B2B9-BEABA0DEE419}" type="slidenum">
              <a:rPr lang="en-US"/>
              <a:pPr/>
              <a:t>32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8BB4-C285-8E48-8FA7-5E7164ECBA96}" type="slidenum">
              <a:rPr lang="en-US"/>
              <a:pPr/>
              <a:t>33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6540D-D501-CF4A-8568-9C18E464DDCF}" type="slidenum">
              <a:rPr lang="en-US"/>
              <a:pPr/>
              <a:t>34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558D7-8B76-D840-A862-FA8577366D6F}" type="slidenum">
              <a:rPr lang="en-US"/>
              <a:pPr/>
              <a:t>35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550CF-74C7-7841-8946-46BEDD5785CD}" type="slidenum">
              <a:rPr lang="en-US"/>
              <a:pPr/>
              <a:t>36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6334A-A5E6-B64C-A949-A5B8C1D1DB27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58D85-71B1-AD44-9FAD-72BB81B425FA}" type="slidenum">
              <a:rPr lang="en-US"/>
              <a:pPr/>
              <a:t>38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A4601-1D63-5E45-9C01-B08E592D9B69}" type="slidenum">
              <a:rPr lang="en-US"/>
              <a:pPr/>
              <a:t>39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6AC83-02EF-8B4F-B5B6-C3D419384F8C}" type="slidenum">
              <a:rPr lang="en-US"/>
              <a:pPr/>
              <a:t>40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58D9-DE16-9849-9D31-4CF3CC39B870}" type="slidenum">
              <a:rPr lang="en-US"/>
              <a:pPr/>
              <a:t>41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04614-A799-1E47-A246-AF32BA782271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F75A8-8CDA-484A-90B8-3B7FDA7A074F}" type="slidenum">
              <a:rPr lang="en-US"/>
              <a:pPr/>
              <a:t>42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2347-9A7C-CB4A-A3C9-3E7D7E2637F8}" type="slidenum">
              <a:rPr lang="en-US"/>
              <a:pPr/>
              <a:t>43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2ACEE-FDC8-A542-B1E4-BC5297314785}" type="slidenum">
              <a:rPr lang="en-US"/>
              <a:pPr/>
              <a:t>44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1E4E4-4C58-2240-AB01-906AECF12F0F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085E1-08BF-6846-B862-6A06A160C762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EC9A1-1BA2-734C-8ED0-BA69D009D93C}" type="slidenum">
              <a:rPr lang="en-US"/>
              <a:pPr/>
              <a:t>47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91FC4-CEE6-554C-9CDE-D5E022775676}" type="slidenum">
              <a:rPr lang="en-US"/>
              <a:pPr/>
              <a:t>48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2E3B-EA95-AD47-9BD7-FDC9DA39CE0D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65975-537B-A041-B5A3-EA5EE2B2921A}" type="slidenum">
              <a:rPr lang="en-US"/>
              <a:pPr/>
              <a:t>50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D7780-BB55-F240-8E47-373B08C81504}" type="slidenum">
              <a:rPr lang="en-US"/>
              <a:pPr/>
              <a:t>51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4EF8-35AB-834C-92A3-018FC7DC7ABF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250B8-6A3E-4549-842A-FEF8620AC5D4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76C70-8D3F-AC4C-BE3F-CD72103A12E0}" type="slidenum">
              <a:rPr lang="en-US"/>
              <a:pPr/>
              <a:t>53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EC14A-1C58-F248-865F-792B7AC019A8}" type="slidenum">
              <a:rPr lang="en-US"/>
              <a:pPr/>
              <a:t>54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DC9DC-81D0-B94E-BDC3-2FE60C9A4C42}" type="slidenum">
              <a:rPr lang="en-US"/>
              <a:pPr/>
              <a:t>55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C2F4A-78D4-644C-BB2D-DD335D21E619}" type="slidenum">
              <a:rPr lang="en-US"/>
              <a:pPr/>
              <a:t>56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5564F-4101-0243-9CB7-B63368F633F1}" type="slidenum">
              <a:rPr lang="en-US"/>
              <a:pPr/>
              <a:t>57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A8116-84F3-9447-8765-B1183C3DB831}" type="slidenum">
              <a:rPr lang="en-US"/>
              <a:pPr/>
              <a:t>58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8A820-DB50-8543-BF10-D40143F60B8E}" type="slidenum">
              <a:rPr lang="en-US"/>
              <a:pPr/>
              <a:t>59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A5818-7B2A-7D4F-8CE3-11594A78CE6A}" type="slidenum">
              <a:rPr lang="en-US"/>
              <a:pPr/>
              <a:t>60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2B460-5EE5-B74C-9261-08A035821AD8}" type="slidenum">
              <a:rPr lang="en-US"/>
              <a:pPr/>
              <a:t>61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D3E78-CC44-BC44-8ACE-1F0733CC77CA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76BA-8E68-D342-A745-4C8D58345B1D}" type="slidenum">
              <a:rPr lang="en-US"/>
              <a:pPr/>
              <a:t>62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06D47-83A0-674D-B1CF-69113902AE72}" type="slidenum">
              <a:rPr lang="en-US"/>
              <a:pPr/>
              <a:t>63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BB7A9-8F0F-AD49-B6F8-9994CD8D1375}" type="slidenum">
              <a:rPr lang="en-US"/>
              <a:pPr/>
              <a:t>64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02BAE-FFCE-B148-88F5-AA952BCABAC0}" type="slidenum">
              <a:rPr lang="en-US"/>
              <a:pPr/>
              <a:t>65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80DAA-3D22-4648-B29A-21BF6C076ACD}" type="slidenum">
              <a:rPr lang="en-US"/>
              <a:pPr/>
              <a:t>66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6FAEF-DDE8-B44B-8D8F-8210E1A336C7}" type="slidenum">
              <a:rPr lang="en-US"/>
              <a:pPr/>
              <a:t>67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356A4-771A-9243-9C73-98431A7853F5}" type="slidenum">
              <a:rPr lang="en-US"/>
              <a:pPr/>
              <a:t>68</a:t>
            </a:fld>
            <a:endParaRPr lang="en-US"/>
          </a:p>
        </p:txBody>
      </p:sp>
      <p:sp>
        <p:nvSpPr>
          <p:cNvPr id="1249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F9408-373C-004C-96EB-B312FBA3CB75}" type="slidenum">
              <a:rPr lang="en-US"/>
              <a:pPr/>
              <a:t>69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85F00-E3E4-9B41-8BC6-800F4B4D1251}" type="slidenum">
              <a:rPr lang="en-US"/>
              <a:pPr/>
              <a:t>70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5D66E-AF63-1B49-825C-25090D0E196A}" type="slidenum">
              <a:rPr lang="en-US"/>
              <a:pPr/>
              <a:t>71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A9A-3C5A-B543-88DB-719FA6795AA5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C89AE-BD41-4A4A-B2B7-B950810924EA}" type="slidenum">
              <a:rPr lang="en-US"/>
              <a:pPr/>
              <a:t>72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2815-B091-A84F-B3B0-D522EAFDE6DD}" type="slidenum">
              <a:rPr lang="en-US"/>
              <a:pPr/>
              <a:t>73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6166C-A387-7644-83CF-D72FD8D36E8F}" type="slidenum">
              <a:rPr lang="en-US"/>
              <a:pPr/>
              <a:t>74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5EA39-5314-B542-8BBB-49EBAD70CC1B}" type="slidenum">
              <a:rPr lang="en-US"/>
              <a:pPr/>
              <a:t>75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66D7F-52E0-8F49-954D-49AA58C97F85}" type="slidenum">
              <a:rPr lang="en-US"/>
              <a:pPr/>
              <a:t>76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26FE-294B-6F4E-A5CB-DB0CDAF21C19}" type="slidenum">
              <a:rPr lang="en-US"/>
              <a:pPr/>
              <a:t>77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85BE7-8946-BB49-94A1-437770F994E5}" type="slidenum">
              <a:rPr lang="en-US"/>
              <a:pPr/>
              <a:t>78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813F6-5EBD-2744-AC4E-EB1904697257}" type="slidenum">
              <a:rPr lang="en-US"/>
              <a:pPr/>
              <a:t>79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BD5DB-C541-2940-8C89-92C56EBD7E4C}" type="slidenum">
              <a:rPr lang="en-US"/>
              <a:pPr/>
              <a:t>80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98C6-D59B-F145-8A8F-7DACCD4A5CDD}" type="slidenum">
              <a:rPr lang="en-US"/>
              <a:pPr/>
              <a:t>81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2162F-0DAE-B449-AFD5-66CDCAE3C1A3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5BD2A-7EA4-BA4E-A5BC-318DFBFDABBC}" type="slidenum">
              <a:rPr lang="en-US"/>
              <a:pPr/>
              <a:t>82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2A5B-A60B-8048-A768-8C6CCAB3B6B2}" type="slidenum">
              <a:rPr lang="en-US"/>
              <a:pPr/>
              <a:t>83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B6259-8BAE-B848-AED1-C6D698CD4D3F}" type="slidenum">
              <a:rPr lang="en-US"/>
              <a:pPr/>
              <a:t>84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1EFD1-4975-7E4A-B439-38CF477A1B6A}" type="slidenum">
              <a:rPr lang="en-US"/>
              <a:pPr/>
              <a:t>85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29E4D-41BE-2D4A-A23E-B4C9CA2FBBCD}" type="slidenum">
              <a:rPr lang="en-US"/>
              <a:pPr/>
              <a:t>86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55E51-E657-4A46-9C73-67CBE1C8EAEC}" type="slidenum">
              <a:rPr lang="en-US"/>
              <a:pPr/>
              <a:t>87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9DDD-984A-6542-8041-481F17E18DDA}" type="slidenum">
              <a:rPr lang="en-US"/>
              <a:pPr/>
              <a:t>88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B0518-856B-1B47-A3D6-76E8069925EF}" type="slidenum">
              <a:rPr lang="en-US"/>
              <a:pPr/>
              <a:t>89</a:t>
            </a:fld>
            <a:endParaRPr lang="en-US"/>
          </a:p>
        </p:txBody>
      </p:sp>
      <p:sp>
        <p:nvSpPr>
          <p:cNvPr id="60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BED71-6945-1044-9832-477E0DEEEE4C}" type="slidenum">
              <a:rPr lang="en-US"/>
              <a:pPr/>
              <a:t>90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A41F6-9ADD-E042-B147-70833DE56C51}" type="slidenum">
              <a:rPr lang="en-US"/>
              <a:pPr/>
              <a:t>91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39481-5362-E240-8381-B5CBD68D8FB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CE360-0018-D243-8DC1-E0BAEA9AABF8}" type="slidenum">
              <a:rPr lang="en-US"/>
              <a:pPr/>
              <a:t>92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A6EA5-A9F3-8B45-A204-A93879B60DBA}" type="slidenum">
              <a:rPr lang="en-US"/>
              <a:pPr/>
              <a:t>93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15C83-2138-9147-ACE1-86B947A0CF3D}" type="slidenum">
              <a:rPr lang="en-US"/>
              <a:pPr/>
              <a:t>94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F8E54-CFE5-2F42-BE18-DA63933B2DA2}" type="slidenum">
              <a:rPr lang="en-US"/>
              <a:pPr/>
              <a:t>95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CCA01-46C0-4444-8920-57A9AAB86E19}" type="slidenum">
              <a:rPr lang="en-US"/>
              <a:pPr/>
              <a:t>96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BBBA3-A68B-2744-B930-666CD770E425}" type="slidenum">
              <a:rPr lang="en-US"/>
              <a:pPr/>
              <a:t>97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043C8-415E-C04A-9C78-E8D5E10B0E76}" type="slidenum">
              <a:rPr lang="en-US"/>
              <a:pPr/>
              <a:t>98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9D62-70C0-C440-9BF3-0119EA5D6956}" type="slidenum">
              <a:rPr lang="en-US"/>
              <a:pPr/>
              <a:t>99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8E361-83E4-5E49-BFEF-777FEEB5B8BA}" type="slidenum">
              <a:rPr lang="en-US"/>
              <a:pPr/>
              <a:t>100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A87CB-16D6-FB49-AC2F-04D951B748A9}" type="slidenum">
              <a:rPr lang="en-US"/>
              <a:pPr/>
              <a:t>101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B2BAEA8E-A001-094C-B283-A92EEC03F3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652-2ECF-7345-85C8-1F128702007B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Definitions</a:t>
            </a:r>
          </a:p>
          <a:p>
            <a:r>
              <a:rPr lang="en-US"/>
              <a:t>Equivalence to Finite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B22-CED6-7F43-AD48-D7822E77C35F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07"/>
            <a:ext cx="7772400" cy="1143000"/>
          </a:xfrm>
        </p:spPr>
        <p:txBody>
          <a:bodyPr/>
          <a:lstStyle/>
          <a:p>
            <a:r>
              <a:rPr lang="en-US" dirty="0"/>
              <a:t>Equivalence of RE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Finite Automata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r>
              <a:rPr lang="en-US" dirty="0"/>
              <a:t>We need to show that for every RE, there is a finite automaton that accepts the same language.</a:t>
            </a:r>
          </a:p>
          <a:p>
            <a:pPr lvl="1"/>
            <a:r>
              <a:rPr lang="en-US" dirty="0"/>
              <a:t>Pick the most powerful automaton type: the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-NFA.</a:t>
            </a:r>
          </a:p>
          <a:p>
            <a:r>
              <a:rPr lang="en-US" dirty="0"/>
              <a:t>And we need to show that for every finite automaton, there is a RE defining its language.</a:t>
            </a:r>
          </a:p>
          <a:p>
            <a:pPr lvl="1"/>
            <a:r>
              <a:rPr lang="en-US" dirty="0"/>
              <a:t>Pick the most restrictive type: the DFA.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05BD-FD7D-F445-B277-5D118052D3C0}" type="slidenum">
              <a:rPr lang="en-US"/>
              <a:pPr/>
              <a:t>100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 can be simplified.</a:t>
            </a:r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*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so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=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 is the identity under concatenation.</a:t>
            </a:r>
          </a:p>
          <a:p>
            <a:pPr lvl="1"/>
            <a:r>
              <a:rPr lang="en-US"/>
              <a:t>That is,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E = E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= E for any RE </a:t>
            </a:r>
            <a:r>
              <a:rPr lang="en-US" i="1"/>
              <a:t>E</a:t>
            </a:r>
            <a:r>
              <a:rPr lang="en-US"/>
              <a:t>.</a:t>
            </a:r>
          </a:p>
          <a:p>
            <a:r>
              <a:rPr lang="en-US"/>
              <a:t>Thus,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 = </a:t>
            </a:r>
            <a:r>
              <a:rPr lang="en-US" b="1"/>
              <a:t>ab</a:t>
            </a:r>
            <a:r>
              <a:rPr lang="en-US"/>
              <a:t> + (</a:t>
            </a:r>
            <a:r>
              <a:rPr lang="en-US" b="1"/>
              <a:t>ab</a:t>
            </a:r>
            <a:r>
              <a:rPr lang="en-US"/>
              <a:t>)*.</a:t>
            </a:r>
          </a:p>
          <a:p>
            <a:r>
              <a:rPr lang="en-US"/>
              <a:t>Finally, L(</a:t>
            </a:r>
            <a:r>
              <a:rPr lang="en-US" b="1"/>
              <a:t>ab</a:t>
            </a:r>
            <a:r>
              <a:rPr lang="en-US"/>
              <a:t>) is contained in L((</a:t>
            </a:r>
            <a:r>
              <a:rPr lang="en-US" b="1"/>
              <a:t>ab</a:t>
            </a:r>
            <a:r>
              <a:rPr lang="en-US"/>
              <a:t>)*), so a RE for h(L) is (</a:t>
            </a:r>
            <a:r>
              <a:rPr lang="en-US" b="1"/>
              <a:t>ab</a:t>
            </a:r>
            <a:r>
              <a:rPr lang="en-US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14754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A04-A7A4-AE44-A8DA-BFA0A4B296B9}" type="slidenum">
              <a:rPr lang="en-US"/>
              <a:pPr/>
              <a:t>101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Homomorphisms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h be a homomorphism and L a language whose alphabet is the output language of h.</a:t>
            </a:r>
          </a:p>
          <a:p>
            <a:r>
              <a:rPr lang="en-US">
                <a:solidFill>
                  <a:srgbClr val="FF0066"/>
                </a:solidFill>
              </a:rPr>
              <a:t>h</a:t>
            </a:r>
            <a:r>
              <a:rPr lang="en-US" baseline="30000">
                <a:solidFill>
                  <a:srgbClr val="FF0066"/>
                </a:solidFill>
              </a:rPr>
              <a:t>-1</a:t>
            </a:r>
            <a:r>
              <a:rPr lang="en-US">
                <a:solidFill>
                  <a:srgbClr val="FF0066"/>
                </a:solidFill>
              </a:rPr>
              <a:t>(L)</a:t>
            </a:r>
            <a:r>
              <a:rPr lang="en-US"/>
              <a:t>  = {w | h(w) is in L}.</a:t>
            </a:r>
          </a:p>
        </p:txBody>
      </p:sp>
    </p:spTree>
    <p:extLst>
      <p:ext uri="{BB962C8B-B14F-4D97-AF65-F5344CB8AC3E}">
        <p14:creationId xmlns:p14="http://schemas.microsoft.com/office/powerpoint/2010/main" val="30615606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4ECC-C4AE-D84C-BF7C-3B9C21FF0D84}" type="slidenum">
              <a:rPr lang="en-US"/>
              <a:pPr/>
              <a:t>102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049"/>
            <a:ext cx="9144000" cy="752275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h(0) = </a:t>
            </a:r>
            <a:r>
              <a:rPr lang="en-US" dirty="0" err="1"/>
              <a:t>ab</a:t>
            </a:r>
            <a:r>
              <a:rPr lang="en-US" dirty="0"/>
              <a:t>; h(1) =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/>
              <a:t>Let L = {</a:t>
            </a:r>
            <a:r>
              <a:rPr lang="en-US" dirty="0" err="1"/>
              <a:t>abab</a:t>
            </a:r>
            <a:r>
              <a:rPr lang="en-US" dirty="0"/>
              <a:t>, baba}.</a:t>
            </a:r>
          </a:p>
          <a:p>
            <a:r>
              <a:rPr lang="en-US" dirty="0"/>
              <a:t>h</a:t>
            </a:r>
            <a:r>
              <a:rPr lang="en-US" baseline="30000" dirty="0"/>
              <a:t>-1</a:t>
            </a:r>
            <a:r>
              <a:rPr lang="en-US" dirty="0"/>
              <a:t>(L) = the language with two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any number of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= L(</a:t>
            </a:r>
            <a:r>
              <a:rPr lang="en-US" b="1" dirty="0"/>
              <a:t>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*).</a:t>
            </a:r>
          </a:p>
        </p:txBody>
      </p:sp>
    </p:spTree>
    <p:extLst>
      <p:ext uri="{BB962C8B-B14F-4D97-AF65-F5344CB8AC3E}">
        <p14:creationId xmlns:p14="http://schemas.microsoft.com/office/powerpoint/2010/main" val="29703114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55D4-2460-5643-914D-F0DD9D53D3D4}" type="slidenum">
              <a:rPr lang="en-US"/>
              <a:pPr/>
              <a:t>103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for Inverse Homomorphism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/>
              <a:t>Start with a DFA A for L.</a:t>
            </a:r>
          </a:p>
          <a:p>
            <a:r>
              <a:rPr lang="en-US"/>
              <a:t>Construct a DFA B  for h</a:t>
            </a:r>
            <a:r>
              <a:rPr lang="en-US" baseline="30000"/>
              <a:t>-1</a:t>
            </a:r>
            <a:r>
              <a:rPr lang="en-US"/>
              <a:t>(L) with:</a:t>
            </a:r>
          </a:p>
          <a:p>
            <a:pPr lvl="1"/>
            <a:r>
              <a:rPr lang="en-US"/>
              <a:t>The same set of states.</a:t>
            </a:r>
          </a:p>
          <a:p>
            <a:pPr lvl="1"/>
            <a:r>
              <a:rPr lang="en-US"/>
              <a:t>The same start state.</a:t>
            </a:r>
          </a:p>
          <a:p>
            <a:pPr lvl="1"/>
            <a:r>
              <a:rPr lang="en-US"/>
              <a:t>The same final states.</a:t>
            </a:r>
          </a:p>
          <a:p>
            <a:pPr lvl="1"/>
            <a:r>
              <a:rPr lang="en-US"/>
              <a:t>Input alphabet = the symbols to which homomorphism h applies.</a:t>
            </a:r>
          </a:p>
        </p:txBody>
      </p:sp>
    </p:spTree>
    <p:extLst>
      <p:ext uri="{BB962C8B-B14F-4D97-AF65-F5344CB8AC3E}">
        <p14:creationId xmlns:p14="http://schemas.microsoft.com/office/powerpoint/2010/main" val="1697838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3892-2422-F74C-B6A7-089458D00978}" type="slidenum">
              <a:rPr lang="en-US"/>
              <a:pPr/>
              <a:t>104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transitions for B are computed by applying h to an input symbol </a:t>
            </a:r>
            <a:r>
              <a:rPr lang="en-US" i="1"/>
              <a:t>a</a:t>
            </a:r>
            <a:r>
              <a:rPr lang="en-US"/>
              <a:t>  and seeing where A would go on sequence of input symbols h(a).</a:t>
            </a:r>
          </a:p>
          <a:p>
            <a:r>
              <a:rPr lang="en-US"/>
              <a:t>Formally,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B</a:t>
            </a:r>
            <a:r>
              <a:rPr lang="en-US"/>
              <a:t>(q, a)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A</a:t>
            </a:r>
            <a:r>
              <a:rPr lang="en-US"/>
              <a:t>(q, h(a)).</a:t>
            </a:r>
          </a:p>
        </p:txBody>
      </p:sp>
    </p:spTree>
    <p:extLst>
      <p:ext uri="{BB962C8B-B14F-4D97-AF65-F5344CB8AC3E}">
        <p14:creationId xmlns:p14="http://schemas.microsoft.com/office/powerpoint/2010/main" val="1223025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F2BA-8B51-FA4B-B3D7-7A84C7E00DBB}" type="slidenum">
              <a:rPr lang="en-US"/>
              <a:pPr/>
              <a:t>105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5844"/>
            <a:ext cx="9144000" cy="55990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 Construction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324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667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1676400" y="3048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676400" y="3962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971800" y="3200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219" name="AutoShape 19"/>
          <p:cNvCxnSpPr>
            <a:cxnSpLocks noChangeShapeType="1"/>
            <a:stCxn id="51210" idx="6"/>
            <a:endCxn id="51206" idx="6"/>
          </p:cNvCxnSpPr>
          <p:nvPr/>
        </p:nvCxnSpPr>
        <p:spPr bwMode="auto">
          <a:xfrm flipH="1" flipV="1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0" name="AutoShape 20"/>
          <p:cNvCxnSpPr>
            <a:cxnSpLocks noChangeShapeType="1"/>
            <a:stCxn id="51206" idx="0"/>
            <a:endCxn id="51203" idx="0"/>
          </p:cNvCxnSpPr>
          <p:nvPr/>
        </p:nvCxnSpPr>
        <p:spPr bwMode="auto">
          <a:xfrm rot="16200000" flipH="1" flipV="1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1" name="AutoShape 21"/>
          <p:cNvCxnSpPr>
            <a:cxnSpLocks noChangeShapeType="1"/>
            <a:stCxn id="51210" idx="3"/>
            <a:endCxn id="51203" idx="4"/>
          </p:cNvCxnSpPr>
          <p:nvPr/>
        </p:nvCxnSpPr>
        <p:spPr bwMode="auto">
          <a:xfrm rot="16200000" flipV="1">
            <a:off x="1651000" y="3911600"/>
            <a:ext cx="977900" cy="1231900"/>
          </a:xfrm>
          <a:prstGeom prst="curvedConnector3">
            <a:avLst>
              <a:gd name="adj1" fmla="val -32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83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83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h(0) = ab</a:t>
            </a:r>
          </a:p>
          <a:p>
            <a:r>
              <a:rPr lang="en-US"/>
              <a:t>h(1) =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51246" name="Group 46"/>
          <p:cNvGrpSpPr>
            <a:grpSpLocks/>
          </p:cNvGrpSpPr>
          <p:nvPr/>
        </p:nvGrpSpPr>
        <p:grpSpPr bwMode="auto"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51231" name="AutoShape 31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2" name="Text Box 32"/>
              <p:cNvSpPr txBox="1">
                <a:spLocks noChangeArrowheads="1"/>
              </p:cNvSpPr>
              <p:nvPr/>
            </p:nvSpPr>
            <p:spPr bwMode="auto"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cxnSp>
            <p:nvCxnSpPr>
              <p:cNvPr id="51233" name="AutoShape 33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234" name="AutoShape 34"/>
              <p:cNvCxnSpPr>
                <a:cxnSpLocks noChangeShapeType="1"/>
              </p:cNvCxnSpPr>
              <p:nvPr/>
            </p:nvCxnSpPr>
            <p:spPr bwMode="auto"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6" name="Text Box 36"/>
              <p:cNvSpPr txBox="1">
                <a:spLocks noChangeArrowheads="1"/>
              </p:cNvSpPr>
              <p:nvPr/>
            </p:nvSpPr>
            <p:spPr bwMode="auto"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1237" name="Text Box 37"/>
              <p:cNvSpPr txBox="1">
                <a:spLocks noChangeArrowheads="1"/>
              </p:cNvSpPr>
              <p:nvPr/>
            </p:nvSpPr>
            <p:spPr bwMode="auto"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h(1) = </a:t>
              </a:r>
              <a:r>
                <a:rPr lang="en-US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1249" name="Group 49"/>
          <p:cNvGrpSpPr>
            <a:grpSpLocks/>
          </p:cNvGrpSpPr>
          <p:nvPr/>
        </p:nvGrpSpPr>
        <p:grpSpPr bwMode="auto"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51247" name="Group 47"/>
            <p:cNvGrpSpPr>
              <a:grpSpLocks/>
            </p:cNvGrpSpPr>
            <p:nvPr/>
          </p:nvGrpSpPr>
          <p:grpSpPr bwMode="auto">
            <a:xfrm>
              <a:off x="3360" y="1995"/>
              <a:ext cx="1347" cy="1536"/>
              <a:chOff x="3360" y="2016"/>
              <a:chExt cx="1347" cy="1536"/>
            </a:xfrm>
          </p:grpSpPr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1" name="Text Box 41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3" name="Text Box 43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, 0</a:t>
                </a:r>
              </a:p>
            </p:txBody>
          </p:sp>
        </p:grp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h(0) = 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D9D-E588-5B42-9F5A-B42EB8C4EF5E}" type="slidenum">
              <a:rPr lang="en-US"/>
              <a:pPr/>
              <a:t>106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8896"/>
            <a:ext cx="9144000" cy="63685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– Inverse Homomorphism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induction on |w| (omitted) shows that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B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A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h(w)).</a:t>
            </a:r>
          </a:p>
          <a:p>
            <a:r>
              <a:rPr lang="en-US"/>
              <a:t>Thus, B accepts w if and only if A accepts h(w).</a:t>
            </a:r>
          </a:p>
        </p:txBody>
      </p:sp>
    </p:spTree>
    <p:extLst>
      <p:ext uri="{BB962C8B-B14F-4D97-AF65-F5344CB8AC3E}">
        <p14:creationId xmlns:p14="http://schemas.microsoft.com/office/powerpoint/2010/main" val="85658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5C14-BC27-3F48-A73D-DCE9710EB720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a RE to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Proof is an induction on the number of operators (+, concatenation, *) in the RE.</a:t>
            </a:r>
          </a:p>
          <a:p>
            <a:r>
              <a:rPr lang="en-US"/>
              <a:t>We always construct an automaton of a special form (next slide).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0BDE-7E62-0B46-962D-4094D339B977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of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Constructed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 arcs from outside,</a:t>
            </a:r>
          </a:p>
          <a:p>
            <a:pPr algn="ctr"/>
            <a:r>
              <a:rPr lang="en-US"/>
              <a:t>no arcs leaving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038600"/>
            <a:ext cx="1936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state:</a:t>
            </a:r>
          </a:p>
          <a:p>
            <a:r>
              <a:rPr lang="en-US"/>
              <a:t>Only state</a:t>
            </a:r>
          </a:p>
          <a:p>
            <a:r>
              <a:rPr lang="en-US"/>
              <a:t>with external</a:t>
            </a:r>
          </a:p>
          <a:p>
            <a:r>
              <a:rPr lang="en-US"/>
              <a:t>predecessors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6325" y="4071938"/>
            <a:ext cx="193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Final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state:</a:t>
            </a:r>
          </a:p>
          <a:p>
            <a:r>
              <a:rPr lang="en-US"/>
              <a:t>Only state</a:t>
            </a:r>
          </a:p>
          <a:p>
            <a:r>
              <a:rPr lang="en-US"/>
              <a:t>with external</a:t>
            </a:r>
          </a:p>
          <a:p>
            <a:r>
              <a:rPr lang="en-US"/>
              <a:t>successors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3D11-1D10-734E-AA52-346477F31A57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Symbol </a:t>
            </a:r>
            <a:r>
              <a:rPr lang="en-US" b="1"/>
              <a:t>a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sz="2400">
                <a:latin typeface="Lucida Sans Unicode" charset="0"/>
              </a:rPr>
              <a:t>∅</a:t>
            </a:r>
            <a:r>
              <a:rPr lang="en-US"/>
              <a:t>:</a:t>
            </a:r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9772-23A9-3544-85A5-BD71691920C0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1</a:t>
            </a:r>
            <a:r>
              <a:rPr lang="en-US"/>
              <a:t> – Union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1</a:t>
              </a:r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2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311275" y="2286000"/>
            <a:ext cx="6096000" cy="4084638"/>
            <a:chOff x="826" y="1440"/>
            <a:chExt cx="3840" cy="2573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208" y="3648"/>
              <a:ext cx="11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sz="3200">
                  <a:sym typeface="Symbol" charset="0"/>
                </a:rPr>
                <a:t></a:t>
              </a:r>
              <a:r>
                <a:rPr lang="en-US"/>
                <a:t> E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A42-7B0F-404A-BA6F-603C1642159C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2</a:t>
            </a:r>
            <a:r>
              <a:rPr lang="en-US"/>
              <a:t> – Concatenation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1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2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09600" y="2514600"/>
            <a:ext cx="8153400" cy="3048000"/>
            <a:chOff x="384" y="1584"/>
            <a:chExt cx="5136" cy="1920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352" y="321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</a:t>
              </a:r>
              <a:r>
                <a:rPr lang="en-US" baseline="-25000"/>
                <a:t>1</a:t>
              </a:r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3733800" y="3200400"/>
            <a:ext cx="1828800" cy="457200"/>
            <a:chOff x="2352" y="2016"/>
            <a:chExt cx="1152" cy="288"/>
          </a:xfrm>
        </p:grpSpPr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65F7-F78D-CB41-806C-01F96A8D3092}" type="slidenum">
              <a:rPr lang="en-US"/>
              <a:pPr/>
              <a:t>16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3</a:t>
            </a:r>
            <a:r>
              <a:rPr lang="en-US"/>
              <a:t> – Closure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endParaRPr lang="en-US" baseline="-25000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1676400"/>
            <a:ext cx="7086600" cy="4343400"/>
            <a:chOff x="384" y="1056"/>
            <a:chExt cx="4464" cy="2736"/>
          </a:xfrm>
        </p:grpSpPr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56" y="350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E*</a:t>
              </a:r>
              <a:endParaRPr lang="en-US" baseline="-25000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81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DBC-7746-D542-B8E2-004CDB315FA5}" type="slidenum">
              <a:rPr lang="en-US"/>
              <a:pPr/>
              <a:t>17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976"/>
            <a:ext cx="7772400" cy="853215"/>
          </a:xfrm>
        </p:spPr>
        <p:txBody>
          <a:bodyPr/>
          <a:lstStyle/>
          <a:p>
            <a:r>
              <a:rPr lang="en-US" dirty="0"/>
              <a:t>DFA-to-RE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/>
              <a:t>A strange sort of induction.</a:t>
            </a:r>
          </a:p>
          <a:p>
            <a:r>
              <a:rPr lang="en-US"/>
              <a:t>States of the DFA are named 1,2,…,n.</a:t>
            </a:r>
          </a:p>
          <a:p>
            <a:r>
              <a:rPr lang="en-US"/>
              <a:t>Induction is on k, the maximum state number we are allowed to traverse along a path.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4506-A0DB-8343-AE1A-2266427F7FCE}" type="slidenum">
              <a:rPr lang="en-US"/>
              <a:pPr/>
              <a:t>18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A k-path is a path through the graph of the DFA that goes </a:t>
            </a:r>
            <a:r>
              <a:rPr lang="en-US">
                <a:solidFill>
                  <a:srgbClr val="33CC33"/>
                </a:solidFill>
              </a:rPr>
              <a:t>through</a:t>
            </a:r>
            <a:r>
              <a:rPr lang="en-US"/>
              <a:t> no state numbered higher than k.</a:t>
            </a:r>
          </a:p>
          <a:p>
            <a:r>
              <a:rPr lang="en-US" dirty="0"/>
              <a:t>Endpoints are not restricted; they can be any state.</a:t>
            </a:r>
          </a:p>
          <a:p>
            <a:r>
              <a:rPr lang="en-US" dirty="0"/>
              <a:t>n-paths are unrestricted.</a:t>
            </a:r>
          </a:p>
          <a:p>
            <a:r>
              <a:rPr lang="en-US" dirty="0"/>
              <a:t>RE is the union of RE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 for  the n-paths from the start state to each final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32C-E1D8-9348-BB54-0F2227087090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k-Paths</a:t>
            </a:r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1371600" y="1752600"/>
            <a:ext cx="2133600" cy="2286000"/>
            <a:chOff x="864" y="1104"/>
            <a:chExt cx="1344" cy="1440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45" name="AutoShape 9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7" name="AutoShape 11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708525" y="2166938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0-paths from 2 to 3:</a:t>
            </a:r>
          </a:p>
          <a:p>
            <a:r>
              <a:rPr lang="en-US"/>
              <a:t>RE for labels = </a:t>
            </a:r>
            <a:r>
              <a:rPr lang="en-US" b="1"/>
              <a:t>0</a:t>
            </a:r>
            <a:r>
              <a:rPr lang="en-US"/>
              <a:t>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648200" y="3276600"/>
            <a:ext cx="3179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1-paths from 2 to 3:</a:t>
            </a:r>
          </a:p>
          <a:p>
            <a:r>
              <a:rPr lang="en-US"/>
              <a:t>RE for labels = 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11</a:t>
            </a:r>
            <a:r>
              <a:rPr lang="en-US"/>
              <a:t>.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724400" y="4343400"/>
            <a:ext cx="2914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2-paths from 2 to 3:</a:t>
            </a:r>
          </a:p>
          <a:p>
            <a:r>
              <a:rPr lang="en-US"/>
              <a:t>RE for labels =</a:t>
            </a:r>
          </a:p>
          <a:p>
            <a:r>
              <a:rPr lang="en-US"/>
              <a:t>(</a:t>
            </a:r>
            <a:r>
              <a:rPr lang="en-US" b="1"/>
              <a:t>10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</a:t>
            </a:r>
            <a:r>
              <a:rPr lang="en-US" b="1"/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724400" y="5791200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3-paths from 2 to 3:</a:t>
            </a:r>
          </a:p>
          <a:p>
            <a:r>
              <a:rPr lang="en-US"/>
              <a:t>RE for labels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5" grpId="0" autoUpdateAnimBg="0"/>
      <p:bldP spid="39956" grpId="0" autoUpdateAnimBg="0"/>
      <p:bldP spid="39957" grpId="0" autoUpdateAnimBg="0"/>
      <p:bldP spid="399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CC79-D1AB-914D-AC76-CBC8507AF650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Regular expressions</a:t>
            </a:r>
            <a:r>
              <a:rPr lang="en-US"/>
              <a:t>  describe languages by an algebra.</a:t>
            </a:r>
          </a:p>
          <a:p>
            <a:r>
              <a:rPr lang="en-US"/>
              <a:t>They describe exactly the regular languages.</a:t>
            </a:r>
          </a:p>
          <a:p>
            <a:r>
              <a:rPr lang="en-US"/>
              <a:t>If E is a regular expression, then L(E) is the language it defines.</a:t>
            </a:r>
          </a:p>
          <a:p>
            <a:r>
              <a:rPr lang="en-US"/>
              <a:t>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describe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their languages recursively.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8990-6B53-0345-A106-5AF36E283158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DFA-to-RE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k = 0; only arcs or a node by itself.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construct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for paths allowed to pass through state k from paths allowed only up to k-1.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4979-8744-F34C-9180-E41FE7C5FF7A}" type="slidenum">
              <a:rPr lang="en-US"/>
              <a:pPr/>
              <a:t>21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 Induction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baseline="30000" dirty="0" err="1"/>
              <a:t>k</a:t>
            </a:r>
            <a:r>
              <a:rPr lang="en-US" dirty="0"/>
              <a:t> be the regular expression for the set of labels of k-paths from state </a:t>
            </a:r>
            <a:r>
              <a:rPr lang="en-US" dirty="0" err="1"/>
              <a:t>i</a:t>
            </a:r>
            <a:r>
              <a:rPr lang="en-US" dirty="0"/>
              <a:t> to state j.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k=0. R</a:t>
            </a:r>
            <a:r>
              <a:rPr lang="en-US" baseline="-25000" dirty="0"/>
              <a:t>ij</a:t>
            </a:r>
            <a:r>
              <a:rPr lang="en-US" baseline="30000" dirty="0"/>
              <a:t>0</a:t>
            </a:r>
            <a:r>
              <a:rPr lang="en-US" dirty="0"/>
              <a:t> = sum of labels of arc from </a:t>
            </a:r>
            <a:r>
              <a:rPr lang="en-US" dirty="0" err="1"/>
              <a:t>i</a:t>
            </a:r>
            <a:r>
              <a:rPr lang="en-US" dirty="0"/>
              <a:t> to j.</a:t>
            </a:r>
          </a:p>
          <a:p>
            <a:pPr lvl="1"/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if no such arc.</a:t>
            </a:r>
          </a:p>
          <a:p>
            <a:pPr lvl="1"/>
            <a:r>
              <a:rPr lang="en-US" dirty="0"/>
              <a:t>But add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=j.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A13E-B986-DD45-9FC3-267F0BE17040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69068"/>
            <a:ext cx="4572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Basis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/>
              <a:t>R</a:t>
            </a:r>
            <a:r>
              <a:rPr lang="en-US" baseline="-25000"/>
              <a:t>12</a:t>
            </a:r>
            <a:r>
              <a:rPr lang="en-US" baseline="30000"/>
              <a:t>0</a:t>
            </a:r>
            <a:r>
              <a:rPr lang="en-US"/>
              <a:t> = </a:t>
            </a:r>
            <a:r>
              <a:rPr lang="en-US" b="1"/>
              <a:t>0</a:t>
            </a:r>
            <a:r>
              <a:rPr lang="en-US"/>
              <a:t>.</a:t>
            </a:r>
          </a:p>
          <a:p>
            <a:r>
              <a:rPr lang="en-US"/>
              <a:t>R</a:t>
            </a:r>
            <a:r>
              <a:rPr lang="en-US" baseline="-25000"/>
              <a:t>11</a:t>
            </a:r>
            <a:r>
              <a:rPr lang="en-US" baseline="30000"/>
              <a:t>0</a:t>
            </a:r>
            <a:r>
              <a:rPr lang="en-US"/>
              <a:t> =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6522147" y="2938463"/>
            <a:ext cx="2133600" cy="2286000"/>
            <a:chOff x="864" y="1104"/>
            <a:chExt cx="1344" cy="1440"/>
          </a:xfrm>
        </p:grpSpPr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4043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4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5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2819400" y="3776663"/>
            <a:ext cx="2989263" cy="1525587"/>
            <a:chOff x="1776" y="2379"/>
            <a:chExt cx="1883" cy="961"/>
          </a:xfrm>
        </p:grpSpPr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776" y="2592"/>
              <a:ext cx="18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Notice algebraic law:</a:t>
              </a:r>
            </a:p>
            <a:p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plus anything =</a:t>
              </a:r>
            </a:p>
            <a:p>
              <a:r>
                <a:rPr lang="en-US"/>
                <a:t>that thing.</a:t>
              </a: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H="1" flipV="1">
              <a:off x="2016" y="2379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CB21-91A9-8C46-A756-FAD6F4F02D6A}" type="slidenum">
              <a:rPr lang="en-US"/>
              <a:pPr/>
              <a:t>23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 </a:t>
            </a:r>
            <a:r>
              <a:rPr lang="en-US">
                <a:solidFill>
                  <a:srgbClr val="3366FF"/>
                </a:solidFill>
              </a:rPr>
              <a:t>Inductive Case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 k-path from </a:t>
            </a:r>
            <a:r>
              <a:rPr lang="en-US" dirty="0" err="1"/>
              <a:t>i</a:t>
            </a:r>
            <a:r>
              <a:rPr lang="en-US" dirty="0"/>
              <a:t> to j either: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Never goes through state k, or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Goes through k one or more times.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baseline="30000" dirty="0" err="1"/>
              <a:t>k</a:t>
            </a:r>
            <a:r>
              <a:rPr lang="en-US" dirty="0"/>
              <a:t> = R</a:t>
            </a:r>
            <a:r>
              <a:rPr lang="en-US" baseline="-25000" dirty="0"/>
              <a:t>ij</a:t>
            </a:r>
            <a:r>
              <a:rPr lang="en-US" baseline="30000" dirty="0"/>
              <a:t>k-1</a:t>
            </a:r>
            <a:r>
              <a:rPr lang="en-US" dirty="0"/>
              <a:t> + R</a:t>
            </a:r>
            <a:r>
              <a:rPr lang="en-US" baseline="-25000" dirty="0"/>
              <a:t>ik</a:t>
            </a:r>
            <a:r>
              <a:rPr lang="en-US" baseline="30000" dirty="0"/>
              <a:t>k-1</a:t>
            </a:r>
            <a:r>
              <a:rPr lang="en-US" dirty="0"/>
              <a:t>(R</a:t>
            </a:r>
            <a:r>
              <a:rPr lang="en-US" baseline="-25000" dirty="0"/>
              <a:t>kk</a:t>
            </a:r>
            <a:r>
              <a:rPr lang="en-US" baseline="30000" dirty="0"/>
              <a:t>k-1</a:t>
            </a:r>
            <a:r>
              <a:rPr lang="en-US" dirty="0"/>
              <a:t>)* R</a:t>
            </a:r>
            <a:r>
              <a:rPr lang="en-US" baseline="-25000" dirty="0"/>
              <a:t>kj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63537" y="3962400"/>
            <a:ext cx="1617663" cy="1508125"/>
            <a:chOff x="432" y="2640"/>
            <a:chExt cx="1019" cy="950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432" y="3072"/>
              <a:ext cx="10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Doesn</a:t>
              </a:r>
              <a:r>
                <a:rPr lang="ja-JP" altLang="en-US" dirty="0">
                  <a:latin typeface="Arial"/>
                </a:rPr>
                <a:t>’</a:t>
              </a:r>
              <a:r>
                <a:rPr lang="en-US" dirty="0"/>
                <a:t>t go</a:t>
              </a:r>
            </a:p>
            <a:p>
              <a:r>
                <a:rPr lang="en-US" dirty="0"/>
                <a:t>through k</a:t>
              </a:r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 flipV="1">
              <a:off x="1104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1781175" y="3902075"/>
            <a:ext cx="1571625" cy="1492250"/>
            <a:chOff x="1536" y="2640"/>
            <a:chExt cx="990" cy="940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536" y="2832"/>
              <a:ext cx="9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Goes from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 to k the</a:t>
              </a:r>
            </a:p>
            <a:p>
              <a:r>
                <a:rPr lang="en-US" dirty="0"/>
                <a:t>first time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2064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3079911" y="3962400"/>
            <a:ext cx="1693863" cy="2101850"/>
            <a:chOff x="2496" y="2640"/>
            <a:chExt cx="1067" cy="132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496" y="3216"/>
              <a:ext cx="106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Zero or</a:t>
              </a:r>
            </a:p>
            <a:p>
              <a:r>
                <a:rPr lang="en-US"/>
                <a:t>more times</a:t>
              </a:r>
            </a:p>
            <a:p>
              <a:r>
                <a:rPr lang="en-US"/>
                <a:t>from k to k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4730750" y="3967957"/>
            <a:ext cx="1676400" cy="1255713"/>
            <a:chOff x="3648" y="2655"/>
            <a:chExt cx="1056" cy="791"/>
          </a:xfrm>
        </p:grpSpPr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648" y="2928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Then, from</a:t>
              </a:r>
            </a:p>
            <a:p>
              <a:r>
                <a:rPr lang="en-US" dirty="0"/>
                <a:t>k to j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 flipV="1">
              <a:off x="3844" y="2655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51A-2B35-F44C-8013-FCF7F6EE1B47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</a:t>
            </a:r>
            <a:r>
              <a:rPr 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71600" y="3810000"/>
            <a:ext cx="5562600" cy="2286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States &lt; k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962400" y="32004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62000" y="2362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2800" y="2743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1066800" y="2819400"/>
            <a:ext cx="6172200" cy="3048000"/>
          </a:xfrm>
          <a:custGeom>
            <a:avLst/>
            <a:gdLst>
              <a:gd name="T0" fmla="*/ 0 w 3888"/>
              <a:gd name="T1" fmla="*/ 0 h 1920"/>
              <a:gd name="T2" fmla="*/ 384 w 3888"/>
              <a:gd name="T3" fmla="*/ 1104 h 1920"/>
              <a:gd name="T4" fmla="*/ 1536 w 3888"/>
              <a:gd name="T5" fmla="*/ 1824 h 1920"/>
              <a:gd name="T6" fmla="*/ 2688 w 3888"/>
              <a:gd name="T7" fmla="*/ 1680 h 1920"/>
              <a:gd name="T8" fmla="*/ 3456 w 3888"/>
              <a:gd name="T9" fmla="*/ 912 h 1920"/>
              <a:gd name="T10" fmla="*/ 3888 w 3888"/>
              <a:gd name="T11" fmla="*/ 19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8" h="1920">
                <a:moveTo>
                  <a:pt x="0" y="0"/>
                </a:moveTo>
                <a:cubicBezTo>
                  <a:pt x="64" y="400"/>
                  <a:pt x="128" y="800"/>
                  <a:pt x="384" y="1104"/>
                </a:cubicBezTo>
                <a:cubicBezTo>
                  <a:pt x="640" y="1408"/>
                  <a:pt x="1152" y="1728"/>
                  <a:pt x="1536" y="1824"/>
                </a:cubicBezTo>
                <a:cubicBezTo>
                  <a:pt x="1920" y="1920"/>
                  <a:pt x="2368" y="1832"/>
                  <a:pt x="2688" y="1680"/>
                </a:cubicBezTo>
                <a:cubicBezTo>
                  <a:pt x="3008" y="1528"/>
                  <a:pt x="3256" y="1160"/>
                  <a:pt x="3456" y="912"/>
                </a:cubicBezTo>
                <a:cubicBezTo>
                  <a:pt x="3656" y="664"/>
                  <a:pt x="3772" y="428"/>
                  <a:pt x="38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Freeform 17"/>
          <p:cNvSpPr>
            <a:spLocks/>
          </p:cNvSpPr>
          <p:nvPr/>
        </p:nvSpPr>
        <p:spPr bwMode="auto">
          <a:xfrm>
            <a:off x="1143000" y="2743200"/>
            <a:ext cx="2819400" cy="1993900"/>
          </a:xfrm>
          <a:custGeom>
            <a:avLst/>
            <a:gdLst>
              <a:gd name="T0" fmla="*/ 0 w 1776"/>
              <a:gd name="T1" fmla="*/ 0 h 1256"/>
              <a:gd name="T2" fmla="*/ 384 w 1776"/>
              <a:gd name="T3" fmla="*/ 912 h 1256"/>
              <a:gd name="T4" fmla="*/ 960 w 1776"/>
              <a:gd name="T5" fmla="*/ 1248 h 1256"/>
              <a:gd name="T6" fmla="*/ 1440 w 1776"/>
              <a:gd name="T7" fmla="*/ 960 h 1256"/>
              <a:gd name="T8" fmla="*/ 1776 w 1776"/>
              <a:gd name="T9" fmla="*/ 48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256">
                <a:moveTo>
                  <a:pt x="0" y="0"/>
                </a:moveTo>
                <a:cubicBezTo>
                  <a:pt x="112" y="352"/>
                  <a:pt x="224" y="704"/>
                  <a:pt x="384" y="912"/>
                </a:cubicBezTo>
                <a:cubicBezTo>
                  <a:pt x="544" y="1120"/>
                  <a:pt x="784" y="1240"/>
                  <a:pt x="960" y="1248"/>
                </a:cubicBezTo>
                <a:cubicBezTo>
                  <a:pt x="1136" y="1256"/>
                  <a:pt x="1304" y="1088"/>
                  <a:pt x="1440" y="960"/>
                </a:cubicBezTo>
                <a:cubicBezTo>
                  <a:pt x="1576" y="832"/>
                  <a:pt x="1676" y="656"/>
                  <a:pt x="177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>
            <a:off x="3632200" y="3581400"/>
            <a:ext cx="876300" cy="1282700"/>
          </a:xfrm>
          <a:custGeom>
            <a:avLst/>
            <a:gdLst>
              <a:gd name="T0" fmla="*/ 256 w 552"/>
              <a:gd name="T1" fmla="*/ 0 h 808"/>
              <a:gd name="T2" fmla="*/ 16 w 552"/>
              <a:gd name="T3" fmla="*/ 480 h 808"/>
              <a:gd name="T4" fmla="*/ 160 w 552"/>
              <a:gd name="T5" fmla="*/ 720 h 808"/>
              <a:gd name="T6" fmla="*/ 448 w 552"/>
              <a:gd name="T7" fmla="*/ 768 h 808"/>
              <a:gd name="T8" fmla="*/ 544 w 552"/>
              <a:gd name="T9" fmla="*/ 480 h 808"/>
              <a:gd name="T10" fmla="*/ 400 w 552"/>
              <a:gd name="T11" fmla="*/ 4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808">
                <a:moveTo>
                  <a:pt x="256" y="0"/>
                </a:moveTo>
                <a:cubicBezTo>
                  <a:pt x="144" y="180"/>
                  <a:pt x="32" y="360"/>
                  <a:pt x="16" y="480"/>
                </a:cubicBezTo>
                <a:cubicBezTo>
                  <a:pt x="0" y="600"/>
                  <a:pt x="88" y="672"/>
                  <a:pt x="160" y="720"/>
                </a:cubicBezTo>
                <a:cubicBezTo>
                  <a:pt x="232" y="768"/>
                  <a:pt x="384" y="808"/>
                  <a:pt x="448" y="768"/>
                </a:cubicBezTo>
                <a:cubicBezTo>
                  <a:pt x="512" y="728"/>
                  <a:pt x="552" y="600"/>
                  <a:pt x="544" y="480"/>
                </a:cubicBezTo>
                <a:cubicBezTo>
                  <a:pt x="536" y="360"/>
                  <a:pt x="468" y="204"/>
                  <a:pt x="40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4343400" y="3048000"/>
            <a:ext cx="2819400" cy="1727200"/>
          </a:xfrm>
          <a:custGeom>
            <a:avLst/>
            <a:gdLst>
              <a:gd name="T0" fmla="*/ 0 w 1776"/>
              <a:gd name="T1" fmla="*/ 336 h 1088"/>
              <a:gd name="T2" fmla="*/ 240 w 1776"/>
              <a:gd name="T3" fmla="*/ 672 h 1088"/>
              <a:gd name="T4" fmla="*/ 720 w 1776"/>
              <a:gd name="T5" fmla="*/ 1056 h 1088"/>
              <a:gd name="T6" fmla="*/ 1104 w 1776"/>
              <a:gd name="T7" fmla="*/ 864 h 1088"/>
              <a:gd name="T8" fmla="*/ 1776 w 1776"/>
              <a:gd name="T9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088">
                <a:moveTo>
                  <a:pt x="0" y="336"/>
                </a:moveTo>
                <a:cubicBezTo>
                  <a:pt x="60" y="444"/>
                  <a:pt x="120" y="552"/>
                  <a:pt x="240" y="672"/>
                </a:cubicBezTo>
                <a:cubicBezTo>
                  <a:pt x="360" y="792"/>
                  <a:pt x="576" y="1024"/>
                  <a:pt x="720" y="1056"/>
                </a:cubicBezTo>
                <a:cubicBezTo>
                  <a:pt x="864" y="1088"/>
                  <a:pt x="928" y="1040"/>
                  <a:pt x="1104" y="864"/>
                </a:cubicBezTo>
                <a:cubicBezTo>
                  <a:pt x="1280" y="688"/>
                  <a:pt x="1528" y="344"/>
                  <a:pt x="17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1676400" y="2057400"/>
            <a:ext cx="2289175" cy="2709863"/>
            <a:chOff x="1056" y="1296"/>
            <a:chExt cx="1442" cy="1707"/>
          </a:xfrm>
        </p:grpSpPr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Paths not going</a:t>
              </a:r>
            </a:p>
            <a:p>
              <a:r>
                <a:rPr lang="en-US"/>
                <a:t>through k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1152" y="1851"/>
              <a:ext cx="19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6172200" y="4310063"/>
            <a:ext cx="2644775" cy="855662"/>
            <a:chOff x="3888" y="2715"/>
            <a:chExt cx="1666" cy="539"/>
          </a:xfrm>
        </p:grpSpPr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848" y="2736"/>
              <a:ext cx="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 k</a:t>
              </a:r>
            </a:p>
            <a:p>
              <a:r>
                <a:rPr lang="en-US"/>
                <a:t>to j</a:t>
              </a:r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 flipV="1">
              <a:off x="3888" y="2715"/>
              <a:ext cx="91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4495800" y="2438400"/>
            <a:ext cx="2290763" cy="2133600"/>
            <a:chOff x="2832" y="1536"/>
            <a:chExt cx="1443" cy="1344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3024" y="1536"/>
              <a:ext cx="12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 k to k</a:t>
              </a:r>
            </a:p>
            <a:p>
              <a:r>
                <a:rPr lang="en-US"/>
                <a:t>Several times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2832" y="2064"/>
              <a:ext cx="57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2819400" y="1676400"/>
            <a:ext cx="2689225" cy="3014663"/>
            <a:chOff x="1776" y="1008"/>
            <a:chExt cx="1694" cy="1899"/>
          </a:xfrm>
        </p:grpSpPr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592" y="1008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Path to k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1776" y="1275"/>
              <a:ext cx="1008" cy="16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954F-5FC3-3842-B58E-DC8C137F6D5E}" type="slidenum">
              <a:rPr lang="en-US"/>
              <a:pPr/>
              <a:t>25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Step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The RE with the same language as the DFA is the sum (union) of R</a:t>
            </a:r>
            <a:r>
              <a:rPr lang="en-US" baseline="-25000"/>
              <a:t>ij</a:t>
            </a:r>
            <a:r>
              <a:rPr lang="en-US" baseline="30000"/>
              <a:t>n</a:t>
            </a:r>
            <a:r>
              <a:rPr lang="en-US"/>
              <a:t>, where: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n is the number of states; i.e., paths are unconstrained.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 is the start state.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j is one of the final states.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171-DAE5-8D4C-B7AE-AA34BB21648E}" type="slidenum">
              <a:rPr lang="en-US"/>
              <a:pPr/>
              <a:t>26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39038"/>
            <a:ext cx="42672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79179"/>
            <a:ext cx="8610600" cy="3581400"/>
          </a:xfrm>
        </p:spPr>
        <p:txBody>
          <a:bodyPr/>
          <a:lstStyle/>
          <a:p>
            <a:r>
              <a:rPr lang="en-US"/>
              <a:t>R</a:t>
            </a:r>
            <a:r>
              <a:rPr lang="en-US" baseline="-25000"/>
              <a:t>23</a:t>
            </a:r>
            <a:r>
              <a:rPr lang="en-US" baseline="30000"/>
              <a:t>3</a:t>
            </a:r>
            <a:r>
              <a:rPr lang="en-US"/>
              <a:t> = R</a:t>
            </a:r>
            <a:r>
              <a:rPr lang="en-US" baseline="-25000"/>
              <a:t>23</a:t>
            </a:r>
            <a:r>
              <a:rPr lang="en-US" baseline="30000"/>
              <a:t>2</a:t>
            </a:r>
            <a:r>
              <a:rPr lang="en-US"/>
              <a:t> + R</a:t>
            </a:r>
            <a:r>
              <a:rPr lang="en-US" baseline="-25000"/>
              <a:t>23</a:t>
            </a:r>
            <a:r>
              <a:rPr lang="en-US" baseline="30000"/>
              <a:t>2</a:t>
            </a:r>
            <a:r>
              <a:rPr lang="en-US"/>
              <a:t>(R</a:t>
            </a:r>
            <a:r>
              <a:rPr lang="en-US" baseline="-25000"/>
              <a:t>33</a:t>
            </a:r>
            <a:r>
              <a:rPr lang="en-US" baseline="30000"/>
              <a:t>2</a:t>
            </a:r>
            <a:r>
              <a:rPr lang="en-US"/>
              <a:t>)*R</a:t>
            </a:r>
            <a:r>
              <a:rPr lang="en-US" baseline="-25000"/>
              <a:t>33</a:t>
            </a:r>
            <a:r>
              <a:rPr lang="en-US" baseline="30000"/>
              <a:t>2</a:t>
            </a:r>
            <a:r>
              <a:rPr lang="en-US"/>
              <a:t> = R</a:t>
            </a:r>
            <a:r>
              <a:rPr lang="en-US" baseline="-25000"/>
              <a:t>23</a:t>
            </a:r>
            <a:r>
              <a:rPr lang="en-US" baseline="30000"/>
              <a:t>2</a:t>
            </a:r>
            <a:r>
              <a:rPr lang="en-US"/>
              <a:t>(R</a:t>
            </a:r>
            <a:r>
              <a:rPr lang="en-US" baseline="-25000"/>
              <a:t>33</a:t>
            </a:r>
            <a:r>
              <a:rPr lang="en-US" baseline="30000"/>
              <a:t>2</a:t>
            </a:r>
            <a:r>
              <a:rPr lang="en-US"/>
              <a:t>)*</a:t>
            </a:r>
          </a:p>
          <a:p>
            <a:r>
              <a:rPr lang="en-US"/>
              <a:t>R</a:t>
            </a:r>
            <a:r>
              <a:rPr lang="en-US" baseline="-25000"/>
              <a:t>23</a:t>
            </a:r>
            <a:r>
              <a:rPr lang="en-US" baseline="30000"/>
              <a:t>2</a:t>
            </a:r>
            <a:r>
              <a:rPr lang="en-US"/>
              <a:t> = (</a:t>
            </a:r>
            <a:r>
              <a:rPr lang="en-US" b="1"/>
              <a:t>10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</a:t>
            </a:r>
            <a:r>
              <a:rPr lang="en-US" b="1"/>
              <a:t>1</a:t>
            </a:r>
          </a:p>
          <a:p>
            <a:r>
              <a:rPr lang="en-US"/>
              <a:t>R</a:t>
            </a:r>
            <a:r>
              <a:rPr lang="en-US" baseline="-25000"/>
              <a:t>33</a:t>
            </a:r>
            <a:r>
              <a:rPr lang="en-US" baseline="30000"/>
              <a:t>2</a:t>
            </a:r>
            <a:r>
              <a:rPr lang="en-US"/>
              <a:t> =</a:t>
            </a:r>
            <a:r>
              <a:rPr lang="en-US" b="1"/>
              <a:t> </a:t>
            </a:r>
            <a:r>
              <a:rPr lang="en-US">
                <a:latin typeface="Lucida Sans Unicode" charset="0"/>
              </a:rPr>
              <a:t>ε</a:t>
            </a:r>
            <a:r>
              <a:rPr lang="en-US" b="1"/>
              <a:t> </a:t>
            </a:r>
            <a:r>
              <a:rPr lang="en-US"/>
              <a:t>+ </a:t>
            </a:r>
            <a:r>
              <a:rPr lang="en-US" b="1"/>
              <a:t>0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)*(</a:t>
            </a:r>
            <a:r>
              <a:rPr lang="en-US" b="1"/>
              <a:t>1</a:t>
            </a:r>
            <a:r>
              <a:rPr lang="en-US"/>
              <a:t>+</a:t>
            </a:r>
            <a:r>
              <a:rPr lang="en-US" b="1"/>
              <a:t>00</a:t>
            </a:r>
            <a:r>
              <a:rPr lang="en-US"/>
              <a:t>) + 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10</a:t>
            </a:r>
            <a:r>
              <a:rPr lang="en-US"/>
              <a:t>)*(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11</a:t>
            </a:r>
            <a:r>
              <a:rPr lang="en-US"/>
              <a:t>)</a:t>
            </a:r>
          </a:p>
          <a:p>
            <a:r>
              <a:rPr lang="en-US"/>
              <a:t>R</a:t>
            </a:r>
            <a:r>
              <a:rPr lang="en-US" baseline="-25000"/>
              <a:t>23</a:t>
            </a:r>
            <a:r>
              <a:rPr lang="en-US" baseline="30000"/>
              <a:t>3</a:t>
            </a:r>
            <a:r>
              <a:rPr lang="en-US"/>
              <a:t> = [(</a:t>
            </a:r>
            <a:r>
              <a:rPr lang="en-US" b="1"/>
              <a:t>10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</a:t>
            </a:r>
            <a:r>
              <a:rPr lang="en-US" b="1"/>
              <a:t>1</a:t>
            </a:r>
            <a:r>
              <a:rPr lang="en-US"/>
              <a:t>]</a:t>
            </a:r>
            <a:r>
              <a:rPr lang="en-US" b="1"/>
              <a:t> </a:t>
            </a:r>
            <a:r>
              <a:rPr lang="en-US"/>
              <a:t>[</a:t>
            </a:r>
            <a:r>
              <a:rPr lang="en-US">
                <a:latin typeface="Lucida Sans Unicode" charset="0"/>
              </a:rPr>
              <a:t>ε</a:t>
            </a:r>
            <a:r>
              <a:rPr lang="en-US" b="1"/>
              <a:t> </a:t>
            </a:r>
            <a:r>
              <a:rPr lang="en-US"/>
              <a:t>+ (</a:t>
            </a:r>
            <a:r>
              <a:rPr lang="en-US" b="1"/>
              <a:t>0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)*(</a:t>
            </a:r>
            <a:r>
              <a:rPr lang="en-US" b="1"/>
              <a:t>1</a:t>
            </a:r>
            <a:r>
              <a:rPr lang="en-US"/>
              <a:t>+</a:t>
            </a:r>
            <a:r>
              <a:rPr lang="en-US" b="1"/>
              <a:t>00</a:t>
            </a:r>
            <a:r>
              <a:rPr lang="en-US"/>
              <a:t>) + 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10</a:t>
            </a:r>
            <a:r>
              <a:rPr lang="en-US"/>
              <a:t>)*(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11</a:t>
            </a:r>
            <a:r>
              <a:rPr lang="en-US"/>
              <a:t>))]*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791200" y="4349133"/>
            <a:ext cx="2133600" cy="2286000"/>
            <a:chOff x="864" y="1104"/>
            <a:chExt cx="1344" cy="1440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235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52247" name="Line 23"/>
          <p:cNvSpPr>
            <a:spLocks noChangeShapeType="1"/>
          </p:cNvSpPr>
          <p:nvPr/>
        </p:nvSpPr>
        <p:spPr bwMode="auto">
          <a:xfrm flipH="1">
            <a:off x="7924800" y="473013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7783513" y="4120533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629400" y="625413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F80F-2826-CE4E-BBE0-1C3EFBA472C2}" type="slidenum">
              <a:rPr lang="en-US"/>
              <a:pPr/>
              <a:t>27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of the three types of automata (DFA, NFA,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-NFA) we discussed, and regular expressions as well, define exactly the same set of languages: the regular languages.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342-F465-7D4F-BB55-78C75A2BA8AE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Laws for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Union and concatenation behave sort of like addition and multiplication.</a:t>
            </a:r>
          </a:p>
          <a:p>
            <a:pPr lvl="1"/>
            <a:r>
              <a:rPr lang="en-US"/>
              <a:t>+ is commutative and associative; concatenation is associative.</a:t>
            </a:r>
          </a:p>
          <a:p>
            <a:pPr lvl="1"/>
            <a:r>
              <a:rPr lang="en-US"/>
              <a:t>Concatenation distributes over +.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Exception</a:t>
            </a:r>
            <a:r>
              <a:rPr lang="en-US"/>
              <a:t>: Concatenation is not commutative.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50A9-1AAE-B64E-A296-7E157CB2DE58}" type="slidenum">
              <a:rPr lang="en-US"/>
              <a:pPr/>
              <a:t>29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Identities and Annihilators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Lucida Sans Unicode" charset="0"/>
              </a:rPr>
              <a:t>∅ </a:t>
            </a:r>
            <a:r>
              <a:rPr lang="en-US" dirty="0"/>
              <a:t>is the identity for +.</a:t>
            </a:r>
          </a:p>
          <a:p>
            <a:pPr lvl="1"/>
            <a:r>
              <a:rPr lang="en-US" dirty="0"/>
              <a:t>R + 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= R.</a:t>
            </a:r>
          </a:p>
          <a:p>
            <a:r>
              <a:rPr lang="en-US" dirty="0"/>
              <a:t>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is the identity for concatenation.</a:t>
            </a:r>
          </a:p>
          <a:p>
            <a:pPr lvl="1"/>
            <a:r>
              <a:rPr lang="en-US" dirty="0" err="1">
                <a:latin typeface="Lucida Sans Unicode" charset="0"/>
              </a:rPr>
              <a:t>ε</a:t>
            </a:r>
            <a:r>
              <a:rPr lang="en-US" dirty="0" err="1"/>
              <a:t>R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= R.</a:t>
            </a:r>
          </a:p>
          <a:p>
            <a:r>
              <a:rPr lang="en-US" dirty="0"/>
              <a:t> </a:t>
            </a:r>
            <a:r>
              <a:rPr lang="en-US" sz="2400" dirty="0">
                <a:latin typeface="Lucida Sans Unicode" charset="0"/>
              </a:rPr>
              <a:t>∅</a:t>
            </a:r>
            <a:r>
              <a:rPr lang="en-US" dirty="0"/>
              <a:t> is the annihilator for concatenation.</a:t>
            </a:r>
          </a:p>
          <a:p>
            <a:pPr lvl="1"/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R = R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= 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822-193D-1549-AC28-2318B15FDCFD}" type="slidenum">
              <a:rPr lang="en-US"/>
              <a:pPr/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Languages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use three operations: union, concatenation, and Kleene star.</a:t>
            </a:r>
          </a:p>
          <a:p>
            <a:r>
              <a:rPr lang="en-US"/>
              <a:t>The union of languages is the usual thing, since languages are sets.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{01,111,10}</a:t>
            </a:r>
            <a:r>
              <a:rPr lang="en-US">
                <a:sym typeface="Symbol" charset="0"/>
              </a:rPr>
              <a:t></a:t>
            </a:r>
            <a:r>
              <a:rPr lang="en-US"/>
              <a:t>{00, 01} = {01,111,10,00}.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278-AEA7-A44B-8BEE-73023FDEC0BF}" type="slidenum">
              <a:rPr lang="en-US"/>
              <a:pPr/>
              <a:t>30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Decision Properties of Regular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General Discussion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Properties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The Pumping Lemma</a:t>
            </a:r>
          </a:p>
          <a:p>
            <a:r>
              <a:rPr lang="en-US"/>
              <a:t>Membership, Emptiness, Etc.</a:t>
            </a:r>
          </a:p>
        </p:txBody>
      </p:sp>
    </p:spTree>
    <p:extLst>
      <p:ext uri="{BB962C8B-B14F-4D97-AF65-F5344CB8AC3E}">
        <p14:creationId xmlns:p14="http://schemas.microsoft.com/office/powerpoint/2010/main" val="135552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CDA7-4F2C-F547-AF87-8A6779336AB7}" type="slidenum">
              <a:rPr lang="en-US"/>
              <a:pPr/>
              <a:t>31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3809"/>
            <a:ext cx="9144000" cy="715993"/>
          </a:xfrm>
        </p:spPr>
        <p:txBody>
          <a:bodyPr/>
          <a:lstStyle/>
          <a:p>
            <a:r>
              <a:rPr lang="en-US" dirty="0"/>
              <a:t>Properties of Language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language class</a:t>
            </a:r>
            <a:r>
              <a:rPr lang="en-US"/>
              <a:t>  is a set of languages.</a:t>
            </a:r>
          </a:p>
          <a:p>
            <a:pPr marL="990600" lvl="1" indent="-533400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regular languages.</a:t>
            </a:r>
          </a:p>
          <a:p>
            <a:pPr marL="609600" indent="-609600"/>
            <a:r>
              <a:rPr lang="en-US"/>
              <a:t>Language classes have two important kinds of properties: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Decision properties.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Closure properties.</a:t>
            </a:r>
          </a:p>
        </p:txBody>
      </p:sp>
    </p:spTree>
    <p:extLst>
      <p:ext uri="{BB962C8B-B14F-4D97-AF65-F5344CB8AC3E}">
        <p14:creationId xmlns:p14="http://schemas.microsoft.com/office/powerpoint/2010/main" val="39714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A3A-DE87-044F-BCC2-C18E282F5666}" type="slidenum">
              <a:rPr lang="en-US"/>
              <a:pPr/>
              <a:t>32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closure property</a:t>
            </a:r>
            <a:r>
              <a:rPr lang="en-US"/>
              <a:t>  of a language class says that given languages in the class, an operation (e.g., union) produces another language in the same class.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regular languages are obviously closed under union, concatenation, and (Kleene) closure.</a:t>
            </a:r>
          </a:p>
          <a:p>
            <a:pPr lvl="1"/>
            <a:r>
              <a:rPr lang="en-US"/>
              <a:t>Use the RE representation of languages.</a:t>
            </a:r>
          </a:p>
        </p:txBody>
      </p:sp>
    </p:spTree>
    <p:extLst>
      <p:ext uri="{BB962C8B-B14F-4D97-AF65-F5344CB8AC3E}">
        <p14:creationId xmlns:p14="http://schemas.microsoft.com/office/powerpoint/2010/main" val="35779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B5E3-CAFC-664A-A380-E32DEE525566}" type="slidenum">
              <a:rPr lang="en-US"/>
              <a:pPr/>
              <a:t>33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3339"/>
            <a:ext cx="7772400" cy="532174"/>
          </a:xfrm>
        </p:spPr>
        <p:txBody>
          <a:bodyPr/>
          <a:lstStyle/>
          <a:p>
            <a:r>
              <a:rPr lang="en-US" dirty="0"/>
              <a:t>Representation of Languages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r>
              <a:rPr lang="en-US"/>
              <a:t>Representations can be formal or informal.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(formal): represent a language by a RE or FA defining it.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(informal): a logical or prose statement about its strings:</a:t>
            </a:r>
          </a:p>
          <a:p>
            <a:pPr lvl="1"/>
            <a:r>
              <a:rPr lang="en-US"/>
              <a:t>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 is a nonnegative integer}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The set of strings consisting of some number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followed by the same number of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F996-223A-3A44-BDE0-5F0D001A5AD8}" type="slidenum">
              <a:rPr lang="en-US"/>
              <a:pPr/>
              <a:t>34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decision property</a:t>
            </a:r>
            <a:r>
              <a:rPr lang="en-US" dirty="0"/>
              <a:t>  for a class of </a:t>
            </a:r>
            <a:r>
              <a:rPr lang="en-US"/>
              <a:t>languages corresponds </a:t>
            </a:r>
            <a:r>
              <a:rPr lang="en-US" dirty="0"/>
              <a:t>an algorithm that takes a formal description of a language (e.g., a DFA) and tells whether or not some property holds.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Is language L empty?</a:t>
            </a:r>
          </a:p>
        </p:txBody>
      </p:sp>
    </p:spTree>
    <p:extLst>
      <p:ext uri="{BB962C8B-B14F-4D97-AF65-F5344CB8AC3E}">
        <p14:creationId xmlns:p14="http://schemas.microsoft.com/office/powerpoint/2010/main" val="358626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2D6-AADD-4B40-9102-F84BA3593693}" type="slidenum">
              <a:rPr lang="en-US"/>
              <a:pPr/>
              <a:t>35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r>
              <a:rPr lang="en-US"/>
              <a:t>Think about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representing protocols.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Does the protocol terminate?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the language finite?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Can the protocol fail?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the language nonempty?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Make the final state be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error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10619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773A-7D62-0546-B720-BC8057A414B8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 –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might want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smallest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representation for a language, e.g., a minimum-state DFA or a shortest RE.</a:t>
            </a:r>
          </a:p>
          <a:p>
            <a:r>
              <a:rPr lang="en-US"/>
              <a:t>If 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decide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Are these two languages the same?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I.e., do two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define the same language?</a:t>
            </a:r>
          </a:p>
          <a:p>
            <a:pPr>
              <a:buFont typeface="Monotype Sorts" charset="0"/>
              <a:buNone/>
            </a:pPr>
            <a:r>
              <a:rPr lang="en-US"/>
              <a:t>	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find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smallest.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465-819E-5A4E-8030-B4DCE8961BFF}" type="slidenum">
              <a:rPr lang="en-US"/>
              <a:pPr/>
              <a:t>37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Membership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first decision property for regular languages is the question: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string w in regular language L?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Assume L is represented by a DFA A.</a:t>
            </a:r>
          </a:p>
          <a:p>
            <a:r>
              <a:rPr lang="en-US"/>
              <a:t>Simulate the action of A on the sequence of input symbols forming w.</a:t>
            </a:r>
          </a:p>
        </p:txBody>
      </p:sp>
    </p:spTree>
    <p:extLst>
      <p:ext uri="{BB962C8B-B14F-4D97-AF65-F5344CB8AC3E}">
        <p14:creationId xmlns:p14="http://schemas.microsoft.com/office/powerpoint/2010/main" val="2650461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4FC-D911-6A4E-9897-6E195FAD5134}" type="slidenum">
              <a:rPr lang="en-US"/>
              <a:pPr/>
              <a:t>38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66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663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6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663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6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66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66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66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66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6645" name="AutoShape 21"/>
                  <p:cNvCxnSpPr>
                    <a:cxnSpLocks noChangeShapeType="1"/>
                    <a:stCxn id="26639" idx="3"/>
                    <a:endCxn id="266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6647" name="AutoShape 23"/>
                  <p:cNvCxnSpPr>
                    <a:cxnSpLocks noChangeShapeType="1"/>
                    <a:stCxn id="26636" idx="7"/>
                    <a:endCxn id="266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2362200" y="2438400"/>
            <a:ext cx="1157288" cy="1185863"/>
            <a:chOff x="1238" y="1536"/>
            <a:chExt cx="729" cy="747"/>
          </a:xfrm>
        </p:grpSpPr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0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6CC-80B1-1740-8FBE-C503FCB77034}" type="slidenum">
              <a:rPr lang="en-US"/>
              <a:pPr/>
              <a:t>39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56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57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58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6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6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6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69" name="AutoShape 21"/>
                  <p:cNvCxnSpPr>
                    <a:cxnSpLocks noChangeShapeType="1"/>
                    <a:stCxn id="27663" idx="3"/>
                    <a:endCxn id="2766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7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71" name="AutoShape 23"/>
                  <p:cNvCxnSpPr>
                    <a:cxnSpLocks noChangeShapeType="1"/>
                    <a:stCxn id="27660" idx="7"/>
                    <a:endCxn id="2766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2743200" y="2438400"/>
            <a:ext cx="1157288" cy="1185863"/>
            <a:chOff x="1238" y="1536"/>
            <a:chExt cx="729" cy="747"/>
          </a:xfrm>
        </p:grpSpPr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14FC-6A4B-A640-8F18-6A5D084F9A27}" type="slidenum">
              <a:rPr lang="en-US"/>
              <a:pPr/>
              <a:t>4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concatenation</a:t>
            </a:r>
            <a:r>
              <a:rPr lang="en-US"/>
              <a:t>  of languages L and M is denoted LM.</a:t>
            </a:r>
          </a:p>
          <a:p>
            <a:r>
              <a:rPr lang="en-US"/>
              <a:t>It contains every string wx such that w is in L and x is in M.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{01,111,10}{00, 01} =    {0100, 0101, 11100, 11101, 1000, 1001}.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DFA6-5DDE-7746-AF03-F54BE0A399DB}" type="slidenum">
              <a:rPr lang="en-US"/>
              <a:pPr/>
              <a:t>40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8680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8681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8682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86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86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86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86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86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8693" name="AutoShape 21"/>
                  <p:cNvCxnSpPr>
                    <a:cxnSpLocks noChangeShapeType="1"/>
                    <a:stCxn id="28687" idx="3"/>
                    <a:endCxn id="28686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69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8695" name="AutoShape 23"/>
                  <p:cNvCxnSpPr>
                    <a:cxnSpLocks noChangeShapeType="1"/>
                    <a:stCxn id="28684" idx="7"/>
                    <a:endCxn id="28684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3048000" y="2438400"/>
            <a:ext cx="1157288" cy="1185863"/>
            <a:chOff x="1238" y="1536"/>
            <a:chExt cx="729" cy="747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83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851D-0AA9-8D45-9B7B-2B77DE4C8B61}" type="slidenum">
              <a:rPr lang="en-US"/>
              <a:pPr/>
              <a:t>41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970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970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0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970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97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970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971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971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9717" name="AutoShape 21"/>
                  <p:cNvCxnSpPr>
                    <a:cxnSpLocks noChangeShapeType="1"/>
                    <a:stCxn id="29711" idx="3"/>
                    <a:endCxn id="2971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97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9719" name="AutoShape 23"/>
                  <p:cNvCxnSpPr>
                    <a:cxnSpLocks noChangeShapeType="1"/>
                    <a:stCxn id="29708" idx="7"/>
                    <a:endCxn id="2970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3429000" y="2438400"/>
            <a:ext cx="1157288" cy="1185863"/>
            <a:chOff x="1238" y="1536"/>
            <a:chExt cx="729" cy="747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0947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97D7-4909-CE44-8D9E-829722AEB825}" type="slidenum">
              <a:rPr lang="en-US"/>
              <a:pPr/>
              <a:t>42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726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0727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0728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0729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0730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07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07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07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07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07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0741" name="AutoShape 21"/>
                  <p:cNvCxnSpPr>
                    <a:cxnSpLocks noChangeShapeType="1"/>
                    <a:stCxn id="30735" idx="3"/>
                    <a:endCxn id="30734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4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0743" name="AutoShape 23"/>
                  <p:cNvCxnSpPr>
                    <a:cxnSpLocks noChangeShapeType="1"/>
                    <a:stCxn id="30732" idx="7"/>
                    <a:endCxn id="30732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3733800" y="2438400"/>
            <a:ext cx="1157288" cy="1185863"/>
            <a:chOff x="1238" y="1536"/>
            <a:chExt cx="729" cy="747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320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7F4-A81B-8548-AD6C-9CFF65777624}" type="slidenum">
              <a:rPr lang="en-US"/>
              <a:pPr/>
              <a:t>43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175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5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175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17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17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17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17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1765" name="AutoShape 21"/>
                  <p:cNvCxnSpPr>
                    <a:cxnSpLocks noChangeShapeType="1"/>
                    <a:stCxn id="31759" idx="3"/>
                    <a:endCxn id="3175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17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1767" name="AutoShape 23"/>
                  <p:cNvCxnSpPr>
                    <a:cxnSpLocks noChangeShapeType="1"/>
                    <a:stCxn id="31756" idx="7"/>
                    <a:endCxn id="3175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038600" y="2438400"/>
            <a:ext cx="1157288" cy="1185863"/>
            <a:chOff x="1238" y="1536"/>
            <a:chExt cx="729" cy="747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5791200" y="4876800"/>
            <a:ext cx="1212850" cy="1719263"/>
            <a:chOff x="1574" y="3120"/>
            <a:chExt cx="764" cy="1083"/>
          </a:xfrm>
        </p:grpSpPr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386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D327-C29B-8B44-9652-2BF275D475DA}" type="slidenum">
              <a:rPr lang="en-US"/>
              <a:pPr/>
              <a:t>44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Have the Wrong Representation?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/>
              <a:t>There is a circle of conversions from one form to another: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0" y="38862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1054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0" y="60198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NFA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5908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cxnSp>
        <p:nvCxnSpPr>
          <p:cNvPr id="32776" name="AutoShape 8"/>
          <p:cNvCxnSpPr>
            <a:cxnSpLocks noChangeShapeType="1"/>
            <a:stCxn id="32773" idx="0"/>
            <a:endCxn id="32772" idx="3"/>
          </p:cNvCxnSpPr>
          <p:nvPr/>
        </p:nvCxnSpPr>
        <p:spPr bwMode="auto">
          <a:xfrm rot="5400000" flipH="1">
            <a:off x="4857750" y="42100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7" name="AutoShape 9"/>
          <p:cNvCxnSpPr>
            <a:cxnSpLocks noChangeShapeType="1"/>
            <a:stCxn id="32772" idx="1"/>
            <a:endCxn id="32775" idx="0"/>
          </p:cNvCxnSpPr>
          <p:nvPr/>
        </p:nvCxnSpPr>
        <p:spPr bwMode="auto">
          <a:xfrm rot="10800000" flipV="1">
            <a:off x="3086100" y="41910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8" name="AutoShape 10"/>
          <p:cNvCxnSpPr>
            <a:cxnSpLocks noChangeShapeType="1"/>
            <a:stCxn id="32775" idx="2"/>
            <a:endCxn id="32774" idx="1"/>
          </p:cNvCxnSpPr>
          <p:nvPr/>
        </p:nvCxnSpPr>
        <p:spPr bwMode="auto">
          <a:xfrm rot="16200000" flipH="1">
            <a:off x="3067050" y="55816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9" name="AutoShape 11"/>
          <p:cNvCxnSpPr>
            <a:cxnSpLocks noChangeShapeType="1"/>
            <a:stCxn id="32774" idx="3"/>
            <a:endCxn id="32773" idx="2"/>
          </p:cNvCxnSpPr>
          <p:nvPr/>
        </p:nvCxnSpPr>
        <p:spPr bwMode="auto">
          <a:xfrm flipV="1">
            <a:off x="4876800" y="55626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2086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077D-FD45-EF4E-A63F-1F21E769D650}" type="slidenum">
              <a:rPr lang="en-US"/>
              <a:pPr/>
              <a:t>45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Emptiness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Given a regular language, does the language contain any string at all?</a:t>
            </a:r>
          </a:p>
          <a:p>
            <a:r>
              <a:rPr lang="en-US"/>
              <a:t>Assume representation is DFA.</a:t>
            </a:r>
          </a:p>
          <a:p>
            <a:r>
              <a:rPr lang="en-US"/>
              <a:t>Compute the set of states reachable from the start state.</a:t>
            </a:r>
          </a:p>
          <a:p>
            <a:r>
              <a:rPr lang="en-US"/>
              <a:t>If at least one final state is reachable, then yes, else no.</a:t>
            </a:r>
          </a:p>
        </p:txBody>
      </p:sp>
    </p:spTree>
    <p:extLst>
      <p:ext uri="{BB962C8B-B14F-4D97-AF65-F5344CB8AC3E}">
        <p14:creationId xmlns:p14="http://schemas.microsoft.com/office/powerpoint/2010/main" val="27788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BC30-2652-4D42-AA5E-8112BF9F4892}" type="slidenum">
              <a:rPr lang="en-US"/>
              <a:pPr/>
              <a:t>46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Infiniteness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Is a given regular language infinite?</a:t>
            </a:r>
          </a:p>
          <a:p>
            <a:r>
              <a:rPr lang="en-US"/>
              <a:t>Start with a DFA for the language.</a:t>
            </a:r>
          </a:p>
          <a:p>
            <a:r>
              <a:rPr lang="en-US">
                <a:solidFill>
                  <a:srgbClr val="CC9900"/>
                </a:solidFill>
              </a:rPr>
              <a:t>Key idea</a:t>
            </a:r>
            <a:r>
              <a:rPr lang="en-US"/>
              <a:t>: if the DFA has </a:t>
            </a:r>
            <a:r>
              <a:rPr lang="en-US" i="1"/>
              <a:t>n</a:t>
            </a:r>
            <a:r>
              <a:rPr lang="en-US"/>
              <a:t>  states, and the language contains any string of length </a:t>
            </a:r>
            <a:r>
              <a:rPr lang="en-US" i="1"/>
              <a:t>n</a:t>
            </a:r>
            <a:r>
              <a:rPr lang="en-US"/>
              <a:t>  or more, then the language is infinite.</a:t>
            </a:r>
          </a:p>
          <a:p>
            <a:r>
              <a:rPr lang="en-US"/>
              <a:t>Otherwise, the language is surely finite.</a:t>
            </a:r>
          </a:p>
          <a:p>
            <a:pPr lvl="1"/>
            <a:r>
              <a:rPr lang="en-US"/>
              <a:t>Limited to strings of length </a:t>
            </a:r>
            <a:r>
              <a:rPr lang="en-US" i="1"/>
              <a:t>n</a:t>
            </a:r>
            <a:r>
              <a:rPr lang="en-US"/>
              <a:t>  or less. </a:t>
            </a:r>
          </a:p>
        </p:txBody>
      </p:sp>
    </p:spTree>
    <p:extLst>
      <p:ext uri="{BB962C8B-B14F-4D97-AF65-F5344CB8AC3E}">
        <p14:creationId xmlns:p14="http://schemas.microsoft.com/office/powerpoint/2010/main" val="190836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6BF5-F1C5-9647-8FF1-857FFA5159CF}" type="slidenum">
              <a:rPr lang="en-US"/>
              <a:pPr/>
              <a:t>47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 n-state DFA accepts a string w of length </a:t>
            </a:r>
            <a:r>
              <a:rPr lang="en-US" i="1"/>
              <a:t>n</a:t>
            </a:r>
            <a:r>
              <a:rPr lang="en-US"/>
              <a:t>  or more, then there must be a state that appears twice on the path labeled w from the start state to a final state.</a:t>
            </a:r>
          </a:p>
          <a:p>
            <a:r>
              <a:rPr lang="en-US"/>
              <a:t>Because there are at least n+1 states along the path.</a:t>
            </a:r>
          </a:p>
        </p:txBody>
      </p:sp>
    </p:spTree>
    <p:extLst>
      <p:ext uri="{BB962C8B-B14F-4D97-AF65-F5344CB8AC3E}">
        <p14:creationId xmlns:p14="http://schemas.microsoft.com/office/powerpoint/2010/main" val="1432763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6F39-7672-9049-A245-E1D807BE4819}" type="slidenum">
              <a:rPr lang="en-US"/>
              <a:pPr/>
              <a:t>48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(2)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 = xyz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295400" y="37338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505200" y="37338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791200" y="3733800"/>
            <a:ext cx="381000" cy="3810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15000" y="3657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7526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962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346325" y="3462338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276600" y="3124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572000" y="3505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cxnSp>
        <p:nvCxnSpPr>
          <p:cNvPr id="36878" name="AutoShape 14"/>
          <p:cNvCxnSpPr>
            <a:cxnSpLocks noChangeShapeType="1"/>
            <a:stCxn id="36869" idx="7"/>
            <a:endCxn id="36869" idx="1"/>
          </p:cNvCxnSpPr>
          <p:nvPr/>
        </p:nvCxnSpPr>
        <p:spPr bwMode="auto">
          <a:xfrm rot="16200000" flipH="1" flipV="1">
            <a:off x="3733006" y="36393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193925" y="4605338"/>
            <a:ext cx="562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 xy</a:t>
            </a:r>
            <a:r>
              <a:rPr lang="en-US" baseline="30000"/>
              <a:t>i</a:t>
            </a:r>
            <a:r>
              <a:rPr lang="en-US"/>
              <a:t>z is in the language for all i </a:t>
            </a:r>
            <a:r>
              <a:rPr lang="en-US" u="sng"/>
              <a:t>&gt;</a:t>
            </a:r>
            <a:r>
              <a:rPr lang="en-US"/>
              <a:t> 0.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743200" y="5410200"/>
            <a:ext cx="4787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y is not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we see an infinite</a:t>
            </a:r>
          </a:p>
          <a:p>
            <a:r>
              <a:rPr lang="en-US"/>
              <a:t>number of strings in L.</a:t>
            </a:r>
          </a:p>
        </p:txBody>
      </p:sp>
    </p:spTree>
    <p:extLst>
      <p:ext uri="{BB962C8B-B14F-4D97-AF65-F5344CB8AC3E}">
        <p14:creationId xmlns:p14="http://schemas.microsoft.com/office/powerpoint/2010/main" val="31013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9869-4D05-7C47-946D-30B2B11DBC4A}" type="slidenum">
              <a:rPr lang="en-US"/>
              <a:pPr/>
              <a:t>49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Infiniteness – Continued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do not yet have an algorithm.</a:t>
            </a:r>
          </a:p>
          <a:p>
            <a:r>
              <a:rPr lang="en-US"/>
              <a:t>There are an infinite number of strings of length &gt; n, and we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test them all.</a:t>
            </a:r>
          </a:p>
          <a:p>
            <a:r>
              <a:rPr lang="en-US">
                <a:solidFill>
                  <a:srgbClr val="CC9900"/>
                </a:solidFill>
              </a:rPr>
              <a:t>Second key idea</a:t>
            </a:r>
            <a:r>
              <a:rPr lang="en-US"/>
              <a:t>: if there is a string of length </a:t>
            </a:r>
            <a:r>
              <a:rPr lang="en-US" u="sng"/>
              <a:t>&gt;</a:t>
            </a:r>
            <a:r>
              <a:rPr lang="en-US"/>
              <a:t> n (= number of states) in L, then there is a string of length between n and 2n-1.</a:t>
            </a:r>
          </a:p>
        </p:txBody>
      </p:sp>
    </p:spTree>
    <p:extLst>
      <p:ext uri="{BB962C8B-B14F-4D97-AF65-F5344CB8AC3E}">
        <p14:creationId xmlns:p14="http://schemas.microsoft.com/office/powerpoint/2010/main" val="116293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B48A-0F0B-F74E-8142-9ADE19135F04}" type="slidenum">
              <a:rPr lang="en-US"/>
              <a:pPr/>
              <a:t>5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Kleene Star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L is a language, then L*, the </a:t>
            </a:r>
            <a:r>
              <a:rPr lang="en-US" i="1">
                <a:solidFill>
                  <a:srgbClr val="FF0066"/>
                </a:solidFill>
              </a:rPr>
              <a:t>Kleene star</a:t>
            </a:r>
            <a:r>
              <a:rPr lang="en-US"/>
              <a:t>  or just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star,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the set of strings formed by concatenating zero or more strings from L, in any order.</a:t>
            </a:r>
          </a:p>
          <a:p>
            <a:r>
              <a:rPr lang="en-US"/>
              <a:t>L*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LLL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…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{0,10}*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10, 00, 010, 100, 1010,…}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FD1-5978-1843-B310-3238B02D434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Remember:</a:t>
            </a:r>
          </a:p>
          <a:p>
            <a:r>
              <a:rPr lang="en-US"/>
              <a:t>y is the first cycle on the path.</a:t>
            </a:r>
          </a:p>
          <a:p>
            <a:r>
              <a:rPr lang="en-US"/>
              <a:t>So |xy| </a:t>
            </a:r>
            <a:r>
              <a:rPr lang="en-US" u="sng"/>
              <a:t>&lt;</a:t>
            </a:r>
            <a:r>
              <a:rPr lang="en-US"/>
              <a:t> n; in particular, 1 </a:t>
            </a:r>
            <a:r>
              <a:rPr lang="en-US" u="sng"/>
              <a:t>&lt;</a:t>
            </a:r>
            <a:r>
              <a:rPr lang="en-US"/>
              <a:t> |y|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r>
              <a:rPr lang="en-US"/>
              <a:t>Thus, if w is of length 2n or more, there is a shorter string in L that is still of length at least n.</a:t>
            </a:r>
          </a:p>
          <a:p>
            <a:r>
              <a:rPr lang="en-US"/>
              <a:t>Keep shortening to reach [n, 2n-1].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886200" y="1828800"/>
            <a:ext cx="3429000" cy="762000"/>
            <a:chOff x="816" y="1968"/>
            <a:chExt cx="3120" cy="672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8926" name="AutoShape 14"/>
            <p:cNvCxnSpPr>
              <a:cxnSpLocks noChangeShapeType="1"/>
              <a:stCxn id="38918" idx="7"/>
              <a:endCxn id="3891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95761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9226-9E4A-EF45-B746-913192B6C448}" type="slidenum">
              <a:rPr lang="en-US"/>
              <a:pPr/>
              <a:t>51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of Infiniteness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01000" cy="4191000"/>
          </a:xfrm>
        </p:spPr>
        <p:txBody>
          <a:bodyPr/>
          <a:lstStyle/>
          <a:p>
            <a:r>
              <a:rPr lang="en-US"/>
              <a:t>Test for membership all strings of length between n and 2n-1.</a:t>
            </a:r>
          </a:p>
          <a:p>
            <a:pPr lvl="1"/>
            <a:r>
              <a:rPr lang="en-US"/>
              <a:t>If any are accepted, then infinite, else finite.</a:t>
            </a:r>
          </a:p>
          <a:p>
            <a:r>
              <a:rPr lang="en-US"/>
              <a:t>A terrible algorithm.</a:t>
            </a:r>
          </a:p>
          <a:p>
            <a:r>
              <a:rPr lang="en-US">
                <a:solidFill>
                  <a:srgbClr val="996600"/>
                </a:solidFill>
              </a:rPr>
              <a:t>Better</a:t>
            </a:r>
            <a:r>
              <a:rPr lang="en-US"/>
              <a:t>: find cycles between the start state and a final state.</a:t>
            </a:r>
          </a:p>
        </p:txBody>
      </p:sp>
    </p:spTree>
    <p:extLst>
      <p:ext uri="{BB962C8B-B14F-4D97-AF65-F5344CB8AC3E}">
        <p14:creationId xmlns:p14="http://schemas.microsoft.com/office/powerpoint/2010/main" val="3879033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DC21-526C-C247-844A-13F657BDECFA}" type="slidenum">
              <a:rPr lang="en-US"/>
              <a:pPr/>
              <a:t>52</a:t>
            </a:fld>
            <a:endParaRPr lang="en-US"/>
          </a:p>
        </p:txBody>
      </p:sp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Cycles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Eliminate states not reachable from the start state.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Eliminate states that do not reach a final state.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Test if the remaining transition graph has any cycles.</a:t>
            </a:r>
          </a:p>
        </p:txBody>
      </p:sp>
    </p:spTree>
    <p:extLst>
      <p:ext uri="{BB962C8B-B14F-4D97-AF65-F5344CB8AC3E}">
        <p14:creationId xmlns:p14="http://schemas.microsoft.com/office/powerpoint/2010/main" val="1649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1D40-EC03-044D-86C9-478E0CD284B9}" type="slidenum">
              <a:rPr lang="en-US"/>
              <a:pPr/>
              <a:t>53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Cycles – (2)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 simple, less efficient way to find cycles is to search forward from a given node N.</a:t>
            </a:r>
          </a:p>
          <a:p>
            <a:r>
              <a:rPr lang="en-US"/>
              <a:t>If you can reach N, then there is a cycle.</a:t>
            </a:r>
          </a:p>
          <a:p>
            <a:r>
              <a:rPr lang="en-US"/>
              <a:t>Do this starting at each node.</a:t>
            </a:r>
          </a:p>
        </p:txBody>
      </p:sp>
    </p:spTree>
    <p:extLst>
      <p:ext uri="{BB962C8B-B14F-4D97-AF65-F5344CB8AC3E}">
        <p14:creationId xmlns:p14="http://schemas.microsoft.com/office/powerpoint/2010/main" val="1615040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599-1F77-E94E-8FEA-5CB7219EB57C}" type="slidenum">
              <a:rPr lang="en-US"/>
              <a:pPr/>
              <a:t>54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Pumping Lemma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/>
              <a:t>We have, almost accidentally, proved a statement that is quite useful for showing certain languages are not regular.</a:t>
            </a:r>
          </a:p>
          <a:p>
            <a:r>
              <a:rPr lang="en-US"/>
              <a:t>Called the </a:t>
            </a:r>
            <a:r>
              <a:rPr lang="en-US" i="1">
                <a:solidFill>
                  <a:srgbClr val="FF0066"/>
                </a:solidFill>
              </a:rPr>
              <a:t>pumping lemma for regular languages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93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63D-BC74-BD4C-A863-2D0F36893CB7}" type="slidenum">
              <a:rPr lang="en-US"/>
              <a:pPr/>
              <a:t>55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55"/>
            <a:ext cx="9144000" cy="762508"/>
          </a:xfrm>
        </p:spPr>
        <p:txBody>
          <a:bodyPr/>
          <a:lstStyle/>
          <a:p>
            <a:r>
              <a:rPr lang="en-US" dirty="0"/>
              <a:t>Statement of the Pumping Lemma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7863"/>
            <a:ext cx="7772400" cy="4114800"/>
          </a:xfrm>
        </p:spPr>
        <p:txBody>
          <a:bodyPr/>
          <a:lstStyle/>
          <a:p>
            <a:pPr marL="609600" indent="-609600">
              <a:buFont typeface="Monotype Sorts" charset="0"/>
              <a:buNone/>
            </a:pPr>
            <a:r>
              <a:rPr lang="en-US"/>
              <a:t>For every regular language L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There is an integer n, such that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   For every string w in L of length </a:t>
            </a:r>
            <a:r>
              <a:rPr lang="en-US" u="sng"/>
              <a:t>&gt;</a:t>
            </a:r>
            <a:r>
              <a:rPr lang="en-US"/>
              <a:t> n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      We can write w = xyz such that: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|y| &gt; 0.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L.</a:t>
            </a:r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Number of</a:t>
              </a:r>
            </a:p>
            <a:p>
              <a:r>
                <a:rPr lang="en-US"/>
                <a:t>states of</a:t>
              </a:r>
            </a:p>
            <a:p>
              <a:r>
                <a:rPr lang="en-US"/>
                <a:t>DFA for L</a:t>
              </a: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3130" y="1392"/>
              <a:ext cx="13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Labels along</a:t>
              </a:r>
            </a:p>
            <a:p>
              <a:r>
                <a:rPr lang="en-US"/>
                <a:t>first cycle on</a:t>
              </a:r>
            </a:p>
            <a:p>
              <a:r>
                <a:rPr lang="en-US"/>
                <a:t>path labeled w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H="1" flipV="1">
              <a:off x="3408" y="26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9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3479-F011-CC45-BC09-A35DFBCB78D2}" type="slidenum">
              <a:rPr lang="en-US"/>
              <a:pPr/>
              <a:t>56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632"/>
            <a:ext cx="9144000" cy="74098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 of Pumping Lemma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</a:p>
          <a:p>
            <a:r>
              <a:rPr lang="en-US"/>
              <a:t>Suppose it were.  Then there would be an associated n for the pumping lemma.</a:t>
            </a:r>
          </a:p>
          <a:p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y </a:t>
            </a:r>
            <a:r>
              <a:rPr lang="en-US">
                <a:sym typeface="Symbol" charset="0"/>
              </a:rPr>
              <a:t>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But then xyyz would be in L, and this string has more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than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9675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0726-0345-AC42-BF35-8FC928F1F7FE}" type="slidenum">
              <a:rPr lang="en-US"/>
              <a:pPr/>
              <a:t>57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3677"/>
            <a:ext cx="9144000" cy="719461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Decision Property</a:t>
            </a:r>
            <a:r>
              <a:rPr lang="en-US"/>
              <a:t>: Equivalence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Given regular languages L and M, is  L = M?</a:t>
            </a:r>
          </a:p>
          <a:p>
            <a:r>
              <a:rPr lang="en-US" dirty="0"/>
              <a:t>Algorithm involves constructing the </a:t>
            </a:r>
            <a:r>
              <a:rPr lang="en-US" i="1" dirty="0">
                <a:solidFill>
                  <a:srgbClr val="FF0066"/>
                </a:solidFill>
              </a:rPr>
              <a:t>product DFA</a:t>
            </a:r>
            <a:r>
              <a:rPr lang="en-US" dirty="0"/>
              <a:t>  from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for L and M.</a:t>
            </a:r>
          </a:p>
          <a:p>
            <a:r>
              <a:rPr lang="en-US" dirty="0"/>
              <a:t>Let these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have sets of states Q and R, respectively.</a:t>
            </a:r>
          </a:p>
          <a:p>
            <a:r>
              <a:rPr lang="en-US" dirty="0"/>
              <a:t>Product DFA has set of states Q </a:t>
            </a:r>
            <a:r>
              <a:rPr lang="en-US" dirty="0">
                <a:sym typeface="Symbol" charset="0"/>
              </a:rPr>
              <a:t> </a:t>
            </a:r>
            <a:r>
              <a:rPr lang="en-US" dirty="0"/>
              <a:t>R.</a:t>
            </a:r>
          </a:p>
          <a:p>
            <a:pPr lvl="1"/>
            <a:r>
              <a:rPr lang="en-US" dirty="0"/>
              <a:t>I.e., pairs [q, r] with q in Q, r in R.</a:t>
            </a:r>
          </a:p>
        </p:txBody>
      </p:sp>
    </p:spTree>
    <p:extLst>
      <p:ext uri="{BB962C8B-B14F-4D97-AF65-F5344CB8AC3E}">
        <p14:creationId xmlns:p14="http://schemas.microsoft.com/office/powerpoint/2010/main" val="1809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EDA3-DA31-7F40-A276-611C47B107C2}" type="slidenum">
              <a:rPr lang="en-US"/>
              <a:pPr/>
              <a:t>58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DFA – Continued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state = [q</a:t>
            </a:r>
            <a:r>
              <a:rPr lang="en-US" baseline="-25000" dirty="0"/>
              <a:t>0</a:t>
            </a:r>
            <a:r>
              <a:rPr lang="en-US" dirty="0"/>
              <a:t>, r</a:t>
            </a:r>
            <a:r>
              <a:rPr lang="en-US" baseline="-25000" dirty="0"/>
              <a:t>0</a:t>
            </a:r>
            <a:r>
              <a:rPr lang="en-US" dirty="0"/>
              <a:t>] (the start states of the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for L, M).</a:t>
            </a:r>
          </a:p>
          <a:p>
            <a:r>
              <a:rPr lang="en-US" dirty="0">
                <a:solidFill>
                  <a:srgbClr val="3366FF"/>
                </a:solidFill>
              </a:rPr>
              <a:t>Transitions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([</a:t>
            </a:r>
            <a:r>
              <a:rPr lang="en-US" dirty="0" err="1"/>
              <a:t>q,r</a:t>
            </a:r>
            <a:r>
              <a:rPr lang="en-US" dirty="0"/>
              <a:t>], a) = [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),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(</a:t>
            </a:r>
            <a:r>
              <a:rPr lang="en-US" dirty="0" err="1"/>
              <a:t>r,a</a:t>
            </a:r>
            <a:r>
              <a:rPr lang="en-US" dirty="0"/>
              <a:t>)]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 are the transition functions for the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of L, M.</a:t>
            </a:r>
          </a:p>
          <a:p>
            <a:pPr lvl="1"/>
            <a:r>
              <a:rPr lang="en-US" dirty="0"/>
              <a:t>That is, we simulate the two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in the two state components of the product DFA.</a:t>
            </a:r>
          </a:p>
        </p:txBody>
      </p:sp>
    </p:spTree>
    <p:extLst>
      <p:ext uri="{BB962C8B-B14F-4D97-AF65-F5344CB8AC3E}">
        <p14:creationId xmlns:p14="http://schemas.microsoft.com/office/powerpoint/2010/main" val="7547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416-99D6-DB42-8F0D-2C66CE952429}" type="slidenum">
              <a:rPr lang="en-US"/>
              <a:pPr/>
              <a:t>59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Product DFA</a:t>
            </a:r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86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387" name="AutoShape 11"/>
          <p:cNvCxnSpPr>
            <a:cxnSpLocks noChangeShapeType="1"/>
            <a:stCxn id="101384" idx="3"/>
            <a:endCxn id="101379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93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95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396" name="AutoShape 20"/>
          <p:cNvCxnSpPr>
            <a:cxnSpLocks noChangeShapeType="1"/>
            <a:stCxn id="101382" idx="3"/>
            <a:endCxn id="101383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1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6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1409" name="AutoShape 33"/>
          <p:cNvCxnSpPr>
            <a:cxnSpLocks noChangeShapeType="1"/>
            <a:stCxn id="101402" idx="7"/>
            <a:endCxn id="101402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1413" name="AutoShape 37"/>
          <p:cNvCxnSpPr>
            <a:cxnSpLocks noChangeShapeType="1"/>
            <a:stCxn id="101406" idx="6"/>
            <a:endCxn id="101402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1420" name="AutoShape 44"/>
          <p:cNvCxnSpPr>
            <a:cxnSpLocks noChangeShapeType="1"/>
            <a:stCxn id="101406" idx="1"/>
            <a:endCxn id="101401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422" name="Oval 46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1426" name="AutoShape 50"/>
          <p:cNvCxnSpPr>
            <a:cxnSpLocks noChangeShapeType="1"/>
            <a:stCxn id="101422" idx="3"/>
            <a:endCxn id="101401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8F5B-EA8F-E44B-B5F7-813EFC494879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 1</a:t>
            </a:r>
            <a:r>
              <a:rPr lang="en-US"/>
              <a:t>: If </a:t>
            </a:r>
            <a:r>
              <a:rPr lang="en-US" i="1"/>
              <a:t>a</a:t>
            </a:r>
            <a:r>
              <a:rPr lang="en-US"/>
              <a:t>  is any symbol, then </a:t>
            </a:r>
            <a:r>
              <a:rPr lang="en-US" b="1"/>
              <a:t>a</a:t>
            </a:r>
            <a:r>
              <a:rPr lang="en-US"/>
              <a:t> is a RE, and L(</a:t>
            </a:r>
            <a:r>
              <a:rPr lang="en-US" b="1"/>
              <a:t>a</a:t>
            </a:r>
            <a:r>
              <a:rPr lang="en-US"/>
              <a:t>) = {a}.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Note</a:t>
            </a:r>
            <a:r>
              <a:rPr lang="en-US"/>
              <a:t>: {a} is the language containing one string, and that string is of length 1.</a:t>
            </a:r>
          </a:p>
          <a:p>
            <a:r>
              <a:rPr lang="en-US">
                <a:solidFill>
                  <a:srgbClr val="3366FF"/>
                </a:solidFill>
              </a:rPr>
              <a:t>Basis 2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is a RE, and L(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}.</a:t>
            </a:r>
          </a:p>
          <a:p>
            <a:r>
              <a:rPr lang="en-US">
                <a:solidFill>
                  <a:srgbClr val="3366FF"/>
                </a:solidFill>
              </a:rPr>
              <a:t>Basis 3</a:t>
            </a:r>
            <a:r>
              <a:rPr lang="en-US"/>
              <a:t>: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 is a RE, and L(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) =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508-25CE-D445-934E-D97D6560006B}" type="slidenum">
              <a:rPr lang="en-US"/>
              <a:pPr/>
              <a:t>60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Make the final states of the product DFA be those states [q, r] such that exactly one of q and r is a final state of its own DFA.</a:t>
            </a:r>
          </a:p>
          <a:p>
            <a:r>
              <a:rPr lang="en-US"/>
              <a:t>Thus, the product accepts w iff w is in exactly one of L and M.</a:t>
            </a:r>
          </a:p>
          <a:p>
            <a:r>
              <a:rPr lang="en-US"/>
              <a:t>L = M if and only if the product automaton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language is empty.</a:t>
            </a:r>
          </a:p>
        </p:txBody>
      </p:sp>
    </p:spTree>
    <p:extLst>
      <p:ext uri="{BB962C8B-B14F-4D97-AF65-F5344CB8AC3E}">
        <p14:creationId xmlns:p14="http://schemas.microsoft.com/office/powerpoint/2010/main" val="629393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4C2-E3F2-054B-9D25-9F4359274ED5}" type="slidenum">
              <a:rPr lang="en-US"/>
              <a:pPr/>
              <a:t>61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Equivalence</a:t>
            </a:r>
          </a:p>
        </p:txBody>
      </p:sp>
      <p:sp>
        <p:nvSpPr>
          <p:cNvPr id="103427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34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435" name="AutoShape 11"/>
          <p:cNvCxnSpPr>
            <a:cxnSpLocks noChangeShapeType="1"/>
            <a:stCxn id="103432" idx="3"/>
            <a:endCxn id="103427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41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43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444" name="AutoShape 20"/>
          <p:cNvCxnSpPr>
            <a:cxnSpLocks noChangeShapeType="1"/>
            <a:stCxn id="103430" idx="3"/>
            <a:endCxn id="103431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49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3450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54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3457" name="AutoShape 33"/>
          <p:cNvCxnSpPr>
            <a:cxnSpLocks noChangeShapeType="1"/>
            <a:stCxn id="103450" idx="7"/>
            <a:endCxn id="103450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3461" name="AutoShape 37"/>
          <p:cNvCxnSpPr>
            <a:cxnSpLocks noChangeShapeType="1"/>
            <a:stCxn id="103454" idx="6"/>
            <a:endCxn id="103450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3463" name="AutoShape 39"/>
          <p:cNvCxnSpPr>
            <a:cxnSpLocks noChangeShapeType="1"/>
            <a:stCxn id="103454" idx="1"/>
            <a:endCxn id="103449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65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3468" name="AutoShape 44"/>
          <p:cNvCxnSpPr>
            <a:cxnSpLocks noChangeShapeType="1"/>
            <a:stCxn id="103465" idx="3"/>
            <a:endCxn id="103449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9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70" name="Oval 46"/>
          <p:cNvSpPr>
            <a:spLocks noChangeArrowheads="1"/>
          </p:cNvSpPr>
          <p:nvPr/>
        </p:nvSpPr>
        <p:spPr bwMode="auto">
          <a:xfrm>
            <a:off x="4953000" y="20574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71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7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E05-ACDC-2445-AD7B-C6D34D45D24E}" type="slidenum">
              <a:rPr lang="en-US"/>
              <a:pPr/>
              <a:t>62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7392"/>
            <a:ext cx="9144000" cy="611842"/>
          </a:xfrm>
        </p:spPr>
        <p:txBody>
          <a:bodyPr/>
          <a:lstStyle/>
          <a:p>
            <a:r>
              <a:rPr lang="en-US" dirty="0">
                <a:solidFill>
                  <a:srgbClr val="996600"/>
                </a:solidFill>
              </a:rPr>
              <a:t>Decision Property</a:t>
            </a:r>
            <a:r>
              <a:rPr lang="en-US" dirty="0"/>
              <a:t>: Containment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regular languages L and M, is L </a:t>
            </a:r>
            <a:r>
              <a:rPr lang="en-US" dirty="0">
                <a:sym typeface="Symbol" charset="0"/>
              </a:rPr>
              <a:t> </a:t>
            </a:r>
            <a:r>
              <a:rPr lang="en-US" dirty="0"/>
              <a:t>M?</a:t>
            </a:r>
          </a:p>
          <a:p>
            <a:r>
              <a:rPr lang="en-US" dirty="0"/>
              <a:t>Algorithm also uses the product automaton.</a:t>
            </a:r>
          </a:p>
          <a:p>
            <a:r>
              <a:rPr lang="en-US" dirty="0"/>
              <a:t>How do you define the final states [q, r] of the product so its language is empty </a:t>
            </a:r>
            <a:r>
              <a:rPr lang="en-US" dirty="0" err="1"/>
              <a:t>iff</a:t>
            </a:r>
            <a:r>
              <a:rPr lang="en-US" dirty="0"/>
              <a:t> L </a:t>
            </a:r>
            <a:r>
              <a:rPr lang="en-US" dirty="0">
                <a:sym typeface="Symbol" charset="0"/>
              </a:rPr>
              <a:t> </a:t>
            </a:r>
            <a:r>
              <a:rPr lang="en-US" dirty="0"/>
              <a:t>M?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362200" y="4738914"/>
            <a:ext cx="4935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CC33"/>
                </a:solidFill>
              </a:rPr>
              <a:t>Answer</a:t>
            </a:r>
            <a:r>
              <a:rPr lang="en-US" sz="3200" dirty="0"/>
              <a:t>: q is final; r is not.</a:t>
            </a:r>
          </a:p>
        </p:txBody>
      </p:sp>
    </p:spTree>
    <p:extLst>
      <p:ext uri="{BB962C8B-B14F-4D97-AF65-F5344CB8AC3E}">
        <p14:creationId xmlns:p14="http://schemas.microsoft.com/office/powerpoint/2010/main" val="3335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68F-CA9B-AE45-A930-5B5CD27616C1}" type="slidenum">
              <a:rPr lang="en-US"/>
              <a:pPr/>
              <a:t>63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Containment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7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579" name="AutoShape 11"/>
          <p:cNvCxnSpPr>
            <a:cxnSpLocks noChangeShapeType="1"/>
            <a:stCxn id="109576" idx="3"/>
            <a:endCxn id="10957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8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8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588" name="AutoShape 20"/>
          <p:cNvCxnSpPr>
            <a:cxnSpLocks noChangeShapeType="1"/>
            <a:stCxn id="109574" idx="3"/>
            <a:endCxn id="10957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1" name="AutoShape 33"/>
          <p:cNvCxnSpPr>
            <a:cxnSpLocks noChangeShapeType="1"/>
            <a:stCxn id="109594" idx="7"/>
            <a:endCxn id="10959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5" name="AutoShape 37"/>
          <p:cNvCxnSpPr>
            <a:cxnSpLocks noChangeShapeType="1"/>
            <a:stCxn id="109598" idx="6"/>
            <a:endCxn id="10959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07" name="AutoShape 39"/>
          <p:cNvCxnSpPr>
            <a:cxnSpLocks noChangeShapeType="1"/>
            <a:stCxn id="109598" idx="1"/>
            <a:endCxn id="10959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12" name="AutoShape 44"/>
          <p:cNvCxnSpPr>
            <a:cxnSpLocks noChangeShapeType="1"/>
            <a:stCxn id="109609" idx="3"/>
            <a:endCxn id="10959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15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4267200" y="4876800"/>
            <a:ext cx="3519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Note: the only final state</a:t>
            </a:r>
          </a:p>
          <a:p>
            <a:r>
              <a:rPr lang="en-US"/>
              <a:t>is unreachable, so</a:t>
            </a:r>
          </a:p>
          <a:p>
            <a:r>
              <a:rPr lang="en-US"/>
              <a:t>containment holds.</a:t>
            </a:r>
          </a:p>
        </p:txBody>
      </p:sp>
    </p:spTree>
    <p:extLst>
      <p:ext uri="{BB962C8B-B14F-4D97-AF65-F5344CB8AC3E}">
        <p14:creationId xmlns:p14="http://schemas.microsoft.com/office/powerpoint/2010/main" val="24092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D540-4A94-7B42-9422-F26C71343F45}" type="slidenum">
              <a:rPr lang="en-US"/>
              <a:pPr/>
              <a:t>64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Minimum-State DFA for a Regular Language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/>
              <a:t>In principle, since we can test for equivalence of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we can, given a DFA </a:t>
            </a:r>
            <a:r>
              <a:rPr lang="en-US" i="1"/>
              <a:t>A</a:t>
            </a:r>
            <a:r>
              <a:rPr lang="en-US"/>
              <a:t>  find the DFA with the fewest states accepting L(A).</a:t>
            </a:r>
          </a:p>
          <a:p>
            <a:r>
              <a:rPr lang="en-US"/>
              <a:t>Test all smaller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for equivalence with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/>
              <a:t>But that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 terrible algorithm.</a:t>
            </a:r>
          </a:p>
        </p:txBody>
      </p:sp>
    </p:spTree>
    <p:extLst>
      <p:ext uri="{BB962C8B-B14F-4D97-AF65-F5344CB8AC3E}">
        <p14:creationId xmlns:p14="http://schemas.microsoft.com/office/powerpoint/2010/main" val="4247973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B56F-9171-CA4C-9398-254D8B907C53}" type="slidenum">
              <a:rPr lang="en-US"/>
              <a:pPr/>
              <a:t>65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State Minimization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a table with all pairs of states.</a:t>
            </a:r>
          </a:p>
          <a:p>
            <a:r>
              <a:rPr lang="en-US"/>
              <a:t>If you find a string that </a:t>
            </a:r>
            <a:r>
              <a:rPr lang="en-US" i="1">
                <a:solidFill>
                  <a:srgbClr val="FF0066"/>
                </a:solidFill>
              </a:rPr>
              <a:t>distinguishes</a:t>
            </a:r>
            <a:r>
              <a:rPr lang="en-US"/>
              <a:t> two states (takes exactly one to an accepting state), mark that pair.</a:t>
            </a:r>
          </a:p>
          <a:p>
            <a:r>
              <a:rPr lang="en-US"/>
              <a:t>Algorithm is a recursion on the length of the shortest distinguishing string.</a:t>
            </a:r>
          </a:p>
        </p:txBody>
      </p:sp>
    </p:spTree>
    <p:extLst>
      <p:ext uri="{BB962C8B-B14F-4D97-AF65-F5344CB8AC3E}">
        <p14:creationId xmlns:p14="http://schemas.microsoft.com/office/powerpoint/2010/main" val="2635357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2AA-203B-AC44-9B60-D097874E8BC2}" type="slidenum">
              <a:rPr lang="en-US"/>
              <a:pPr/>
              <a:t>66</a:t>
            </a:fld>
            <a:endParaRPr lang="en-US"/>
          </a:p>
        </p:txBody>
      </p:sp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457200" y="2971800"/>
            <a:ext cx="6096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</a:t>
            </a: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0" y="2209800"/>
            <a:ext cx="666750" cy="838200"/>
            <a:chOff x="0" y="1392"/>
            <a:chExt cx="420" cy="528"/>
          </a:xfrm>
        </p:grpSpPr>
        <p:sp>
          <p:nvSpPr>
            <p:cNvPr id="125956" name="Text Box 4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838200" y="2209800"/>
            <a:ext cx="1371600" cy="1981200"/>
            <a:chOff x="528" y="1392"/>
            <a:chExt cx="864" cy="1248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720" y="2352"/>
              <a:ext cx="672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Love-15</a:t>
              </a:r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768" y="139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15-Love</a:t>
              </a:r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 flipV="1">
              <a:off x="576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576" y="21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28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528" y="220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65" name="Group 13"/>
          <p:cNvGrpSpPr>
            <a:grpSpLocks/>
          </p:cNvGrpSpPr>
          <p:nvPr/>
        </p:nvGrpSpPr>
        <p:grpSpPr bwMode="auto">
          <a:xfrm>
            <a:off x="2133600" y="1524000"/>
            <a:ext cx="1600200" cy="3200400"/>
            <a:chOff x="1344" y="960"/>
            <a:chExt cx="1008" cy="2016"/>
          </a:xfrm>
        </p:grpSpPr>
        <p:sp>
          <p:nvSpPr>
            <p:cNvPr id="125966" name="Oval 14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Love-30</a:t>
              </a:r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15-all</a:t>
              </a:r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30-Love</a:t>
              </a:r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Text Box 21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1392" y="115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75" name="Text Box 23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76" name="Text Box 24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77" name="Group 25"/>
          <p:cNvGrpSpPr>
            <a:grpSpLocks/>
          </p:cNvGrpSpPr>
          <p:nvPr/>
        </p:nvGrpSpPr>
        <p:grpSpPr bwMode="auto">
          <a:xfrm>
            <a:off x="3505200" y="914400"/>
            <a:ext cx="1600200" cy="4419600"/>
            <a:chOff x="2208" y="576"/>
            <a:chExt cx="1008" cy="2784"/>
          </a:xfrm>
        </p:grpSpPr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Love-40</a:t>
              </a:r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15-30</a:t>
              </a:r>
            </a:p>
          </p:txBody>
        </p:sp>
        <p:sp>
          <p:nvSpPr>
            <p:cNvPr id="125980" name="Oval 28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30-15</a:t>
              </a:r>
            </a:p>
          </p:txBody>
        </p:sp>
        <p:sp>
          <p:nvSpPr>
            <p:cNvPr id="125981" name="Oval 29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40-Love</a:t>
              </a:r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Line 33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2304" y="249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89" name="Text Box 37"/>
            <p:cNvSpPr txBox="1">
              <a:spLocks noChangeArrowheads="1"/>
            </p:cNvSpPr>
            <p:nvPr/>
          </p:nvSpPr>
          <p:spPr bwMode="auto">
            <a:xfrm>
              <a:off x="2304" y="163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2304" y="72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2304" y="21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93" name="Text Box 41"/>
            <p:cNvSpPr txBox="1">
              <a:spLocks noChangeArrowheads="1"/>
            </p:cNvSpPr>
            <p:nvPr/>
          </p:nvSpPr>
          <p:spPr bwMode="auto">
            <a:xfrm>
              <a:off x="2304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94" name="Group 42"/>
          <p:cNvGrpSpPr>
            <a:grpSpLocks/>
          </p:cNvGrpSpPr>
          <p:nvPr/>
        </p:nvGrpSpPr>
        <p:grpSpPr bwMode="auto">
          <a:xfrm>
            <a:off x="4953000" y="228600"/>
            <a:ext cx="1676400" cy="5943600"/>
            <a:chOff x="3120" y="144"/>
            <a:chExt cx="1056" cy="3744"/>
          </a:xfrm>
        </p:grpSpPr>
        <p:grpSp>
          <p:nvGrpSpPr>
            <p:cNvPr id="125995" name="Group 43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125996" name="Oval 44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Server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125997" name="Oval 45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98" name="Group 46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125999" name="Oval 4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Opp</a:t>
                </a:r>
                <a:r>
                  <a:rPr lang="ja-JP" altLang="en-US" sz="1800">
                    <a:latin typeface="Arial"/>
                  </a:rPr>
                  <a:t>’</a:t>
                </a:r>
                <a:r>
                  <a:rPr lang="en-US" sz="1800"/>
                  <a:t>nt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126000" name="Oval 4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001" name="Line 49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Line 50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03" name="Text Box 51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04" name="Text Box 52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4876800" y="1295400"/>
            <a:ext cx="1447800" cy="3733800"/>
            <a:chOff x="3072" y="816"/>
            <a:chExt cx="912" cy="2352"/>
          </a:xfrm>
        </p:grpSpPr>
        <p:sp>
          <p:nvSpPr>
            <p:cNvPr id="126006" name="Oval 54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40-15</a:t>
              </a:r>
            </a:p>
          </p:txBody>
        </p:sp>
        <p:sp>
          <p:nvSpPr>
            <p:cNvPr id="126007" name="Oval 55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15-40</a:t>
              </a:r>
            </a:p>
          </p:txBody>
        </p:sp>
        <p:sp>
          <p:nvSpPr>
            <p:cNvPr id="126008" name="Oval 56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30-all</a:t>
              </a:r>
            </a:p>
          </p:txBody>
        </p:sp>
        <p:sp>
          <p:nvSpPr>
            <p:cNvPr id="126009" name="Line 57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Line 58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Line 59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2" name="Line 60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Line 61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Line 62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5" name="Text Box 63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6" name="Text Box 64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7" name="Text Box 65"/>
            <p:cNvSpPr txBox="1">
              <a:spLocks noChangeArrowheads="1"/>
            </p:cNvSpPr>
            <p:nvPr/>
          </p:nvSpPr>
          <p:spPr bwMode="auto">
            <a:xfrm>
              <a:off x="3168" y="124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8" name="Text Box 66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19" name="Text Box 67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20" name="Text Box 68"/>
            <p:cNvSpPr txBox="1">
              <a:spLocks noChangeArrowheads="1"/>
            </p:cNvSpPr>
            <p:nvPr/>
          </p:nvSpPr>
          <p:spPr bwMode="auto">
            <a:xfrm>
              <a:off x="3168" y="91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21" name="Group 69"/>
          <p:cNvGrpSpPr>
            <a:grpSpLocks/>
          </p:cNvGrpSpPr>
          <p:nvPr/>
        </p:nvGrpSpPr>
        <p:grpSpPr bwMode="auto">
          <a:xfrm>
            <a:off x="5715000" y="990600"/>
            <a:ext cx="1828800" cy="4419600"/>
            <a:chOff x="3600" y="624"/>
            <a:chExt cx="1152" cy="2784"/>
          </a:xfrm>
        </p:grpSpPr>
        <p:sp>
          <p:nvSpPr>
            <p:cNvPr id="126022" name="Oval 70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30-40</a:t>
              </a:r>
            </a:p>
          </p:txBody>
        </p:sp>
        <p:sp>
          <p:nvSpPr>
            <p:cNvPr id="126023" name="Oval 71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40-30</a:t>
              </a:r>
            </a:p>
          </p:txBody>
        </p:sp>
        <p:sp>
          <p:nvSpPr>
            <p:cNvPr id="126024" name="Line 72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5" name="Line 73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Line 74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7" name="Line 75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Line 76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9" name="Line 77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Text Box 78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1" name="Text Box 79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2" name="Text Box 80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3" name="Text Box 81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34" name="Text Box 82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35" name="Text Box 83"/>
            <p:cNvSpPr txBox="1">
              <a:spLocks noChangeArrowheads="1"/>
            </p:cNvSpPr>
            <p:nvPr/>
          </p:nvSpPr>
          <p:spPr bwMode="auto">
            <a:xfrm>
              <a:off x="4032" y="11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36" name="Group 84"/>
          <p:cNvGrpSpPr>
            <a:grpSpLocks/>
          </p:cNvGrpSpPr>
          <p:nvPr/>
        </p:nvGrpSpPr>
        <p:grpSpPr bwMode="auto">
          <a:xfrm>
            <a:off x="6400800" y="914400"/>
            <a:ext cx="2286000" cy="4572000"/>
            <a:chOff x="4032" y="576"/>
            <a:chExt cx="1440" cy="2880"/>
          </a:xfrm>
        </p:grpSpPr>
        <p:sp>
          <p:nvSpPr>
            <p:cNvPr id="126037" name="Oval 85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deuce</a:t>
              </a:r>
            </a:p>
          </p:txBody>
        </p:sp>
        <p:sp>
          <p:nvSpPr>
            <p:cNvPr id="126038" name="Line 86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9" name="Line 87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0" name="Line 88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Line 89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Text Box 90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43" name="Text Box 91"/>
            <p:cNvSpPr txBox="1">
              <a:spLocks noChangeArrowheads="1"/>
            </p:cNvSpPr>
            <p:nvPr/>
          </p:nvSpPr>
          <p:spPr bwMode="auto">
            <a:xfrm>
              <a:off x="4128" y="91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44" name="Text Box 92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45" name="Text Box 93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46" name="Group 94"/>
          <p:cNvGrpSpPr>
            <a:grpSpLocks/>
          </p:cNvGrpSpPr>
          <p:nvPr/>
        </p:nvGrpSpPr>
        <p:grpSpPr bwMode="auto">
          <a:xfrm>
            <a:off x="7543800" y="1219200"/>
            <a:ext cx="762000" cy="3962400"/>
            <a:chOff x="4752" y="768"/>
            <a:chExt cx="480" cy="2496"/>
          </a:xfrm>
        </p:grpSpPr>
        <p:sp>
          <p:nvSpPr>
            <p:cNvPr id="126047" name="Oval 95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Ad-out</a:t>
              </a:r>
            </a:p>
          </p:txBody>
        </p:sp>
        <p:sp>
          <p:nvSpPr>
            <p:cNvPr id="126048" name="Oval 96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Ad-in</a:t>
              </a:r>
            </a:p>
          </p:txBody>
        </p:sp>
        <p:sp>
          <p:nvSpPr>
            <p:cNvPr id="126049" name="Line 97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0" name="Line 98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1" name="Text Box 99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52" name="Text Box 100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53" name="Group 101"/>
          <p:cNvGrpSpPr>
            <a:grpSpLocks/>
          </p:cNvGrpSpPr>
          <p:nvPr/>
        </p:nvGrpSpPr>
        <p:grpSpPr bwMode="auto">
          <a:xfrm>
            <a:off x="6629400" y="600075"/>
            <a:ext cx="2212975" cy="5191125"/>
            <a:chOff x="4176" y="378"/>
            <a:chExt cx="1394" cy="3270"/>
          </a:xfrm>
        </p:grpSpPr>
        <p:sp>
          <p:nvSpPr>
            <p:cNvPr id="126054" name="Text Box 102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55" name="Text Box 103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56" name="Line 104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7" name="Line 105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6058" name="AutoShape 106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059" name="AutoShape 107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060" name="Text Box 108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61" name="Text Box 109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236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A901-EF69-C049-90FF-A0AB2640C5B8}" type="slidenum">
              <a:rPr lang="en-US"/>
              <a:pPr/>
              <a:t>67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Minimization – 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343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Mark pairs with exactly one final state.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mark [q, r] if for some input symbol </a:t>
            </a:r>
            <a:r>
              <a:rPr lang="en-US" i="1"/>
              <a:t>a</a:t>
            </a:r>
            <a:r>
              <a:rPr lang="en-US"/>
              <a:t>, [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(q,a),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(r,a)] is marked.</a:t>
            </a:r>
          </a:p>
          <a:p>
            <a:r>
              <a:rPr lang="en-US"/>
              <a:t>After no more marks are possible, the unmarked pairs are equivalent and can be merged into one state.</a:t>
            </a:r>
          </a:p>
        </p:txBody>
      </p:sp>
    </p:spTree>
    <p:extLst>
      <p:ext uri="{BB962C8B-B14F-4D97-AF65-F5344CB8AC3E}">
        <p14:creationId xmlns:p14="http://schemas.microsoft.com/office/powerpoint/2010/main" val="1952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1249-0009-4848-9228-E994EFF1F936}" type="slidenum">
              <a:rPr lang="en-US"/>
              <a:pPr/>
              <a:t>68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4540"/>
            <a:ext cx="9144000" cy="664029"/>
          </a:xfrm>
        </p:spPr>
        <p:txBody>
          <a:bodyPr/>
          <a:lstStyle/>
          <a:p>
            <a:r>
              <a:rPr lang="en-US" dirty="0"/>
              <a:t>Transitivity of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Indistinguishable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state p is indistinguishable from q, and q is indistinguishable from r, then p is indistinguishable from r.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The outcome (accept or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t) of p and q on input w is the same, and the outcome of q and r on w is the same, then likewise the outcome of p and r.</a:t>
            </a:r>
          </a:p>
        </p:txBody>
      </p:sp>
    </p:spTree>
    <p:extLst>
      <p:ext uri="{BB962C8B-B14F-4D97-AF65-F5344CB8AC3E}">
        <p14:creationId xmlns:p14="http://schemas.microsoft.com/office/powerpoint/2010/main" val="508391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AD92-DB12-FA48-84CE-0B911C467BD5}" type="slidenum">
              <a:rPr lang="en-US"/>
              <a:pPr/>
              <a:t>69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055"/>
            <a:ext cx="7772400" cy="537029"/>
          </a:xfrm>
        </p:spPr>
        <p:txBody>
          <a:bodyPr/>
          <a:lstStyle/>
          <a:p>
            <a:r>
              <a:rPr lang="en-US" dirty="0"/>
              <a:t>Constructing the Minimum-State DFA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19600"/>
          </a:xfrm>
        </p:spPr>
        <p:txBody>
          <a:bodyPr/>
          <a:lstStyle/>
          <a:p>
            <a:r>
              <a:rPr lang="en-US"/>
              <a:t>Suppose 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 are indistinguishable states.</a:t>
            </a:r>
          </a:p>
          <a:p>
            <a:r>
              <a:rPr lang="en-US"/>
              <a:t>Replace them by one </a:t>
            </a:r>
            <a:r>
              <a:rPr lang="en-US" i="1">
                <a:solidFill>
                  <a:srgbClr val="FF0066"/>
                </a:solidFill>
              </a:rPr>
              <a:t>representative </a:t>
            </a:r>
            <a:r>
              <a:rPr lang="en-US"/>
              <a:t> state q.</a:t>
            </a:r>
          </a:p>
          <a:p>
            <a:r>
              <a:rPr lang="en-US"/>
              <a:t>Then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1</a:t>
            </a:r>
            <a:r>
              <a:rPr lang="en-US"/>
              <a:t>, a),…,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k</a:t>
            </a:r>
            <a:r>
              <a:rPr lang="en-US"/>
              <a:t>, a) are all indistinguishable states.</a:t>
            </a:r>
          </a:p>
          <a:p>
            <a:pPr lvl="1"/>
            <a:r>
              <a:rPr lang="en-US">
                <a:solidFill>
                  <a:srgbClr val="CC9900"/>
                </a:solidFill>
              </a:rPr>
              <a:t>Key point</a:t>
            </a:r>
            <a:r>
              <a:rPr lang="en-US"/>
              <a:t>: otherwise, we should have marked at least one more pair.</a:t>
            </a:r>
          </a:p>
          <a:p>
            <a:r>
              <a:rPr lang="en-US"/>
              <a:t>Let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a) = the representative state for that group.</a:t>
            </a:r>
          </a:p>
        </p:txBody>
      </p:sp>
    </p:spTree>
    <p:extLst>
      <p:ext uri="{BB962C8B-B14F-4D97-AF65-F5344CB8AC3E}">
        <p14:creationId xmlns:p14="http://schemas.microsoft.com/office/powerpoint/2010/main" val="27586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F5B3-C4D0-3C46-A13E-8E3DFA9DCB04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Definition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 1</a:t>
            </a:r>
            <a:r>
              <a:rPr lang="en-US"/>
              <a:t>: If E</a:t>
            </a:r>
            <a:r>
              <a:rPr lang="en-US" baseline="-25000"/>
              <a:t>1</a:t>
            </a:r>
            <a:r>
              <a:rPr lang="en-US"/>
              <a:t> and E</a:t>
            </a:r>
            <a:r>
              <a:rPr lang="en-US" baseline="-25000"/>
              <a:t>2</a:t>
            </a:r>
            <a:r>
              <a:rPr lang="en-US"/>
              <a:t> are regular expressions, then E</a:t>
            </a:r>
            <a:r>
              <a:rPr lang="en-US" baseline="-25000"/>
              <a:t>1</a:t>
            </a:r>
            <a:r>
              <a:rPr lang="en-US"/>
              <a:t>+E</a:t>
            </a:r>
            <a:r>
              <a:rPr lang="en-US" baseline="-25000"/>
              <a:t>2</a:t>
            </a:r>
            <a:r>
              <a:rPr lang="en-US"/>
              <a:t> is a regular expression, and L(E</a:t>
            </a:r>
            <a:r>
              <a:rPr lang="en-US" baseline="-25000"/>
              <a:t>1</a:t>
            </a:r>
            <a:r>
              <a:rPr lang="en-US"/>
              <a:t>+E</a:t>
            </a:r>
            <a:r>
              <a:rPr lang="en-US" baseline="-25000"/>
              <a:t>2</a:t>
            </a:r>
            <a:r>
              <a:rPr lang="en-US"/>
              <a:t>) = L(E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>
                <a:sym typeface="Symbol" charset="0"/>
              </a:rPr>
              <a:t></a:t>
            </a:r>
            <a:r>
              <a:rPr lang="en-US"/>
              <a:t>L(E</a:t>
            </a:r>
            <a:r>
              <a:rPr lang="en-US" baseline="-25000"/>
              <a:t>2</a:t>
            </a:r>
            <a:r>
              <a:rPr lang="en-US"/>
              <a:t>).</a:t>
            </a:r>
          </a:p>
          <a:p>
            <a:r>
              <a:rPr lang="en-US">
                <a:solidFill>
                  <a:srgbClr val="3366FF"/>
                </a:solidFill>
              </a:rPr>
              <a:t>Induction 2</a:t>
            </a:r>
            <a:r>
              <a:rPr lang="en-US"/>
              <a:t>: If E</a:t>
            </a:r>
            <a:r>
              <a:rPr lang="en-US" baseline="-25000"/>
              <a:t>1</a:t>
            </a:r>
            <a:r>
              <a:rPr lang="en-US"/>
              <a:t> and E</a:t>
            </a:r>
            <a:r>
              <a:rPr lang="en-US" baseline="-25000"/>
              <a:t>2</a:t>
            </a:r>
            <a:r>
              <a:rPr lang="en-US"/>
              <a:t> are regular expressions, then E</a:t>
            </a:r>
            <a:r>
              <a:rPr lang="en-US" baseline="-25000"/>
              <a:t>1</a:t>
            </a:r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 is a regular expression, and L(E</a:t>
            </a:r>
            <a:r>
              <a:rPr lang="en-US" baseline="-25000"/>
              <a:t>1</a:t>
            </a:r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) = L(E</a:t>
            </a:r>
            <a:r>
              <a:rPr lang="en-US" baseline="-25000"/>
              <a:t>1</a:t>
            </a:r>
            <a:r>
              <a:rPr lang="en-US"/>
              <a:t>)L(E</a:t>
            </a:r>
            <a:r>
              <a:rPr lang="en-US" baseline="-25000"/>
              <a:t>2</a:t>
            </a:r>
            <a:r>
              <a:rPr lang="en-US"/>
              <a:t>).</a:t>
            </a:r>
          </a:p>
          <a:p>
            <a:r>
              <a:rPr lang="en-US">
                <a:solidFill>
                  <a:srgbClr val="3366FF"/>
                </a:solidFill>
              </a:rPr>
              <a:t>Induction 3</a:t>
            </a:r>
            <a:r>
              <a:rPr lang="en-US"/>
              <a:t>: If E is a RE, then E* is a RE, and L(E*) = (L(E))*.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1CEF-44A8-D14E-AD95-0450EC8879B1}" type="slidenum">
              <a:rPr lang="en-US"/>
              <a:pPr/>
              <a:t>70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State Minimization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0" y="1828800"/>
            <a:ext cx="4913313" cy="3200400"/>
            <a:chOff x="2256" y="1104"/>
            <a:chExt cx="3095" cy="2016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4089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 {1,3,5,7}</a:t>
              </a: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</p:grp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28600" y="5359400"/>
            <a:ext cx="658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Remember this DFA? It was constructed for the</a:t>
            </a:r>
          </a:p>
          <a:p>
            <a:r>
              <a:rPr lang="en-US"/>
              <a:t>chessboard NFA by the subset construction.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26" y="2267857"/>
            <a:ext cx="1592943" cy="2872125"/>
          </a:xfrm>
          <a:prstGeom prst="rect">
            <a:avLst/>
          </a:prstGeom>
        </p:spPr>
      </p:pic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7321550" y="2743200"/>
            <a:ext cx="1822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Here it is</a:t>
            </a:r>
          </a:p>
          <a:p>
            <a:r>
              <a:rPr lang="en-US" dirty="0"/>
              <a:t>with more</a:t>
            </a:r>
          </a:p>
          <a:p>
            <a:r>
              <a:rPr lang="en-US" dirty="0"/>
              <a:t>convenient</a:t>
            </a:r>
          </a:p>
          <a:p>
            <a:r>
              <a:rPr lang="en-US" dirty="0"/>
              <a:t>state names</a:t>
            </a:r>
          </a:p>
        </p:txBody>
      </p:sp>
    </p:spTree>
    <p:extLst>
      <p:ext uri="{BB962C8B-B14F-4D97-AF65-F5344CB8AC3E}">
        <p14:creationId xmlns:p14="http://schemas.microsoft.com/office/powerpoint/2010/main" val="5502780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6499-55AE-AB42-AC1B-C7AF4253ABF5}" type="slidenum">
              <a:rPr lang="en-US"/>
              <a:pPr/>
              <a:t>71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60925" y="5367338"/>
            <a:ext cx="318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with marks for</a:t>
            </a:r>
          </a:p>
          <a:p>
            <a:r>
              <a:rPr lang="en-US"/>
              <a:t>the pairs with one of</a:t>
            </a:r>
          </a:p>
          <a:p>
            <a:r>
              <a:rPr lang="en-US"/>
              <a:t>the final states F or 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69995"/>
            <a:ext cx="1859869" cy="3353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34" y="2692399"/>
            <a:ext cx="2719516" cy="21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5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E62A-617E-6146-82DD-35AF33A6F2A0}" type="slidenum">
              <a:rPr lang="en-US"/>
              <a:pPr/>
              <a:t>72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800600" y="5334000"/>
            <a:ext cx="3314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r gives no help,</a:t>
            </a:r>
          </a:p>
          <a:p>
            <a:r>
              <a:rPr lang="en-US"/>
              <a:t>because the pair [B, D]</a:t>
            </a:r>
          </a:p>
          <a:p>
            <a:r>
              <a:rPr lang="en-US"/>
              <a:t>is not marked.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69995"/>
            <a:ext cx="1859869" cy="33534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34" y="2692399"/>
            <a:ext cx="2719516" cy="21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9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1BB-2C8C-6649-A2C2-486B1FB62486}" type="slidenum">
              <a:rPr lang="en-US"/>
              <a:pPr/>
              <a:t>73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971800" y="5181600"/>
            <a:ext cx="5399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input b distinguishes {A,B,F}</a:t>
            </a:r>
          </a:p>
          <a:p>
            <a:r>
              <a:rPr lang="en-US"/>
              <a:t>from {C,D,E,G}.  For example, [A, C]</a:t>
            </a:r>
          </a:p>
          <a:p>
            <a:r>
              <a:rPr lang="en-US"/>
              <a:t>gets marked because [C, F] is marked.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14" y="2732416"/>
            <a:ext cx="2377849" cy="19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E2F-207E-8E48-822B-5AB59513D5E5}" type="slidenum">
              <a:rPr lang="en-US"/>
              <a:pPr/>
              <a:t>74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191000" y="5181600"/>
            <a:ext cx="417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[C, D] and [C, E] are marked</a:t>
            </a:r>
          </a:p>
          <a:p>
            <a:r>
              <a:rPr lang="en-US"/>
              <a:t>because of transitions on b to</a:t>
            </a:r>
          </a:p>
          <a:p>
            <a:r>
              <a:rPr lang="en-US"/>
              <a:t>marked pair [F, G].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2755900"/>
            <a:ext cx="2775857" cy="20919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B110-A5CF-4443-85BA-4759DAB95F9B}" type="slidenum">
              <a:rPr lang="en-US"/>
              <a:pPr/>
              <a:t>75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762000" y="5257800"/>
            <a:ext cx="375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[A, B] is marked</a:t>
            </a:r>
          </a:p>
          <a:p>
            <a:r>
              <a:rPr lang="en-US"/>
              <a:t>because of transitions on r</a:t>
            </a:r>
          </a:p>
          <a:p>
            <a:r>
              <a:rPr lang="en-US"/>
              <a:t>to marked pair [B, D]. 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860925" y="5291138"/>
            <a:ext cx="4016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[D, E] can never be marked,</a:t>
            </a:r>
          </a:p>
          <a:p>
            <a:r>
              <a:rPr lang="en-US"/>
              <a:t>because on both inputs they</a:t>
            </a:r>
          </a:p>
          <a:p>
            <a:r>
              <a:rPr lang="en-US"/>
              <a:t>go to the same state.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2717800"/>
            <a:ext cx="2674999" cy="21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AB48-4F0C-EC47-A11B-303F2660A8D8}" type="slidenum">
              <a:rPr lang="en-US"/>
              <a:pPr/>
              <a:t>76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41" y="2240642"/>
            <a:ext cx="6876353" cy="3347357"/>
          </a:xfrm>
          <a:prstGeom prst="rect">
            <a:avLst/>
          </a:prstGeom>
        </p:spPr>
      </p:pic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1879730" y="5587999"/>
            <a:ext cx="468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Replace D and E by H.</a:t>
            </a:r>
          </a:p>
          <a:p>
            <a:r>
              <a:rPr lang="en-US" dirty="0"/>
              <a:t>Result is the minimum-state DFA.</a:t>
            </a:r>
          </a:p>
        </p:txBody>
      </p:sp>
    </p:spTree>
    <p:extLst>
      <p:ext uri="{BB962C8B-B14F-4D97-AF65-F5344CB8AC3E}">
        <p14:creationId xmlns:p14="http://schemas.microsoft.com/office/powerpoint/2010/main" val="12217230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0B76-150C-7C4A-B25F-0F950CFE95DA}" type="slidenum">
              <a:rPr lang="en-US"/>
              <a:pPr/>
              <a:t>77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7408"/>
            <a:ext cx="9144000" cy="870127"/>
          </a:xfrm>
        </p:spPr>
        <p:txBody>
          <a:bodyPr/>
          <a:lstStyle/>
          <a:p>
            <a:r>
              <a:rPr lang="en-US" dirty="0"/>
              <a:t>Eliminating Unreachable States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combining indistinguishable states could leave us with unreachable states in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minimum-state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DFA.</a:t>
            </a:r>
          </a:p>
          <a:p>
            <a:r>
              <a:rPr lang="en-US" dirty="0"/>
              <a:t>Thus, before or after, remove states that are not reachable from the start state.</a:t>
            </a:r>
          </a:p>
        </p:txBody>
      </p:sp>
    </p:spTree>
    <p:extLst>
      <p:ext uri="{BB962C8B-B14F-4D97-AF65-F5344CB8AC3E}">
        <p14:creationId xmlns:p14="http://schemas.microsoft.com/office/powerpoint/2010/main" val="3737742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567-6135-E441-BDF0-00B6AAEC6FB4}" type="slidenum">
              <a:rPr lang="en-US"/>
              <a:pPr/>
              <a:t>78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113"/>
            <a:ext cx="9144000" cy="772886"/>
          </a:xfrm>
        </p:spPr>
        <p:txBody>
          <a:bodyPr/>
          <a:lstStyle/>
          <a:p>
            <a:r>
              <a:rPr lang="en-US" dirty="0"/>
              <a:t>Clincher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combined states of the given DFA wherever possible.</a:t>
            </a:r>
          </a:p>
          <a:p>
            <a:r>
              <a:rPr lang="en-US" dirty="0"/>
              <a:t>Could there be another, completely unrelated DFA with fewer states?</a:t>
            </a:r>
          </a:p>
          <a:p>
            <a:r>
              <a:rPr lang="en-US" dirty="0"/>
              <a:t>No.  The proof involves minimizing the DFA we derived with the hypothetical better DFA.</a:t>
            </a:r>
          </a:p>
        </p:txBody>
      </p:sp>
    </p:spTree>
    <p:extLst>
      <p:ext uri="{BB962C8B-B14F-4D97-AF65-F5344CB8AC3E}">
        <p14:creationId xmlns:p14="http://schemas.microsoft.com/office/powerpoint/2010/main" val="12475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47CE-91E1-EB47-B136-6C2D12B9C890}" type="slidenum">
              <a:rPr lang="en-US"/>
              <a:pPr/>
              <a:t>79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558"/>
            <a:ext cx="9144000" cy="809170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No Unrelated, Smaller DFA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r>
              <a:rPr lang="en-US" dirty="0"/>
              <a:t>Let A be our minimized DFA; let B be a smaller equivalent.</a:t>
            </a:r>
          </a:p>
          <a:p>
            <a:r>
              <a:rPr lang="en-US" dirty="0"/>
              <a:t>Consider an automaton with the states of A and B combined.</a:t>
            </a:r>
          </a:p>
          <a:p>
            <a:r>
              <a:rPr lang="en-US" dirty="0"/>
              <a:t>Use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distinguishable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its contrapositive form:</a:t>
            </a:r>
          </a:p>
          <a:p>
            <a:pPr lvl="1"/>
            <a:r>
              <a:rPr lang="en-US" dirty="0"/>
              <a:t>If states q and p are indistinguishable, so are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and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(p, a).</a:t>
            </a:r>
          </a:p>
        </p:txBody>
      </p:sp>
    </p:spTree>
    <p:extLst>
      <p:ext uri="{BB962C8B-B14F-4D97-AF65-F5344CB8AC3E}">
        <p14:creationId xmlns:p14="http://schemas.microsoft.com/office/powerpoint/2010/main" val="120223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C651-16EB-954B-8222-EBCFF308F297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of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Parentheses may be used wherever needed to influence the grouping of operators.</a:t>
            </a:r>
          </a:p>
          <a:p>
            <a:r>
              <a:rPr lang="en-US"/>
              <a:t>Order of precedence is * (highest), then concatenation, then + (lowest).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FB4-E750-A740-B4E4-91E669535DC2}" type="slidenum">
              <a:rPr lang="en-US"/>
              <a:pPr/>
              <a:t>80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Inferring Indistinguishability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200400" y="2362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200400" y="51054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241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states</a:t>
            </a:r>
          </a:p>
          <a:p>
            <a:r>
              <a:rPr lang="en-US"/>
              <a:t>of A and B</a:t>
            </a:r>
          </a:p>
          <a:p>
            <a:r>
              <a:rPr lang="en-US"/>
              <a:t>indistinguishable</a:t>
            </a:r>
          </a:p>
          <a:p>
            <a:r>
              <a:rPr lang="en-US"/>
              <a:t>because L(A)</a:t>
            </a:r>
          </a:p>
          <a:p>
            <a:r>
              <a:rPr lang="en-US"/>
              <a:t>= L(B).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2209800" y="2819400"/>
            <a:ext cx="914400" cy="609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2057400" y="4800600"/>
            <a:ext cx="1066800" cy="533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9827" name="Group 19"/>
          <p:cNvGrpSpPr>
            <a:grpSpLocks/>
          </p:cNvGrpSpPr>
          <p:nvPr/>
        </p:nvGrpSpPr>
        <p:grpSpPr bwMode="auto">
          <a:xfrm>
            <a:off x="3657600" y="2057400"/>
            <a:ext cx="1343025" cy="3505200"/>
            <a:chOff x="2304" y="1296"/>
            <a:chExt cx="846" cy="2208"/>
          </a:xfrm>
        </p:grpSpPr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2400" y="129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2928" y="1488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80" y="321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2448" y="3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28" name="Group 20"/>
          <p:cNvGrpSpPr>
            <a:grpSpLocks/>
          </p:cNvGrpSpPr>
          <p:nvPr/>
        </p:nvGrpSpPr>
        <p:grpSpPr bwMode="auto">
          <a:xfrm>
            <a:off x="2971800" y="2819400"/>
            <a:ext cx="2413000" cy="2362200"/>
            <a:chOff x="1872" y="1776"/>
            <a:chExt cx="1520" cy="1488"/>
          </a:xfrm>
        </p:grpSpPr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160"/>
              <a:ext cx="1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2688" y="2784"/>
              <a:ext cx="24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 flipV="1">
              <a:off x="2688" y="1776"/>
              <a:ext cx="288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5181600" y="2057400"/>
            <a:ext cx="1284288" cy="3505200"/>
            <a:chOff x="2304" y="1296"/>
            <a:chExt cx="809" cy="2208"/>
          </a:xfrm>
        </p:grpSpPr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928" y="1488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880" y="321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448" y="302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40" name="Group 32"/>
          <p:cNvGrpSpPr>
            <a:grpSpLocks/>
          </p:cNvGrpSpPr>
          <p:nvPr/>
        </p:nvGrpSpPr>
        <p:grpSpPr bwMode="auto">
          <a:xfrm>
            <a:off x="5715000" y="2819400"/>
            <a:ext cx="2413000" cy="2362200"/>
            <a:chOff x="3600" y="1776"/>
            <a:chExt cx="1520" cy="1488"/>
          </a:xfrm>
        </p:grpSpPr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600" y="2160"/>
              <a:ext cx="1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 flipH="1">
              <a:off x="4032" y="2784"/>
              <a:ext cx="384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 flipH="1" flipV="1">
              <a:off x="4032" y="1776"/>
              <a:ext cx="38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197-E84D-0842-88CA-0377AD0F16B0}" type="slidenum">
              <a:rPr lang="en-US"/>
              <a:pPr/>
              <a:t>81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Hypothesis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Every state q of A is indistinguishable from some state of B.</a:t>
            </a:r>
          </a:p>
          <a:p>
            <a:r>
              <a:rPr lang="en-US"/>
              <a:t>Induction is on the length of the shortest string taking you from the start state of A to q.</a:t>
            </a:r>
          </a:p>
        </p:txBody>
      </p:sp>
    </p:spTree>
    <p:extLst>
      <p:ext uri="{BB962C8B-B14F-4D97-AF65-F5344CB8AC3E}">
        <p14:creationId xmlns:p14="http://schemas.microsoft.com/office/powerpoint/2010/main" val="4212408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8ED-E28C-BE46-BEB3-DAED9C0D751A}" type="slidenum">
              <a:rPr lang="en-US"/>
              <a:pPr/>
              <a:t>82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9931"/>
            <a:ext cx="7772400" cy="71604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– (2)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724400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Start states of A and B are indistinguishable, because L(A) = L(B).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Suppose w = </a:t>
            </a:r>
            <a:r>
              <a:rPr lang="en-US" dirty="0" err="1"/>
              <a:t>xa</a:t>
            </a:r>
            <a:r>
              <a:rPr lang="en-US" dirty="0"/>
              <a:t> is a shortest string getting A to state q.</a:t>
            </a:r>
          </a:p>
          <a:p>
            <a:r>
              <a:rPr lang="en-US" dirty="0"/>
              <a:t>By the IH, x gets A to some state r that is indistinguishable from some state p of B.</a:t>
            </a:r>
          </a:p>
          <a:p>
            <a:r>
              <a:rPr lang="en-US" dirty="0"/>
              <a:t>Then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(r, a) = q is indistinguishable from 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B</a:t>
            </a:r>
            <a:r>
              <a:rPr lang="en-US" dirty="0"/>
              <a:t>(p, a).</a:t>
            </a:r>
          </a:p>
        </p:txBody>
      </p:sp>
    </p:spTree>
    <p:extLst>
      <p:ext uri="{BB962C8B-B14F-4D97-AF65-F5344CB8AC3E}">
        <p14:creationId xmlns:p14="http://schemas.microsoft.com/office/powerpoint/2010/main" val="11948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80E-3ADB-384A-9D12-39226706A57D}" type="slidenum">
              <a:rPr lang="en-US"/>
              <a:pPr/>
              <a:t>83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two states of A cannot be indistinguishable from the same state of B, or they would be indistinguishable from each other.</a:t>
            </a:r>
          </a:p>
          <a:p>
            <a:pPr lvl="1"/>
            <a:r>
              <a:rPr lang="en-US"/>
              <a:t>Violates transitivity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indistinguishable.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Thus, B has at least as many states as A.</a:t>
            </a:r>
          </a:p>
        </p:txBody>
      </p:sp>
    </p:spTree>
    <p:extLst>
      <p:ext uri="{BB962C8B-B14F-4D97-AF65-F5344CB8AC3E}">
        <p14:creationId xmlns:p14="http://schemas.microsoft.com/office/powerpoint/2010/main" val="441927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48D-E96F-284F-8F66-61A73EB86C0D}" type="slidenum">
              <a:rPr lang="en-US"/>
              <a:pPr/>
              <a:t>84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Closure Properties of Regular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Union, Intersection, Difference, Concatenation, Kleene Closure, Reversal, Homomorphism, Inverse Homomorphism</a:t>
            </a:r>
          </a:p>
        </p:txBody>
      </p:sp>
    </p:spTree>
    <p:extLst>
      <p:ext uri="{BB962C8B-B14F-4D97-AF65-F5344CB8AC3E}">
        <p14:creationId xmlns:p14="http://schemas.microsoft.com/office/powerpoint/2010/main" val="27830100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3B5-086E-6F46-91A5-7EF22CA68515}" type="slidenum">
              <a:rPr lang="en-US"/>
              <a:pPr/>
              <a:t>85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Union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 and M are regular languages, so is L </a:t>
            </a:r>
            <a:r>
              <a:rPr lang="en-US" dirty="0">
                <a:sym typeface="Symbol" charset="0"/>
              </a:rPr>
              <a:t> </a:t>
            </a:r>
            <a:r>
              <a:rPr lang="en-US" dirty="0"/>
              <a:t>M.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L and M be the languages of regular expressions R and S, respectively.</a:t>
            </a:r>
          </a:p>
          <a:p>
            <a:r>
              <a:rPr lang="en-US" dirty="0"/>
              <a:t>Then R+S is a regular expression whose language is L </a:t>
            </a:r>
            <a:r>
              <a:rPr lang="en-US" dirty="0">
                <a:sym typeface="Symbol" charset="0"/>
              </a:rPr>
              <a:t> </a:t>
            </a:r>
            <a:r>
              <a:rPr lang="en-US" dirty="0"/>
              <a:t>M.</a:t>
            </a:r>
          </a:p>
        </p:txBody>
      </p:sp>
    </p:spTree>
    <p:extLst>
      <p:ext uri="{BB962C8B-B14F-4D97-AF65-F5344CB8AC3E}">
        <p14:creationId xmlns:p14="http://schemas.microsoft.com/office/powerpoint/2010/main" val="30425338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07B8-6D6C-344E-9B95-D048A70BEB3C}" type="slidenum">
              <a:rPr lang="en-US"/>
              <a:pPr/>
              <a:t>86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Concatenation and Kleene Closure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dirty="0"/>
              <a:t>Same idea:</a:t>
            </a:r>
          </a:p>
          <a:p>
            <a:pPr lvl="1"/>
            <a:r>
              <a:rPr lang="en-US" dirty="0"/>
              <a:t>RS is a regular expression whose language is LM.</a:t>
            </a:r>
          </a:p>
          <a:p>
            <a:pPr lvl="1"/>
            <a:r>
              <a:rPr lang="en-US" dirty="0"/>
              <a:t>R* is a regular expression whose language is L*.</a:t>
            </a:r>
          </a:p>
        </p:txBody>
      </p:sp>
    </p:spTree>
    <p:extLst>
      <p:ext uri="{BB962C8B-B14F-4D97-AF65-F5344CB8AC3E}">
        <p14:creationId xmlns:p14="http://schemas.microsoft.com/office/powerpoint/2010/main" val="13787755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9DC-2F0F-1E4C-811E-8DAF2D5A741E}" type="slidenum">
              <a:rPr lang="en-US"/>
              <a:pPr/>
              <a:t>87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Intersection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dirty="0"/>
              <a:t>If L and M are regular languages, then so is L </a:t>
            </a:r>
            <a:r>
              <a:rPr lang="en-US" dirty="0">
                <a:sym typeface="Symbol" charset="0"/>
              </a:rPr>
              <a:t> </a:t>
            </a:r>
            <a:r>
              <a:rPr lang="en-US" dirty="0"/>
              <a:t>M.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A and B be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whose languages are L and M, respectively.</a:t>
            </a:r>
          </a:p>
          <a:p>
            <a:r>
              <a:rPr lang="en-US" dirty="0"/>
              <a:t>Construct C, the product automaton of A and B.</a:t>
            </a:r>
          </a:p>
          <a:p>
            <a:r>
              <a:rPr lang="en-US" dirty="0"/>
              <a:t>Make the final states of C be the pairs consisting of final states of both A and B.</a:t>
            </a:r>
          </a:p>
        </p:txBody>
      </p:sp>
    </p:spTree>
    <p:extLst>
      <p:ext uri="{BB962C8B-B14F-4D97-AF65-F5344CB8AC3E}">
        <p14:creationId xmlns:p14="http://schemas.microsoft.com/office/powerpoint/2010/main" val="39636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62D-FC4D-814F-837C-E8706262B528}" type="slidenum">
              <a:rPr lang="en-US"/>
              <a:pPr/>
              <a:t>88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486" y="257187"/>
            <a:ext cx="7772400" cy="793741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Product DFA for Intersection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6" idx="3"/>
            <a:endCxn id="1741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3"/>
            <a:endCxn id="1741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7441" name="AutoShape 33"/>
          <p:cNvCxnSpPr>
            <a:cxnSpLocks noChangeShapeType="1"/>
            <a:stCxn id="17434" idx="7"/>
            <a:endCxn id="1743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7445" name="AutoShape 37"/>
          <p:cNvCxnSpPr>
            <a:cxnSpLocks noChangeShapeType="1"/>
            <a:stCxn id="17438" idx="6"/>
            <a:endCxn id="1743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7447" name="AutoShape 39"/>
          <p:cNvCxnSpPr>
            <a:cxnSpLocks noChangeShapeType="1"/>
            <a:stCxn id="17438" idx="1"/>
            <a:endCxn id="1743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7452" name="AutoShape 44"/>
          <p:cNvCxnSpPr>
            <a:cxnSpLocks noChangeShapeType="1"/>
            <a:stCxn id="17449" idx="3"/>
            <a:endCxn id="1743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36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A65-65F1-C04B-9BE2-88506D521E19}" type="slidenum">
              <a:rPr lang="en-US"/>
              <a:pPr/>
              <a:t>89</a:t>
            </a:fld>
            <a:endParaRPr lang="en-US"/>
          </a:p>
        </p:txBody>
      </p:sp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09574"/>
            <a:ext cx="8991600" cy="829223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 of Closure Property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We proved L</a:t>
            </a:r>
            <a:r>
              <a:rPr lang="en-US" baseline="-25000" dirty="0"/>
              <a:t>1</a:t>
            </a:r>
            <a:r>
              <a:rPr lang="en-US" dirty="0"/>
              <a:t>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u="sng" dirty="0"/>
              <a:t>&gt;</a:t>
            </a:r>
            <a:r>
              <a:rPr lang="en-US" dirty="0"/>
              <a:t> 0} is not a regular language.</a:t>
            </a:r>
          </a:p>
          <a:p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the set of strings with an equal number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  <a:r>
              <a:rPr lang="en-US" dirty="0" err="1"/>
              <a:t>isn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either, but that fact is trickier to prove.</a:t>
            </a:r>
          </a:p>
          <a:p>
            <a:r>
              <a:rPr lang="en-US" dirty="0"/>
              <a:t>Regular languages are closed under </a:t>
            </a:r>
            <a:r>
              <a:rPr lang="en-US" dirty="0">
                <a:sym typeface="Symbol" charset="0"/>
              </a:rPr>
              <a:t></a:t>
            </a:r>
            <a:r>
              <a:rPr lang="en-US" dirty="0"/>
              <a:t>.</a:t>
            </a:r>
          </a:p>
          <a:p>
            <a:r>
              <a:rPr lang="en-US" dirty="0"/>
              <a:t>If L</a:t>
            </a:r>
            <a:r>
              <a:rPr lang="en-US" baseline="-25000" dirty="0"/>
              <a:t>2</a:t>
            </a:r>
            <a:r>
              <a:rPr lang="en-US" dirty="0"/>
              <a:t> were regular, then L</a:t>
            </a:r>
            <a:r>
              <a:rPr lang="en-US" baseline="-25000" dirty="0"/>
              <a:t>2 </a:t>
            </a:r>
            <a:r>
              <a:rPr lang="en-US" dirty="0">
                <a:sym typeface="Symbol" charset="0"/>
              </a:rPr>
              <a:t></a:t>
            </a:r>
            <a:r>
              <a:rPr lang="en-US" dirty="0"/>
              <a:t>L(</a:t>
            </a:r>
            <a:r>
              <a:rPr lang="en-US" b="1" dirty="0"/>
              <a:t>0</a:t>
            </a:r>
            <a:r>
              <a:rPr lang="en-US" dirty="0"/>
              <a:t>*</a:t>
            </a:r>
            <a:r>
              <a:rPr lang="en-US" b="1" dirty="0"/>
              <a:t>1</a:t>
            </a:r>
            <a:r>
              <a:rPr lang="en-US" dirty="0"/>
              <a:t>*) = L</a:t>
            </a:r>
            <a:r>
              <a:rPr lang="en-US" baseline="-25000" dirty="0"/>
              <a:t>1</a:t>
            </a:r>
            <a:r>
              <a:rPr lang="en-US" dirty="0"/>
              <a:t> would be, but it </a:t>
            </a:r>
            <a:r>
              <a:rPr lang="en-US" dirty="0" err="1"/>
              <a:t>isn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t.</a:t>
            </a:r>
          </a:p>
        </p:txBody>
      </p:sp>
    </p:spTree>
    <p:extLst>
      <p:ext uri="{BB962C8B-B14F-4D97-AF65-F5344CB8AC3E}">
        <p14:creationId xmlns:p14="http://schemas.microsoft.com/office/powerpoint/2010/main" val="4100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5F4-4743-0C47-A42B-F861696D1CC0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L(</a:t>
            </a:r>
            <a:r>
              <a:rPr lang="en-US" b="1"/>
              <a:t>01</a:t>
            </a:r>
            <a:r>
              <a:rPr lang="en-US"/>
              <a:t>) = {01}.</a:t>
            </a:r>
          </a:p>
          <a:p>
            <a:r>
              <a:rPr lang="en-US"/>
              <a:t>L(</a:t>
            </a:r>
            <a:r>
              <a:rPr lang="en-US" b="1"/>
              <a:t>01</a:t>
            </a:r>
            <a:r>
              <a:rPr lang="en-US"/>
              <a:t>+</a:t>
            </a:r>
            <a:r>
              <a:rPr lang="en-US" b="1"/>
              <a:t>0</a:t>
            </a:r>
            <a:r>
              <a:rPr lang="en-US"/>
              <a:t>) = {01, 0}.</a:t>
            </a:r>
          </a:p>
          <a:p>
            <a:r>
              <a:rPr lang="en-US"/>
              <a:t>L(</a:t>
            </a:r>
            <a:r>
              <a:rPr lang="en-US" b="1"/>
              <a:t>0</a:t>
            </a:r>
            <a:r>
              <a:rPr lang="en-US"/>
              <a:t>(</a:t>
            </a:r>
            <a:r>
              <a:rPr lang="en-US" b="1"/>
              <a:t>1</a:t>
            </a:r>
            <a:r>
              <a:rPr lang="en-US"/>
              <a:t>+</a:t>
            </a:r>
            <a:r>
              <a:rPr lang="en-US" b="1"/>
              <a:t>0</a:t>
            </a:r>
            <a:r>
              <a:rPr lang="en-US"/>
              <a:t>)) = {01, 00}.</a:t>
            </a:r>
          </a:p>
          <a:p>
            <a:pPr lvl="1"/>
            <a:r>
              <a:rPr lang="en-US"/>
              <a:t>Note order of precedence of operators.</a:t>
            </a:r>
          </a:p>
          <a:p>
            <a:r>
              <a:rPr lang="en-US"/>
              <a:t>L(</a:t>
            </a:r>
            <a:r>
              <a:rPr lang="en-US" b="1"/>
              <a:t>0</a:t>
            </a:r>
            <a:r>
              <a:rPr lang="en-US"/>
              <a:t>*)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00, 000,… }.</a:t>
            </a:r>
          </a:p>
          <a:p>
            <a:r>
              <a:rPr lang="en-US"/>
              <a:t>L((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10</a:t>
            </a:r>
            <a:r>
              <a:rPr lang="en-US"/>
              <a:t>)*(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)) = all strings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without two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B145-6BD7-DC4E-96CF-184130BB5E1F}" type="slidenum">
              <a:rPr lang="en-US"/>
              <a:pPr/>
              <a:t>90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Difference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If L and M are regular languages, then so is </a:t>
            </a:r>
            <a:r>
              <a:rPr lang="en-US" i="1">
                <a:solidFill>
                  <a:srgbClr val="FF0066"/>
                </a:solidFill>
              </a:rPr>
              <a:t>L – M</a:t>
            </a:r>
            <a:r>
              <a:rPr lang="en-US"/>
              <a:t>  = strings in L but not M.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Let A and B be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whose languages are L and M, respectively.</a:t>
            </a:r>
          </a:p>
          <a:p>
            <a:r>
              <a:rPr lang="en-US"/>
              <a:t>Construct C, the product automaton of A and B.</a:t>
            </a:r>
          </a:p>
          <a:p>
            <a:r>
              <a:rPr lang="en-US"/>
              <a:t>Final states of C are the pairs whose A-state is final but whose B-state is not.</a:t>
            </a:r>
          </a:p>
        </p:txBody>
      </p:sp>
    </p:spTree>
    <p:extLst>
      <p:ext uri="{BB962C8B-B14F-4D97-AF65-F5344CB8AC3E}">
        <p14:creationId xmlns:p14="http://schemas.microsoft.com/office/powerpoint/2010/main" val="8814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E79-9C05-9743-BAD4-1C388371603A}" type="slidenum">
              <a:rPr lang="en-US"/>
              <a:pPr/>
              <a:t>91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2609"/>
            <a:ext cx="7772400" cy="716793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Product DFA for Difference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3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6" idx="3"/>
            <a:endCxn id="2253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4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4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4" idx="3"/>
            <a:endCxn id="2253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2561" name="AutoShape 33"/>
          <p:cNvCxnSpPr>
            <a:cxnSpLocks noChangeShapeType="1"/>
            <a:stCxn id="22554" idx="7"/>
            <a:endCxn id="2255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2565" name="AutoShape 37"/>
          <p:cNvCxnSpPr>
            <a:cxnSpLocks noChangeShapeType="1"/>
            <a:stCxn id="22558" idx="6"/>
            <a:endCxn id="2255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22567" name="AutoShape 39"/>
          <p:cNvCxnSpPr>
            <a:cxnSpLocks noChangeShapeType="1"/>
            <a:stCxn id="22558" idx="1"/>
            <a:endCxn id="2255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22572" name="AutoShape 44"/>
          <p:cNvCxnSpPr>
            <a:cxnSpLocks noChangeShapeType="1"/>
            <a:stCxn id="22569" idx="3"/>
            <a:endCxn id="2255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7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173-1DB8-A142-B1A0-91373A67484B}" type="slidenum">
              <a:rPr lang="en-US"/>
              <a:pPr/>
              <a:t>92</a:t>
            </a:fld>
            <a:endParaRPr lang="en-US"/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/>
              <a:t>Closure Under Complementation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complement</a:t>
            </a:r>
            <a:r>
              <a:rPr lang="en-US"/>
              <a:t>  of a language L (with respect to an alphabet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 such that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contains L) is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– L.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is surely regular, the complement of a regular language is always regular.</a:t>
            </a:r>
          </a:p>
        </p:txBody>
      </p:sp>
    </p:spTree>
    <p:extLst>
      <p:ext uri="{BB962C8B-B14F-4D97-AF65-F5344CB8AC3E}">
        <p14:creationId xmlns:p14="http://schemas.microsoft.com/office/powerpoint/2010/main" val="226017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9C59-8838-074E-B829-599304417245}" type="slidenum">
              <a:rPr lang="en-US"/>
              <a:pPr/>
              <a:t>93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Reversal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Recall example of a DFA that accepted the binary strings that, as integers were divisible by 23.</a:t>
            </a:r>
          </a:p>
          <a:p>
            <a:r>
              <a:rPr lang="en-US"/>
              <a:t>We said that the language of binary strings whose reversal was divisible by 23 was also regular, but the DFA construction was tricky.</a:t>
            </a:r>
          </a:p>
          <a:p>
            <a:r>
              <a:rPr lang="en-US"/>
              <a:t>Here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tricky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3123709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A344-3899-214E-85A8-568205F20AEA}" type="slidenum">
              <a:rPr lang="en-US"/>
              <a:pPr/>
              <a:t>94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Reversal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dirty="0"/>
              <a:t>Given language L, L</a:t>
            </a:r>
            <a:r>
              <a:rPr lang="en-US" baseline="30000" dirty="0"/>
              <a:t>R</a:t>
            </a:r>
            <a:r>
              <a:rPr lang="en-US" dirty="0"/>
              <a:t> is the set of strings whose reversal is in L.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 = {0, 01, 100};       L</a:t>
            </a:r>
            <a:r>
              <a:rPr lang="en-US" baseline="30000" dirty="0"/>
              <a:t>R</a:t>
            </a:r>
            <a:r>
              <a:rPr lang="en-US" dirty="0"/>
              <a:t> = {0, 10, 001}.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E be a regular expression for L.  We show how to reverse E, to provide a regular expression E</a:t>
            </a:r>
            <a:r>
              <a:rPr lang="en-US" baseline="30000" dirty="0"/>
              <a:t>R</a:t>
            </a:r>
            <a:r>
              <a:rPr lang="en-US" dirty="0"/>
              <a:t> for L</a:t>
            </a:r>
            <a:r>
              <a:rPr lang="en-US" baseline="30000" dirty="0"/>
              <a:t>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0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75D-8F2B-B149-903D-F618527961BB}" type="slidenum">
              <a:rPr lang="en-US"/>
              <a:pPr/>
              <a:t>95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153"/>
            <a:ext cx="9144000" cy="829223"/>
          </a:xfrm>
        </p:spPr>
        <p:txBody>
          <a:bodyPr/>
          <a:lstStyle/>
          <a:p>
            <a:r>
              <a:rPr lang="en-US" dirty="0"/>
              <a:t>Reversal of a Regular Expression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If E is a symbol a,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or </a:t>
            </a:r>
            <a:r>
              <a:rPr lang="en-US" sz="2400" dirty="0">
                <a:latin typeface="Lucida Sans Unicode" charset="0"/>
              </a:rPr>
              <a:t>∅</a:t>
            </a:r>
            <a:r>
              <a:rPr lang="en-US" dirty="0"/>
              <a:t>, then E</a:t>
            </a:r>
            <a:r>
              <a:rPr lang="en-US" baseline="30000" dirty="0"/>
              <a:t>R</a:t>
            </a:r>
            <a:r>
              <a:rPr lang="en-US" dirty="0"/>
              <a:t> = E.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E is</a:t>
            </a:r>
          </a:p>
          <a:p>
            <a:pPr lvl="1"/>
            <a:r>
              <a:rPr lang="en-US" dirty="0"/>
              <a:t>F+G, then E</a:t>
            </a:r>
            <a:r>
              <a:rPr lang="en-US" baseline="30000" dirty="0"/>
              <a:t>R</a:t>
            </a:r>
            <a:r>
              <a:rPr lang="en-US" dirty="0"/>
              <a:t> = F</a:t>
            </a:r>
            <a:r>
              <a:rPr lang="en-US" baseline="30000" dirty="0"/>
              <a:t>R</a:t>
            </a:r>
            <a:r>
              <a:rPr lang="en-US" dirty="0"/>
              <a:t> + G</a:t>
            </a:r>
            <a:r>
              <a:rPr lang="en-US" baseline="30000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FG, then E</a:t>
            </a:r>
            <a:r>
              <a:rPr lang="en-US" baseline="30000" dirty="0"/>
              <a:t>R</a:t>
            </a:r>
            <a:r>
              <a:rPr lang="en-US" dirty="0"/>
              <a:t> = G</a:t>
            </a:r>
            <a:r>
              <a:rPr lang="en-US" baseline="30000" dirty="0"/>
              <a:t>R</a:t>
            </a:r>
            <a:r>
              <a:rPr lang="en-US" dirty="0"/>
              <a:t>F</a:t>
            </a:r>
            <a:r>
              <a:rPr lang="en-US" baseline="30000" dirty="0"/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F*, then E</a:t>
            </a:r>
            <a:r>
              <a:rPr lang="en-US" baseline="30000" dirty="0"/>
              <a:t>R</a:t>
            </a:r>
            <a:r>
              <a:rPr lang="en-US" dirty="0"/>
              <a:t> = (F</a:t>
            </a:r>
            <a:r>
              <a:rPr lang="en-US" baseline="30000" dirty="0"/>
              <a:t>R</a:t>
            </a:r>
            <a:r>
              <a:rPr 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15722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7B9E-51F5-984D-8689-9B43C2580B5B}" type="slidenum">
              <a:rPr lang="en-US"/>
              <a:pPr/>
              <a:t>96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Reversal of a 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E = 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*.</a:t>
            </a:r>
          </a:p>
          <a:p>
            <a:r>
              <a:rPr lang="en-US"/>
              <a:t>E</a:t>
            </a:r>
            <a:r>
              <a:rPr lang="en-US" baseline="30000"/>
              <a:t>R</a:t>
            </a:r>
            <a:r>
              <a:rPr lang="en-US"/>
              <a:t> = (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/>
              <a:t> = (</a:t>
            </a:r>
            <a:r>
              <a:rPr lang="en-US" b="1"/>
              <a:t>01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/>
              <a:t> + (</a:t>
            </a:r>
            <a:r>
              <a:rPr lang="en-US" b="1"/>
              <a:t>10</a:t>
            </a:r>
            <a:r>
              <a:rPr lang="en-US"/>
              <a:t>*)</a:t>
            </a:r>
            <a:r>
              <a:rPr lang="en-US" baseline="30000"/>
              <a:t>R</a:t>
            </a:r>
            <a:endParaRPr lang="en-US"/>
          </a:p>
          <a:p>
            <a:r>
              <a:rPr lang="en-US"/>
              <a:t>= (</a:t>
            </a:r>
            <a:r>
              <a:rPr lang="en-US" b="1"/>
              <a:t>1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 b="1"/>
              <a:t>0</a:t>
            </a:r>
            <a:r>
              <a:rPr lang="en-US" baseline="30000"/>
              <a:t>R</a:t>
            </a:r>
            <a:r>
              <a:rPr lang="en-US"/>
              <a:t> + (</a:t>
            </a:r>
            <a:r>
              <a:rPr lang="en-US" b="1"/>
              <a:t>0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 b="1"/>
              <a:t>1</a:t>
            </a:r>
            <a:r>
              <a:rPr lang="en-US" baseline="30000"/>
              <a:t>R</a:t>
            </a:r>
          </a:p>
          <a:p>
            <a:r>
              <a:rPr lang="en-US"/>
              <a:t>= (</a:t>
            </a:r>
            <a:r>
              <a:rPr lang="en-US" b="1"/>
              <a:t>1</a:t>
            </a:r>
            <a:r>
              <a:rPr lang="en-US" baseline="30000"/>
              <a:t>R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 + (</a:t>
            </a:r>
            <a:r>
              <a:rPr lang="en-US" b="1"/>
              <a:t>0</a:t>
            </a:r>
            <a:r>
              <a:rPr lang="en-US" baseline="30000"/>
              <a:t>R</a:t>
            </a:r>
            <a:r>
              <a:rPr lang="en-US"/>
              <a:t>)*</a:t>
            </a:r>
            <a:r>
              <a:rPr lang="en-US" b="1"/>
              <a:t>1</a:t>
            </a:r>
          </a:p>
          <a:p>
            <a:r>
              <a:rPr lang="en-US"/>
              <a:t>= </a:t>
            </a:r>
            <a:r>
              <a:rPr lang="en-US" b="1"/>
              <a:t>1</a:t>
            </a:r>
            <a:r>
              <a:rPr lang="en-US"/>
              <a:t>*</a:t>
            </a:r>
            <a:r>
              <a:rPr lang="en-US" b="1"/>
              <a:t>0</a:t>
            </a:r>
            <a:r>
              <a:rPr lang="en-US"/>
              <a:t> + </a:t>
            </a:r>
            <a:r>
              <a:rPr lang="en-US" b="1"/>
              <a:t>0</a:t>
            </a:r>
            <a:r>
              <a:rPr lang="en-US"/>
              <a:t>*</a:t>
            </a:r>
            <a:r>
              <a:rPr lang="en-US" b="1"/>
              <a:t>1</a:t>
            </a:r>
            <a:r>
              <a:rPr lang="en-US"/>
              <a:t>.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2437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A287-2391-8C4D-9CA8-C43D2DA2B68D}" type="slidenum">
              <a:rPr lang="en-US"/>
              <a:pPr/>
              <a:t>97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Homomorphisms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homomorphism  </a:t>
            </a:r>
            <a:r>
              <a:rPr lang="en-US"/>
              <a:t>on an alphabet is a function that gives a string for each symbol in that alphabet.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h(0) = ab; h(1)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Extend to strings by h(a</a:t>
            </a:r>
            <a:r>
              <a:rPr lang="en-US" baseline="-25000"/>
              <a:t>1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) = h(a</a:t>
            </a:r>
            <a:r>
              <a:rPr lang="en-US" baseline="-25000"/>
              <a:t>1</a:t>
            </a:r>
            <a:r>
              <a:rPr lang="en-US"/>
              <a:t>)…h(a</a:t>
            </a:r>
            <a:r>
              <a:rPr lang="en-US" baseline="-25000"/>
              <a:t>n</a:t>
            </a:r>
            <a:r>
              <a:rPr lang="en-US"/>
              <a:t>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h(01010) = ababab.</a:t>
            </a:r>
          </a:p>
        </p:txBody>
      </p:sp>
    </p:spTree>
    <p:extLst>
      <p:ext uri="{BB962C8B-B14F-4D97-AF65-F5344CB8AC3E}">
        <p14:creationId xmlns:p14="http://schemas.microsoft.com/office/powerpoint/2010/main" val="30935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291E-3AF1-CB4B-B5DD-7ED9AEAFE8E8}" type="slidenum">
              <a:rPr lang="en-US"/>
              <a:pPr/>
              <a:t>98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Homomorphism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/>
              <a:t>If L is a regular language, and h is a homomorphism on its alphabet, then </a:t>
            </a:r>
            <a:r>
              <a:rPr lang="en-US">
                <a:solidFill>
                  <a:srgbClr val="FF0066"/>
                </a:solidFill>
              </a:rPr>
              <a:t>h(L)</a:t>
            </a:r>
            <a:r>
              <a:rPr lang="en-US"/>
              <a:t> = {h(w) | w is in L} is also a regular language.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Let E be a regular expression for L.</a:t>
            </a:r>
          </a:p>
          <a:p>
            <a:r>
              <a:rPr lang="en-US"/>
              <a:t>Apply h to each symbol in E.</a:t>
            </a:r>
          </a:p>
          <a:p>
            <a:r>
              <a:rPr lang="en-US"/>
              <a:t>Language of resulting RE is h(L).</a:t>
            </a:r>
          </a:p>
        </p:txBody>
      </p:sp>
    </p:spTree>
    <p:extLst>
      <p:ext uri="{BB962C8B-B14F-4D97-AF65-F5344CB8AC3E}">
        <p14:creationId xmlns:p14="http://schemas.microsoft.com/office/powerpoint/2010/main" val="2408422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AF0-60CA-EC4E-B2FA-BC9FDC8BC7BA}" type="slidenum">
              <a:rPr lang="en-US"/>
              <a:pPr/>
              <a:t>99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Closure under Homomorphism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h(0) = ab; h(1)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Let L be the language of regular expression 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*.</a:t>
            </a:r>
          </a:p>
          <a:p>
            <a:r>
              <a:rPr lang="en-US"/>
              <a:t>Then h(L) is the language of regular expression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)*.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4724400" y="4648200"/>
            <a:ext cx="3213100" cy="1644650"/>
            <a:chOff x="2928" y="2928"/>
            <a:chExt cx="2024" cy="1036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Note</a:t>
              </a:r>
              <a:r>
                <a:rPr lang="en-US"/>
                <a:t>: use parentheses</a:t>
              </a:r>
            </a:p>
            <a:p>
              <a:r>
                <a:rPr lang="en-US"/>
                <a:t>to enforce the proper</a:t>
              </a:r>
            </a:p>
            <a:p>
              <a:r>
                <a:rPr lang="en-US"/>
                <a:t>grouping.</a:t>
              </a: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9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finite automata.pptx</Template>
  <TotalTime>743</TotalTime>
  <Words>5410</Words>
  <Application>Microsoft Macintosh PowerPoint</Application>
  <PresentationFormat>全屏显示(4:3)</PresentationFormat>
  <Paragraphs>1045</Paragraphs>
  <Slides>106</Slides>
  <Notes>104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6" baseType="lpstr">
      <vt:lpstr>宋体</vt:lpstr>
      <vt:lpstr>Arial</vt:lpstr>
      <vt:lpstr>Calibri</vt:lpstr>
      <vt:lpstr>Lucida Sans Unicode</vt:lpstr>
      <vt:lpstr>Monotype Sorts</vt:lpstr>
      <vt:lpstr>Symbol</vt:lpstr>
      <vt:lpstr>Tahoma</vt:lpstr>
      <vt:lpstr>Times New Roman</vt:lpstr>
      <vt:lpstr>Wingdings</vt:lpstr>
      <vt:lpstr>seg</vt:lpstr>
      <vt:lpstr>Regular Expressions</vt:lpstr>
      <vt:lpstr>RE’s: Introduction</vt:lpstr>
      <vt:lpstr>Operations on Languages</vt:lpstr>
      <vt:lpstr>Concatenation</vt:lpstr>
      <vt:lpstr>Kleene Star</vt:lpstr>
      <vt:lpstr>RE’s: Definition</vt:lpstr>
      <vt:lpstr>RE’s: Definition – (2)</vt:lpstr>
      <vt:lpstr>Precedence of Operators</vt:lpstr>
      <vt:lpstr>Examples: RE’s</vt:lpstr>
      <vt:lpstr>Equivalence of RE’s and Finite Automata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DFA-to-RE</vt:lpstr>
      <vt:lpstr>k-Paths</vt:lpstr>
      <vt:lpstr>Example: k-Paths</vt:lpstr>
      <vt:lpstr>DFA-to-RE</vt:lpstr>
      <vt:lpstr>k-Path Induction</vt:lpstr>
      <vt:lpstr>Example: Basis</vt:lpstr>
      <vt:lpstr>k-Path Inductive Case</vt:lpstr>
      <vt:lpstr>Illustration of Induction</vt:lpstr>
      <vt:lpstr>Final Step</vt:lpstr>
      <vt:lpstr>Example</vt:lpstr>
      <vt:lpstr>Summary</vt:lpstr>
      <vt:lpstr>Algebraic Laws for RE’s</vt:lpstr>
      <vt:lpstr>Identities and Annihilators</vt:lpstr>
      <vt:lpstr>Decision Properties of Regular Languages</vt:lpstr>
      <vt:lpstr>Properties of Language Classes</vt:lpstr>
      <vt:lpstr>Closure Properties</vt:lpstr>
      <vt:lpstr>Representation of Languages</vt:lpstr>
      <vt:lpstr>Decision Properties</vt:lpstr>
      <vt:lpstr>Why Decision Properties?</vt:lpstr>
      <vt:lpstr>Why Decision Properties – (2)</vt:lpstr>
      <vt:lpstr>The Membership Problem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What if We Have the Wrong Representation?</vt:lpstr>
      <vt:lpstr>The Emptiness Problem</vt:lpstr>
      <vt:lpstr>The Infiniteness Problem</vt:lpstr>
      <vt:lpstr>Proof of Key Idea</vt:lpstr>
      <vt:lpstr>Proof – (2)</vt:lpstr>
      <vt:lpstr>Infiniteness – Continued</vt:lpstr>
      <vt:lpstr>Proof of 2nd Key Idea</vt:lpstr>
      <vt:lpstr>Completion of Infiniteness Algorithm</vt:lpstr>
      <vt:lpstr>Finding Cycles</vt:lpstr>
      <vt:lpstr>Finding Cycles – (2)</vt:lpstr>
      <vt:lpstr>The Pumping Lemma</vt:lpstr>
      <vt:lpstr>Statement of the Pumping Lemma</vt:lpstr>
      <vt:lpstr>Example: Use of Pumping Lemma</vt:lpstr>
      <vt:lpstr>Decision Property: Equivalence</vt:lpstr>
      <vt:lpstr>Product DFA – Continued</vt:lpstr>
      <vt:lpstr>Example: Product DFA</vt:lpstr>
      <vt:lpstr>Equivalence Algorithm</vt:lpstr>
      <vt:lpstr>Example: Equivalence</vt:lpstr>
      <vt:lpstr>Decision Property: Containment </vt:lpstr>
      <vt:lpstr>Example: Containment</vt:lpstr>
      <vt:lpstr>The Minimum-State DFA for a Regular Language</vt:lpstr>
      <vt:lpstr>Efficient State Minimization</vt:lpstr>
      <vt:lpstr>PowerPoint 演示文稿</vt:lpstr>
      <vt:lpstr>State Minimization – (2)</vt:lpstr>
      <vt:lpstr>Transitivity of “Indistinguishable”</vt:lpstr>
      <vt:lpstr>Constructing the Minimum-State DFA</vt:lpstr>
      <vt:lpstr>Example: State Minimization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Concluded</vt:lpstr>
      <vt:lpstr>Eliminating Unreachable States</vt:lpstr>
      <vt:lpstr>Clincher</vt:lpstr>
      <vt:lpstr>Proof: No Unrelated, Smaller DFA</vt:lpstr>
      <vt:lpstr>Inferring Indistinguishability</vt:lpstr>
      <vt:lpstr>Inductive Hypothesis</vt:lpstr>
      <vt:lpstr>Proof – (2)</vt:lpstr>
      <vt:lpstr>Proof – (3)</vt:lpstr>
      <vt:lpstr>Closure Properties of Regular Languages</vt:lpstr>
      <vt:lpstr>Closure Under Union</vt:lpstr>
      <vt:lpstr>Closure Under Concatenation and Kleene Closure</vt:lpstr>
      <vt:lpstr>Closure Under Intersection</vt:lpstr>
      <vt:lpstr>Example: Product DFA for Intersection</vt:lpstr>
      <vt:lpstr>Example: Use of Closure Property</vt:lpstr>
      <vt:lpstr>Closure Under Difference</vt:lpstr>
      <vt:lpstr>Example: Product DFA for Difference</vt:lpstr>
      <vt:lpstr>Closure Under Complementation</vt:lpstr>
      <vt:lpstr>Closure Under Reversal</vt:lpstr>
      <vt:lpstr>Closure Under Reversal – (2)</vt:lpstr>
      <vt:lpstr>Reversal of a Regular Expression</vt:lpstr>
      <vt:lpstr>Example: Reversal of a RE</vt:lpstr>
      <vt:lpstr>Homomorphisms</vt:lpstr>
      <vt:lpstr>Closure Under Homomorphism</vt:lpstr>
      <vt:lpstr>Example: Closure under Homomorphism</vt:lpstr>
      <vt:lpstr>Example – Continued</vt:lpstr>
      <vt:lpstr>Inverse Homomorphisms</vt:lpstr>
      <vt:lpstr>Example: Inverse Homomorphism</vt:lpstr>
      <vt:lpstr>Closure Proof for Inverse Homomorphism</vt:lpstr>
      <vt:lpstr>Proof – (2)</vt:lpstr>
      <vt:lpstr>Example: Inverse Homomorphism Construction</vt:lpstr>
      <vt:lpstr>Proof – Inverse Homomorphism</vt:lpstr>
    </vt:vector>
  </TitlesOfParts>
  <Company>NJU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Bu Lei</dc:creator>
  <cp:lastModifiedBy>卜磊</cp:lastModifiedBy>
  <cp:revision>20</cp:revision>
  <dcterms:created xsi:type="dcterms:W3CDTF">2013-03-16T08:53:39Z</dcterms:created>
  <dcterms:modified xsi:type="dcterms:W3CDTF">2018-09-26T16:04:28Z</dcterms:modified>
</cp:coreProperties>
</file>