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2"/>
  </p:notesMasterIdLst>
  <p:sldIdLst>
    <p:sldId id="257" r:id="rId2"/>
    <p:sldId id="353" r:id="rId3"/>
    <p:sldId id="35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55" r:id="rId95"/>
    <p:sldId id="356" r:id="rId96"/>
    <p:sldId id="348" r:id="rId97"/>
    <p:sldId id="349" r:id="rId98"/>
    <p:sldId id="350" r:id="rId99"/>
    <p:sldId id="351" r:id="rId100"/>
    <p:sldId id="352" r:id="rId10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712" autoAdjust="0"/>
  </p:normalViewPr>
  <p:slideViewPr>
    <p:cSldViewPr snapToGrid="0" snapToObjects="1">
      <p:cViewPr varScale="1">
        <p:scale>
          <a:sx n="50" d="100"/>
          <a:sy n="50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notesMaster" Target="notesMasters/notesMaster1.xml"/><Relationship Id="rId103" Type="http://schemas.openxmlformats.org/officeDocument/2006/relationships/printerSettings" Target="printerSettings/printerSettings1.bin"/><Relationship Id="rId104" Type="http://schemas.openxmlformats.org/officeDocument/2006/relationships/presProps" Target="presProps.xml"/><Relationship Id="rId105" Type="http://schemas.openxmlformats.org/officeDocument/2006/relationships/viewProps" Target="viewProps.xml"/><Relationship Id="rId106" Type="http://schemas.openxmlformats.org/officeDocument/2006/relationships/theme" Target="theme/theme1.xml"/><Relationship Id="rId10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281C2-C453-F645-A780-C5EF77FA6F6A}" type="datetimeFigureOut">
              <a:rPr lang="en-US" smtClean="0"/>
              <a:t>15/10/25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AA89E-0E7C-8D4F-967A-C32045B80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3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1056A0-B28D-9A49-9189-D721558E7446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0F96B-FA8D-5442-BE12-CBB60078AE6C}" type="slidenum">
              <a:rPr lang="en-US"/>
              <a:pPr/>
              <a:t>11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4716E-087D-594A-A9AB-5871EE5836C3}" type="slidenum">
              <a:rPr lang="en-US"/>
              <a:pPr/>
              <a:t>12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5622FE-1908-C04A-A7A4-E5604118C747}" type="slidenum">
              <a:rPr lang="en-US"/>
              <a:pPr/>
              <a:t>13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538787-1F35-4447-94A5-1B183D19920F}" type="slidenum">
              <a:rPr lang="en-US"/>
              <a:pPr/>
              <a:t>14</a:t>
            </a:fld>
            <a:endParaRPr lang="en-US"/>
          </a:p>
        </p:txBody>
      </p:sp>
      <p:sp>
        <p:nvSpPr>
          <p:cNvPr id="634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CABA8-7888-B442-B941-E185D183084A}" type="slidenum">
              <a:rPr lang="en-US"/>
              <a:pPr/>
              <a:t>15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85704-26C5-6945-88E4-E8FF0C79596F}" type="slidenum">
              <a:rPr lang="en-US"/>
              <a:pPr/>
              <a:t>16</a:t>
            </a:fld>
            <a:endParaRPr lang="en-US"/>
          </a:p>
        </p:txBody>
      </p:sp>
      <p:sp>
        <p:nvSpPr>
          <p:cNvPr id="593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C6FC7-E381-1947-B587-9FD3142EEA99}" type="slidenum">
              <a:rPr lang="en-US"/>
              <a:pPr/>
              <a:t>17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343BB5-840C-E443-A206-1A4CCEA50325}" type="slidenum">
              <a:rPr lang="en-US"/>
              <a:pPr/>
              <a:t>18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34AB25-004E-F642-B702-25606CB85889}" type="slidenum">
              <a:rPr lang="en-US"/>
              <a:pPr/>
              <a:t>19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E3AFF7-7287-7E4F-813B-790505A0BCFE}" type="slidenum">
              <a:rPr lang="en-US"/>
              <a:pPr/>
              <a:t>20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AA89E-0E7C-8D4F-967A-C32045B80B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50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E0CC8-F181-4E49-8525-4CF0A9506C79}" type="slidenum">
              <a:rPr lang="en-US"/>
              <a:pPr/>
              <a:t>21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E08FAA-6B19-4E46-9EF3-AD1AD5E8C03A}" type="slidenum">
              <a:rPr lang="en-US"/>
              <a:pPr/>
              <a:t>22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B4C24-FC9F-884E-A231-BD875688E7B0}" type="slidenum">
              <a:rPr lang="en-US"/>
              <a:pPr/>
              <a:t>23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1BE556-05D2-894D-B995-B922D39442A3}" type="slidenum">
              <a:rPr lang="en-US"/>
              <a:pPr/>
              <a:t>24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BA4E0-7775-C447-A1FC-417DA63DBF38}" type="slidenum">
              <a:rPr lang="en-US"/>
              <a:pPr/>
              <a:t>25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168D0-B5E9-7748-AC9C-717205E9B9F9}" type="slidenum">
              <a:rPr lang="en-US"/>
              <a:pPr/>
              <a:t>26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5D724-FC7C-0A42-853D-8980877A3B5A}" type="slidenum">
              <a:rPr lang="en-US"/>
              <a:pPr/>
              <a:t>27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3277D4-451D-3E48-ABDF-D5519FDA7F29}" type="slidenum">
              <a:rPr lang="en-US"/>
              <a:pPr/>
              <a:t>28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253CB-D1C3-0F47-8A5B-267E0DCA940D}" type="slidenum">
              <a:rPr lang="en-US"/>
              <a:pPr/>
              <a:t>29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0A095-7AFC-2747-8BE3-D738D3C8463F}" type="slidenum">
              <a:rPr lang="en-US"/>
              <a:pPr/>
              <a:t>30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DA7094-EE50-C043-8579-39A54CD65A2E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03362-1BA4-A248-8DB4-CA4D354D8FA0}" type="slidenum">
              <a:rPr lang="en-US"/>
              <a:pPr/>
              <a:t>31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C10057-D7D2-6E41-AFBB-C48DE42900F9}" type="slidenum">
              <a:rPr lang="en-US"/>
              <a:pPr/>
              <a:t>32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5F4122-B410-3E40-B4A1-D74457A1A0C3}" type="slidenum">
              <a:rPr lang="en-US"/>
              <a:pPr/>
              <a:t>33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1E85E-01EC-5043-94C6-5C0D7512E995}" type="slidenum">
              <a:rPr lang="en-US"/>
              <a:pPr/>
              <a:t>34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FC7E02-1E6D-4841-B160-B8A089138F5B}" type="slidenum">
              <a:rPr lang="en-US"/>
              <a:pPr/>
              <a:t>35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44708E-6E45-2048-934D-1E3D788A815F}" type="slidenum">
              <a:rPr lang="en-US"/>
              <a:pPr/>
              <a:t>36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80562-393C-9344-9A27-960050F6ED41}" type="slidenum">
              <a:rPr lang="en-US"/>
              <a:pPr/>
              <a:t>37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C76C9-8344-E740-B6DA-A8835C214FF3}" type="slidenum">
              <a:rPr lang="en-US"/>
              <a:pPr/>
              <a:t>38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EF18B-B46B-404C-A524-9B89D75EE767}" type="slidenum">
              <a:rPr lang="en-US"/>
              <a:pPr/>
              <a:t>39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92D027-1A65-074B-9588-CC8A52FA483F}" type="slidenum">
              <a:rPr lang="en-US"/>
              <a:pPr/>
              <a:t>40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896F1-D4E7-034D-A526-96E620A4440A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9F8330-59B9-C543-926A-93C622B9FE73}" type="slidenum">
              <a:rPr lang="en-US"/>
              <a:pPr/>
              <a:t>41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944502-44A0-3044-82F1-849FAFF4918F}" type="slidenum">
              <a:rPr lang="en-US"/>
              <a:pPr/>
              <a:t>42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6F43B8-BC02-1949-A5AF-7DDA9276E01B}" type="slidenum">
              <a:rPr lang="en-US"/>
              <a:pPr/>
              <a:t>43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1D0E93-362C-1248-823C-D5BBA44E6324}" type="slidenum">
              <a:rPr lang="en-US"/>
              <a:pPr/>
              <a:t>44</a:t>
            </a:fld>
            <a:endParaRPr lang="en-US"/>
          </a:p>
        </p:txBody>
      </p:sp>
      <p:sp>
        <p:nvSpPr>
          <p:cNvPr id="839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D674BB-18F0-AC45-B30A-FC3CCB42F753}" type="slidenum">
              <a:rPr lang="en-US"/>
              <a:pPr/>
              <a:t>45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D7BAB-0554-9949-8202-87783FDCE41D}" type="slidenum">
              <a:rPr lang="en-US"/>
              <a:pPr/>
              <a:t>46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B7CBFB-643F-5E47-8498-55753C51A20A}" type="slidenum">
              <a:rPr lang="en-US"/>
              <a:pPr/>
              <a:t>47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8B90-49D6-EE4F-A087-40775F7E00B1}" type="slidenum">
              <a:rPr lang="en-US"/>
              <a:pPr/>
              <a:t>48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68A6BA-F1E0-D04D-8219-ABB4EFBD5E01}" type="slidenum">
              <a:rPr lang="en-US"/>
              <a:pPr/>
              <a:t>49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C6359D-5217-C94A-B0F9-FAD3EAC330F1}" type="slidenum">
              <a:rPr lang="en-US"/>
              <a:pPr/>
              <a:t>50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945345-88A8-0145-B55E-2A5D9FDD3ED6}" type="slidenum">
              <a:rPr lang="en-US"/>
              <a:pPr/>
              <a:t>6</a:t>
            </a:fld>
            <a:endParaRPr lang="en-US"/>
          </a:p>
        </p:txBody>
      </p:sp>
      <p:sp>
        <p:nvSpPr>
          <p:cNvPr id="614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01E58-B80B-FD41-A495-F585DD7897AF}" type="slidenum">
              <a:rPr lang="en-US"/>
              <a:pPr/>
              <a:t>51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417A12-149A-ED4E-9C03-5110CD7CEAFD}" type="slidenum">
              <a:rPr lang="en-US"/>
              <a:pPr/>
              <a:t>52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FD25C-5764-9745-96D3-F2F3E4E8261E}" type="slidenum">
              <a:rPr lang="en-US"/>
              <a:pPr/>
              <a:t>53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0E34F-D97E-2D42-9356-A374FC412ADC}" type="slidenum">
              <a:rPr lang="en-US"/>
              <a:pPr/>
              <a:t>54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E6D159-1960-4546-8BF2-342C561D5829}" type="slidenum">
              <a:rPr lang="en-US"/>
              <a:pPr/>
              <a:t>55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C3B3C3-F4FC-914E-9C6A-9C809CDCBC07}" type="slidenum">
              <a:rPr lang="en-US"/>
              <a:pPr/>
              <a:t>56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9D42F1-254C-AB44-BEB5-236420C15847}" type="slidenum">
              <a:rPr lang="en-US"/>
              <a:pPr/>
              <a:t>57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EEC3A-6067-AF45-A574-8BB9CA4D572B}" type="slidenum">
              <a:rPr lang="en-US"/>
              <a:pPr/>
              <a:t>58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3DC62-9C53-F045-82A6-8BD2236370F7}" type="slidenum">
              <a:rPr lang="en-US"/>
              <a:pPr/>
              <a:t>59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5996AD-A419-2543-9A5A-142C9E759122}" type="slidenum">
              <a:rPr lang="en-US"/>
              <a:pPr/>
              <a:t>60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6F2B3-39A5-ED45-984F-F0C106CF0E36}" type="slidenum">
              <a:rPr lang="en-US"/>
              <a:pPr/>
              <a:t>7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D412C-E388-E540-A466-902659AE554C}" type="slidenum">
              <a:rPr lang="en-US"/>
              <a:pPr/>
              <a:t>61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25D3D-6C8E-7047-A318-737DD1AB8DCD}" type="slidenum">
              <a:rPr lang="en-US"/>
              <a:pPr/>
              <a:t>62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CFBEF-B7BA-374D-BF91-132113B27F09}" type="slidenum">
              <a:rPr lang="en-US"/>
              <a:pPr/>
              <a:t>63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38A9F-AE1F-034B-BDCC-EDED24CD6FA4}" type="slidenum">
              <a:rPr lang="en-US"/>
              <a:pPr/>
              <a:t>64</a:t>
            </a:fld>
            <a:endParaRPr lang="en-US"/>
          </a:p>
        </p:txBody>
      </p:sp>
      <p:sp>
        <p:nvSpPr>
          <p:cNvPr id="194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EE3DB5-10DD-0C41-9E8A-2F9B790B4E1D}" type="slidenum">
              <a:rPr lang="en-US"/>
              <a:pPr/>
              <a:t>65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79318-693A-B341-A18D-996A83CB39E4}" type="slidenum">
              <a:rPr lang="en-US"/>
              <a:pPr/>
              <a:t>66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25CAF-A3A3-D140-A83B-CC74C648DD67}" type="slidenum">
              <a:rPr lang="en-US"/>
              <a:pPr/>
              <a:t>67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B28E4-4C4C-CF47-A473-1D19F4237293}" type="slidenum">
              <a:rPr lang="en-US"/>
              <a:pPr/>
              <a:t>68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8C9728-553D-5544-B00B-38DE1EAB6921}" type="slidenum">
              <a:rPr lang="en-US"/>
              <a:pPr/>
              <a:t>69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4FAEB-AE77-2149-ADF1-C62CEE147C70}" type="slidenum">
              <a:rPr lang="en-US"/>
              <a:pPr/>
              <a:t>70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DB26B2-BF33-544F-9FD0-8C1343A37A6C}" type="slidenum">
              <a:rPr lang="en-US"/>
              <a:pPr/>
              <a:t>8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79D951-C165-6F43-A86C-28629F826F59}" type="slidenum">
              <a:rPr lang="en-US"/>
              <a:pPr/>
              <a:t>71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02C5B-2EC0-0F43-801A-955CF95BC3B9}" type="slidenum">
              <a:rPr lang="en-US"/>
              <a:pPr/>
              <a:t>72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48E4A-2852-CA42-BF90-C374FECB9459}" type="slidenum">
              <a:rPr lang="en-US"/>
              <a:pPr/>
              <a:t>73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D1D3E5-4EF6-6B4B-82C6-80300691A3EA}" type="slidenum">
              <a:rPr lang="en-US"/>
              <a:pPr/>
              <a:t>74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33BD58-3777-5746-A74A-75AA834C343A}" type="slidenum">
              <a:rPr lang="en-US"/>
              <a:pPr/>
              <a:t>75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E9CF6-DC93-354D-8CB9-E7C23A60D88D}" type="slidenum">
              <a:rPr lang="en-US"/>
              <a:pPr/>
              <a:t>76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D65FC-F379-D846-9FE3-3392919D5396}" type="slidenum">
              <a:rPr lang="en-US"/>
              <a:pPr/>
              <a:t>77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000EE-E415-A640-825B-59D35C1C619A}" type="slidenum">
              <a:rPr lang="en-US"/>
              <a:pPr/>
              <a:t>78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1C14D-998C-8146-BA19-314BAB75FFD0}" type="slidenum">
              <a:rPr lang="en-US"/>
              <a:pPr/>
              <a:t>79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AF3EB-F2DE-6042-884B-2FD7A3B56A16}" type="slidenum">
              <a:rPr lang="en-US"/>
              <a:pPr/>
              <a:t>80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BD32E-66A1-054F-88C6-29EEF08AE7A3}" type="slidenum">
              <a:rPr lang="en-US"/>
              <a:pPr/>
              <a:t>9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0DC068-E1E5-B142-AF69-51AE99071FC1}" type="slidenum">
              <a:rPr lang="en-US"/>
              <a:pPr/>
              <a:t>81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694ED5-7ABA-C647-9F50-AB23DDB07E1D}" type="slidenum">
              <a:rPr lang="en-US"/>
              <a:pPr/>
              <a:t>82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D2121-F5EB-644A-833D-348A14998285}" type="slidenum">
              <a:rPr lang="en-US"/>
              <a:pPr/>
              <a:t>83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8D02CA-CA1A-0E49-8866-E0E697B356B1}" type="slidenum">
              <a:rPr lang="en-US"/>
              <a:pPr/>
              <a:t>84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B3185-2060-DE43-BC9F-8027E26B21CB}" type="slidenum">
              <a:rPr lang="en-US"/>
              <a:pPr/>
              <a:t>85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E68FD-9065-6E42-B88A-C072AFD8F731}" type="slidenum">
              <a:rPr lang="en-US"/>
              <a:pPr/>
              <a:t>86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2CCF5-EF50-864A-BA07-F3AAF996FB86}" type="slidenum">
              <a:rPr lang="en-US"/>
              <a:pPr/>
              <a:t>87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388CB-ED3E-C64E-9261-B6090199553A}" type="slidenum">
              <a:rPr lang="en-US"/>
              <a:pPr/>
              <a:t>88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938BD-A85C-0A42-BF85-0F0F24CC7E5E}" type="slidenum">
              <a:rPr lang="en-US"/>
              <a:pPr/>
              <a:t>89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BA768-7AA0-1240-9AB7-30A572F9D99C}" type="slidenum">
              <a:rPr lang="en-US"/>
              <a:pPr/>
              <a:t>90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87BD0-43C8-E24D-B079-E26C2D4191CF}" type="slidenum">
              <a:rPr lang="en-US"/>
              <a:pPr/>
              <a:t>10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E42D1B-EB42-D54D-9C0C-31543D6A154B}" type="slidenum">
              <a:rPr lang="en-US"/>
              <a:pPr/>
              <a:t>91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CCD2F-F338-494E-8D9C-5347C5BCA9B6}" type="slidenum">
              <a:rPr lang="en-US"/>
              <a:pPr/>
              <a:t>92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E3E215-1B0C-4643-A503-60BED54830AF}" type="slidenum">
              <a:rPr lang="en-US"/>
              <a:pPr/>
              <a:t>93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D2121-F5EB-644A-833D-348A14998285}" type="slidenum">
              <a:rPr lang="en-US"/>
              <a:pPr/>
              <a:t>94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Click 1</a:t>
            </a:r>
          </a:p>
          <a:p>
            <a:r>
              <a:rPr lang="en-US"/>
              <a:t>re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 example grammar</a:t>
            </a:r>
          </a:p>
          <a:p>
            <a:endParaRPr lang="en-US"/>
          </a:p>
          <a:p>
            <a:r>
              <a:rPr lang="en-US"/>
              <a:t>Click 2</a:t>
            </a:r>
          </a:p>
          <a:p>
            <a:r>
              <a:rPr lang="en-US"/>
              <a:t>Each of A, B , and C are nullable, because they have epsilon productions.  Thus, S is also nullable because of its productions S-&gt;ABC.</a:t>
            </a:r>
            <a:br>
              <a:rPr lang="en-US"/>
            </a:br>
            <a:endParaRPr lang="en-US"/>
          </a:p>
          <a:p>
            <a:r>
              <a:rPr lang="en-US"/>
              <a:t>Click 3</a:t>
            </a:r>
          </a:p>
          <a:p>
            <a:r>
              <a:rPr lang="en-US"/>
              <a:t>Let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construct the new grammar.</a:t>
            </a:r>
          </a:p>
          <a:p>
            <a:endParaRPr lang="en-US"/>
          </a:p>
          <a:p>
            <a:r>
              <a:rPr lang="en-US"/>
              <a:t>Click 4</a:t>
            </a:r>
          </a:p>
          <a:p>
            <a:r>
              <a:rPr lang="en-US"/>
              <a:t>For the S-production, there are seven subsets of nullable positions that we must use.  The set of all three positions is also nullable of course, but eliminating all of A, B, and C would leave an empty body, which we 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allow.  However, if we use the empty set of positions, we get body ABC (POINT).  If we use the set of only the third position, we get AB (POINT), and so on.</a:t>
            </a:r>
          </a:p>
          <a:p>
            <a:endParaRPr lang="en-US"/>
          </a:p>
          <a:p>
            <a:r>
              <a:rPr lang="en-US"/>
              <a:t>Click 5</a:t>
            </a:r>
          </a:p>
          <a:p>
            <a:r>
              <a:rPr lang="en-US"/>
              <a:t>Now, let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look at the A-productions.  We do not use A-&gt;epsilon, of course.  For production A-&gt;aA (POINT), only the second position is nullable, so we get two productions, one with the variable A present and one not.</a:t>
            </a:r>
          </a:p>
          <a:p>
            <a:endParaRPr lang="en-US"/>
          </a:p>
          <a:p>
            <a:r>
              <a:rPr lang="en-US"/>
              <a:t>Click 6</a:t>
            </a:r>
          </a:p>
          <a:p>
            <a:r>
              <a:rPr lang="en-US"/>
              <a:t>The situation for B is the same.  However, for C, we cannot use the C-&gt;epsilon production, so in the new grammar, C has no productions.</a:t>
            </a:r>
          </a:p>
          <a:p>
            <a:endParaRPr lang="en-US"/>
          </a:p>
          <a:p>
            <a:r>
              <a:rPr lang="en-US"/>
              <a:t>Click 7</a:t>
            </a:r>
          </a:p>
          <a:p>
            <a:r>
              <a:rPr lang="en-US"/>
              <a:t>That means that in the new grammar, although not in the old grammar, C is useless and must be eliminated.  That forces us to eliminate all productions with C in the body, and we are done.</a:t>
            </a: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2464-C3E6-0A4F-A2BC-B42E542DE4CB}" type="slidenum">
              <a:rPr lang="en-US"/>
              <a:pPr/>
              <a:t>96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6986F-9480-BE43-A30E-9D4F9E5F0322}" type="slidenum">
              <a:rPr lang="en-US"/>
              <a:pPr/>
              <a:t>97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BF24B-D7C2-1744-AD3A-C022F4E16893}" type="slidenum">
              <a:rPr lang="en-US"/>
              <a:pPr/>
              <a:t>98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8D7D6-8D4B-764F-BF9A-3F935E170EFD}" type="slidenum">
              <a:rPr lang="en-US"/>
              <a:pPr/>
              <a:t>99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754665-9AE9-2C44-87C9-4083F5F86E11}" type="slidenum">
              <a:rPr lang="en-US"/>
              <a:pPr/>
              <a:t>100</a:t>
            </a:fld>
            <a:endParaRPr lang="en-US"/>
          </a:p>
        </p:txBody>
      </p:sp>
      <p:sp>
        <p:nvSpPr>
          <p:cNvPr id="798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>
              <a:latin typeface="Arial" charset="0"/>
              <a:ea typeface="宋体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C5D08FF5-8BAE-5E4F-94A2-978E1CCAC712}" type="datetimeFigureOut">
              <a:rPr lang="en-US" smtClean="0"/>
              <a:t>15/10/25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1095413-68DA-4E48-9EA0-618E2B77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6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D08FF5-8BAE-5E4F-94A2-978E1CCAC712}" type="datetimeFigureOut">
              <a:rPr lang="en-US" smtClean="0"/>
              <a:t>15/10/25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95413-68DA-4E48-9EA0-618E2B77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2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D08FF5-8BAE-5E4F-94A2-978E1CCAC712}" type="datetimeFigureOut">
              <a:rPr lang="en-US" smtClean="0"/>
              <a:t>15/10/25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95413-68DA-4E48-9EA0-618E2B77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2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D08FF5-8BAE-5E4F-94A2-978E1CCAC712}" type="datetimeFigureOut">
              <a:rPr lang="en-US" smtClean="0"/>
              <a:t>15/10/25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95413-68DA-4E48-9EA0-618E2B77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4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D08FF5-8BAE-5E4F-94A2-978E1CCAC712}" type="datetimeFigureOut">
              <a:rPr lang="en-US" smtClean="0"/>
              <a:t>15/10/25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95413-68DA-4E48-9EA0-618E2B77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D08FF5-8BAE-5E4F-94A2-978E1CCAC712}" type="datetimeFigureOut">
              <a:rPr lang="en-US" smtClean="0"/>
              <a:t>15/10/25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95413-68DA-4E48-9EA0-618E2B77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4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D08FF5-8BAE-5E4F-94A2-978E1CCAC712}" type="datetimeFigureOut">
              <a:rPr lang="en-US" smtClean="0"/>
              <a:t>15/10/25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95413-68DA-4E48-9EA0-618E2B77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4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D08FF5-8BAE-5E4F-94A2-978E1CCAC712}" type="datetimeFigureOut">
              <a:rPr lang="en-US" smtClean="0"/>
              <a:t>15/10/25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95413-68DA-4E48-9EA0-618E2B77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4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D08FF5-8BAE-5E4F-94A2-978E1CCAC712}" type="datetimeFigureOut">
              <a:rPr lang="en-US" smtClean="0"/>
              <a:t>15/10/25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95413-68DA-4E48-9EA0-618E2B77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0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D08FF5-8BAE-5E4F-94A2-978E1CCAC712}" type="datetimeFigureOut">
              <a:rPr lang="en-US" smtClean="0"/>
              <a:t>15/10/25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95413-68DA-4E48-9EA0-618E2B77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D08FF5-8BAE-5E4F-94A2-978E1CCAC712}" type="datetimeFigureOut">
              <a:rPr lang="en-US" smtClean="0"/>
              <a:t>15/10/25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95413-68DA-4E48-9EA0-618E2B77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6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>
                <a:latin typeface="+mn-lt"/>
                <a:ea typeface="宋体" pitchFamily="2" charset="-122"/>
              </a:defRPr>
            </a:lvl1pPr>
          </a:lstStyle>
          <a:p>
            <a:fld id="{C5D08FF5-8BAE-5E4F-94A2-978E1CCAC712}" type="datetimeFigureOut">
              <a:rPr lang="en-US" smtClean="0"/>
              <a:t>15/10/25</a:t>
            </a:fld>
            <a:endParaRPr lang="en-US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>
                <a:latin typeface="+mn-lt"/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 smtClean="0">
                <a:latin typeface="+mn-lt"/>
                <a:ea typeface="宋体" pitchFamily="2" charset="-122"/>
              </a:defRPr>
            </a:lvl1pPr>
          </a:lstStyle>
          <a:p>
            <a:fld id="{31095413-68DA-4E48-9EA0-618E2B77D145}" type="slidenum">
              <a:rPr lang="en-US" smtClean="0"/>
              <a:t>‹#›</a:t>
            </a:fld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solidFill>
                  <a:srgbClr val="003366"/>
                </a:solidFill>
              </a:rPr>
              <a:t>Formalism</a:t>
            </a:r>
          </a:p>
          <a:p>
            <a:r>
              <a:rPr lang="en-US">
                <a:solidFill>
                  <a:srgbClr val="003366"/>
                </a:solidFill>
              </a:rPr>
              <a:t>Derivations</a:t>
            </a:r>
          </a:p>
          <a:p>
            <a:r>
              <a:rPr lang="en-US">
                <a:solidFill>
                  <a:srgbClr val="003366"/>
                </a:solidFill>
              </a:rPr>
              <a:t>Backus-Naur Form</a:t>
            </a:r>
          </a:p>
          <a:p>
            <a:r>
              <a:rPr lang="en-US">
                <a:solidFill>
                  <a:srgbClr val="003366"/>
                </a:solidFill>
              </a:rPr>
              <a:t>Left- and Rightmost Derivations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3550" y="2571750"/>
            <a:ext cx="7772400" cy="806450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</a:rPr>
              <a:t>Context-Free Grammars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925C-FE20-E341-9D35-FFD19EB7745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Derivations – Intuition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</a:t>
            </a:r>
            <a:r>
              <a:rPr lang="en-US" i="1">
                <a:solidFill>
                  <a:srgbClr val="FF0066"/>
                </a:solidFill>
              </a:rPr>
              <a:t>derive</a:t>
            </a:r>
            <a:r>
              <a:rPr lang="en-US"/>
              <a:t>  strings in the language of a CFG by starting with the start symbol, and repeatedly replacing some variable A by the body of one of its productions.</a:t>
            </a:r>
          </a:p>
          <a:p>
            <a:pPr lvl="1"/>
            <a:r>
              <a:rPr lang="en-US"/>
              <a:t>That is, 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productions for A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are those that have head A.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7E7E-C3F0-5743-9761-829EC56632BB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3D52-5F4A-C84E-9FC8-63B9DC3ECFCA}" type="slidenum">
              <a:rPr lang="en-US"/>
              <a:pPr/>
              <a:t>100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900"/>
            <a:ext cx="9144000" cy="768350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 of Step 3 – Continued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dirty="0"/>
              <a:t>Recall A -&gt; BCDE is replaced by  </a:t>
            </a:r>
            <a:r>
              <a:rPr lang="en-US" dirty="0" smtClean="0"/>
              <a:t>A </a:t>
            </a:r>
            <a:r>
              <a:rPr lang="en-US" dirty="0"/>
              <a:t>-&gt; BF, F -&gt; CG, and G -&gt; DE.</a:t>
            </a:r>
          </a:p>
          <a:p>
            <a:r>
              <a:rPr lang="en-US" dirty="0"/>
              <a:t>In the new grammar, A =&gt; BF =&gt; BCG =&gt; BCDE.</a:t>
            </a:r>
          </a:p>
          <a:p>
            <a:r>
              <a:rPr lang="en-US" dirty="0">
                <a:solidFill>
                  <a:srgbClr val="FF9900"/>
                </a:solidFill>
              </a:rPr>
              <a:t>More importantly</a:t>
            </a:r>
            <a:r>
              <a:rPr lang="en-US" dirty="0"/>
              <a:t>: Once we choose to replace A by BF, we must continue to BCG and BCDE.</a:t>
            </a:r>
          </a:p>
          <a:p>
            <a:pPr lvl="1"/>
            <a:r>
              <a:rPr lang="en-US" dirty="0"/>
              <a:t>Because F and G have only one production.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Derivations – Formalism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say </a:t>
            </a:r>
            <a:r>
              <a:rPr lang="en-US">
                <a:sym typeface="Symbol" charset="0"/>
              </a:rPr>
              <a:t></a:t>
            </a:r>
            <a:r>
              <a:rPr lang="en-US"/>
              <a:t>A</a:t>
            </a:r>
            <a:r>
              <a:rPr lang="en-US">
                <a:sym typeface="Symbol" charset="0"/>
              </a:rPr>
              <a:t></a:t>
            </a:r>
            <a:r>
              <a:rPr lang="en-US"/>
              <a:t> =&gt; </a:t>
            </a:r>
            <a:r>
              <a:rPr lang="en-US">
                <a:sym typeface="Symbol" charset="0"/>
              </a:rPr>
              <a:t></a:t>
            </a:r>
            <a:r>
              <a:rPr lang="en-US"/>
              <a:t> if A -&gt; </a:t>
            </a:r>
            <a:r>
              <a:rPr lang="en-US">
                <a:sym typeface="Symbol" charset="0"/>
              </a:rPr>
              <a:t></a:t>
            </a:r>
            <a:r>
              <a:rPr lang="en-US"/>
              <a:t> is a production.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 -&gt; 01; S -&gt; 0S1.</a:t>
            </a:r>
          </a:p>
          <a:p>
            <a:r>
              <a:rPr lang="en-US"/>
              <a:t>S =&gt; 0S1 =&gt; 00S11 =&gt; 000111.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5F2C-C65F-BE42-B25D-BB4647954217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21512" name="Group 8"/>
          <p:cNvGrpSpPr>
            <a:grpSpLocks/>
          </p:cNvGrpSpPr>
          <p:nvPr/>
        </p:nvGrpSpPr>
        <p:grpSpPr bwMode="auto">
          <a:xfrm>
            <a:off x="1959352" y="2608548"/>
            <a:ext cx="1768464" cy="399353"/>
            <a:chOff x="1464" y="2352"/>
            <a:chExt cx="1464" cy="241"/>
          </a:xfrm>
        </p:grpSpPr>
        <p:sp>
          <p:nvSpPr>
            <p:cNvPr id="21508" name="Oval 4"/>
            <p:cNvSpPr>
              <a:spLocks noChangeArrowheads="1"/>
            </p:cNvSpPr>
            <p:nvPr/>
          </p:nvSpPr>
          <p:spPr bwMode="auto">
            <a:xfrm>
              <a:off x="1464" y="2352"/>
              <a:ext cx="240" cy="2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9" name="Oval 5"/>
            <p:cNvSpPr>
              <a:spLocks noChangeArrowheads="1"/>
            </p:cNvSpPr>
            <p:nvPr/>
          </p:nvSpPr>
          <p:spPr bwMode="auto">
            <a:xfrm>
              <a:off x="2496" y="2352"/>
              <a:ext cx="432" cy="2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11" name="AutoShape 7"/>
            <p:cNvCxnSpPr>
              <a:cxnSpLocks noChangeShapeType="1"/>
              <a:stCxn id="21508" idx="4"/>
              <a:endCxn id="21509" idx="4"/>
            </p:cNvCxnSpPr>
            <p:nvPr/>
          </p:nvCxnSpPr>
          <p:spPr bwMode="auto">
            <a:xfrm rot="16200000" flipH="1">
              <a:off x="2147" y="2029"/>
              <a:ext cx="1" cy="1128"/>
            </a:xfrm>
            <a:prstGeom prst="curvedConnector3">
              <a:avLst>
                <a:gd name="adj1" fmla="val 1440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1526" name="Group 22"/>
          <p:cNvGrpSpPr>
            <a:grpSpLocks/>
          </p:cNvGrpSpPr>
          <p:nvPr/>
        </p:nvGrpSpPr>
        <p:grpSpPr bwMode="auto">
          <a:xfrm>
            <a:off x="876300" y="2608548"/>
            <a:ext cx="1523206" cy="396083"/>
            <a:chOff x="648" y="2352"/>
            <a:chExt cx="1224" cy="241"/>
          </a:xfrm>
        </p:grpSpPr>
        <p:sp>
          <p:nvSpPr>
            <p:cNvPr id="21521" name="Oval 17"/>
            <p:cNvSpPr>
              <a:spLocks noChangeArrowheads="1"/>
            </p:cNvSpPr>
            <p:nvPr/>
          </p:nvSpPr>
          <p:spPr bwMode="auto">
            <a:xfrm>
              <a:off x="648" y="2352"/>
              <a:ext cx="240" cy="240"/>
            </a:xfrm>
            <a:prstGeom prst="ellipse">
              <a:avLst/>
            </a:prstGeom>
            <a:noFill/>
            <a:ln w="254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18"/>
            <p:cNvSpPr>
              <a:spLocks noChangeArrowheads="1"/>
            </p:cNvSpPr>
            <p:nvPr/>
          </p:nvSpPr>
          <p:spPr bwMode="auto">
            <a:xfrm>
              <a:off x="1392" y="2352"/>
              <a:ext cx="480" cy="240"/>
            </a:xfrm>
            <a:prstGeom prst="ellipse">
              <a:avLst/>
            </a:prstGeom>
            <a:noFill/>
            <a:ln w="254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25" name="AutoShape 21"/>
            <p:cNvCxnSpPr>
              <a:cxnSpLocks noChangeShapeType="1"/>
              <a:stCxn id="21521" idx="4"/>
              <a:endCxn id="21522" idx="4"/>
            </p:cNvCxnSpPr>
            <p:nvPr/>
          </p:nvCxnSpPr>
          <p:spPr bwMode="auto">
            <a:xfrm rot="16200000" flipH="1">
              <a:off x="1199" y="2161"/>
              <a:ext cx="1" cy="864"/>
            </a:xfrm>
            <a:prstGeom prst="curvedConnector3">
              <a:avLst>
                <a:gd name="adj1" fmla="val 14400000"/>
              </a:avLst>
            </a:prstGeom>
            <a:noFill/>
            <a:ln w="25400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1529" name="Group 25"/>
          <p:cNvGrpSpPr>
            <a:grpSpLocks/>
          </p:cNvGrpSpPr>
          <p:nvPr/>
        </p:nvGrpSpPr>
        <p:grpSpPr bwMode="auto">
          <a:xfrm>
            <a:off x="3303538" y="2608548"/>
            <a:ext cx="1792986" cy="551355"/>
            <a:chOff x="2424" y="3408"/>
            <a:chExt cx="1608" cy="249"/>
          </a:xfrm>
        </p:grpSpPr>
        <p:sp>
          <p:nvSpPr>
            <p:cNvPr id="21523" name="Oval 19"/>
            <p:cNvSpPr>
              <a:spLocks noChangeArrowheads="1"/>
            </p:cNvSpPr>
            <p:nvPr/>
          </p:nvSpPr>
          <p:spPr bwMode="auto">
            <a:xfrm>
              <a:off x="2424" y="3408"/>
              <a:ext cx="240" cy="240"/>
            </a:xfrm>
            <a:prstGeom prst="ellipse">
              <a:avLst/>
            </a:prstGeom>
            <a:noFill/>
            <a:ln w="25400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Oval 20"/>
            <p:cNvSpPr>
              <a:spLocks noChangeArrowheads="1"/>
            </p:cNvSpPr>
            <p:nvPr/>
          </p:nvSpPr>
          <p:spPr bwMode="auto">
            <a:xfrm>
              <a:off x="3648" y="3408"/>
              <a:ext cx="384" cy="240"/>
            </a:xfrm>
            <a:prstGeom prst="ellipse">
              <a:avLst/>
            </a:prstGeom>
            <a:noFill/>
            <a:ln w="25400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27" name="AutoShape 23"/>
            <p:cNvCxnSpPr>
              <a:cxnSpLocks noChangeShapeType="1"/>
              <a:stCxn id="21523" idx="4"/>
              <a:endCxn id="21524" idx="4"/>
            </p:cNvCxnSpPr>
            <p:nvPr/>
          </p:nvCxnSpPr>
          <p:spPr bwMode="auto">
            <a:xfrm rot="16200000" flipH="1">
              <a:off x="3191" y="3009"/>
              <a:ext cx="1" cy="1296"/>
            </a:xfrm>
            <a:prstGeom prst="curvedConnector3">
              <a:avLst>
                <a:gd name="adj1" fmla="val 13600000"/>
              </a:avLst>
            </a:prstGeom>
            <a:noFill/>
            <a:ln w="25400">
              <a:solidFill>
                <a:srgbClr val="99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Iterated Derivation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=&gt;* means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zero or more derivation steps.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</a:t>
            </a:r>
            <a:r>
              <a:rPr lang="en-US">
                <a:sym typeface="Symbol" charset="0"/>
              </a:rPr>
              <a:t></a:t>
            </a:r>
            <a:r>
              <a:rPr lang="en-US"/>
              <a:t> =&gt;* </a:t>
            </a:r>
            <a:r>
              <a:rPr lang="en-US">
                <a:sym typeface="Symbol" charset="0"/>
              </a:rPr>
              <a:t></a:t>
            </a:r>
            <a:r>
              <a:rPr lang="en-US"/>
              <a:t> for any string </a:t>
            </a:r>
            <a:r>
              <a:rPr lang="en-US">
                <a:sym typeface="Symbol" charset="0"/>
              </a:rPr>
              <a:t></a:t>
            </a:r>
            <a:r>
              <a:rPr lang="en-US"/>
              <a:t>.</a:t>
            </a:r>
          </a:p>
          <a:p>
            <a:r>
              <a:rPr lang="en-US">
                <a:solidFill>
                  <a:srgbClr val="3366FF"/>
                </a:solidFill>
              </a:rPr>
              <a:t>Induction</a:t>
            </a:r>
            <a:r>
              <a:rPr lang="en-US"/>
              <a:t>: if </a:t>
            </a:r>
            <a:r>
              <a:rPr lang="en-US">
                <a:sym typeface="Symbol" charset="0"/>
              </a:rPr>
              <a:t></a:t>
            </a:r>
            <a:r>
              <a:rPr lang="en-US"/>
              <a:t> =&gt;* </a:t>
            </a:r>
            <a:r>
              <a:rPr lang="en-US">
                <a:sym typeface="Symbol" charset="0"/>
              </a:rPr>
              <a:t></a:t>
            </a:r>
            <a:r>
              <a:rPr lang="en-US"/>
              <a:t> and </a:t>
            </a:r>
            <a:r>
              <a:rPr lang="en-US">
                <a:sym typeface="Symbol" charset="0"/>
              </a:rPr>
              <a:t></a:t>
            </a:r>
            <a:r>
              <a:rPr lang="en-US"/>
              <a:t> =&gt; </a:t>
            </a:r>
            <a:r>
              <a:rPr lang="en-US">
                <a:sym typeface="Symbol" charset="0"/>
              </a:rPr>
              <a:t></a:t>
            </a:r>
            <a:r>
              <a:rPr lang="en-US"/>
              <a:t>, then </a:t>
            </a:r>
            <a:r>
              <a:rPr lang="en-US">
                <a:sym typeface="Symbol" charset="0"/>
              </a:rPr>
              <a:t></a:t>
            </a:r>
            <a:r>
              <a:rPr lang="en-US"/>
              <a:t> =&gt;* </a:t>
            </a:r>
            <a:r>
              <a:rPr lang="en-US">
                <a:sym typeface="Symbol" charset="0"/>
              </a:rPr>
              <a:t></a:t>
            </a:r>
            <a:r>
              <a:rPr lang="en-US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BE77-E070-4A4D-B904-10B7F8BF97CF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Iterated Derivation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-&gt; 01; S -&gt; 0S1.</a:t>
            </a:r>
          </a:p>
          <a:p>
            <a:r>
              <a:rPr lang="en-US" dirty="0"/>
              <a:t>S =&gt; 0S1 =&gt; 00S11 =&gt; 000111.</a:t>
            </a:r>
          </a:p>
          <a:p>
            <a:r>
              <a:rPr lang="en-US" dirty="0"/>
              <a:t>Thus S =&gt;* S; S =&gt;* 0S1; </a:t>
            </a:r>
            <a:r>
              <a:rPr lang="en-US" dirty="0" smtClean="0"/>
              <a:t>  S </a:t>
            </a:r>
            <a:r>
              <a:rPr lang="en-US" dirty="0"/>
              <a:t>=&gt;* 00S11; S =&gt;* 000111.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FD00-EA6F-1A41-84D5-D2BE1BD8090E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Sentential Forms</a:t>
            </a:r>
          </a:p>
        </p:txBody>
      </p:sp>
      <p:sp>
        <p:nvSpPr>
          <p:cNvPr id="62467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Any string of variables and/or terminals derived from the start symbol is called a </a:t>
            </a:r>
            <a:r>
              <a:rPr lang="en-US" i="1">
                <a:solidFill>
                  <a:srgbClr val="FF0066"/>
                </a:solidFill>
              </a:rPr>
              <a:t>sentential form</a:t>
            </a:r>
            <a:r>
              <a:rPr lang="en-US"/>
              <a:t>.</a:t>
            </a:r>
          </a:p>
          <a:p>
            <a:r>
              <a:rPr lang="en-US"/>
              <a:t>Formally, </a:t>
            </a:r>
            <a:r>
              <a:rPr lang="en-US">
                <a:sym typeface="Symbol" charset="0"/>
              </a:rPr>
              <a:t></a:t>
            </a:r>
            <a:r>
              <a:rPr lang="en-US"/>
              <a:t> is a sentential form iff       S =&gt;* </a:t>
            </a:r>
            <a:r>
              <a:rPr lang="en-US">
                <a:sym typeface="Symbol" charset="0"/>
              </a:rPr>
              <a:t></a:t>
            </a:r>
            <a:r>
              <a:rPr lang="en-US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A4B1-972C-F34C-B12E-0C8900EB0A89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of a Grammar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G is a CFG, then L(G), the </a:t>
            </a:r>
            <a:r>
              <a:rPr lang="en-US" i="1">
                <a:solidFill>
                  <a:srgbClr val="FF0066"/>
                </a:solidFill>
              </a:rPr>
              <a:t>language of G</a:t>
            </a:r>
            <a:r>
              <a:rPr lang="en-US"/>
              <a:t>, is {w | S =&gt;* w}.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G has productions S -&gt;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 and S -&gt; 0S1.</a:t>
            </a:r>
          </a:p>
          <a:p>
            <a:r>
              <a:rPr lang="en-US"/>
              <a:t>L(G) = {0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 | n </a:t>
            </a:r>
            <a:r>
              <a:rPr lang="en-US" u="sng"/>
              <a:t>&gt;</a:t>
            </a:r>
            <a:r>
              <a:rPr lang="en-US"/>
              <a:t> 0}.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CE9B-3440-FE40-BAA7-33BE8FDF555B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Languages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A language that is defined by some CFG is called a </a:t>
            </a:r>
            <a:r>
              <a:rPr lang="en-US" i="1">
                <a:solidFill>
                  <a:srgbClr val="FF0066"/>
                </a:solidFill>
              </a:rPr>
              <a:t>context-free language</a:t>
            </a:r>
            <a:r>
              <a:rPr lang="en-US"/>
              <a:t>.</a:t>
            </a:r>
          </a:p>
          <a:p>
            <a:r>
              <a:rPr lang="en-US"/>
              <a:t>There are CFL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that are not regular languages, such as the example just given.</a:t>
            </a:r>
          </a:p>
          <a:p>
            <a:r>
              <a:rPr lang="en-US"/>
              <a:t>But not all languages are CFL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</a:p>
          <a:p>
            <a:r>
              <a:rPr lang="en-US">
                <a:solidFill>
                  <a:srgbClr val="3366FF"/>
                </a:solidFill>
              </a:rPr>
              <a:t>Intuitively</a:t>
            </a:r>
            <a:r>
              <a:rPr lang="en-US"/>
              <a:t>: CFL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can count two things, not three.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E0E0-CF00-2445-9ADB-88A6EE01C399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BNF Notation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419600"/>
          </a:xfrm>
        </p:spPr>
        <p:txBody>
          <a:bodyPr/>
          <a:lstStyle/>
          <a:p>
            <a:r>
              <a:rPr lang="en-US"/>
              <a:t>Grammars for programming languages are often written in BNF (</a:t>
            </a:r>
            <a:r>
              <a:rPr lang="en-US" i="1">
                <a:solidFill>
                  <a:srgbClr val="FF0066"/>
                </a:solidFill>
              </a:rPr>
              <a:t>Backus-Naur Form</a:t>
            </a:r>
            <a:r>
              <a:rPr lang="en-US"/>
              <a:t> ).</a:t>
            </a:r>
          </a:p>
          <a:p>
            <a:r>
              <a:rPr lang="en-US"/>
              <a:t>Variables are words in &lt;…&gt;; </a:t>
            </a: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&lt;statement&gt;.</a:t>
            </a:r>
          </a:p>
          <a:p>
            <a:r>
              <a:rPr lang="en-US"/>
              <a:t>Terminals are often multicharacter strings indicated by boldface or underline; </a:t>
            </a: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lang="en-US" b="1"/>
              <a:t>while</a:t>
            </a:r>
            <a:r>
              <a:rPr lang="en-US"/>
              <a:t> or </a:t>
            </a:r>
            <a:r>
              <a:rPr lang="en-US" u="sng"/>
              <a:t>WHILE</a:t>
            </a:r>
            <a:r>
              <a:rPr lang="en-US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87CE-2969-F64E-B915-34E566CC0267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BNF Notation – (2)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Symbol ::= is often used for -&gt;.</a:t>
            </a:r>
          </a:p>
          <a:p>
            <a:r>
              <a:rPr lang="en-US"/>
              <a:t>Symbol | is used for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or.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/>
            <a:r>
              <a:rPr lang="en-US"/>
              <a:t>A shorthand for a list of productions with the same left side.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 -&gt; 0S1 | 01 is shorthand for S -&gt; 0S1 and S -&gt; 01.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40A2-2A5E-3C40-AC91-CC3DC7E9DA7C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BNF Notation – Kleene Closure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en-US"/>
              <a:t>Symbol … is used for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one or more.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&lt;digit&gt; ::= 0|1|2|3|4|5|6|7|8|9 &lt;unsigned integer&gt; ::= &lt;digit&gt;… </a:t>
            </a:r>
          </a:p>
          <a:p>
            <a:r>
              <a:rPr lang="en-US">
                <a:solidFill>
                  <a:srgbClr val="CC3300"/>
                </a:solidFill>
              </a:rPr>
              <a:t>Translation</a:t>
            </a:r>
            <a:r>
              <a:rPr lang="en-US"/>
              <a:t>: Replace </a:t>
            </a:r>
            <a:r>
              <a:rPr lang="en-US">
                <a:sym typeface="Symbol" charset="0"/>
              </a:rPr>
              <a:t></a:t>
            </a:r>
            <a:r>
              <a:rPr lang="en-US"/>
              <a:t>… with a new variable A and productions A -&gt; A</a:t>
            </a:r>
            <a:r>
              <a:rPr lang="en-US">
                <a:sym typeface="Symbol" charset="0"/>
              </a:rPr>
              <a:t></a:t>
            </a:r>
            <a:r>
              <a:rPr lang="en-US"/>
              <a:t> | </a:t>
            </a:r>
            <a:r>
              <a:rPr lang="en-US">
                <a:sym typeface="Symbol" charset="0"/>
              </a:rPr>
              <a:t></a:t>
            </a:r>
            <a:r>
              <a:rPr lang="en-US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E7F5-A8D6-6D48-B87B-64C13C8959A2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30313"/>
            <a:ext cx="8142287" cy="439261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adam  I’m Adam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r>
              <a:rPr lang="en-US" kern="1200" dirty="0"/>
              <a:t>Able was I ere I saw </a:t>
            </a:r>
            <a:r>
              <a:rPr lang="en-US" kern="1200" dirty="0" smtClean="0"/>
              <a:t>Elba</a:t>
            </a:r>
          </a:p>
          <a:p>
            <a:endParaRPr lang="en-US" kern="1200" dirty="0"/>
          </a:p>
          <a:p>
            <a:r>
              <a:rPr lang="en-US" dirty="0" err="1"/>
              <a:t>madamimadam</a:t>
            </a:r>
            <a:r>
              <a:rPr lang="en-US" dirty="0"/>
              <a:t>  </a:t>
            </a:r>
            <a:r>
              <a:rPr lang="en-US" kern="1200" dirty="0" err="1"/>
              <a:t>ablewasIereIsawelba</a:t>
            </a:r>
            <a:r>
              <a:rPr lang="en-US" kern="1200" dirty="0"/>
              <a:t> </a:t>
            </a:r>
            <a:endParaRPr lang="en-US" kern="1200" dirty="0" smtClean="0"/>
          </a:p>
          <a:p>
            <a:endParaRPr lang="en-US" kern="1200" dirty="0"/>
          </a:p>
          <a:p>
            <a:r>
              <a:rPr lang="zh-CN" altLang="en-US" kern="1200" dirty="0" smtClean="0"/>
              <a:t>上海自来水来自海上</a:t>
            </a:r>
            <a:endParaRPr lang="en-US" altLang="zh-CN" kern="1200" dirty="0" smtClean="0"/>
          </a:p>
          <a:p>
            <a:endParaRPr lang="en-US" kern="1200" dirty="0"/>
          </a:p>
          <a:p>
            <a:r>
              <a:rPr lang="en-US" kern="1200" dirty="0" smtClean="0"/>
              <a:t>  </a:t>
            </a:r>
            <a:r>
              <a:rPr lang="ja-JP" altLang="en-US" kern="1200" dirty="0"/>
              <a:t>雪映梅花梅映雪 莺宜柳絮柳宜莺</a:t>
            </a:r>
            <a:r>
              <a:rPr lang="en-US" kern="1200" dirty="0" smtClean="0"/>
              <a:t>  </a:t>
            </a:r>
            <a:endParaRPr lang="en-US" kern="1200" dirty="0"/>
          </a:p>
          <a:p>
            <a:pPr marL="0" indent="0">
              <a:buNone/>
            </a:pPr>
            <a:endParaRPr lang="en-US" altLang="zh-TW" kern="1200" dirty="0" smtClean="0"/>
          </a:p>
          <a:p>
            <a:r>
              <a:rPr lang="zh-TW" altLang="en-US" kern="1200" dirty="0" smtClean="0"/>
              <a:t>柳庭风静人眠</a:t>
            </a:r>
            <a:r>
              <a:rPr lang="zh-TW" altLang="en-US" kern="1200" dirty="0"/>
              <a:t>昼。昼眠人静风庭柳。香汗薄衫凉。凉衫薄汗香。手红冰碗藕。藕碗冰红手。郎笑藕丝长。长丝藕笑郎</a:t>
            </a:r>
            <a:r>
              <a:rPr lang="zh-TW" altLang="en-US" kern="1200" dirty="0" smtClean="0"/>
              <a:t>。－</a:t>
            </a:r>
            <a:r>
              <a:rPr lang="zh-TW" altLang="en-US" kern="1200" dirty="0"/>
              <a:t>菩萨蛮</a:t>
            </a:r>
            <a:r>
              <a:rPr lang="en-US" altLang="zh-TW" kern="1200" dirty="0"/>
              <a:t>·</a:t>
            </a:r>
            <a:r>
              <a:rPr lang="zh-TW" altLang="en-US" kern="1200" dirty="0"/>
              <a:t>夏闺怨</a:t>
            </a:r>
            <a:endParaRPr lang="en-US" altLang="zh-TW" kern="1200" dirty="0"/>
          </a:p>
          <a:p>
            <a:endParaRPr lang="en-US" kern="1200" dirty="0" smtClean="0"/>
          </a:p>
          <a:p>
            <a:endParaRPr lang="en-US" kern="1200" dirty="0"/>
          </a:p>
          <a:p>
            <a:endParaRPr lang="en-US" baseline="30000" dirty="0" smtClean="0"/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75526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Kleene Closure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Grammar for unsigned integers can be replaced by:</a:t>
            </a:r>
          </a:p>
          <a:p>
            <a:pPr>
              <a:buFont typeface="Monotype Sorts" charset="0"/>
              <a:buNone/>
            </a:pPr>
            <a:r>
              <a:rPr lang="en-US"/>
              <a:t>		U -&gt; UD | D</a:t>
            </a:r>
          </a:p>
          <a:p>
            <a:pPr>
              <a:buFont typeface="Monotype Sorts" charset="0"/>
              <a:buNone/>
            </a:pPr>
            <a:r>
              <a:rPr lang="en-US"/>
              <a:t>		D -&gt; 0|1|2|3|4|5|6|7|8|9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5F45-06CD-4640-A683-70AC5D196437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4662"/>
            <a:ext cx="9144000" cy="590456"/>
          </a:xfrm>
        </p:spPr>
        <p:txBody>
          <a:bodyPr/>
          <a:lstStyle/>
          <a:p>
            <a:r>
              <a:rPr lang="en-US" dirty="0"/>
              <a:t>BNF Notation: Optional Elements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Surround one or more symbols by […] to make them optional.</a:t>
            </a: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&lt;statement&gt; ::= </a:t>
            </a:r>
            <a:r>
              <a:rPr lang="en-US" b="1" dirty="0"/>
              <a:t>if</a:t>
            </a:r>
            <a:r>
              <a:rPr lang="en-US" dirty="0"/>
              <a:t> &lt;condition&gt; </a:t>
            </a:r>
            <a:r>
              <a:rPr lang="en-US" b="1" dirty="0"/>
              <a:t>then</a:t>
            </a:r>
            <a:r>
              <a:rPr lang="en-US" dirty="0"/>
              <a:t> &lt;statement&gt; [; </a:t>
            </a:r>
            <a:r>
              <a:rPr lang="en-US" b="1" dirty="0"/>
              <a:t>else</a:t>
            </a:r>
            <a:r>
              <a:rPr lang="en-US" dirty="0"/>
              <a:t> &lt;statement&gt;]</a:t>
            </a:r>
          </a:p>
          <a:p>
            <a:r>
              <a:rPr lang="en-US" dirty="0">
                <a:solidFill>
                  <a:srgbClr val="CC3300"/>
                </a:solidFill>
              </a:rPr>
              <a:t>Translation</a:t>
            </a:r>
            <a:r>
              <a:rPr lang="en-US" dirty="0"/>
              <a:t>: replace [</a:t>
            </a:r>
            <a:r>
              <a:rPr lang="en-US" dirty="0">
                <a:sym typeface="Symbol" charset="0"/>
              </a:rPr>
              <a:t></a:t>
            </a:r>
            <a:r>
              <a:rPr lang="en-US" dirty="0"/>
              <a:t>] by a new variable A with productions A -&gt; </a:t>
            </a:r>
            <a:r>
              <a:rPr lang="en-US" dirty="0">
                <a:sym typeface="Symbol" charset="0"/>
              </a:rPr>
              <a:t></a:t>
            </a:r>
            <a:r>
              <a:rPr lang="en-US" dirty="0"/>
              <a:t> |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9786-2FE5-DA48-872F-9FCFFDD4AB67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Optional Elements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Grammar for if-then-else can be replaced by:</a:t>
            </a:r>
          </a:p>
          <a:p>
            <a:pPr>
              <a:buFont typeface="Monotype Sorts" charset="0"/>
              <a:buNone/>
            </a:pPr>
            <a:r>
              <a:rPr lang="en-US"/>
              <a:t>S -&gt; iCtSA</a:t>
            </a:r>
          </a:p>
          <a:p>
            <a:pPr>
              <a:buFont typeface="Monotype Sorts" charset="0"/>
              <a:buNone/>
            </a:pPr>
            <a:r>
              <a:rPr lang="en-US"/>
              <a:t>A -&gt; ;eS | </a:t>
            </a:r>
            <a:r>
              <a:rPr lang="en-US">
                <a:latin typeface="Lucida Sans Unicode" charset="0"/>
              </a:rPr>
              <a:t>ε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0875-EB22-3A4F-874C-6DBD32F88287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BNF Notation – Grouping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{…} to surround a sequence of symbols that need to be treated as a unit.</a:t>
            </a:r>
          </a:p>
          <a:p>
            <a:pPr lvl="1"/>
            <a:r>
              <a:rPr lang="en-US"/>
              <a:t>Typically, they are followed by a … for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one or more.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&lt;statement list&gt; ::= &lt;statement&gt; [{;&lt;statement&gt;}…]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07AE-6E28-D642-98DA-90E60ACB5ED1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Translation</a:t>
            </a:r>
            <a:r>
              <a:rPr lang="en-US"/>
              <a:t>: Grouping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new variable A for {</a:t>
            </a:r>
            <a:r>
              <a:rPr lang="en-US">
                <a:sym typeface="Symbol" charset="0"/>
              </a:rPr>
              <a:t></a:t>
            </a:r>
            <a:r>
              <a:rPr lang="en-US"/>
              <a:t>}.</a:t>
            </a:r>
          </a:p>
          <a:p>
            <a:r>
              <a:rPr lang="en-US"/>
              <a:t>One production for A: A -&gt; </a:t>
            </a:r>
            <a:r>
              <a:rPr lang="en-US">
                <a:sym typeface="Symbol" charset="0"/>
              </a:rPr>
              <a:t></a:t>
            </a:r>
            <a:r>
              <a:rPr lang="en-US"/>
              <a:t>.</a:t>
            </a:r>
          </a:p>
          <a:p>
            <a:r>
              <a:rPr lang="en-US"/>
              <a:t>Use A in place of {</a:t>
            </a:r>
            <a:r>
              <a:rPr lang="en-US">
                <a:sym typeface="Symbol" charset="0"/>
              </a:rPr>
              <a:t></a:t>
            </a:r>
            <a:r>
              <a:rPr lang="en-US"/>
              <a:t>}.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9B23-D56E-3C4D-95EC-ABC44050B8A9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Grouping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94721"/>
            <a:ext cx="7924800" cy="44958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dirty="0">
                <a:solidFill>
                  <a:srgbClr val="CC3300"/>
                </a:solidFill>
              </a:rPr>
              <a:t>			L -&gt; S [{;S}…]</a:t>
            </a:r>
          </a:p>
          <a:p>
            <a:r>
              <a:rPr lang="en-US" dirty="0"/>
              <a:t>Replace by L -&gt; S [A…]      A -&gt; ;S</a:t>
            </a:r>
          </a:p>
          <a:p>
            <a:pPr lvl="1"/>
            <a:r>
              <a:rPr lang="en-US" dirty="0"/>
              <a:t>A stands for {;S}.</a:t>
            </a:r>
          </a:p>
          <a:p>
            <a:r>
              <a:rPr lang="en-US" dirty="0"/>
              <a:t>Then by L -&gt; SB   B -&gt; A… |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    A -&gt; ;S</a:t>
            </a:r>
          </a:p>
          <a:p>
            <a:pPr lvl="1"/>
            <a:r>
              <a:rPr lang="en-US" dirty="0"/>
              <a:t>B stands for [A…] (zero or more 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s).</a:t>
            </a:r>
          </a:p>
          <a:p>
            <a:r>
              <a:rPr lang="en-US" dirty="0"/>
              <a:t>Finally by L -&gt; SB      B -&gt; C |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/>
              <a:t>C -&gt; AC | A      A -&gt; ;S</a:t>
            </a:r>
          </a:p>
          <a:p>
            <a:pPr lvl="1"/>
            <a:r>
              <a:rPr lang="en-US" dirty="0"/>
              <a:t>C stands for A… 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2BC7-647E-0C4E-A132-2987B544DE9A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3655"/>
            <a:ext cx="7772400" cy="740229"/>
          </a:xfrm>
        </p:spPr>
        <p:txBody>
          <a:bodyPr>
            <a:normAutofit/>
          </a:bodyPr>
          <a:lstStyle/>
          <a:p>
            <a:r>
              <a:rPr lang="en-US" dirty="0"/>
              <a:t>Leftmost and Rightmost Derivations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/>
              <a:t>Derivations allow us to replace any of the variables in a string.</a:t>
            </a:r>
          </a:p>
          <a:p>
            <a:pPr lvl="1"/>
            <a:r>
              <a:rPr lang="en-US"/>
              <a:t>Leads to many different derivations of the same string.</a:t>
            </a:r>
          </a:p>
          <a:p>
            <a:r>
              <a:rPr lang="en-US"/>
              <a:t>By forcing the leftmost variable (or alternatively, the rightmost variable) to be replaced, we avoid these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distinctions without a difference.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D6FB-9661-AD42-B507-9A6428DE0458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Leftmost Derivations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Say wA</a:t>
            </a:r>
            <a:r>
              <a:rPr lang="en-US">
                <a:sym typeface="Symbol" charset="0"/>
              </a:rPr>
              <a:t></a:t>
            </a:r>
            <a:r>
              <a:rPr lang="en-US"/>
              <a:t> =&gt;</a:t>
            </a:r>
            <a:r>
              <a:rPr lang="en-US" baseline="-25000"/>
              <a:t>lm</a:t>
            </a:r>
            <a:r>
              <a:rPr lang="en-US"/>
              <a:t> w</a:t>
            </a:r>
            <a:r>
              <a:rPr lang="en-US">
                <a:sym typeface="Symbol" charset="0"/>
              </a:rPr>
              <a:t></a:t>
            </a:r>
            <a:r>
              <a:rPr lang="en-US"/>
              <a:t> if w is a string of terminals only and A -&gt; </a:t>
            </a:r>
            <a:r>
              <a:rPr lang="en-US">
                <a:sym typeface="Symbol" charset="0"/>
              </a:rPr>
              <a:t></a:t>
            </a:r>
            <a:r>
              <a:rPr lang="en-US"/>
              <a:t> is a production.</a:t>
            </a:r>
          </a:p>
          <a:p>
            <a:r>
              <a:rPr lang="en-US"/>
              <a:t>Also, </a:t>
            </a:r>
            <a:r>
              <a:rPr lang="en-US">
                <a:sym typeface="Symbol" charset="0"/>
              </a:rPr>
              <a:t></a:t>
            </a:r>
            <a:r>
              <a:rPr lang="en-US"/>
              <a:t> =&gt;*</a:t>
            </a:r>
            <a:r>
              <a:rPr lang="en-US" baseline="-25000"/>
              <a:t>lm</a:t>
            </a:r>
            <a:r>
              <a:rPr lang="en-US"/>
              <a:t> </a:t>
            </a:r>
            <a:r>
              <a:rPr lang="en-US">
                <a:sym typeface="Symbol" charset="0"/>
              </a:rPr>
              <a:t> </a:t>
            </a:r>
            <a:r>
              <a:rPr lang="en-US"/>
              <a:t>if </a:t>
            </a:r>
            <a:r>
              <a:rPr lang="en-US">
                <a:sym typeface="Symbol" charset="0"/>
              </a:rPr>
              <a:t></a:t>
            </a:r>
            <a:r>
              <a:rPr lang="en-US"/>
              <a:t> becomes </a:t>
            </a:r>
            <a:r>
              <a:rPr lang="en-US">
                <a:sym typeface="Symbol" charset="0"/>
              </a:rPr>
              <a:t> </a:t>
            </a:r>
            <a:r>
              <a:rPr lang="en-US"/>
              <a:t>by a sequence of 0 or more =&gt;</a:t>
            </a:r>
            <a:r>
              <a:rPr lang="en-US" baseline="-25000"/>
              <a:t>lm</a:t>
            </a:r>
            <a:r>
              <a:rPr lang="en-US"/>
              <a:t> steps.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130A-5141-2549-B765-354E8A0737A5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Leftmost Derivations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191000"/>
          </a:xfrm>
        </p:spPr>
        <p:txBody>
          <a:bodyPr/>
          <a:lstStyle/>
          <a:p>
            <a:r>
              <a:rPr lang="en-US" dirty="0"/>
              <a:t>Balanced-parentheses </a:t>
            </a:r>
            <a:r>
              <a:rPr lang="en-US" dirty="0" err="1"/>
              <a:t>grammmar</a:t>
            </a:r>
            <a:r>
              <a:rPr lang="en-US" dirty="0"/>
              <a:t>:  </a:t>
            </a:r>
            <a:r>
              <a:rPr lang="en-US" dirty="0" smtClean="0">
                <a:solidFill>
                  <a:srgbClr val="CC3300"/>
                </a:solidFill>
              </a:rPr>
              <a:t>S </a:t>
            </a:r>
            <a:r>
              <a:rPr lang="en-US" dirty="0">
                <a:solidFill>
                  <a:srgbClr val="CC3300"/>
                </a:solidFill>
              </a:rPr>
              <a:t>-&gt; SS | (S) | ()</a:t>
            </a:r>
          </a:p>
          <a:p>
            <a:r>
              <a:rPr lang="en-US" dirty="0"/>
              <a:t> S =&gt;</a:t>
            </a:r>
            <a:r>
              <a:rPr lang="en-US" baseline="-25000" dirty="0"/>
              <a:t>lm</a:t>
            </a:r>
            <a:r>
              <a:rPr lang="en-US" dirty="0"/>
              <a:t> SS =&gt;</a:t>
            </a:r>
            <a:r>
              <a:rPr lang="en-US" baseline="-25000" dirty="0"/>
              <a:t>lm</a:t>
            </a:r>
            <a:r>
              <a:rPr lang="en-US" dirty="0"/>
              <a:t> (S)S =&gt;</a:t>
            </a:r>
            <a:r>
              <a:rPr lang="en-US" baseline="-25000" dirty="0"/>
              <a:t>lm</a:t>
            </a:r>
            <a:r>
              <a:rPr lang="en-US" dirty="0"/>
              <a:t> (())S =&gt;</a:t>
            </a:r>
            <a:r>
              <a:rPr lang="en-US" baseline="-25000" dirty="0"/>
              <a:t>lm</a:t>
            </a:r>
            <a:r>
              <a:rPr lang="en-US" dirty="0"/>
              <a:t> (())()</a:t>
            </a:r>
          </a:p>
          <a:p>
            <a:r>
              <a:rPr lang="en-US" dirty="0"/>
              <a:t>Thus, S =&gt;*</a:t>
            </a:r>
            <a:r>
              <a:rPr lang="en-US" baseline="-25000" dirty="0"/>
              <a:t>lm</a:t>
            </a:r>
            <a:r>
              <a:rPr lang="en-US" dirty="0"/>
              <a:t> (())()</a:t>
            </a:r>
          </a:p>
          <a:p>
            <a:r>
              <a:rPr lang="en-US" dirty="0"/>
              <a:t>S =&gt; SS =&gt; S() =&gt; (S)() =&gt; (())() is a derivation, but not a leftmost derivation.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AB12-A0C4-3545-8971-6B8FF880AECA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Rightmost Derivations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Say </a:t>
            </a:r>
            <a:r>
              <a:rPr lang="en-US">
                <a:sym typeface="Symbol" charset="0"/>
              </a:rPr>
              <a:t></a:t>
            </a:r>
            <a:r>
              <a:rPr lang="en-US"/>
              <a:t>Aw =&gt;</a:t>
            </a:r>
            <a:r>
              <a:rPr lang="en-US" baseline="-25000"/>
              <a:t>rm</a:t>
            </a:r>
            <a:r>
              <a:rPr lang="en-US"/>
              <a:t> </a:t>
            </a:r>
            <a:r>
              <a:rPr lang="en-US">
                <a:sym typeface="Symbol" charset="0"/>
              </a:rPr>
              <a:t>w</a:t>
            </a:r>
            <a:r>
              <a:rPr lang="en-US"/>
              <a:t> if w is a string of terminals only and A -&gt; </a:t>
            </a:r>
            <a:r>
              <a:rPr lang="en-US">
                <a:sym typeface="Symbol" charset="0"/>
              </a:rPr>
              <a:t></a:t>
            </a:r>
            <a:r>
              <a:rPr lang="en-US"/>
              <a:t> is a production.</a:t>
            </a:r>
          </a:p>
          <a:p>
            <a:r>
              <a:rPr lang="en-US"/>
              <a:t>Also, </a:t>
            </a:r>
            <a:r>
              <a:rPr lang="en-US">
                <a:sym typeface="Symbol" charset="0"/>
              </a:rPr>
              <a:t></a:t>
            </a:r>
            <a:r>
              <a:rPr lang="en-US"/>
              <a:t> =&gt;*</a:t>
            </a:r>
            <a:r>
              <a:rPr lang="en-US" baseline="-25000"/>
              <a:t>rm</a:t>
            </a:r>
            <a:r>
              <a:rPr lang="en-US"/>
              <a:t> </a:t>
            </a:r>
            <a:r>
              <a:rPr lang="en-US">
                <a:sym typeface="Symbol" charset="0"/>
              </a:rPr>
              <a:t> </a:t>
            </a:r>
            <a:r>
              <a:rPr lang="en-US"/>
              <a:t>if </a:t>
            </a:r>
            <a:r>
              <a:rPr lang="en-US">
                <a:sym typeface="Symbol" charset="0"/>
              </a:rPr>
              <a:t></a:t>
            </a:r>
            <a:r>
              <a:rPr lang="en-US"/>
              <a:t> becomes </a:t>
            </a:r>
            <a:r>
              <a:rPr lang="en-US">
                <a:sym typeface="Symbol" charset="0"/>
              </a:rPr>
              <a:t> </a:t>
            </a:r>
            <a:r>
              <a:rPr lang="en-US"/>
              <a:t>by a sequence of 0 or more =&gt;</a:t>
            </a:r>
            <a:r>
              <a:rPr lang="en-US" baseline="-25000"/>
              <a:t>rm</a:t>
            </a:r>
            <a:r>
              <a:rPr lang="en-US"/>
              <a:t> steps.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2B1-AAFE-4546-A4E3-5BDEABA05D3F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kern="1200" dirty="0"/>
          </a:p>
          <a:p>
            <a:r>
              <a:rPr lang="en-US" dirty="0"/>
              <a:t>w=</a:t>
            </a:r>
            <a:r>
              <a:rPr lang="en-US" dirty="0" err="1"/>
              <a:t>w</a:t>
            </a:r>
            <a:r>
              <a:rPr lang="en-US" baseline="30000" dirty="0" err="1"/>
              <a:t>R</a:t>
            </a:r>
            <a:endParaRPr lang="en-US" baseline="30000" dirty="0"/>
          </a:p>
          <a:p>
            <a:endParaRPr lang="en-US" baseline="30000" dirty="0"/>
          </a:p>
          <a:p>
            <a:r>
              <a:rPr lang="en-US" dirty="0"/>
              <a:t>Not a regular language.</a:t>
            </a:r>
          </a:p>
          <a:p>
            <a:endParaRPr lang="en-US" dirty="0"/>
          </a:p>
          <a:p>
            <a:r>
              <a:rPr lang="en-US" dirty="0"/>
              <a:t>Think about 0</a:t>
            </a:r>
            <a:r>
              <a:rPr lang="en-US" baseline="30000" dirty="0"/>
              <a:t>n</a:t>
            </a:r>
            <a:r>
              <a:rPr lang="en-US" dirty="0"/>
              <a:t>10</a:t>
            </a:r>
            <a:r>
              <a:rPr lang="en-US" baseline="30000" dirty="0"/>
              <a:t>n , </a:t>
            </a:r>
            <a:r>
              <a:rPr lang="en-US" dirty="0"/>
              <a:t>Pumping Lemma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4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460"/>
            <a:ext cx="9144000" cy="730469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Rightmost Derivations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495800"/>
          </a:xfrm>
        </p:spPr>
        <p:txBody>
          <a:bodyPr/>
          <a:lstStyle/>
          <a:p>
            <a:r>
              <a:rPr lang="en-US" dirty="0"/>
              <a:t>Balanced-parentheses </a:t>
            </a:r>
            <a:r>
              <a:rPr lang="en-US" dirty="0" err="1"/>
              <a:t>grammmar</a:t>
            </a:r>
            <a:r>
              <a:rPr lang="en-US" dirty="0"/>
              <a:t>:  </a:t>
            </a:r>
            <a:r>
              <a:rPr lang="en-US" dirty="0" smtClean="0">
                <a:solidFill>
                  <a:srgbClr val="CC3300"/>
                </a:solidFill>
              </a:rPr>
              <a:t>S </a:t>
            </a:r>
            <a:r>
              <a:rPr lang="en-US" dirty="0">
                <a:solidFill>
                  <a:srgbClr val="CC3300"/>
                </a:solidFill>
              </a:rPr>
              <a:t>-&gt; SS | (S) | ()</a:t>
            </a:r>
          </a:p>
          <a:p>
            <a:r>
              <a:rPr lang="en-US" dirty="0"/>
              <a:t> S =&gt;</a:t>
            </a:r>
            <a:r>
              <a:rPr lang="en-US" baseline="-25000" dirty="0" err="1"/>
              <a:t>rm</a:t>
            </a:r>
            <a:r>
              <a:rPr lang="en-US" dirty="0"/>
              <a:t> SS =&gt;</a:t>
            </a:r>
            <a:r>
              <a:rPr lang="en-US" baseline="-25000" dirty="0" err="1"/>
              <a:t>rm</a:t>
            </a:r>
            <a:r>
              <a:rPr lang="en-US" dirty="0"/>
              <a:t> S() =&gt;</a:t>
            </a:r>
            <a:r>
              <a:rPr lang="en-US" baseline="-25000" dirty="0" err="1"/>
              <a:t>rm</a:t>
            </a:r>
            <a:r>
              <a:rPr lang="en-US" dirty="0"/>
              <a:t> (S)() =&gt;</a:t>
            </a:r>
            <a:r>
              <a:rPr lang="en-US" baseline="-25000" dirty="0" err="1"/>
              <a:t>rm</a:t>
            </a:r>
            <a:r>
              <a:rPr lang="en-US" dirty="0"/>
              <a:t> (())()</a:t>
            </a:r>
          </a:p>
          <a:p>
            <a:r>
              <a:rPr lang="en-US" dirty="0"/>
              <a:t>Thus, S =&gt;*</a:t>
            </a:r>
            <a:r>
              <a:rPr lang="en-US" baseline="-25000" dirty="0" err="1"/>
              <a:t>rm</a:t>
            </a:r>
            <a:r>
              <a:rPr lang="en-US" dirty="0"/>
              <a:t> (())()</a:t>
            </a:r>
          </a:p>
          <a:p>
            <a:r>
              <a:rPr lang="en-US" dirty="0"/>
              <a:t>S =&gt; SS =&gt; SSS =&gt; S()S =&gt; ()()S =&gt; ()()() is neither a rightmost nor a leftmost derivation.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73AE-2531-C640-B071-92C04A944C97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FBAD-B176-C840-853C-7932A9DADCD5}" type="slidenum">
              <a:rPr lang="en-US"/>
              <a:pPr/>
              <a:t>31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59421"/>
            <a:ext cx="7772400" cy="777766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</a:rPr>
              <a:t>Parse Trees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5200"/>
            <a:ext cx="6400800" cy="1752600"/>
          </a:xfrm>
        </p:spPr>
        <p:txBody>
          <a:bodyPr/>
          <a:lstStyle/>
          <a:p>
            <a:r>
              <a:rPr lang="en-US">
                <a:solidFill>
                  <a:srgbClr val="003366"/>
                </a:solidFill>
              </a:rPr>
              <a:t>Definitions</a:t>
            </a:r>
          </a:p>
          <a:p>
            <a:r>
              <a:rPr lang="en-US">
                <a:solidFill>
                  <a:srgbClr val="003366"/>
                </a:solidFill>
              </a:rPr>
              <a:t>Relationship to Left- and Rightmost Derivations</a:t>
            </a:r>
          </a:p>
          <a:p>
            <a:r>
              <a:rPr lang="en-US">
                <a:solidFill>
                  <a:srgbClr val="003366"/>
                </a:solidFill>
              </a:rPr>
              <a:t>Ambiguity in Grammars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4FF9-29F7-8749-A70B-042AB24CD865}" type="slidenum">
              <a:rPr lang="en-US"/>
              <a:pPr/>
              <a:t>32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r>
              <a:rPr lang="en-US" i="1">
                <a:solidFill>
                  <a:srgbClr val="FF0066"/>
                </a:solidFill>
              </a:rPr>
              <a:t>Parse trees</a:t>
            </a:r>
            <a:r>
              <a:rPr lang="en-US"/>
              <a:t>  are trees labeled by symbols of a particular CFG.</a:t>
            </a:r>
          </a:p>
          <a:p>
            <a:r>
              <a:rPr lang="en-US">
                <a:solidFill>
                  <a:srgbClr val="FF9900"/>
                </a:solidFill>
              </a:rPr>
              <a:t>Leaves</a:t>
            </a:r>
            <a:r>
              <a:rPr lang="en-US"/>
              <a:t>: labeled by a terminal or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  <a:p>
            <a:r>
              <a:rPr lang="en-US">
                <a:solidFill>
                  <a:srgbClr val="FF9900"/>
                </a:solidFill>
              </a:rPr>
              <a:t>Interior nodes</a:t>
            </a:r>
            <a:r>
              <a:rPr lang="en-US"/>
              <a:t>: labeled by a variable.</a:t>
            </a:r>
          </a:p>
          <a:p>
            <a:pPr lvl="1"/>
            <a:r>
              <a:rPr lang="en-US"/>
              <a:t>Children are labeled by the body of a production for the parent.</a:t>
            </a:r>
          </a:p>
          <a:p>
            <a:r>
              <a:rPr lang="en-US">
                <a:solidFill>
                  <a:srgbClr val="FF9900"/>
                </a:solidFill>
              </a:rPr>
              <a:t>Root</a:t>
            </a:r>
            <a:r>
              <a:rPr lang="en-US"/>
              <a:t>: must be labeled by the start symbol.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C6A7-C2E6-1A43-8305-C903C60C5DB6}" type="slidenum">
              <a:rPr lang="en-US"/>
              <a:pPr/>
              <a:t>33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Parse Tree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3230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 sz="3200">
                <a:solidFill>
                  <a:srgbClr val="CC3300"/>
                </a:solidFill>
              </a:rPr>
              <a:t>S -&gt; SS | (S) | ()</a:t>
            </a:r>
            <a:endParaRPr lang="en-US">
              <a:latin typeface="Times New Roman" charset="0"/>
            </a:endParaRPr>
          </a:p>
        </p:txBody>
      </p:sp>
      <p:grpSp>
        <p:nvGrpSpPr>
          <p:cNvPr id="11292" name="Group 28"/>
          <p:cNvGrpSpPr>
            <a:grpSpLocks/>
          </p:cNvGrpSpPr>
          <p:nvPr/>
        </p:nvGrpSpPr>
        <p:grpSpPr bwMode="auto">
          <a:xfrm>
            <a:off x="2438400" y="2590800"/>
            <a:ext cx="3886200" cy="3124200"/>
            <a:chOff x="1536" y="1632"/>
            <a:chExt cx="2448" cy="1968"/>
          </a:xfrm>
        </p:grpSpPr>
        <p:sp>
          <p:nvSpPr>
            <p:cNvPr id="11268" name="Oval 4"/>
            <p:cNvSpPr>
              <a:spLocks noChangeArrowheads="1"/>
            </p:cNvSpPr>
            <p:nvPr/>
          </p:nvSpPr>
          <p:spPr bwMode="auto">
            <a:xfrm>
              <a:off x="2688" y="1632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grpSp>
          <p:nvGrpSpPr>
            <p:cNvPr id="11291" name="Group 27"/>
            <p:cNvGrpSpPr>
              <a:grpSpLocks/>
            </p:cNvGrpSpPr>
            <p:nvPr/>
          </p:nvGrpSpPr>
          <p:grpSpPr bwMode="auto">
            <a:xfrm>
              <a:off x="2064" y="1872"/>
              <a:ext cx="1584" cy="576"/>
              <a:chOff x="2064" y="1872"/>
              <a:chExt cx="1584" cy="576"/>
            </a:xfrm>
          </p:grpSpPr>
          <p:sp>
            <p:nvSpPr>
              <p:cNvPr id="11271" name="Oval 7"/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1272" name="Oval 8"/>
              <p:cNvSpPr>
                <a:spLocks noChangeArrowheads="1"/>
              </p:cNvSpPr>
              <p:nvPr/>
            </p:nvSpPr>
            <p:spPr bwMode="auto">
              <a:xfrm>
                <a:off x="2064" y="2160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1278" name="Line 14"/>
              <p:cNvSpPr>
                <a:spLocks noChangeShapeType="1"/>
              </p:cNvSpPr>
              <p:nvPr/>
            </p:nvSpPr>
            <p:spPr bwMode="auto">
              <a:xfrm flipH="1">
                <a:off x="2304" y="1872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9" name="Line 15"/>
              <p:cNvSpPr>
                <a:spLocks noChangeShapeType="1"/>
              </p:cNvSpPr>
              <p:nvPr/>
            </p:nvSpPr>
            <p:spPr bwMode="auto">
              <a:xfrm>
                <a:off x="2976" y="1872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88" name="Group 24"/>
            <p:cNvGrpSpPr>
              <a:grpSpLocks/>
            </p:cNvGrpSpPr>
            <p:nvPr/>
          </p:nvGrpSpPr>
          <p:grpSpPr bwMode="auto">
            <a:xfrm>
              <a:off x="1536" y="2400"/>
              <a:ext cx="1296" cy="624"/>
              <a:chOff x="1536" y="2400"/>
              <a:chExt cx="1296" cy="624"/>
            </a:xfrm>
          </p:grpSpPr>
          <p:sp>
            <p:nvSpPr>
              <p:cNvPr id="11269" name="Oval 5"/>
              <p:cNvSpPr>
                <a:spLocks noChangeArrowheads="1"/>
              </p:cNvSpPr>
              <p:nvPr/>
            </p:nvSpPr>
            <p:spPr bwMode="auto">
              <a:xfrm>
                <a:off x="2064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1270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)</a:t>
                </a:r>
              </a:p>
            </p:txBody>
          </p:sp>
          <p:sp>
            <p:nvSpPr>
              <p:cNvPr id="11275" name="Oval 11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(</a:t>
                </a:r>
              </a:p>
            </p:txBody>
          </p:sp>
          <p:sp>
            <p:nvSpPr>
              <p:cNvPr id="11280" name="Line 16"/>
              <p:cNvSpPr>
                <a:spLocks noChangeShapeType="1"/>
              </p:cNvSpPr>
              <p:nvPr/>
            </p:nvSpPr>
            <p:spPr bwMode="auto">
              <a:xfrm>
                <a:off x="2208" y="244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1" name="Line 17"/>
              <p:cNvSpPr>
                <a:spLocks noChangeShapeType="1"/>
              </p:cNvSpPr>
              <p:nvPr/>
            </p:nvSpPr>
            <p:spPr bwMode="auto">
              <a:xfrm flipH="1">
                <a:off x="1728" y="240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2" name="Line 18"/>
              <p:cNvSpPr>
                <a:spLocks noChangeShapeType="1"/>
              </p:cNvSpPr>
              <p:nvPr/>
            </p:nvSpPr>
            <p:spPr bwMode="auto">
              <a:xfrm>
                <a:off x="2304" y="240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89" name="Group 25"/>
            <p:cNvGrpSpPr>
              <a:grpSpLocks/>
            </p:cNvGrpSpPr>
            <p:nvPr/>
          </p:nvGrpSpPr>
          <p:grpSpPr bwMode="auto">
            <a:xfrm>
              <a:off x="1824" y="2976"/>
              <a:ext cx="768" cy="624"/>
              <a:chOff x="1824" y="2976"/>
              <a:chExt cx="768" cy="624"/>
            </a:xfrm>
          </p:grpSpPr>
          <p:sp>
            <p:nvSpPr>
              <p:cNvPr id="11274" name="Oval 10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(</a:t>
                </a:r>
              </a:p>
            </p:txBody>
          </p:sp>
          <p:sp>
            <p:nvSpPr>
              <p:cNvPr id="11277" name="Oval 13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)</a:t>
                </a:r>
              </a:p>
            </p:txBody>
          </p:sp>
          <p:sp>
            <p:nvSpPr>
              <p:cNvPr id="11283" name="Line 19"/>
              <p:cNvSpPr>
                <a:spLocks noChangeShapeType="1"/>
              </p:cNvSpPr>
              <p:nvPr/>
            </p:nvSpPr>
            <p:spPr bwMode="auto">
              <a:xfrm flipH="1">
                <a:off x="1968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4" name="Line 20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90" name="Group 26"/>
            <p:cNvGrpSpPr>
              <a:grpSpLocks/>
            </p:cNvGrpSpPr>
            <p:nvPr/>
          </p:nvGrpSpPr>
          <p:grpSpPr bwMode="auto">
            <a:xfrm>
              <a:off x="3072" y="2448"/>
              <a:ext cx="912" cy="576"/>
              <a:chOff x="3072" y="2448"/>
              <a:chExt cx="912" cy="576"/>
            </a:xfrm>
          </p:grpSpPr>
          <p:sp>
            <p:nvSpPr>
              <p:cNvPr id="11273" name="Oval 9"/>
              <p:cNvSpPr>
                <a:spLocks noChangeArrowheads="1"/>
              </p:cNvSpPr>
              <p:nvPr/>
            </p:nvSpPr>
            <p:spPr bwMode="auto">
              <a:xfrm>
                <a:off x="3072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(</a:t>
                </a:r>
              </a:p>
            </p:txBody>
          </p:sp>
          <p:sp>
            <p:nvSpPr>
              <p:cNvPr id="11276" name="Oval 12"/>
              <p:cNvSpPr>
                <a:spLocks noChangeArrowheads="1"/>
              </p:cNvSpPr>
              <p:nvPr/>
            </p:nvSpPr>
            <p:spPr bwMode="auto">
              <a:xfrm>
                <a:off x="3696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)</a:t>
                </a:r>
              </a:p>
            </p:txBody>
          </p:sp>
          <p:sp>
            <p:nvSpPr>
              <p:cNvPr id="11285" name="Line 21"/>
              <p:cNvSpPr>
                <a:spLocks noChangeShapeType="1"/>
              </p:cNvSpPr>
              <p:nvPr/>
            </p:nvSpPr>
            <p:spPr bwMode="auto">
              <a:xfrm flipH="1">
                <a:off x="3216" y="2448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6" name="Line 22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B80B-47F9-244F-B602-C4E4DD72A9AD}" type="slidenum">
              <a:rPr lang="en-US"/>
              <a:pPr/>
              <a:t>34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Yield of a Parse Tree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concatenation of the labels of the leaves in left-to-right order</a:t>
            </a:r>
          </a:p>
          <a:p>
            <a:pPr lvl="1"/>
            <a:r>
              <a:rPr lang="en-US"/>
              <a:t>That is, in the order of a preorder traversal.</a:t>
            </a:r>
          </a:p>
          <a:p>
            <a:pPr>
              <a:buFont typeface="Monotype Sorts" charset="0"/>
              <a:buNone/>
            </a:pPr>
            <a:r>
              <a:rPr lang="en-US"/>
              <a:t>	is called the </a:t>
            </a:r>
            <a:r>
              <a:rPr lang="en-US" i="1">
                <a:solidFill>
                  <a:srgbClr val="FF0066"/>
                </a:solidFill>
              </a:rPr>
              <a:t>yield</a:t>
            </a:r>
            <a:r>
              <a:rPr lang="en-US"/>
              <a:t>  of the parse tree.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yield of             is (())() 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140635" y="3670453"/>
            <a:ext cx="2133600" cy="1752600"/>
            <a:chOff x="1536" y="1632"/>
            <a:chExt cx="2448" cy="1968"/>
          </a:xfrm>
        </p:grpSpPr>
        <p:sp>
          <p:nvSpPr>
            <p:cNvPr id="13317" name="Oval 5"/>
            <p:cNvSpPr>
              <a:spLocks noChangeArrowheads="1"/>
            </p:cNvSpPr>
            <p:nvPr/>
          </p:nvSpPr>
          <p:spPr bwMode="auto">
            <a:xfrm>
              <a:off x="2688" y="1632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grpSp>
          <p:nvGrpSpPr>
            <p:cNvPr id="13318" name="Group 6"/>
            <p:cNvGrpSpPr>
              <a:grpSpLocks/>
            </p:cNvGrpSpPr>
            <p:nvPr/>
          </p:nvGrpSpPr>
          <p:grpSpPr bwMode="auto">
            <a:xfrm>
              <a:off x="2064" y="1872"/>
              <a:ext cx="1584" cy="576"/>
              <a:chOff x="2064" y="1872"/>
              <a:chExt cx="1584" cy="576"/>
            </a:xfrm>
          </p:grpSpPr>
          <p:sp>
            <p:nvSpPr>
              <p:cNvPr id="13319" name="Oval 7"/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3320" name="Oval 8"/>
              <p:cNvSpPr>
                <a:spLocks noChangeArrowheads="1"/>
              </p:cNvSpPr>
              <p:nvPr/>
            </p:nvSpPr>
            <p:spPr bwMode="auto">
              <a:xfrm>
                <a:off x="2064" y="2160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3321" name="Line 9"/>
              <p:cNvSpPr>
                <a:spLocks noChangeShapeType="1"/>
              </p:cNvSpPr>
              <p:nvPr/>
            </p:nvSpPr>
            <p:spPr bwMode="auto">
              <a:xfrm flipH="1">
                <a:off x="2304" y="1872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2" name="Line 10"/>
              <p:cNvSpPr>
                <a:spLocks noChangeShapeType="1"/>
              </p:cNvSpPr>
              <p:nvPr/>
            </p:nvSpPr>
            <p:spPr bwMode="auto">
              <a:xfrm>
                <a:off x="2976" y="1872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23" name="Group 11"/>
            <p:cNvGrpSpPr>
              <a:grpSpLocks/>
            </p:cNvGrpSpPr>
            <p:nvPr/>
          </p:nvGrpSpPr>
          <p:grpSpPr bwMode="auto">
            <a:xfrm>
              <a:off x="1536" y="2400"/>
              <a:ext cx="1296" cy="624"/>
              <a:chOff x="1536" y="2400"/>
              <a:chExt cx="1296" cy="624"/>
            </a:xfrm>
          </p:grpSpPr>
          <p:sp>
            <p:nvSpPr>
              <p:cNvPr id="13324" name="Oval 12"/>
              <p:cNvSpPr>
                <a:spLocks noChangeArrowheads="1"/>
              </p:cNvSpPr>
              <p:nvPr/>
            </p:nvSpPr>
            <p:spPr bwMode="auto">
              <a:xfrm>
                <a:off x="2064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3325" name="Oval 13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)</a:t>
                </a:r>
              </a:p>
            </p:txBody>
          </p:sp>
          <p:sp>
            <p:nvSpPr>
              <p:cNvPr id="13326" name="Oval 14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(</a:t>
                </a:r>
              </a:p>
            </p:txBody>
          </p:sp>
          <p:sp>
            <p:nvSpPr>
              <p:cNvPr id="13327" name="Line 15"/>
              <p:cNvSpPr>
                <a:spLocks noChangeShapeType="1"/>
              </p:cNvSpPr>
              <p:nvPr/>
            </p:nvSpPr>
            <p:spPr bwMode="auto">
              <a:xfrm>
                <a:off x="2208" y="244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8" name="Line 16"/>
              <p:cNvSpPr>
                <a:spLocks noChangeShapeType="1"/>
              </p:cNvSpPr>
              <p:nvPr/>
            </p:nvSpPr>
            <p:spPr bwMode="auto">
              <a:xfrm flipH="1">
                <a:off x="1728" y="240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9" name="Line 17"/>
              <p:cNvSpPr>
                <a:spLocks noChangeShapeType="1"/>
              </p:cNvSpPr>
              <p:nvPr/>
            </p:nvSpPr>
            <p:spPr bwMode="auto">
              <a:xfrm>
                <a:off x="2304" y="240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30" name="Group 18"/>
            <p:cNvGrpSpPr>
              <a:grpSpLocks/>
            </p:cNvGrpSpPr>
            <p:nvPr/>
          </p:nvGrpSpPr>
          <p:grpSpPr bwMode="auto">
            <a:xfrm>
              <a:off x="1824" y="2976"/>
              <a:ext cx="768" cy="624"/>
              <a:chOff x="1824" y="2976"/>
              <a:chExt cx="768" cy="624"/>
            </a:xfrm>
          </p:grpSpPr>
          <p:sp>
            <p:nvSpPr>
              <p:cNvPr id="13331" name="Oval 19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(</a:t>
                </a:r>
              </a:p>
            </p:txBody>
          </p:sp>
          <p:sp>
            <p:nvSpPr>
              <p:cNvPr id="13332" name="Oval 20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)</a:t>
                </a:r>
              </a:p>
            </p:txBody>
          </p:sp>
          <p:sp>
            <p:nvSpPr>
              <p:cNvPr id="13333" name="Line 21"/>
              <p:cNvSpPr>
                <a:spLocks noChangeShapeType="1"/>
              </p:cNvSpPr>
              <p:nvPr/>
            </p:nvSpPr>
            <p:spPr bwMode="auto">
              <a:xfrm flipH="1">
                <a:off x="1968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4" name="Line 22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35" name="Group 23"/>
            <p:cNvGrpSpPr>
              <a:grpSpLocks/>
            </p:cNvGrpSpPr>
            <p:nvPr/>
          </p:nvGrpSpPr>
          <p:grpSpPr bwMode="auto">
            <a:xfrm>
              <a:off x="3072" y="2448"/>
              <a:ext cx="912" cy="576"/>
              <a:chOff x="3072" y="2448"/>
              <a:chExt cx="912" cy="576"/>
            </a:xfrm>
          </p:grpSpPr>
          <p:sp>
            <p:nvSpPr>
              <p:cNvPr id="13336" name="Oval 24"/>
              <p:cNvSpPr>
                <a:spLocks noChangeArrowheads="1"/>
              </p:cNvSpPr>
              <p:nvPr/>
            </p:nvSpPr>
            <p:spPr bwMode="auto">
              <a:xfrm>
                <a:off x="3072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(</a:t>
                </a:r>
              </a:p>
            </p:txBody>
          </p:sp>
          <p:sp>
            <p:nvSpPr>
              <p:cNvPr id="13337" name="Oval 25"/>
              <p:cNvSpPr>
                <a:spLocks noChangeArrowheads="1"/>
              </p:cNvSpPr>
              <p:nvPr/>
            </p:nvSpPr>
            <p:spPr bwMode="auto">
              <a:xfrm>
                <a:off x="3696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)</a:t>
                </a:r>
              </a:p>
            </p:txBody>
          </p:sp>
          <p:sp>
            <p:nvSpPr>
              <p:cNvPr id="13338" name="Line 26"/>
              <p:cNvSpPr>
                <a:spLocks noChangeShapeType="1"/>
              </p:cNvSpPr>
              <p:nvPr/>
            </p:nvSpPr>
            <p:spPr bwMode="auto">
              <a:xfrm flipH="1">
                <a:off x="3216" y="2448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9" name="Line 27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2FE1-3F81-3D44-9A63-D7DCF7B5B48A}" type="slidenum">
              <a:rPr lang="en-US"/>
              <a:pPr/>
              <a:t>35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Generalization of Parse Trees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sometimes talk about trees that are not exactly parse trees, but only because the root is labeled by some variable A that is not the start symbol.</a:t>
            </a:r>
          </a:p>
          <a:p>
            <a:r>
              <a:rPr lang="en-US"/>
              <a:t>Call these </a:t>
            </a:r>
            <a:r>
              <a:rPr lang="en-US" i="1">
                <a:solidFill>
                  <a:srgbClr val="FF0066"/>
                </a:solidFill>
              </a:rPr>
              <a:t>parse trees with root A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F41C-65AF-F840-B719-469DF2F3EDBB}" type="slidenum">
              <a:rPr lang="en-US"/>
              <a:pPr/>
              <a:t>36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Parse Trees, Leftmost and Rightmost Derivations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82000" cy="4114800"/>
          </a:xfrm>
        </p:spPr>
        <p:txBody>
          <a:bodyPr/>
          <a:lstStyle/>
          <a:p>
            <a:pPr marL="609600" indent="-609600"/>
            <a:r>
              <a:rPr lang="en-US"/>
              <a:t>Trees, leftmost, and rightmost derivations correspond.</a:t>
            </a:r>
          </a:p>
          <a:p>
            <a:pPr marL="609600" indent="-609600"/>
            <a:r>
              <a:rPr lang="en-US"/>
              <a:t>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ll prove: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If there is a parse tree with root labeled A and yield w, then A =&gt;*</a:t>
            </a:r>
            <a:r>
              <a:rPr lang="en-US" baseline="-25000"/>
              <a:t>lm</a:t>
            </a:r>
            <a:r>
              <a:rPr lang="en-US"/>
              <a:t> w.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If A =&gt;*</a:t>
            </a:r>
            <a:r>
              <a:rPr lang="en-US" baseline="-25000"/>
              <a:t>lm</a:t>
            </a:r>
            <a:r>
              <a:rPr lang="en-US"/>
              <a:t> w, then there is a parse tree with root A and yield w.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5339-3B08-F64B-BD34-1A85805137E4}" type="slidenum">
              <a:rPr lang="en-US"/>
              <a:pPr/>
              <a:t>37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– Part 1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Induction on the </a:t>
            </a:r>
            <a:r>
              <a:rPr lang="en-US" i="1" dirty="0">
                <a:solidFill>
                  <a:srgbClr val="FF0066"/>
                </a:solidFill>
              </a:rPr>
              <a:t>height </a:t>
            </a:r>
            <a:r>
              <a:rPr lang="en-US" dirty="0"/>
              <a:t> (length of the longest path from the root) of the tree.</a:t>
            </a:r>
          </a:p>
          <a:p>
            <a:r>
              <a:rPr lang="en-US" dirty="0">
                <a:solidFill>
                  <a:srgbClr val="3366FF"/>
                </a:solidFill>
              </a:rPr>
              <a:t>Basis</a:t>
            </a:r>
            <a:r>
              <a:rPr lang="en-US" dirty="0"/>
              <a:t>: height 1.  Tree looks like</a:t>
            </a:r>
          </a:p>
          <a:p>
            <a:r>
              <a:rPr lang="en-US" dirty="0"/>
              <a:t>A -&gt; a</a:t>
            </a:r>
            <a:r>
              <a:rPr lang="en-US" baseline="-25000" dirty="0"/>
              <a:t>1</a:t>
            </a:r>
            <a:r>
              <a:rPr lang="en-US" dirty="0"/>
              <a:t>…a</a:t>
            </a:r>
            <a:r>
              <a:rPr lang="en-US" baseline="-25000" dirty="0"/>
              <a:t>n</a:t>
            </a:r>
            <a:r>
              <a:rPr lang="en-US" dirty="0"/>
              <a:t> must be </a:t>
            </a:r>
            <a:r>
              <a:rPr lang="en-US" dirty="0" smtClean="0"/>
              <a:t>a </a:t>
            </a:r>
            <a:r>
              <a:rPr lang="en-US" dirty="0"/>
              <a:t>production.</a:t>
            </a:r>
          </a:p>
          <a:p>
            <a:r>
              <a:rPr lang="en-US" dirty="0"/>
              <a:t>Thus, A =&gt;*</a:t>
            </a:r>
            <a:r>
              <a:rPr lang="en-US" baseline="-25000" dirty="0"/>
              <a:t>lm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…a</a:t>
            </a:r>
            <a:r>
              <a:rPr lang="en-US" baseline="-25000" dirty="0"/>
              <a:t>n</a:t>
            </a:r>
            <a:r>
              <a:rPr lang="en-US" dirty="0"/>
              <a:t>.</a:t>
            </a:r>
          </a:p>
        </p:txBody>
      </p:sp>
      <p:grpSp>
        <p:nvGrpSpPr>
          <p:cNvPr id="16395" name="Group 11"/>
          <p:cNvGrpSpPr>
            <a:grpSpLocks/>
          </p:cNvGrpSpPr>
          <p:nvPr/>
        </p:nvGrpSpPr>
        <p:grpSpPr bwMode="auto">
          <a:xfrm>
            <a:off x="6934200" y="3048000"/>
            <a:ext cx="1752600" cy="1143000"/>
            <a:chOff x="4320" y="2064"/>
            <a:chExt cx="1104" cy="720"/>
          </a:xfrm>
        </p:grpSpPr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4704" y="2064"/>
              <a:ext cx="288" cy="288"/>
            </a:xfrm>
            <a:prstGeom prst="ellipse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6390" name="Oval 6"/>
            <p:cNvSpPr>
              <a:spLocks noChangeArrowheads="1"/>
            </p:cNvSpPr>
            <p:nvPr/>
          </p:nvSpPr>
          <p:spPr bwMode="auto">
            <a:xfrm>
              <a:off x="4320" y="2496"/>
              <a:ext cx="288" cy="288"/>
            </a:xfrm>
            <a:prstGeom prst="ellipse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r>
                <a:rPr lang="en-US" baseline="-25000"/>
                <a:t>1</a:t>
              </a:r>
            </a:p>
          </p:txBody>
        </p:sp>
        <p:sp>
          <p:nvSpPr>
            <p:cNvPr id="16391" name="Oval 7"/>
            <p:cNvSpPr>
              <a:spLocks noChangeArrowheads="1"/>
            </p:cNvSpPr>
            <p:nvPr/>
          </p:nvSpPr>
          <p:spPr bwMode="auto">
            <a:xfrm>
              <a:off x="5136" y="2496"/>
              <a:ext cx="288" cy="288"/>
            </a:xfrm>
            <a:prstGeom prst="ellipse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r>
                <a:rPr lang="en-US" baseline="-25000"/>
                <a:t>n</a:t>
              </a:r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4656" y="2496"/>
              <a:ext cx="4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 . .</a:t>
              </a: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H="1">
              <a:off x="4560" y="23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4944" y="23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1 – </a:t>
            </a:r>
            <a:r>
              <a:rPr lang="en-US">
                <a:solidFill>
                  <a:srgbClr val="3366FF"/>
                </a:solidFill>
              </a:rPr>
              <a:t>Induction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dirty="0"/>
              <a:t>Assume (1) for trees of height &lt; h, and let this tree have height h:</a:t>
            </a:r>
          </a:p>
          <a:p>
            <a:r>
              <a:rPr lang="en-US" dirty="0"/>
              <a:t>By IH, X</a:t>
            </a:r>
            <a:r>
              <a:rPr lang="en-US" baseline="-25000" dirty="0"/>
              <a:t>i</a:t>
            </a:r>
            <a:r>
              <a:rPr lang="en-US" dirty="0"/>
              <a:t> =&gt;*</a:t>
            </a:r>
            <a:r>
              <a:rPr lang="en-US" baseline="-25000" dirty="0"/>
              <a:t>lm</a:t>
            </a:r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Note: if X</a:t>
            </a:r>
            <a:r>
              <a:rPr lang="en-US" baseline="-25000" dirty="0"/>
              <a:t>i</a:t>
            </a:r>
            <a:r>
              <a:rPr lang="en-US" dirty="0"/>
              <a:t> is a terminal, </a:t>
            </a:r>
            <a:r>
              <a:rPr lang="en-US" dirty="0" smtClean="0"/>
              <a:t>then 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.</a:t>
            </a:r>
          </a:p>
          <a:p>
            <a:r>
              <a:rPr lang="en-US" dirty="0"/>
              <a:t>Thus, A =&gt;</a:t>
            </a:r>
            <a:r>
              <a:rPr lang="en-US" baseline="-25000" dirty="0"/>
              <a:t>lm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=&gt;*</a:t>
            </a:r>
            <a:r>
              <a:rPr lang="en-US" baseline="-25000" dirty="0"/>
              <a:t>lm</a:t>
            </a:r>
            <a:r>
              <a:rPr lang="en-US" dirty="0"/>
              <a:t> w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=&gt;*</a:t>
            </a:r>
            <a:r>
              <a:rPr lang="en-US" baseline="-25000" dirty="0"/>
              <a:t>lm</a:t>
            </a:r>
            <a:r>
              <a:rPr lang="en-US" dirty="0"/>
              <a:t> w</a:t>
            </a:r>
            <a:r>
              <a:rPr lang="en-US" baseline="-25000" dirty="0"/>
              <a:t>1</a:t>
            </a:r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=&gt;*</a:t>
            </a:r>
            <a:r>
              <a:rPr lang="en-US" baseline="-25000" dirty="0"/>
              <a:t>lm</a:t>
            </a:r>
            <a:r>
              <a:rPr lang="en-US" dirty="0"/>
              <a:t> … =&gt;*</a:t>
            </a:r>
            <a:r>
              <a:rPr lang="en-US" baseline="-25000" dirty="0"/>
              <a:t>lm</a:t>
            </a:r>
            <a:r>
              <a:rPr lang="en-US" dirty="0"/>
              <a:t>  w</a:t>
            </a:r>
            <a:r>
              <a:rPr lang="en-US" baseline="-25000" dirty="0"/>
              <a:t>1</a:t>
            </a:r>
            <a:r>
              <a:rPr lang="en-US" dirty="0"/>
              <a:t>…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.</a:t>
            </a:r>
          </a:p>
        </p:txBody>
      </p:sp>
      <p:grpSp>
        <p:nvGrpSpPr>
          <p:cNvPr id="19478" name="Group 22"/>
          <p:cNvGrpSpPr>
            <a:grpSpLocks/>
          </p:cNvGrpSpPr>
          <p:nvPr/>
        </p:nvGrpSpPr>
        <p:grpSpPr bwMode="auto">
          <a:xfrm>
            <a:off x="6961010" y="4656256"/>
            <a:ext cx="2047875" cy="2166938"/>
            <a:chOff x="4176" y="1659"/>
            <a:chExt cx="1290" cy="1365"/>
          </a:xfrm>
        </p:grpSpPr>
        <p:grpSp>
          <p:nvGrpSpPr>
            <p:cNvPr id="19460" name="Group 4"/>
            <p:cNvGrpSpPr>
              <a:grpSpLocks/>
            </p:cNvGrpSpPr>
            <p:nvPr/>
          </p:nvGrpSpPr>
          <p:grpSpPr bwMode="auto">
            <a:xfrm>
              <a:off x="4272" y="1659"/>
              <a:ext cx="1104" cy="720"/>
              <a:chOff x="4320" y="2064"/>
              <a:chExt cx="1104" cy="720"/>
            </a:xfrm>
          </p:grpSpPr>
          <p:sp>
            <p:nvSpPr>
              <p:cNvPr id="19461" name="Oval 5"/>
              <p:cNvSpPr>
                <a:spLocks noChangeArrowheads="1"/>
              </p:cNvSpPr>
              <p:nvPr/>
            </p:nvSpPr>
            <p:spPr bwMode="auto">
              <a:xfrm>
                <a:off x="4704" y="2064"/>
                <a:ext cx="288" cy="288"/>
              </a:xfrm>
              <a:prstGeom prst="ellipse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9462" name="Oval 6"/>
              <p:cNvSpPr>
                <a:spLocks noChangeArrowheads="1"/>
              </p:cNvSpPr>
              <p:nvPr/>
            </p:nvSpPr>
            <p:spPr bwMode="auto">
              <a:xfrm>
                <a:off x="4320" y="2496"/>
                <a:ext cx="288" cy="288"/>
              </a:xfrm>
              <a:prstGeom prst="ellipse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X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19463" name="Oval 7"/>
              <p:cNvSpPr>
                <a:spLocks noChangeArrowheads="1"/>
              </p:cNvSpPr>
              <p:nvPr/>
            </p:nvSpPr>
            <p:spPr bwMode="auto">
              <a:xfrm>
                <a:off x="5136" y="2496"/>
                <a:ext cx="288" cy="288"/>
              </a:xfrm>
              <a:prstGeom prst="ellipse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X</a:t>
                </a:r>
                <a:r>
                  <a:rPr lang="en-US" baseline="-25000"/>
                  <a:t>n</a:t>
                </a:r>
              </a:p>
            </p:txBody>
          </p:sp>
          <p:sp>
            <p:nvSpPr>
              <p:cNvPr id="19464" name="Text Box 8"/>
              <p:cNvSpPr txBox="1">
                <a:spLocks noChangeArrowheads="1"/>
              </p:cNvSpPr>
              <p:nvPr/>
            </p:nvSpPr>
            <p:spPr bwMode="auto">
              <a:xfrm>
                <a:off x="4656" y="2496"/>
                <a:ext cx="4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. . .</a:t>
                </a:r>
              </a:p>
            </p:txBody>
          </p:sp>
          <p:sp>
            <p:nvSpPr>
              <p:cNvPr id="19465" name="Line 9"/>
              <p:cNvSpPr>
                <a:spLocks noChangeShapeType="1"/>
              </p:cNvSpPr>
              <p:nvPr/>
            </p:nvSpPr>
            <p:spPr bwMode="auto">
              <a:xfrm flipH="1">
                <a:off x="4560" y="2304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6" name="Line 10"/>
              <p:cNvSpPr>
                <a:spLocks noChangeShapeType="1"/>
              </p:cNvSpPr>
              <p:nvPr/>
            </p:nvSpPr>
            <p:spPr bwMode="auto">
              <a:xfrm>
                <a:off x="4944" y="2304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67" name="AutoShape 11"/>
            <p:cNvSpPr>
              <a:spLocks noChangeArrowheads="1"/>
            </p:cNvSpPr>
            <p:nvPr/>
          </p:nvSpPr>
          <p:spPr bwMode="auto">
            <a:xfrm>
              <a:off x="4176" y="2379"/>
              <a:ext cx="474" cy="384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AutoShape 19"/>
            <p:cNvSpPr>
              <a:spLocks noChangeArrowheads="1"/>
            </p:cNvSpPr>
            <p:nvPr/>
          </p:nvSpPr>
          <p:spPr bwMode="auto">
            <a:xfrm>
              <a:off x="4992" y="2352"/>
              <a:ext cx="474" cy="384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Text Box 20"/>
            <p:cNvSpPr txBox="1">
              <a:spLocks noChangeArrowheads="1"/>
            </p:cNvSpPr>
            <p:nvPr/>
          </p:nvSpPr>
          <p:spPr bwMode="auto">
            <a:xfrm>
              <a:off x="4262" y="2736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1</a:t>
              </a:r>
            </a:p>
          </p:txBody>
        </p:sp>
        <p:sp>
          <p:nvSpPr>
            <p:cNvPr id="19477" name="Text Box 21"/>
            <p:cNvSpPr txBox="1">
              <a:spLocks noChangeArrowheads="1"/>
            </p:cNvSpPr>
            <p:nvPr/>
          </p:nvSpPr>
          <p:spPr bwMode="auto">
            <a:xfrm>
              <a:off x="5088" y="273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n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3D2E-5EB0-A844-899F-4661EA4CDB89}" type="slidenum">
              <a:rPr lang="en-US"/>
              <a:pPr/>
              <a:t>39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: Part 2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a leftmost derivation of a terminal string, we need to prove the existence of a parse tree.</a:t>
            </a:r>
          </a:p>
          <a:p>
            <a:r>
              <a:rPr lang="en-US"/>
              <a:t>The proof is an induction on the length of the derivation.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Informal Comments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context-free grammar</a:t>
            </a:r>
            <a:r>
              <a:rPr lang="en-US"/>
              <a:t>  is a notation for describing languages.</a:t>
            </a:r>
          </a:p>
          <a:p>
            <a:r>
              <a:rPr lang="en-US"/>
              <a:t>It is more powerful than finite automata or RE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s, but still cannot define all possible languages.</a:t>
            </a:r>
          </a:p>
          <a:p>
            <a:r>
              <a:rPr lang="en-US"/>
              <a:t>Useful for nested structures, e.g., parentheses in programming languages.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1A5A-F143-7B4B-91A5-1CE032167BA2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346B-99FF-5548-A2F0-F8F53CB66901}" type="slidenum">
              <a:rPr lang="en-US"/>
              <a:pPr/>
              <a:t>40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2 – </a:t>
            </a:r>
            <a:r>
              <a:rPr lang="en-US">
                <a:solidFill>
                  <a:srgbClr val="3366FF"/>
                </a:solidFill>
              </a:rPr>
              <a:t>Basis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A =&gt;*</a:t>
            </a:r>
            <a:r>
              <a:rPr lang="en-US" baseline="-25000"/>
              <a:t>lm</a:t>
            </a:r>
            <a:r>
              <a:rPr lang="en-US"/>
              <a:t> a</a:t>
            </a:r>
            <a:r>
              <a:rPr lang="en-US" baseline="-25000"/>
              <a:t>1</a:t>
            </a:r>
            <a:r>
              <a:rPr lang="en-US"/>
              <a:t>…a</a:t>
            </a:r>
            <a:r>
              <a:rPr lang="en-US" baseline="-25000"/>
              <a:t>n</a:t>
            </a:r>
            <a:r>
              <a:rPr lang="en-US"/>
              <a:t> by a one-step derivation, then there must be a parse tree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057400" y="3200400"/>
            <a:ext cx="1752600" cy="1143000"/>
            <a:chOff x="4320" y="2064"/>
            <a:chExt cx="1104" cy="720"/>
          </a:xfrm>
        </p:grpSpPr>
        <p:sp>
          <p:nvSpPr>
            <p:cNvPr id="21509" name="Oval 5"/>
            <p:cNvSpPr>
              <a:spLocks noChangeArrowheads="1"/>
            </p:cNvSpPr>
            <p:nvPr/>
          </p:nvSpPr>
          <p:spPr bwMode="auto">
            <a:xfrm>
              <a:off x="4704" y="2064"/>
              <a:ext cx="288" cy="288"/>
            </a:xfrm>
            <a:prstGeom prst="ellipse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4320" y="2496"/>
              <a:ext cx="288" cy="288"/>
            </a:xfrm>
            <a:prstGeom prst="ellipse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r>
                <a:rPr lang="en-US" baseline="-25000"/>
                <a:t>1</a:t>
              </a:r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5136" y="2496"/>
              <a:ext cx="288" cy="288"/>
            </a:xfrm>
            <a:prstGeom prst="ellipse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r>
                <a:rPr lang="en-US" baseline="-25000"/>
                <a:t>n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4656" y="2496"/>
              <a:ext cx="4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 . .</a:t>
              </a: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4560" y="23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4944" y="23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6CD9-3A37-B545-8613-66E59CAB3BA9}" type="slidenum">
              <a:rPr lang="en-US"/>
              <a:pPr/>
              <a:t>41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2 – </a:t>
            </a:r>
            <a:r>
              <a:rPr lang="en-US">
                <a:solidFill>
                  <a:srgbClr val="3366FF"/>
                </a:solidFill>
              </a:rPr>
              <a:t>Induction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Assume (2) for derivations of fewer than k &gt; 1 steps, and let A =&gt;*</a:t>
            </a:r>
            <a:r>
              <a:rPr lang="en-US" baseline="-25000"/>
              <a:t>lm</a:t>
            </a:r>
            <a:r>
              <a:rPr lang="en-US"/>
              <a:t> w be a k-step derivation.</a:t>
            </a:r>
          </a:p>
          <a:p>
            <a:r>
              <a:rPr lang="en-US"/>
              <a:t>First step is A =&gt;</a:t>
            </a:r>
            <a:r>
              <a:rPr lang="en-US" baseline="-25000"/>
              <a:t>lm</a:t>
            </a:r>
            <a:r>
              <a:rPr lang="en-US"/>
              <a:t> X</a:t>
            </a:r>
            <a:r>
              <a:rPr lang="en-US" baseline="-25000"/>
              <a:t>1</a:t>
            </a:r>
            <a:r>
              <a:rPr lang="en-US"/>
              <a:t>…X</a:t>
            </a:r>
            <a:r>
              <a:rPr lang="en-US" baseline="-25000"/>
              <a:t>n</a:t>
            </a:r>
            <a:r>
              <a:rPr lang="en-US"/>
              <a:t>.</a:t>
            </a:r>
          </a:p>
          <a:p>
            <a:r>
              <a:rPr lang="en-US">
                <a:solidFill>
                  <a:srgbClr val="CC9900"/>
                </a:solidFill>
              </a:rPr>
              <a:t>Key point</a:t>
            </a:r>
            <a:r>
              <a:rPr lang="en-US"/>
              <a:t>: w can be divided so the first portion is derived from X</a:t>
            </a:r>
            <a:r>
              <a:rPr lang="en-US" baseline="-25000"/>
              <a:t>1</a:t>
            </a:r>
            <a:r>
              <a:rPr lang="en-US"/>
              <a:t>, the next is derived from X</a:t>
            </a:r>
            <a:r>
              <a:rPr lang="en-US" baseline="-25000"/>
              <a:t>2</a:t>
            </a:r>
            <a:r>
              <a:rPr lang="en-US"/>
              <a:t>, and so on.</a:t>
            </a:r>
          </a:p>
          <a:p>
            <a:pPr lvl="1"/>
            <a:r>
              <a:rPr lang="en-US"/>
              <a:t>If X</a:t>
            </a:r>
            <a:r>
              <a:rPr lang="en-US" baseline="-25000"/>
              <a:t>i</a:t>
            </a:r>
            <a:r>
              <a:rPr lang="en-US"/>
              <a:t> is a terminal, then w</a:t>
            </a:r>
            <a:r>
              <a:rPr lang="en-US" baseline="-25000"/>
              <a:t>i</a:t>
            </a:r>
            <a:r>
              <a:rPr lang="en-US"/>
              <a:t> = X</a:t>
            </a:r>
            <a:r>
              <a:rPr lang="en-US" baseline="-25000"/>
              <a:t>i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C5F0-1B59-134A-8E79-2399C352308A}" type="slidenum">
              <a:rPr lang="en-US"/>
              <a:pPr/>
              <a:t>42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Induction</a:t>
            </a:r>
            <a:r>
              <a:rPr lang="en-US"/>
              <a:t> – 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That is, X</a:t>
            </a:r>
            <a:r>
              <a:rPr lang="en-US" baseline="-25000"/>
              <a:t>i</a:t>
            </a:r>
            <a:r>
              <a:rPr lang="en-US"/>
              <a:t> =&gt;*</a:t>
            </a:r>
            <a:r>
              <a:rPr lang="en-US" baseline="-25000"/>
              <a:t>lm</a:t>
            </a:r>
            <a:r>
              <a:rPr lang="en-US"/>
              <a:t> w</a:t>
            </a:r>
            <a:r>
              <a:rPr lang="en-US" baseline="-25000"/>
              <a:t>i</a:t>
            </a:r>
            <a:r>
              <a:rPr lang="en-US"/>
              <a:t> for all i such that X</a:t>
            </a:r>
            <a:r>
              <a:rPr lang="en-US" baseline="-25000"/>
              <a:t>i</a:t>
            </a:r>
            <a:r>
              <a:rPr lang="en-US"/>
              <a:t> is a variable.</a:t>
            </a:r>
          </a:p>
          <a:p>
            <a:pPr lvl="1"/>
            <a:r>
              <a:rPr lang="en-US"/>
              <a:t>And the derivation takes fewer than k steps.</a:t>
            </a:r>
          </a:p>
          <a:p>
            <a:r>
              <a:rPr lang="en-US"/>
              <a:t>By the IH, if X</a:t>
            </a:r>
            <a:r>
              <a:rPr lang="en-US" baseline="-25000"/>
              <a:t>i</a:t>
            </a:r>
            <a:r>
              <a:rPr lang="en-US"/>
              <a:t> is a variable, then there is a parse tree with root X</a:t>
            </a:r>
            <a:r>
              <a:rPr lang="en-US" baseline="-25000"/>
              <a:t>i</a:t>
            </a:r>
            <a:r>
              <a:rPr lang="en-US"/>
              <a:t> and yield w</a:t>
            </a:r>
            <a:r>
              <a:rPr lang="en-US" baseline="-25000"/>
              <a:t>i</a:t>
            </a:r>
            <a:r>
              <a:rPr lang="en-US"/>
              <a:t>.</a:t>
            </a:r>
          </a:p>
          <a:p>
            <a:r>
              <a:rPr lang="en-US"/>
              <a:t>Thus, there is a parse tree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5786193" y="4033426"/>
            <a:ext cx="1709738" cy="1752600"/>
            <a:chOff x="4176" y="1659"/>
            <a:chExt cx="1316" cy="1458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4272" y="1659"/>
              <a:ext cx="1104" cy="812"/>
              <a:chOff x="4320" y="2064"/>
              <a:chExt cx="1104" cy="812"/>
            </a:xfrm>
          </p:grpSpPr>
          <p:sp>
            <p:nvSpPr>
              <p:cNvPr id="27654" name="Oval 6"/>
              <p:cNvSpPr>
                <a:spLocks noChangeArrowheads="1"/>
              </p:cNvSpPr>
              <p:nvPr/>
            </p:nvSpPr>
            <p:spPr bwMode="auto">
              <a:xfrm>
                <a:off x="4704" y="2064"/>
                <a:ext cx="288" cy="288"/>
              </a:xfrm>
              <a:prstGeom prst="ellipse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27655" name="Oval 7"/>
              <p:cNvSpPr>
                <a:spLocks noChangeArrowheads="1"/>
              </p:cNvSpPr>
              <p:nvPr/>
            </p:nvSpPr>
            <p:spPr bwMode="auto">
              <a:xfrm>
                <a:off x="4320" y="2496"/>
                <a:ext cx="288" cy="288"/>
              </a:xfrm>
              <a:prstGeom prst="ellipse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X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27656" name="Oval 8"/>
              <p:cNvSpPr>
                <a:spLocks noChangeArrowheads="1"/>
              </p:cNvSpPr>
              <p:nvPr/>
            </p:nvSpPr>
            <p:spPr bwMode="auto">
              <a:xfrm>
                <a:off x="5136" y="2496"/>
                <a:ext cx="288" cy="288"/>
              </a:xfrm>
              <a:prstGeom prst="ellipse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X</a:t>
                </a:r>
                <a:r>
                  <a:rPr lang="en-US" baseline="-25000"/>
                  <a:t>n</a:t>
                </a:r>
              </a:p>
            </p:txBody>
          </p:sp>
          <p:sp>
            <p:nvSpPr>
              <p:cNvPr id="27657" name="Text Box 9"/>
              <p:cNvSpPr txBox="1">
                <a:spLocks noChangeArrowheads="1"/>
              </p:cNvSpPr>
              <p:nvPr/>
            </p:nvSpPr>
            <p:spPr bwMode="auto">
              <a:xfrm>
                <a:off x="4657" y="2496"/>
                <a:ext cx="501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. . .</a:t>
                </a:r>
              </a:p>
            </p:txBody>
          </p:sp>
          <p:sp>
            <p:nvSpPr>
              <p:cNvPr id="27658" name="Line 10"/>
              <p:cNvSpPr>
                <a:spLocks noChangeShapeType="1"/>
              </p:cNvSpPr>
              <p:nvPr/>
            </p:nvSpPr>
            <p:spPr bwMode="auto">
              <a:xfrm flipH="1">
                <a:off x="4560" y="2304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9" name="Line 11"/>
              <p:cNvSpPr>
                <a:spLocks noChangeShapeType="1"/>
              </p:cNvSpPr>
              <p:nvPr/>
            </p:nvSpPr>
            <p:spPr bwMode="auto">
              <a:xfrm>
                <a:off x="4944" y="2304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60" name="AutoShape 12"/>
            <p:cNvSpPr>
              <a:spLocks noChangeArrowheads="1"/>
            </p:cNvSpPr>
            <p:nvPr/>
          </p:nvSpPr>
          <p:spPr bwMode="auto">
            <a:xfrm>
              <a:off x="4176" y="2379"/>
              <a:ext cx="474" cy="384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AutoShape 13"/>
            <p:cNvSpPr>
              <a:spLocks noChangeArrowheads="1"/>
            </p:cNvSpPr>
            <p:nvPr/>
          </p:nvSpPr>
          <p:spPr bwMode="auto">
            <a:xfrm>
              <a:off x="4992" y="2352"/>
              <a:ext cx="474" cy="384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Text Box 14"/>
            <p:cNvSpPr txBox="1">
              <a:spLocks noChangeArrowheads="1"/>
            </p:cNvSpPr>
            <p:nvPr/>
          </p:nvSpPr>
          <p:spPr bwMode="auto">
            <a:xfrm>
              <a:off x="4262" y="2737"/>
              <a:ext cx="402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1</a:t>
              </a:r>
            </a:p>
          </p:txBody>
        </p:sp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5089" y="2737"/>
              <a:ext cx="403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n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5022-09F6-984D-BFE6-F2F3BB7B6EC6}" type="slidenum">
              <a:rPr lang="en-US"/>
              <a:pPr/>
              <a:t>43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6637" y="365233"/>
            <a:ext cx="7772400" cy="769883"/>
          </a:xfrm>
        </p:spPr>
        <p:txBody>
          <a:bodyPr/>
          <a:lstStyle/>
          <a:p>
            <a:r>
              <a:rPr lang="en-US" dirty="0"/>
              <a:t>Parse Trees and Rightmost Derivations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r>
              <a:rPr lang="en-US"/>
              <a:t>The ideas are essentially the mirror image of the proof for leftmost derivations.</a:t>
            </a:r>
          </a:p>
          <a:p>
            <a:r>
              <a:rPr lang="en-US"/>
              <a:t>Left to the imagination.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FCBA-8E69-C34F-8393-CF9CED20BAFD}" type="slidenum">
              <a:rPr lang="en-US"/>
              <a:pPr/>
              <a:t>44</a:t>
            </a:fld>
            <a:endParaRPr lang="en-US"/>
          </a:p>
        </p:txBody>
      </p:sp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 and Any Derivation</a:t>
            </a:r>
          </a:p>
        </p:txBody>
      </p:sp>
      <p:sp>
        <p:nvSpPr>
          <p:cNvPr id="829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15567" y="1566042"/>
            <a:ext cx="7772400" cy="4114800"/>
          </a:xfrm>
        </p:spPr>
        <p:txBody>
          <a:bodyPr/>
          <a:lstStyle/>
          <a:p>
            <a:r>
              <a:rPr lang="en-US"/>
              <a:t>The proof that you can obtain a parse tree from a leftmost derivation doesn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really depend on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leftmost.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/>
              <a:t>First step still has to be A =&gt; X</a:t>
            </a:r>
            <a:r>
              <a:rPr lang="en-US" baseline="-25000"/>
              <a:t>1</a:t>
            </a:r>
            <a:r>
              <a:rPr lang="en-US"/>
              <a:t>…X</a:t>
            </a:r>
            <a:r>
              <a:rPr lang="en-US" baseline="-25000"/>
              <a:t>n</a:t>
            </a:r>
            <a:r>
              <a:rPr lang="en-US"/>
              <a:t>.</a:t>
            </a:r>
          </a:p>
          <a:p>
            <a:r>
              <a:rPr lang="en-US"/>
              <a:t>And w still can be divided so the first portion is derived from X</a:t>
            </a:r>
            <a:r>
              <a:rPr lang="en-US" baseline="-25000"/>
              <a:t>1</a:t>
            </a:r>
            <a:r>
              <a:rPr lang="en-US"/>
              <a:t>, the next is derived from X</a:t>
            </a:r>
            <a:r>
              <a:rPr lang="en-US" baseline="-25000"/>
              <a:t>2</a:t>
            </a:r>
            <a:r>
              <a:rPr lang="en-US"/>
              <a:t>, and so 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D901-86E0-EA45-A525-7D34E3A99AD4}" type="slidenum">
              <a:rPr lang="en-US"/>
              <a:pPr/>
              <a:t>45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Ambiguous Grammars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CFG is </a:t>
            </a:r>
            <a:r>
              <a:rPr lang="en-US" i="1">
                <a:solidFill>
                  <a:srgbClr val="FF0066"/>
                </a:solidFill>
              </a:rPr>
              <a:t>ambiguous</a:t>
            </a:r>
            <a:r>
              <a:rPr lang="en-US">
                <a:solidFill>
                  <a:srgbClr val="FF0066"/>
                </a:solidFill>
              </a:rPr>
              <a:t> </a:t>
            </a:r>
            <a:r>
              <a:rPr lang="en-US"/>
              <a:t> if there is a string in the language that is the yield of two or more parse trees.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lang="en-US">
                <a:solidFill>
                  <a:srgbClr val="CC3300"/>
                </a:solidFill>
              </a:rPr>
              <a:t>S -&gt; SS | (S) | ()</a:t>
            </a:r>
          </a:p>
          <a:p>
            <a:r>
              <a:rPr lang="en-US"/>
              <a:t>Two parse trees for ()()() on next slide.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DD46-D882-CD4E-AE31-A0A21AF44AB2}" type="slidenum">
              <a:rPr lang="en-US"/>
              <a:pPr/>
              <a:t>46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Continued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2286000" y="19050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1295400" y="2286000"/>
            <a:ext cx="2514600" cy="914400"/>
            <a:chOff x="2064" y="1872"/>
            <a:chExt cx="1584" cy="576"/>
          </a:xfrm>
        </p:grpSpPr>
        <p:sp>
          <p:nvSpPr>
            <p:cNvPr id="33798" name="Oval 6"/>
            <p:cNvSpPr>
              <a:spLocks noChangeArrowheads="1"/>
            </p:cNvSpPr>
            <p:nvPr/>
          </p:nvSpPr>
          <p:spPr bwMode="auto">
            <a:xfrm>
              <a:off x="3360" y="2160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33799" name="Oval 7"/>
            <p:cNvSpPr>
              <a:spLocks noChangeArrowheads="1"/>
            </p:cNvSpPr>
            <p:nvPr/>
          </p:nvSpPr>
          <p:spPr bwMode="auto">
            <a:xfrm>
              <a:off x="2064" y="2160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 flipH="1">
              <a:off x="2304" y="187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>
              <a:off x="2976" y="1872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533400" y="36576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2057400" y="36576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H="1">
            <a:off x="8382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16764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09" name="Group 17"/>
          <p:cNvGrpSpPr>
            <a:grpSpLocks/>
          </p:cNvGrpSpPr>
          <p:nvPr/>
        </p:nvGrpSpPr>
        <p:grpSpPr bwMode="auto">
          <a:xfrm>
            <a:off x="152400" y="4114800"/>
            <a:ext cx="1219200" cy="990600"/>
            <a:chOff x="1824" y="2976"/>
            <a:chExt cx="768" cy="624"/>
          </a:xfrm>
        </p:grpSpPr>
        <p:sp>
          <p:nvSpPr>
            <p:cNvPr id="33810" name="Oval 18"/>
            <p:cNvSpPr>
              <a:spLocks noChangeArrowheads="1"/>
            </p:cNvSpPr>
            <p:nvPr/>
          </p:nvSpPr>
          <p:spPr bwMode="auto">
            <a:xfrm>
              <a:off x="1824" y="3312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(</a:t>
              </a:r>
            </a:p>
          </p:txBody>
        </p:sp>
        <p:sp>
          <p:nvSpPr>
            <p:cNvPr id="33811" name="Oval 19"/>
            <p:cNvSpPr>
              <a:spLocks noChangeArrowheads="1"/>
            </p:cNvSpPr>
            <p:nvPr/>
          </p:nvSpPr>
          <p:spPr bwMode="auto">
            <a:xfrm>
              <a:off x="2304" y="3312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)</a:t>
              </a:r>
            </a:p>
          </p:txBody>
        </p:sp>
        <p:sp>
          <p:nvSpPr>
            <p:cNvPr id="33812" name="Line 20"/>
            <p:cNvSpPr>
              <a:spLocks noChangeShapeType="1"/>
            </p:cNvSpPr>
            <p:nvPr/>
          </p:nvSpPr>
          <p:spPr bwMode="auto">
            <a:xfrm flipH="1">
              <a:off x="1968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Line 21"/>
            <p:cNvSpPr>
              <a:spLocks noChangeShapeType="1"/>
            </p:cNvSpPr>
            <p:nvPr/>
          </p:nvSpPr>
          <p:spPr bwMode="auto">
            <a:xfrm>
              <a:off x="2304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20" name="Oval 28"/>
          <p:cNvSpPr>
            <a:spLocks noChangeArrowheads="1"/>
          </p:cNvSpPr>
          <p:nvPr/>
        </p:nvSpPr>
        <p:spPr bwMode="auto">
          <a:xfrm>
            <a:off x="5943600" y="19050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grpSp>
        <p:nvGrpSpPr>
          <p:cNvPr id="33821" name="Group 29"/>
          <p:cNvGrpSpPr>
            <a:grpSpLocks/>
          </p:cNvGrpSpPr>
          <p:nvPr/>
        </p:nvGrpSpPr>
        <p:grpSpPr bwMode="auto">
          <a:xfrm>
            <a:off x="4953000" y="2286000"/>
            <a:ext cx="2514600" cy="914400"/>
            <a:chOff x="2064" y="1872"/>
            <a:chExt cx="1584" cy="576"/>
          </a:xfrm>
        </p:grpSpPr>
        <p:sp>
          <p:nvSpPr>
            <p:cNvPr id="33822" name="Oval 30"/>
            <p:cNvSpPr>
              <a:spLocks noChangeArrowheads="1"/>
            </p:cNvSpPr>
            <p:nvPr/>
          </p:nvSpPr>
          <p:spPr bwMode="auto">
            <a:xfrm>
              <a:off x="3360" y="2160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33823" name="Oval 31"/>
            <p:cNvSpPr>
              <a:spLocks noChangeArrowheads="1"/>
            </p:cNvSpPr>
            <p:nvPr/>
          </p:nvSpPr>
          <p:spPr bwMode="auto">
            <a:xfrm>
              <a:off x="2064" y="2160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 flipH="1">
              <a:off x="2304" y="187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2976" y="1872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27" name="Oval 35"/>
          <p:cNvSpPr>
            <a:spLocks noChangeArrowheads="1"/>
          </p:cNvSpPr>
          <p:nvPr/>
        </p:nvSpPr>
        <p:spPr bwMode="auto">
          <a:xfrm>
            <a:off x="7772400" y="36576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33828" name="Oval 36"/>
          <p:cNvSpPr>
            <a:spLocks noChangeArrowheads="1"/>
          </p:cNvSpPr>
          <p:nvPr/>
        </p:nvSpPr>
        <p:spPr bwMode="auto">
          <a:xfrm>
            <a:off x="6324600" y="36576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>
            <a:off x="7391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2" name="Line 40"/>
          <p:cNvSpPr>
            <a:spLocks noChangeShapeType="1"/>
          </p:cNvSpPr>
          <p:nvPr/>
        </p:nvSpPr>
        <p:spPr bwMode="auto">
          <a:xfrm flipH="1">
            <a:off x="6629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33" name="Group 41"/>
          <p:cNvGrpSpPr>
            <a:grpSpLocks/>
          </p:cNvGrpSpPr>
          <p:nvPr/>
        </p:nvGrpSpPr>
        <p:grpSpPr bwMode="auto">
          <a:xfrm>
            <a:off x="5943600" y="4114800"/>
            <a:ext cx="1219200" cy="990600"/>
            <a:chOff x="1824" y="2976"/>
            <a:chExt cx="768" cy="624"/>
          </a:xfrm>
        </p:grpSpPr>
        <p:sp>
          <p:nvSpPr>
            <p:cNvPr id="33834" name="Oval 42"/>
            <p:cNvSpPr>
              <a:spLocks noChangeArrowheads="1"/>
            </p:cNvSpPr>
            <p:nvPr/>
          </p:nvSpPr>
          <p:spPr bwMode="auto">
            <a:xfrm>
              <a:off x="1824" y="3312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(</a:t>
              </a:r>
            </a:p>
          </p:txBody>
        </p:sp>
        <p:sp>
          <p:nvSpPr>
            <p:cNvPr id="33835" name="Oval 43"/>
            <p:cNvSpPr>
              <a:spLocks noChangeArrowheads="1"/>
            </p:cNvSpPr>
            <p:nvPr/>
          </p:nvSpPr>
          <p:spPr bwMode="auto">
            <a:xfrm>
              <a:off x="2304" y="3312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)</a:t>
              </a:r>
            </a:p>
          </p:txBody>
        </p:sp>
        <p:sp>
          <p:nvSpPr>
            <p:cNvPr id="33836" name="Line 44"/>
            <p:cNvSpPr>
              <a:spLocks noChangeShapeType="1"/>
            </p:cNvSpPr>
            <p:nvPr/>
          </p:nvSpPr>
          <p:spPr bwMode="auto">
            <a:xfrm flipH="1">
              <a:off x="1968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Line 45"/>
            <p:cNvSpPr>
              <a:spLocks noChangeShapeType="1"/>
            </p:cNvSpPr>
            <p:nvPr/>
          </p:nvSpPr>
          <p:spPr bwMode="auto">
            <a:xfrm>
              <a:off x="2304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43" name="Group 51"/>
          <p:cNvGrpSpPr>
            <a:grpSpLocks/>
          </p:cNvGrpSpPr>
          <p:nvPr/>
        </p:nvGrpSpPr>
        <p:grpSpPr bwMode="auto">
          <a:xfrm>
            <a:off x="1676400" y="4114800"/>
            <a:ext cx="1219200" cy="990600"/>
            <a:chOff x="1824" y="2976"/>
            <a:chExt cx="768" cy="624"/>
          </a:xfrm>
        </p:grpSpPr>
        <p:sp>
          <p:nvSpPr>
            <p:cNvPr id="33844" name="Oval 52"/>
            <p:cNvSpPr>
              <a:spLocks noChangeArrowheads="1"/>
            </p:cNvSpPr>
            <p:nvPr/>
          </p:nvSpPr>
          <p:spPr bwMode="auto">
            <a:xfrm>
              <a:off x="1824" y="3312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(</a:t>
              </a:r>
            </a:p>
          </p:txBody>
        </p:sp>
        <p:sp>
          <p:nvSpPr>
            <p:cNvPr id="33845" name="Oval 53"/>
            <p:cNvSpPr>
              <a:spLocks noChangeArrowheads="1"/>
            </p:cNvSpPr>
            <p:nvPr/>
          </p:nvSpPr>
          <p:spPr bwMode="auto">
            <a:xfrm>
              <a:off x="2304" y="3312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)</a:t>
              </a:r>
            </a:p>
          </p:txBody>
        </p:sp>
        <p:sp>
          <p:nvSpPr>
            <p:cNvPr id="33846" name="Line 54"/>
            <p:cNvSpPr>
              <a:spLocks noChangeShapeType="1"/>
            </p:cNvSpPr>
            <p:nvPr/>
          </p:nvSpPr>
          <p:spPr bwMode="auto">
            <a:xfrm flipH="1">
              <a:off x="1968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7" name="Line 55"/>
            <p:cNvSpPr>
              <a:spLocks noChangeShapeType="1"/>
            </p:cNvSpPr>
            <p:nvPr/>
          </p:nvSpPr>
          <p:spPr bwMode="auto">
            <a:xfrm>
              <a:off x="2304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48" name="Group 56"/>
          <p:cNvGrpSpPr>
            <a:grpSpLocks/>
          </p:cNvGrpSpPr>
          <p:nvPr/>
        </p:nvGrpSpPr>
        <p:grpSpPr bwMode="auto">
          <a:xfrm>
            <a:off x="2971800" y="3200400"/>
            <a:ext cx="1219200" cy="990600"/>
            <a:chOff x="1824" y="2976"/>
            <a:chExt cx="768" cy="624"/>
          </a:xfrm>
        </p:grpSpPr>
        <p:sp>
          <p:nvSpPr>
            <p:cNvPr id="33849" name="Oval 57"/>
            <p:cNvSpPr>
              <a:spLocks noChangeArrowheads="1"/>
            </p:cNvSpPr>
            <p:nvPr/>
          </p:nvSpPr>
          <p:spPr bwMode="auto">
            <a:xfrm>
              <a:off x="1824" y="3312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(</a:t>
              </a:r>
            </a:p>
          </p:txBody>
        </p:sp>
        <p:sp>
          <p:nvSpPr>
            <p:cNvPr id="33850" name="Oval 58"/>
            <p:cNvSpPr>
              <a:spLocks noChangeArrowheads="1"/>
            </p:cNvSpPr>
            <p:nvPr/>
          </p:nvSpPr>
          <p:spPr bwMode="auto">
            <a:xfrm>
              <a:off x="2304" y="3312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)</a:t>
              </a:r>
            </a:p>
          </p:txBody>
        </p:sp>
        <p:sp>
          <p:nvSpPr>
            <p:cNvPr id="33851" name="Line 59"/>
            <p:cNvSpPr>
              <a:spLocks noChangeShapeType="1"/>
            </p:cNvSpPr>
            <p:nvPr/>
          </p:nvSpPr>
          <p:spPr bwMode="auto">
            <a:xfrm flipH="1">
              <a:off x="1968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2" name="Line 60"/>
            <p:cNvSpPr>
              <a:spLocks noChangeShapeType="1"/>
            </p:cNvSpPr>
            <p:nvPr/>
          </p:nvSpPr>
          <p:spPr bwMode="auto">
            <a:xfrm>
              <a:off x="2304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53" name="Group 61"/>
          <p:cNvGrpSpPr>
            <a:grpSpLocks/>
          </p:cNvGrpSpPr>
          <p:nvPr/>
        </p:nvGrpSpPr>
        <p:grpSpPr bwMode="auto">
          <a:xfrm>
            <a:off x="4572000" y="3200400"/>
            <a:ext cx="1219200" cy="990600"/>
            <a:chOff x="1824" y="2976"/>
            <a:chExt cx="768" cy="624"/>
          </a:xfrm>
        </p:grpSpPr>
        <p:sp>
          <p:nvSpPr>
            <p:cNvPr id="33854" name="Oval 62"/>
            <p:cNvSpPr>
              <a:spLocks noChangeArrowheads="1"/>
            </p:cNvSpPr>
            <p:nvPr/>
          </p:nvSpPr>
          <p:spPr bwMode="auto">
            <a:xfrm>
              <a:off x="1824" y="3312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(</a:t>
              </a:r>
            </a:p>
          </p:txBody>
        </p:sp>
        <p:sp>
          <p:nvSpPr>
            <p:cNvPr id="33855" name="Oval 63"/>
            <p:cNvSpPr>
              <a:spLocks noChangeArrowheads="1"/>
            </p:cNvSpPr>
            <p:nvPr/>
          </p:nvSpPr>
          <p:spPr bwMode="auto">
            <a:xfrm>
              <a:off x="2304" y="3312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)</a:t>
              </a:r>
            </a:p>
          </p:txBody>
        </p:sp>
        <p:sp>
          <p:nvSpPr>
            <p:cNvPr id="33856" name="Line 64"/>
            <p:cNvSpPr>
              <a:spLocks noChangeShapeType="1"/>
            </p:cNvSpPr>
            <p:nvPr/>
          </p:nvSpPr>
          <p:spPr bwMode="auto">
            <a:xfrm flipH="1">
              <a:off x="1968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7" name="Line 65"/>
            <p:cNvSpPr>
              <a:spLocks noChangeShapeType="1"/>
            </p:cNvSpPr>
            <p:nvPr/>
          </p:nvSpPr>
          <p:spPr bwMode="auto">
            <a:xfrm>
              <a:off x="2304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58" name="Group 66"/>
          <p:cNvGrpSpPr>
            <a:grpSpLocks/>
          </p:cNvGrpSpPr>
          <p:nvPr/>
        </p:nvGrpSpPr>
        <p:grpSpPr bwMode="auto">
          <a:xfrm>
            <a:off x="7391400" y="4114800"/>
            <a:ext cx="1219200" cy="990600"/>
            <a:chOff x="1824" y="2976"/>
            <a:chExt cx="768" cy="624"/>
          </a:xfrm>
        </p:grpSpPr>
        <p:sp>
          <p:nvSpPr>
            <p:cNvPr id="33859" name="Oval 67"/>
            <p:cNvSpPr>
              <a:spLocks noChangeArrowheads="1"/>
            </p:cNvSpPr>
            <p:nvPr/>
          </p:nvSpPr>
          <p:spPr bwMode="auto">
            <a:xfrm>
              <a:off x="1824" y="3312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(</a:t>
              </a:r>
            </a:p>
          </p:txBody>
        </p:sp>
        <p:sp>
          <p:nvSpPr>
            <p:cNvPr id="33860" name="Oval 68"/>
            <p:cNvSpPr>
              <a:spLocks noChangeArrowheads="1"/>
            </p:cNvSpPr>
            <p:nvPr/>
          </p:nvSpPr>
          <p:spPr bwMode="auto">
            <a:xfrm>
              <a:off x="2304" y="3312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)</a:t>
              </a:r>
            </a:p>
          </p:txBody>
        </p:sp>
        <p:sp>
          <p:nvSpPr>
            <p:cNvPr id="33861" name="Line 69"/>
            <p:cNvSpPr>
              <a:spLocks noChangeShapeType="1"/>
            </p:cNvSpPr>
            <p:nvPr/>
          </p:nvSpPr>
          <p:spPr bwMode="auto">
            <a:xfrm flipH="1">
              <a:off x="1968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2" name="Line 70"/>
            <p:cNvSpPr>
              <a:spLocks noChangeShapeType="1"/>
            </p:cNvSpPr>
            <p:nvPr/>
          </p:nvSpPr>
          <p:spPr bwMode="auto">
            <a:xfrm>
              <a:off x="2304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6D77-B6C8-1C4C-81D8-5674F778E3CC}" type="slidenum">
              <a:rPr lang="en-US"/>
              <a:pPr/>
              <a:t>47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1649"/>
            <a:ext cx="7772400" cy="686175"/>
          </a:xfrm>
        </p:spPr>
        <p:txBody>
          <a:bodyPr/>
          <a:lstStyle/>
          <a:p>
            <a:r>
              <a:rPr lang="en-US" dirty="0"/>
              <a:t>Ambiguity, Left- and Rightmost Derivations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dirty="0"/>
              <a:t>If there are two different parse trees, they must produce two different leftmost derivations by the construction given in the proof.</a:t>
            </a:r>
          </a:p>
          <a:p>
            <a:r>
              <a:rPr lang="en-US" dirty="0"/>
              <a:t>Conversely, two different leftmost derivations produce different parse trees by the other part of the proof.</a:t>
            </a:r>
          </a:p>
          <a:p>
            <a:r>
              <a:rPr lang="en-US" dirty="0"/>
              <a:t>Likewise for rightmost derivations.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D622-1D96-8D40-99A3-93ED94D542D9}" type="slidenum">
              <a:rPr lang="en-US"/>
              <a:pPr/>
              <a:t>48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Ambiguity, etc. – (2)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Thus, equivalent definitions of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ambiguous </a:t>
            </a:r>
            <a:r>
              <a:rPr lang="en-US" dirty="0" smtClean="0"/>
              <a:t>grammar</a:t>
            </a:r>
            <a:r>
              <a:rPr lang="zh-CN" altLang="en-US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dirty="0"/>
              <a:t>are: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There is a string in the language that has two different leftmost derivations.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There is a string in the language that has two different rightmost derivations.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6778-EDBC-A04E-91AB-B22A977A140E}" type="slidenum">
              <a:rPr lang="en-US"/>
              <a:pPr/>
              <a:t>49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 is a Property of Grammars, not Languages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200400"/>
          </a:xfrm>
        </p:spPr>
        <p:txBody>
          <a:bodyPr/>
          <a:lstStyle/>
          <a:p>
            <a:r>
              <a:rPr lang="en-US" dirty="0"/>
              <a:t>For the balanced-parentheses language, here is another CFG, which is unambiguous.</a:t>
            </a:r>
          </a:p>
          <a:p>
            <a:pPr>
              <a:buFont typeface="Monotype Sorts" charset="0"/>
              <a:buNone/>
            </a:pPr>
            <a:r>
              <a:rPr lang="en-US" dirty="0"/>
              <a:t>		</a:t>
            </a:r>
            <a:endParaRPr lang="en-US" dirty="0" smtClean="0"/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CC9900"/>
                </a:solidFill>
              </a:rPr>
              <a:t> </a:t>
            </a:r>
            <a:r>
              <a:rPr lang="en-US" dirty="0" smtClean="0">
                <a:solidFill>
                  <a:srgbClr val="CC9900"/>
                </a:solidFill>
              </a:rPr>
              <a:t>         B </a:t>
            </a:r>
            <a:r>
              <a:rPr lang="en-US" dirty="0">
                <a:solidFill>
                  <a:srgbClr val="CC9900"/>
                </a:solidFill>
              </a:rPr>
              <a:t>-&gt; (RB | </a:t>
            </a:r>
            <a:r>
              <a:rPr lang="en-US" dirty="0" err="1">
                <a:solidFill>
                  <a:srgbClr val="CC9900"/>
                </a:solidFill>
                <a:latin typeface="Lucida Sans Unicode" charset="0"/>
              </a:rPr>
              <a:t>ε</a:t>
            </a:r>
            <a:endParaRPr lang="en-US" dirty="0">
              <a:solidFill>
                <a:srgbClr val="CC9900"/>
              </a:solidFill>
              <a:latin typeface="Lucida Sans Unicode" charset="0"/>
            </a:endParaRP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CC9900"/>
                </a:solidFill>
              </a:rPr>
              <a:t>		R -&gt; ) | (RR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1905000" y="3475037"/>
            <a:ext cx="6638925" cy="822325"/>
            <a:chOff x="1248" y="2304"/>
            <a:chExt cx="4182" cy="518"/>
          </a:xfrm>
        </p:grpSpPr>
        <p:sp>
          <p:nvSpPr>
            <p:cNvPr id="37892" name="Text Box 4"/>
            <p:cNvSpPr txBox="1">
              <a:spLocks noChangeArrowheads="1"/>
            </p:cNvSpPr>
            <p:nvPr/>
          </p:nvSpPr>
          <p:spPr bwMode="auto">
            <a:xfrm>
              <a:off x="3216" y="2304"/>
              <a:ext cx="221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B, the start symbol,</a:t>
              </a:r>
            </a:p>
            <a:p>
              <a:r>
                <a:rPr lang="en-US" dirty="0"/>
                <a:t>derives balanced strings.</a:t>
              </a:r>
            </a:p>
          </p:txBody>
        </p:sp>
        <p:sp>
          <p:nvSpPr>
            <p:cNvPr id="37893" name="Line 5"/>
            <p:cNvSpPr>
              <a:spLocks noChangeShapeType="1"/>
            </p:cNvSpPr>
            <p:nvPr/>
          </p:nvSpPr>
          <p:spPr bwMode="auto">
            <a:xfrm flipH="1">
              <a:off x="1248" y="2448"/>
              <a:ext cx="18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897" name="Group 9"/>
          <p:cNvGrpSpPr>
            <a:grpSpLocks/>
          </p:cNvGrpSpPr>
          <p:nvPr/>
        </p:nvGrpSpPr>
        <p:grpSpPr bwMode="auto">
          <a:xfrm>
            <a:off x="1905000" y="5148263"/>
            <a:ext cx="5772150" cy="1296987"/>
            <a:chOff x="1200" y="3243"/>
            <a:chExt cx="3636" cy="817"/>
          </a:xfrm>
        </p:grpSpPr>
        <p:sp>
          <p:nvSpPr>
            <p:cNvPr id="37895" name="Text Box 7"/>
            <p:cNvSpPr txBox="1">
              <a:spLocks noChangeArrowheads="1"/>
            </p:cNvSpPr>
            <p:nvPr/>
          </p:nvSpPr>
          <p:spPr bwMode="auto">
            <a:xfrm>
              <a:off x="2448" y="3312"/>
              <a:ext cx="238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 generates certain strings</a:t>
              </a:r>
            </a:p>
            <a:p>
              <a:r>
                <a:rPr lang="en-US"/>
                <a:t>that have one more right</a:t>
              </a:r>
            </a:p>
            <a:p>
              <a:r>
                <a:rPr lang="en-US"/>
                <a:t>paren than left.</a:t>
              </a:r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 flipH="1" flipV="1">
              <a:off x="1200" y="3243"/>
              <a:ext cx="120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Informal Comments – 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Basic idea is to use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variables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to stand for sets of strings (i.e., languages).</a:t>
            </a:r>
          </a:p>
          <a:p>
            <a:r>
              <a:rPr lang="en-US"/>
              <a:t>These variables are defined recursively, in terms of one another.</a:t>
            </a:r>
          </a:p>
          <a:p>
            <a:r>
              <a:rPr lang="en-US"/>
              <a:t>Recursive rules (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productions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) involve only concatenation.</a:t>
            </a:r>
          </a:p>
          <a:p>
            <a:r>
              <a:rPr lang="en-US"/>
              <a:t>Alternative rules for a variable allow union.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D828-5229-B845-B2B8-E3D7DF1D5C14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3AAD-7141-514F-8C82-C4B131928F19}" type="slidenum">
              <a:rPr lang="en-US"/>
              <a:pPr/>
              <a:t>50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3580"/>
            <a:ext cx="9144000" cy="644509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Unambiguous Grammar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43434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>
                <a:solidFill>
                  <a:srgbClr val="CC9900"/>
                </a:solidFill>
              </a:rPr>
              <a:t>		B -&gt; (RB | </a:t>
            </a:r>
            <a:r>
              <a:rPr lang="en-US">
                <a:solidFill>
                  <a:srgbClr val="CC9900"/>
                </a:solidFill>
                <a:latin typeface="Lucida Sans Unicode" charset="0"/>
              </a:rPr>
              <a:t>ε      </a:t>
            </a:r>
            <a:r>
              <a:rPr lang="en-US">
                <a:solidFill>
                  <a:srgbClr val="CC9900"/>
                </a:solidFill>
              </a:rPr>
              <a:t> R -&gt; ) | (RR</a:t>
            </a:r>
          </a:p>
          <a:p>
            <a:r>
              <a:rPr lang="en-US"/>
              <a:t>Construct a unique leftmost derivation for a given balanced string of parentheses by scanning the string from left to right.</a:t>
            </a:r>
          </a:p>
          <a:p>
            <a:pPr lvl="1"/>
            <a:r>
              <a:rPr lang="en-US"/>
              <a:t>If we need to expand B, then use B -&gt; (RB if the next symbol is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(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; use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 if at the end.</a:t>
            </a:r>
          </a:p>
          <a:p>
            <a:pPr lvl="1"/>
            <a:r>
              <a:rPr lang="en-US"/>
              <a:t>If we need to expand R, use R -&gt; ) if the next symbol is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)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and (RR if it is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(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2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E361-815B-A145-9400-D30966C44F9A}" type="slidenum">
              <a:rPr lang="en-US"/>
              <a:pPr/>
              <a:t>51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Parsing Process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497" y="1484313"/>
            <a:ext cx="3994150" cy="4392612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3200" dirty="0"/>
              <a:t>Remaining Input:</a:t>
            </a:r>
          </a:p>
          <a:p>
            <a:pPr>
              <a:buFont typeface="Monotype Sorts" charset="0"/>
              <a:buNone/>
            </a:pPr>
            <a:r>
              <a:rPr lang="en-US" sz="3200" dirty="0"/>
              <a:t>(())()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sz="3200"/>
              <a:t>Steps of leftmost derivation:</a:t>
            </a:r>
          </a:p>
          <a:p>
            <a:pPr>
              <a:buFont typeface="Monotype Sorts" charset="0"/>
              <a:buNone/>
            </a:pPr>
            <a:r>
              <a:rPr lang="en-US" sz="3200"/>
              <a:t>B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593725" y="3919538"/>
            <a:ext cx="1131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Next</a:t>
            </a:r>
          </a:p>
          <a:p>
            <a:r>
              <a:rPr lang="en-US"/>
              <a:t>symbol</a:t>
            </a:r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 flipV="1">
            <a:off x="838200" y="32004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1447800" y="6019800"/>
            <a:ext cx="546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CC9900"/>
                </a:solidFill>
              </a:rPr>
              <a:t>B -&gt; (RB | </a:t>
            </a:r>
            <a:r>
              <a:rPr lang="en-US" sz="3200">
                <a:solidFill>
                  <a:srgbClr val="CC9900"/>
                </a:solidFill>
                <a:latin typeface="Lucida Sans Unicode" charset="0"/>
              </a:rPr>
              <a:t>ε      </a:t>
            </a:r>
            <a:r>
              <a:rPr lang="en-US" sz="3200">
                <a:solidFill>
                  <a:srgbClr val="CC9900"/>
                </a:solidFill>
              </a:rPr>
              <a:t> R -&gt; ) | (RR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EE0E-F735-6E49-8FE4-9FBA86C581A8}" type="slidenum">
              <a:rPr lang="en-US"/>
              <a:pPr/>
              <a:t>52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Parsing Process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497" y="1484313"/>
            <a:ext cx="3994150" cy="4392612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3200" dirty="0"/>
              <a:t>Remaining Input:</a:t>
            </a:r>
          </a:p>
          <a:p>
            <a:pPr>
              <a:buFont typeface="Monotype Sorts" charset="0"/>
              <a:buNone/>
            </a:pPr>
            <a:r>
              <a:rPr lang="en-US" sz="3200" dirty="0"/>
              <a:t>())()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sz="3200"/>
              <a:t>Steps of leftmost derivation:</a:t>
            </a:r>
          </a:p>
          <a:p>
            <a:pPr>
              <a:buFont typeface="Monotype Sorts" charset="0"/>
              <a:buNone/>
            </a:pPr>
            <a:r>
              <a:rPr lang="en-US" sz="3200"/>
              <a:t>B</a:t>
            </a:r>
          </a:p>
          <a:p>
            <a:pPr>
              <a:buFont typeface="Monotype Sorts" charset="0"/>
              <a:buNone/>
            </a:pPr>
            <a:r>
              <a:rPr lang="en-US" sz="3200"/>
              <a:t>(RB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593725" y="3919538"/>
            <a:ext cx="1131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Next</a:t>
            </a:r>
          </a:p>
          <a:p>
            <a:r>
              <a:rPr lang="en-US"/>
              <a:t>symbol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 flipV="1">
            <a:off x="838200" y="32004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447800" y="6019800"/>
            <a:ext cx="546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CC9900"/>
                </a:solidFill>
              </a:rPr>
              <a:t>B -&gt; (RB | </a:t>
            </a:r>
            <a:r>
              <a:rPr lang="en-US" sz="3200">
                <a:solidFill>
                  <a:srgbClr val="CC9900"/>
                </a:solidFill>
                <a:latin typeface="Lucida Sans Unicode" charset="0"/>
              </a:rPr>
              <a:t>ε      </a:t>
            </a:r>
            <a:r>
              <a:rPr lang="en-US" sz="3200">
                <a:solidFill>
                  <a:srgbClr val="CC9900"/>
                </a:solidFill>
              </a:rPr>
              <a:t> R -&gt; ) | (RR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78CF-420E-484F-81E4-A32C980E32F2}" type="slidenum">
              <a:rPr lang="en-US"/>
              <a:pPr/>
              <a:t>53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Parsing Process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520" y="1484313"/>
            <a:ext cx="3994150" cy="4392612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3200" dirty="0"/>
              <a:t>Remaining Input:</a:t>
            </a:r>
          </a:p>
          <a:p>
            <a:pPr>
              <a:buFont typeface="Monotype Sorts" charset="0"/>
              <a:buNone/>
            </a:pPr>
            <a:r>
              <a:rPr lang="en-US" sz="3200" dirty="0"/>
              <a:t>))()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sz="3200"/>
              <a:t>Steps of leftmost derivation:</a:t>
            </a:r>
          </a:p>
          <a:p>
            <a:pPr>
              <a:buFont typeface="Monotype Sorts" charset="0"/>
              <a:buNone/>
            </a:pPr>
            <a:r>
              <a:rPr lang="en-US" sz="3200"/>
              <a:t>B</a:t>
            </a:r>
          </a:p>
          <a:p>
            <a:pPr>
              <a:buFont typeface="Monotype Sorts" charset="0"/>
              <a:buNone/>
            </a:pPr>
            <a:r>
              <a:rPr lang="en-US" sz="3200"/>
              <a:t>(RB</a:t>
            </a:r>
          </a:p>
          <a:p>
            <a:pPr>
              <a:buFont typeface="Monotype Sorts" charset="0"/>
              <a:buNone/>
            </a:pPr>
            <a:r>
              <a:rPr lang="en-US" sz="3200"/>
              <a:t>((RRB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593725" y="3919538"/>
            <a:ext cx="1131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Next</a:t>
            </a:r>
          </a:p>
          <a:p>
            <a:r>
              <a:rPr lang="en-US"/>
              <a:t>symbol</a:t>
            </a:r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 flipV="1">
            <a:off x="838200" y="32004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447800" y="6019800"/>
            <a:ext cx="546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CC9900"/>
                </a:solidFill>
              </a:rPr>
              <a:t>B -&gt; (RB | </a:t>
            </a:r>
            <a:r>
              <a:rPr lang="en-US" sz="3200">
                <a:solidFill>
                  <a:srgbClr val="CC9900"/>
                </a:solidFill>
                <a:latin typeface="Lucida Sans Unicode" charset="0"/>
              </a:rPr>
              <a:t>ε      </a:t>
            </a:r>
            <a:r>
              <a:rPr lang="en-US" sz="3200">
                <a:solidFill>
                  <a:srgbClr val="CC9900"/>
                </a:solidFill>
              </a:rPr>
              <a:t> R -&gt; ) | (RR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0865-DD47-874D-A6A1-C80B5E66A3D4}" type="slidenum">
              <a:rPr lang="en-US"/>
              <a:pPr/>
              <a:t>54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Parsing Process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497" y="1484313"/>
            <a:ext cx="3994150" cy="4392612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3200" dirty="0"/>
              <a:t>Remaining Input:</a:t>
            </a:r>
          </a:p>
          <a:p>
            <a:pPr>
              <a:buFont typeface="Monotype Sorts" charset="0"/>
              <a:buNone/>
            </a:pPr>
            <a:r>
              <a:rPr lang="en-US" sz="3200" dirty="0"/>
              <a:t>)()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sz="3200"/>
              <a:t>Steps of leftmost derivation:</a:t>
            </a:r>
          </a:p>
          <a:p>
            <a:pPr>
              <a:buFont typeface="Monotype Sorts" charset="0"/>
              <a:buNone/>
            </a:pPr>
            <a:r>
              <a:rPr lang="en-US" sz="3200"/>
              <a:t>B</a:t>
            </a:r>
          </a:p>
          <a:p>
            <a:pPr>
              <a:buFont typeface="Monotype Sorts" charset="0"/>
              <a:buNone/>
            </a:pPr>
            <a:r>
              <a:rPr lang="en-US" sz="3200"/>
              <a:t>(RB</a:t>
            </a:r>
          </a:p>
          <a:p>
            <a:pPr>
              <a:buFont typeface="Monotype Sorts" charset="0"/>
              <a:buNone/>
            </a:pPr>
            <a:r>
              <a:rPr lang="en-US" sz="3200"/>
              <a:t>((RRB</a:t>
            </a:r>
          </a:p>
          <a:p>
            <a:pPr>
              <a:buFont typeface="Monotype Sorts" charset="0"/>
              <a:buNone/>
            </a:pPr>
            <a:r>
              <a:rPr lang="en-US" sz="3200"/>
              <a:t>(()RB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593725" y="3919538"/>
            <a:ext cx="1131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Next</a:t>
            </a:r>
          </a:p>
          <a:p>
            <a:r>
              <a:rPr lang="en-US"/>
              <a:t>symbol</a:t>
            </a: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 flipV="1">
            <a:off x="838200" y="32004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1447800" y="6019800"/>
            <a:ext cx="546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CC9900"/>
                </a:solidFill>
              </a:rPr>
              <a:t>B -&gt; (RB | </a:t>
            </a:r>
            <a:r>
              <a:rPr lang="en-US" sz="3200">
                <a:solidFill>
                  <a:srgbClr val="CC9900"/>
                </a:solidFill>
                <a:latin typeface="Lucida Sans Unicode" charset="0"/>
              </a:rPr>
              <a:t>ε      </a:t>
            </a:r>
            <a:r>
              <a:rPr lang="en-US" sz="3200">
                <a:solidFill>
                  <a:srgbClr val="CC9900"/>
                </a:solidFill>
              </a:rPr>
              <a:t> R -&gt; ) | (RR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5DBD-16BF-8F41-A373-8E05272BB1E3}" type="slidenum">
              <a:rPr lang="en-US"/>
              <a:pPr/>
              <a:t>55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Parsing Process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497" y="1484313"/>
            <a:ext cx="3994150" cy="4392612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3200" dirty="0"/>
              <a:t>Remaining Input:</a:t>
            </a:r>
          </a:p>
          <a:p>
            <a:pPr>
              <a:buFont typeface="Monotype Sorts" charset="0"/>
              <a:buNone/>
            </a:pPr>
            <a:r>
              <a:rPr lang="en-US" sz="3200" dirty="0"/>
              <a:t>()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sz="3200"/>
              <a:t>Steps of leftmost derivation:</a:t>
            </a:r>
          </a:p>
          <a:p>
            <a:pPr>
              <a:buFont typeface="Monotype Sorts" charset="0"/>
              <a:buNone/>
            </a:pPr>
            <a:r>
              <a:rPr lang="en-US" sz="3200"/>
              <a:t>B</a:t>
            </a:r>
          </a:p>
          <a:p>
            <a:pPr>
              <a:buFont typeface="Monotype Sorts" charset="0"/>
              <a:buNone/>
            </a:pPr>
            <a:r>
              <a:rPr lang="en-US" sz="3200"/>
              <a:t>(RB</a:t>
            </a:r>
          </a:p>
          <a:p>
            <a:pPr>
              <a:buFont typeface="Monotype Sorts" charset="0"/>
              <a:buNone/>
            </a:pPr>
            <a:r>
              <a:rPr lang="en-US" sz="3200"/>
              <a:t>((RRB</a:t>
            </a:r>
          </a:p>
          <a:p>
            <a:pPr>
              <a:buFont typeface="Monotype Sorts" charset="0"/>
              <a:buNone/>
            </a:pPr>
            <a:r>
              <a:rPr lang="en-US" sz="3200"/>
              <a:t>(()RB</a:t>
            </a:r>
          </a:p>
          <a:p>
            <a:pPr>
              <a:buFont typeface="Monotype Sorts" charset="0"/>
              <a:buNone/>
            </a:pPr>
            <a:r>
              <a:rPr lang="en-US" sz="3200"/>
              <a:t>(())B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593725" y="3919538"/>
            <a:ext cx="1131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Next</a:t>
            </a:r>
          </a:p>
          <a:p>
            <a:r>
              <a:rPr lang="en-US"/>
              <a:t>symbol</a:t>
            </a: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 flipV="1">
            <a:off x="838200" y="32004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1447800" y="6019800"/>
            <a:ext cx="546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CC9900"/>
                </a:solidFill>
              </a:rPr>
              <a:t>B -&gt; (RB | </a:t>
            </a:r>
            <a:r>
              <a:rPr lang="en-US" sz="3200">
                <a:solidFill>
                  <a:srgbClr val="CC9900"/>
                </a:solidFill>
                <a:latin typeface="Lucida Sans Unicode" charset="0"/>
              </a:rPr>
              <a:t>ε      </a:t>
            </a:r>
            <a:r>
              <a:rPr lang="en-US" sz="3200">
                <a:solidFill>
                  <a:srgbClr val="CC9900"/>
                </a:solidFill>
              </a:rPr>
              <a:t> R -&gt; ) | (RR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F2C2-E63A-5D46-A67F-10260B7FF908}" type="slidenum">
              <a:rPr lang="en-US"/>
              <a:pPr/>
              <a:t>56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Parsing Process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497" y="1484313"/>
            <a:ext cx="3994150" cy="4392612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3200" dirty="0"/>
              <a:t>Remaining Input:</a:t>
            </a:r>
          </a:p>
          <a:p>
            <a:pPr>
              <a:buFont typeface="Monotype Sorts" charset="0"/>
              <a:buNone/>
            </a:pPr>
            <a:r>
              <a:rPr lang="en-US" sz="3200" dirty="0"/>
              <a:t>)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sz="3200"/>
              <a:t>Steps of leftmost derivation:</a:t>
            </a:r>
          </a:p>
          <a:p>
            <a:pPr>
              <a:buFont typeface="Monotype Sorts" charset="0"/>
              <a:buNone/>
            </a:pPr>
            <a:r>
              <a:rPr lang="en-US" sz="3200"/>
              <a:t>B			(())(RB</a:t>
            </a:r>
          </a:p>
          <a:p>
            <a:pPr>
              <a:buFont typeface="Monotype Sorts" charset="0"/>
              <a:buNone/>
            </a:pPr>
            <a:r>
              <a:rPr lang="en-US" sz="3200"/>
              <a:t>(RB</a:t>
            </a:r>
          </a:p>
          <a:p>
            <a:pPr>
              <a:buFont typeface="Monotype Sorts" charset="0"/>
              <a:buNone/>
            </a:pPr>
            <a:r>
              <a:rPr lang="en-US" sz="3200"/>
              <a:t>((RRB</a:t>
            </a:r>
          </a:p>
          <a:p>
            <a:pPr>
              <a:buFont typeface="Monotype Sorts" charset="0"/>
              <a:buNone/>
            </a:pPr>
            <a:r>
              <a:rPr lang="en-US" sz="3200"/>
              <a:t>(()RB</a:t>
            </a:r>
          </a:p>
          <a:p>
            <a:pPr>
              <a:buFont typeface="Monotype Sorts" charset="0"/>
              <a:buNone/>
            </a:pPr>
            <a:r>
              <a:rPr lang="en-US" sz="3200"/>
              <a:t>(())B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593725" y="3919538"/>
            <a:ext cx="1131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Next</a:t>
            </a:r>
          </a:p>
          <a:p>
            <a:r>
              <a:rPr lang="en-US"/>
              <a:t>symbol</a:t>
            </a:r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 flipV="1">
            <a:off x="838200" y="32004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1447800" y="6019800"/>
            <a:ext cx="546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CC9900"/>
                </a:solidFill>
              </a:rPr>
              <a:t>B -&gt; (RB | </a:t>
            </a:r>
            <a:r>
              <a:rPr lang="en-US" sz="3200">
                <a:solidFill>
                  <a:srgbClr val="CC9900"/>
                </a:solidFill>
                <a:latin typeface="Lucida Sans Unicode" charset="0"/>
              </a:rPr>
              <a:t>ε      </a:t>
            </a:r>
            <a:r>
              <a:rPr lang="en-US" sz="3200">
                <a:solidFill>
                  <a:srgbClr val="CC9900"/>
                </a:solidFill>
              </a:rPr>
              <a:t> R -&gt; ) | (RR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0A8-2A24-A149-98E3-3CD494E66D1F}" type="slidenum">
              <a:rPr lang="en-US"/>
              <a:pPr/>
              <a:t>57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Parsing Process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sz="3200"/>
              <a:t>Remaining Input:</a:t>
            </a:r>
          </a:p>
          <a:p>
            <a:pPr>
              <a:buFont typeface="Monotype Sorts" charset="0"/>
              <a:buNone/>
            </a:pPr>
            <a:endParaRPr lang="en-US" sz="320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sz="3200"/>
              <a:t>Steps of leftmost derivation:</a:t>
            </a:r>
          </a:p>
          <a:p>
            <a:pPr>
              <a:buFont typeface="Monotype Sorts" charset="0"/>
              <a:buNone/>
            </a:pPr>
            <a:r>
              <a:rPr lang="en-US" sz="3200"/>
              <a:t>B			(())(RB</a:t>
            </a:r>
          </a:p>
          <a:p>
            <a:pPr>
              <a:buFont typeface="Monotype Sorts" charset="0"/>
              <a:buNone/>
            </a:pPr>
            <a:r>
              <a:rPr lang="en-US" sz="3200"/>
              <a:t>(RB		(())()B</a:t>
            </a:r>
          </a:p>
          <a:p>
            <a:pPr>
              <a:buFont typeface="Monotype Sorts" charset="0"/>
              <a:buNone/>
            </a:pPr>
            <a:r>
              <a:rPr lang="en-US" sz="3200"/>
              <a:t>((RRB</a:t>
            </a:r>
          </a:p>
          <a:p>
            <a:pPr>
              <a:buFont typeface="Monotype Sorts" charset="0"/>
              <a:buNone/>
            </a:pPr>
            <a:r>
              <a:rPr lang="en-US" sz="3200"/>
              <a:t>(()RB</a:t>
            </a:r>
          </a:p>
          <a:p>
            <a:pPr>
              <a:buFont typeface="Monotype Sorts" charset="0"/>
              <a:buNone/>
            </a:pPr>
            <a:r>
              <a:rPr lang="en-US" sz="3200"/>
              <a:t>(())B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593725" y="3919538"/>
            <a:ext cx="1131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Next</a:t>
            </a:r>
          </a:p>
          <a:p>
            <a:r>
              <a:rPr lang="en-US"/>
              <a:t>symbol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 flipV="1">
            <a:off x="838200" y="32004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1447800" y="6019800"/>
            <a:ext cx="546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CC9900"/>
                </a:solidFill>
              </a:rPr>
              <a:t>B -&gt; (RB | </a:t>
            </a:r>
            <a:r>
              <a:rPr lang="en-US" sz="3200">
                <a:solidFill>
                  <a:srgbClr val="CC9900"/>
                </a:solidFill>
                <a:latin typeface="Lucida Sans Unicode" charset="0"/>
              </a:rPr>
              <a:t>ε      </a:t>
            </a:r>
            <a:r>
              <a:rPr lang="en-US" sz="3200">
                <a:solidFill>
                  <a:srgbClr val="CC9900"/>
                </a:solidFill>
              </a:rPr>
              <a:t> R -&gt; ) | (RR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540B-CBC0-7142-9133-4EA747FFDFD0}" type="slidenum">
              <a:rPr lang="en-US"/>
              <a:pPr/>
              <a:t>58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Parsing Process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sz="3200"/>
              <a:t>Remaining Input:</a:t>
            </a:r>
          </a:p>
          <a:p>
            <a:pPr>
              <a:buFont typeface="Monotype Sorts" charset="0"/>
              <a:buNone/>
            </a:pPr>
            <a:endParaRPr lang="en-US" sz="320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sz="3200"/>
              <a:t>Steps of leftmost derivation:</a:t>
            </a:r>
          </a:p>
          <a:p>
            <a:pPr>
              <a:buFont typeface="Monotype Sorts" charset="0"/>
              <a:buNone/>
            </a:pPr>
            <a:r>
              <a:rPr lang="en-US" sz="3200"/>
              <a:t>B			(())(RB</a:t>
            </a:r>
          </a:p>
          <a:p>
            <a:pPr>
              <a:buFont typeface="Monotype Sorts" charset="0"/>
              <a:buNone/>
            </a:pPr>
            <a:r>
              <a:rPr lang="en-US" sz="3200"/>
              <a:t>(RB		(())()B</a:t>
            </a:r>
          </a:p>
          <a:p>
            <a:pPr>
              <a:buFont typeface="Monotype Sorts" charset="0"/>
              <a:buNone/>
            </a:pPr>
            <a:r>
              <a:rPr lang="en-US" sz="3200"/>
              <a:t>((RRB	(())()</a:t>
            </a:r>
          </a:p>
          <a:p>
            <a:pPr>
              <a:buFont typeface="Monotype Sorts" charset="0"/>
              <a:buNone/>
            </a:pPr>
            <a:r>
              <a:rPr lang="en-US" sz="3200"/>
              <a:t>(()RB</a:t>
            </a:r>
          </a:p>
          <a:p>
            <a:pPr>
              <a:buFont typeface="Monotype Sorts" charset="0"/>
              <a:buNone/>
            </a:pPr>
            <a:r>
              <a:rPr lang="en-US" sz="3200"/>
              <a:t>(())B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593725" y="3919538"/>
            <a:ext cx="1131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Next</a:t>
            </a:r>
          </a:p>
          <a:p>
            <a:r>
              <a:rPr lang="en-US"/>
              <a:t>symbol</a:t>
            </a:r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 flipV="1">
            <a:off x="838200" y="32004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1447800" y="6019800"/>
            <a:ext cx="546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CC9900"/>
                </a:solidFill>
              </a:rPr>
              <a:t>B -&gt; (RB | </a:t>
            </a:r>
            <a:r>
              <a:rPr lang="en-US" sz="3200">
                <a:solidFill>
                  <a:srgbClr val="CC9900"/>
                </a:solidFill>
                <a:latin typeface="Lucida Sans Unicode" charset="0"/>
              </a:rPr>
              <a:t>ε      </a:t>
            </a:r>
            <a:r>
              <a:rPr lang="en-US" sz="3200">
                <a:solidFill>
                  <a:srgbClr val="CC9900"/>
                </a:solidFill>
              </a:rPr>
              <a:t> R -&gt; ) | (RR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CE1F-66A4-1C4F-A626-06E4B2AD5E1C}" type="slidenum">
              <a:rPr lang="en-US"/>
              <a:pPr/>
              <a:t>59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LL(1) Grammars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4495800"/>
          </a:xfrm>
        </p:spPr>
        <p:txBody>
          <a:bodyPr/>
          <a:lstStyle/>
          <a:p>
            <a:r>
              <a:rPr lang="en-US" dirty="0"/>
              <a:t>As an aside, a grammar such </a:t>
            </a:r>
            <a:r>
              <a:rPr lang="en-US" dirty="0">
                <a:solidFill>
                  <a:srgbClr val="CC9900"/>
                </a:solidFill>
              </a:rPr>
              <a:t>B -&gt; (RB | </a:t>
            </a:r>
            <a:r>
              <a:rPr lang="en-US" dirty="0" err="1" smtClean="0">
                <a:solidFill>
                  <a:srgbClr val="CC9900"/>
                </a:solidFill>
                <a:latin typeface="Lucida Sans Unicode" charset="0"/>
              </a:rPr>
              <a:t>ε</a:t>
            </a:r>
            <a:r>
              <a:rPr lang="en-US" dirty="0" smtClean="0">
                <a:solidFill>
                  <a:srgbClr val="CC9900"/>
                </a:solidFill>
                <a:latin typeface="Lucida Sans Unicode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C9900"/>
                </a:solidFill>
              </a:rPr>
              <a:t>R </a:t>
            </a:r>
            <a:r>
              <a:rPr lang="en-US" dirty="0">
                <a:solidFill>
                  <a:srgbClr val="CC9900"/>
                </a:solidFill>
              </a:rPr>
              <a:t>-&gt; ) | (RR</a:t>
            </a:r>
            <a:r>
              <a:rPr lang="en-US" dirty="0"/>
              <a:t>, where you can always figure out </a:t>
            </a:r>
            <a:r>
              <a:rPr lang="en-US" dirty="0" smtClean="0"/>
              <a:t>the production </a:t>
            </a:r>
            <a:r>
              <a:rPr lang="en-US" dirty="0"/>
              <a:t>to use in a leftmost derivation by scanning the given string left-to-right and looking only at the next one symbol is called LL(1).</a:t>
            </a:r>
          </a:p>
          <a:p>
            <a:pPr lvl="1"/>
            <a:r>
              <a:rPr lang="ja-JP" altLang="en-US" dirty="0">
                <a:latin typeface="Arial"/>
              </a:rPr>
              <a:t>“</a:t>
            </a:r>
            <a:r>
              <a:rPr lang="en-US" dirty="0"/>
              <a:t>Leftmost derivation, left-to-right scan, one symbol of </a:t>
            </a:r>
            <a:r>
              <a:rPr lang="en-US" dirty="0" err="1"/>
              <a:t>lookahead</a:t>
            </a:r>
            <a:r>
              <a:rPr lang="en-US" dirty="0"/>
              <a:t>.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-52912" y="469472"/>
            <a:ext cx="9144000" cy="641564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CFG for { 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 | n </a:t>
            </a:r>
            <a:r>
              <a:rPr lang="en-US" u="sng" dirty="0"/>
              <a:t>&gt;</a:t>
            </a:r>
            <a:r>
              <a:rPr lang="en-US" dirty="0"/>
              <a:t> 1} </a:t>
            </a:r>
          </a:p>
        </p:txBody>
      </p:sp>
      <p:sp>
        <p:nvSpPr>
          <p:cNvPr id="60419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Productions: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S -&gt; 01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S -&gt; 0S1</a:t>
            </a:r>
          </a:p>
          <a:p>
            <a:r>
              <a:rPr lang="en-US" dirty="0">
                <a:solidFill>
                  <a:srgbClr val="3366FF"/>
                </a:solidFill>
              </a:rPr>
              <a:t>Basis</a:t>
            </a:r>
            <a:r>
              <a:rPr lang="en-US" dirty="0"/>
              <a:t>: 01 is in the language.</a:t>
            </a:r>
          </a:p>
          <a:p>
            <a:r>
              <a:rPr lang="en-US" dirty="0">
                <a:solidFill>
                  <a:srgbClr val="3366FF"/>
                </a:solidFill>
              </a:rPr>
              <a:t>Induction</a:t>
            </a:r>
            <a:r>
              <a:rPr lang="en-US" dirty="0"/>
              <a:t>: if w is in the language, then so is 0w1.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C0F5-6C27-E74B-AD85-99560DB3F9AA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BF75-9BE8-534A-A97C-23349A73D2C9}" type="slidenum">
              <a:rPr lang="en-US"/>
              <a:pPr/>
              <a:t>60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LL(1) Grammars – (2)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r>
              <a:rPr lang="en-US"/>
              <a:t>Most programming languages have LL(1) grammars.</a:t>
            </a:r>
          </a:p>
          <a:p>
            <a:r>
              <a:rPr lang="en-US"/>
              <a:t>LL(1) grammars are never ambiguous.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54BA-91D4-8147-A331-FDEFB03C41F0}" type="slidenum">
              <a:rPr lang="en-US"/>
              <a:pPr/>
              <a:t>61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Inherent Ambiguity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would be nice if for every ambiguous grammar, there were some way to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fix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the ambiguity, as we did for the balanced-parentheses grammar.</a:t>
            </a:r>
          </a:p>
          <a:p>
            <a:r>
              <a:rPr lang="en-US" dirty="0"/>
              <a:t>Unfortunately, certain CFL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are </a:t>
            </a:r>
            <a:r>
              <a:rPr lang="en-US" i="1" dirty="0">
                <a:solidFill>
                  <a:srgbClr val="FF0066"/>
                </a:solidFill>
              </a:rPr>
              <a:t>inherently ambiguous</a:t>
            </a:r>
            <a:r>
              <a:rPr lang="en-US" dirty="0"/>
              <a:t>, meaning that every grammar for the language is ambiguous.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E670-6559-3641-8387-4D94E7641568}" type="slidenum">
              <a:rPr lang="en-US"/>
              <a:pPr/>
              <a:t>62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Inherent Ambiguity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language {0</a:t>
            </a:r>
            <a:r>
              <a:rPr lang="en-US" baseline="30000"/>
              <a:t>i</a:t>
            </a:r>
            <a:r>
              <a:rPr lang="en-US"/>
              <a:t>1</a:t>
            </a:r>
            <a:r>
              <a:rPr lang="en-US" baseline="30000"/>
              <a:t>j</a:t>
            </a:r>
            <a:r>
              <a:rPr lang="en-US"/>
              <a:t>2</a:t>
            </a:r>
            <a:r>
              <a:rPr lang="en-US" baseline="30000"/>
              <a:t>k</a:t>
            </a:r>
            <a:r>
              <a:rPr lang="en-US"/>
              <a:t> | i = j or j = k} is inherently ambiguous.</a:t>
            </a:r>
          </a:p>
          <a:p>
            <a:r>
              <a:rPr lang="en-US">
                <a:solidFill>
                  <a:srgbClr val="3366FF"/>
                </a:solidFill>
              </a:rPr>
              <a:t>Intuitively</a:t>
            </a:r>
            <a:r>
              <a:rPr lang="en-US"/>
              <a:t>, at least some of the strings of the form 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2</a:t>
            </a:r>
            <a:r>
              <a:rPr lang="en-US" baseline="30000"/>
              <a:t>n</a:t>
            </a:r>
            <a:r>
              <a:rPr lang="en-US"/>
              <a:t> must be generated by two different parse trees, one based on checking the 0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s, the other based on checking the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2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A02-E55F-C847-840C-5DFD52A64C20}" type="slidenum">
              <a:rPr lang="en-US"/>
              <a:pPr/>
              <a:t>63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Possible Ambiguous Grammar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70894"/>
            <a:ext cx="8142287" cy="4392612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dirty="0">
                <a:solidFill>
                  <a:srgbClr val="FF9900"/>
                </a:solidFill>
              </a:rPr>
              <a:t>S -&gt; AB | CD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FF9900"/>
                </a:solidFill>
              </a:rPr>
              <a:t>A -&gt; 0A1 | 01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FF9900"/>
                </a:solidFill>
              </a:rPr>
              <a:t>B -&gt; 2B | 2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FF9900"/>
                </a:solidFill>
              </a:rPr>
              <a:t>C -&gt; 0C | 0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FF9900"/>
                </a:solidFill>
              </a:rPr>
              <a:t>D -&gt; 1D2 | 12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191000" y="2688021"/>
            <a:ext cx="413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 generates equal 0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and 1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4191000" y="3145221"/>
            <a:ext cx="431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B generates any number of 2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4191000" y="3581400"/>
            <a:ext cx="431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 generates any number of 0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4192445" y="4052864"/>
            <a:ext cx="4157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 generates equal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2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355725" y="5062538"/>
            <a:ext cx="62817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And there are two derivations of every string</a:t>
            </a:r>
          </a:p>
          <a:p>
            <a:r>
              <a:rPr lang="en-US" dirty="0"/>
              <a:t>with equal numbers of 0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s, 1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s, and 2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s.  E.g.:</a:t>
            </a:r>
          </a:p>
          <a:p>
            <a:r>
              <a:rPr lang="en-US" dirty="0"/>
              <a:t>S =&gt; AB =&gt; 01B =&gt;012</a:t>
            </a:r>
          </a:p>
          <a:p>
            <a:r>
              <a:rPr lang="en-US" dirty="0"/>
              <a:t>S =&gt; CD =&gt; 0D =&gt; 012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  <p:bldP spid="84997" grpId="0" autoUpdateAnimBg="0"/>
      <p:bldP spid="84998" grpId="0" autoUpdateAnimBg="0"/>
      <p:bldP spid="84999" grpId="0" autoUpdateAnimBg="0"/>
      <p:bldP spid="85000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10C7-32B4-FB40-9638-B84C2743B288}" type="slidenum">
              <a:rPr lang="en-US"/>
              <a:pPr/>
              <a:t>64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7656"/>
            <a:ext cx="7772400" cy="844983"/>
          </a:xfrm>
        </p:spPr>
        <p:txBody>
          <a:bodyPr/>
          <a:lstStyle/>
          <a:p>
            <a:r>
              <a:rPr lang="en-US" dirty="0"/>
              <a:t>Normal Forms for CFG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/>
              <a:t>Eliminating Useless Variables</a:t>
            </a:r>
          </a:p>
          <a:p>
            <a:r>
              <a:rPr lang="en-US"/>
              <a:t>Removing Epsilon</a:t>
            </a:r>
          </a:p>
          <a:p>
            <a:r>
              <a:rPr lang="en-US"/>
              <a:t>Removing Unit Productions</a:t>
            </a:r>
          </a:p>
          <a:p>
            <a:r>
              <a:rPr lang="en-US"/>
              <a:t>Chomsky Normal Form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F471-3EF1-1743-9F3C-6935D9EB1CC4}" type="slidenum">
              <a:rPr lang="en-US"/>
              <a:pPr/>
              <a:t>65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That Derive Nothing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Consider: </a:t>
            </a:r>
            <a:r>
              <a:rPr lang="en-US">
                <a:solidFill>
                  <a:srgbClr val="996600"/>
                </a:solidFill>
              </a:rPr>
              <a:t>S -&gt; AB, A -&gt; aA | a, B -&gt; AB</a:t>
            </a:r>
          </a:p>
          <a:p>
            <a:r>
              <a:rPr lang="en-US"/>
              <a:t>Although A derives all strings of 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s, B derives no terminal strings.</a:t>
            </a:r>
          </a:p>
          <a:p>
            <a:pPr lvl="1"/>
            <a:r>
              <a:rPr lang="en-US"/>
              <a:t>Why?  The only production for B leaves a B in the sentential form.</a:t>
            </a:r>
          </a:p>
          <a:p>
            <a:r>
              <a:rPr lang="en-US"/>
              <a:t>Thus, S derives nothing, and the language is empty.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54F9-5DF2-EC45-A8C4-E59F6E1708F4}" type="slidenum">
              <a:rPr lang="en-US"/>
              <a:pPr/>
              <a:t>66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rgbClr val="FF0066"/>
                </a:solidFill>
              </a:rPr>
              <a:t>Discovery  </a:t>
            </a:r>
            <a:r>
              <a:rPr lang="en-US"/>
              <a:t>Algorithms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5356"/>
            <a:ext cx="8001000" cy="4419600"/>
          </a:xfrm>
        </p:spPr>
        <p:txBody>
          <a:bodyPr/>
          <a:lstStyle/>
          <a:p>
            <a:r>
              <a:rPr lang="en-US" dirty="0"/>
              <a:t>There is a family of algorithms that work inductively.</a:t>
            </a:r>
          </a:p>
          <a:p>
            <a:r>
              <a:rPr lang="en-US" dirty="0"/>
              <a:t>They start discovering some facts that are obvious (the basis).</a:t>
            </a:r>
          </a:p>
          <a:p>
            <a:r>
              <a:rPr lang="en-US" dirty="0"/>
              <a:t>They discover more facts from what they already have discovered (induction).</a:t>
            </a:r>
          </a:p>
          <a:p>
            <a:r>
              <a:rPr lang="en-US" dirty="0"/>
              <a:t>Eventually, nothing more can be discovered, and we are done.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C0ED-75BB-CB4D-B4C3-488C80F3C428}" type="slidenum">
              <a:rPr lang="en-US"/>
              <a:pPr/>
              <a:t>67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Picture of Discovery</a:t>
            </a:r>
          </a:p>
        </p:txBody>
      </p:sp>
      <p:sp>
        <p:nvSpPr>
          <p:cNvPr id="82947" name="Oval 3"/>
          <p:cNvSpPr>
            <a:spLocks noChangeArrowheads="1"/>
          </p:cNvSpPr>
          <p:nvPr/>
        </p:nvSpPr>
        <p:spPr bwMode="auto">
          <a:xfrm>
            <a:off x="1524000" y="2895601"/>
            <a:ext cx="1905000" cy="18288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Start with</a:t>
            </a:r>
          </a:p>
          <a:p>
            <a:pPr algn="ctr"/>
            <a:r>
              <a:rPr lang="en-US"/>
              <a:t>the basis</a:t>
            </a:r>
          </a:p>
          <a:p>
            <a:pPr algn="ctr"/>
            <a:r>
              <a:rPr lang="en-US"/>
              <a:t>facts</a:t>
            </a:r>
          </a:p>
        </p:txBody>
      </p:sp>
      <p:grpSp>
        <p:nvGrpSpPr>
          <p:cNvPr id="82953" name="Group 9"/>
          <p:cNvGrpSpPr>
            <a:grpSpLocks/>
          </p:cNvGrpSpPr>
          <p:nvPr/>
        </p:nvGrpSpPr>
        <p:grpSpPr bwMode="auto">
          <a:xfrm>
            <a:off x="1219200" y="2557464"/>
            <a:ext cx="4267200" cy="2514600"/>
            <a:chOff x="768" y="2091"/>
            <a:chExt cx="2688" cy="1584"/>
          </a:xfrm>
        </p:grpSpPr>
        <p:sp>
          <p:nvSpPr>
            <p:cNvPr id="82951" name="Oval 7"/>
            <p:cNvSpPr>
              <a:spLocks noChangeArrowheads="1"/>
            </p:cNvSpPr>
            <p:nvPr/>
          </p:nvSpPr>
          <p:spPr bwMode="auto">
            <a:xfrm>
              <a:off x="768" y="2091"/>
              <a:ext cx="2688" cy="15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2" name="Text Box 8"/>
            <p:cNvSpPr txBox="1">
              <a:spLocks noChangeArrowheads="1"/>
            </p:cNvSpPr>
            <p:nvPr/>
          </p:nvSpPr>
          <p:spPr bwMode="auto">
            <a:xfrm>
              <a:off x="2256" y="2400"/>
              <a:ext cx="1012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Round 1:</a:t>
              </a:r>
            </a:p>
            <a:p>
              <a:r>
                <a:rPr lang="en-US"/>
                <a:t>Add facts</a:t>
              </a:r>
            </a:p>
            <a:p>
              <a:r>
                <a:rPr lang="en-US"/>
                <a:t>that follow</a:t>
              </a:r>
            </a:p>
            <a:p>
              <a:r>
                <a:rPr lang="en-US"/>
                <a:t>from the</a:t>
              </a:r>
            </a:p>
            <a:p>
              <a:r>
                <a:rPr lang="en-US"/>
                <a:t>basis</a:t>
              </a:r>
            </a:p>
          </p:txBody>
        </p:sp>
      </p:grpSp>
      <p:grpSp>
        <p:nvGrpSpPr>
          <p:cNvPr id="82956" name="Group 12"/>
          <p:cNvGrpSpPr>
            <a:grpSpLocks/>
          </p:cNvGrpSpPr>
          <p:nvPr/>
        </p:nvGrpSpPr>
        <p:grpSpPr bwMode="auto">
          <a:xfrm>
            <a:off x="990600" y="2133601"/>
            <a:ext cx="7162800" cy="3352800"/>
            <a:chOff x="624" y="1824"/>
            <a:chExt cx="4512" cy="2112"/>
          </a:xfrm>
        </p:grpSpPr>
        <p:sp>
          <p:nvSpPr>
            <p:cNvPr id="82954" name="Oval 10"/>
            <p:cNvSpPr>
              <a:spLocks noChangeArrowheads="1"/>
            </p:cNvSpPr>
            <p:nvPr/>
          </p:nvSpPr>
          <p:spPr bwMode="auto">
            <a:xfrm>
              <a:off x="624" y="1824"/>
              <a:ext cx="4512" cy="2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5" name="Text Box 11"/>
            <p:cNvSpPr txBox="1">
              <a:spLocks noChangeArrowheads="1"/>
            </p:cNvSpPr>
            <p:nvPr/>
          </p:nvSpPr>
          <p:spPr bwMode="auto">
            <a:xfrm>
              <a:off x="3504" y="2256"/>
              <a:ext cx="1229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Round 2:</a:t>
              </a:r>
            </a:p>
            <a:p>
              <a:r>
                <a:rPr lang="en-US"/>
                <a:t>Add facts</a:t>
              </a:r>
            </a:p>
            <a:p>
              <a:r>
                <a:rPr lang="en-US"/>
                <a:t>that follow</a:t>
              </a:r>
            </a:p>
            <a:p>
              <a:r>
                <a:rPr lang="en-US"/>
                <a:t>from round 1</a:t>
              </a:r>
            </a:p>
            <a:p>
              <a:r>
                <a:rPr lang="en-US"/>
                <a:t>and the</a:t>
              </a:r>
            </a:p>
            <a:p>
              <a:r>
                <a:rPr lang="en-US"/>
                <a:t>basis</a:t>
              </a:r>
            </a:p>
          </p:txBody>
        </p:sp>
      </p:grpSp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6384925" y="2014538"/>
            <a:ext cx="187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so on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animBg="1" autoUpdateAnimBg="0"/>
      <p:bldP spid="82957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10D8-54C5-EA46-9A62-37E6C37965AB}" type="slidenum">
              <a:rPr lang="en-US"/>
              <a:pPr/>
              <a:t>68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Whether a Variable Derives Some Terminal String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Basis</a:t>
            </a:r>
            <a:r>
              <a:rPr lang="en-US" dirty="0"/>
              <a:t>: If there is a production A -&gt; w, where w has no variables, then A derives a terminal string.</a:t>
            </a:r>
          </a:p>
          <a:p>
            <a:r>
              <a:rPr lang="en-US" dirty="0">
                <a:solidFill>
                  <a:srgbClr val="3366FF"/>
                </a:solidFill>
              </a:rPr>
              <a:t>Induction</a:t>
            </a:r>
            <a:r>
              <a:rPr lang="en-US" dirty="0"/>
              <a:t>: If there is a production </a:t>
            </a:r>
            <a:r>
              <a:rPr lang="en-US" dirty="0" smtClean="0"/>
              <a:t> </a:t>
            </a:r>
            <a:r>
              <a:rPr lang="en-US" dirty="0"/>
              <a:t>A -&gt; </a:t>
            </a:r>
            <a:r>
              <a:rPr lang="en-US" dirty="0">
                <a:sym typeface="Symbol" charset="0"/>
              </a:rPr>
              <a:t></a:t>
            </a:r>
            <a:r>
              <a:rPr lang="en-US" dirty="0"/>
              <a:t>, where </a:t>
            </a:r>
            <a:r>
              <a:rPr lang="en-US" dirty="0">
                <a:sym typeface="Symbol" charset="0"/>
              </a:rPr>
              <a:t></a:t>
            </a:r>
            <a:r>
              <a:rPr lang="en-US" dirty="0"/>
              <a:t> consists only of terminals and variables known to derive a terminal string, then A derives a terminal string.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CB96-24C8-4B4A-A205-B1437EF3F7D6}" type="slidenum">
              <a:rPr lang="en-US"/>
              <a:pPr/>
              <a:t>69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– (2)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917"/>
            <a:ext cx="7772400" cy="4419600"/>
          </a:xfrm>
        </p:spPr>
        <p:txBody>
          <a:bodyPr/>
          <a:lstStyle/>
          <a:p>
            <a:r>
              <a:rPr lang="en-US" dirty="0"/>
              <a:t>Eventually, we can find no more variables.</a:t>
            </a:r>
          </a:p>
          <a:p>
            <a:r>
              <a:rPr lang="en-US" dirty="0"/>
              <a:t>An easy induction on the order in which variables are discovered shows that each one truly derives a terminal string.</a:t>
            </a:r>
          </a:p>
          <a:p>
            <a:r>
              <a:rPr lang="en-US" dirty="0"/>
              <a:t>Conversely, any variable that derives a terminal string will be discovered by this algorithm.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Formalism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solidFill>
                  <a:srgbClr val="FF0066"/>
                </a:solidFill>
              </a:rPr>
              <a:t>Terminals</a:t>
            </a:r>
            <a:r>
              <a:rPr lang="en-US"/>
              <a:t>  = symbols of the alphabet of the language being defined.</a:t>
            </a:r>
          </a:p>
          <a:p>
            <a:r>
              <a:rPr lang="en-US" i="1">
                <a:solidFill>
                  <a:srgbClr val="FF0066"/>
                </a:solidFill>
              </a:rPr>
              <a:t>Variables</a:t>
            </a:r>
            <a:r>
              <a:rPr lang="en-US"/>
              <a:t>   = </a:t>
            </a:r>
            <a:r>
              <a:rPr lang="en-US" i="1">
                <a:solidFill>
                  <a:srgbClr val="FF0066"/>
                </a:solidFill>
              </a:rPr>
              <a:t>nonterminals</a:t>
            </a:r>
            <a:r>
              <a:rPr lang="en-US"/>
              <a:t>  = a finite set of other symbols, each of which represents a language.</a:t>
            </a:r>
          </a:p>
          <a:p>
            <a:r>
              <a:rPr lang="en-US" i="1">
                <a:solidFill>
                  <a:srgbClr val="FF0066"/>
                </a:solidFill>
              </a:rPr>
              <a:t>Start symbol</a:t>
            </a:r>
            <a:r>
              <a:rPr lang="en-US"/>
              <a:t>  = the variable whose language is the one being defined.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8D24-45EC-E748-A7B6-E53E54360195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4EAB-DFD6-C546-8BBC-B3365B0877FB}" type="slidenum">
              <a:rPr lang="en-US"/>
              <a:pPr/>
              <a:t>70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of Converse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proof is an induction on the height of the least-height parse tree by which a variable A derives a terminal string.</a:t>
            </a:r>
          </a:p>
          <a:p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Height = 1.  Tree looks like:</a:t>
            </a:r>
          </a:p>
          <a:p>
            <a:r>
              <a:rPr lang="en-US"/>
              <a:t>Then the basis of the algorithm</a:t>
            </a:r>
          </a:p>
          <a:p>
            <a:pPr>
              <a:buFont typeface="Monotype Sorts" charset="0"/>
              <a:buNone/>
            </a:pPr>
            <a:r>
              <a:rPr lang="en-US"/>
              <a:t>	tells us that A will be discovered.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7162800" y="3429000"/>
            <a:ext cx="1752600" cy="1143000"/>
            <a:chOff x="4320" y="2064"/>
            <a:chExt cx="1104" cy="720"/>
          </a:xfrm>
        </p:grpSpPr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4704" y="2064"/>
              <a:ext cx="288" cy="288"/>
            </a:xfrm>
            <a:prstGeom prst="ellipse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1270" name="Oval 6"/>
            <p:cNvSpPr>
              <a:spLocks noChangeArrowheads="1"/>
            </p:cNvSpPr>
            <p:nvPr/>
          </p:nvSpPr>
          <p:spPr bwMode="auto">
            <a:xfrm>
              <a:off x="4320" y="2496"/>
              <a:ext cx="288" cy="288"/>
            </a:xfrm>
            <a:prstGeom prst="ellipse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r>
                <a:rPr lang="en-US" baseline="-25000"/>
                <a:t>1</a:t>
              </a:r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5136" y="2496"/>
              <a:ext cx="288" cy="288"/>
            </a:xfrm>
            <a:prstGeom prst="ellipse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r>
                <a:rPr lang="en-US" baseline="-25000"/>
                <a:t>n</a:t>
              </a:r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4656" y="2496"/>
              <a:ext cx="4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. . .</a:t>
              </a:r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 flipH="1">
              <a:off x="4560" y="23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>
              <a:off x="4944" y="23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Induction</a:t>
            </a:r>
            <a:r>
              <a:rPr lang="en-US"/>
              <a:t> for Converse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4379" y="1414462"/>
            <a:ext cx="7772400" cy="4419600"/>
          </a:xfrm>
        </p:spPr>
        <p:txBody>
          <a:bodyPr/>
          <a:lstStyle/>
          <a:p>
            <a:r>
              <a:rPr lang="en-US" dirty="0"/>
              <a:t>Assume IH for parse trees of height &lt; h, and suppose A derives a terminal string via a parse tree of height h:</a:t>
            </a:r>
          </a:p>
          <a:p>
            <a:r>
              <a:rPr lang="en-US" dirty="0"/>
              <a:t>By IH, those X</a:t>
            </a:r>
            <a:r>
              <a:rPr lang="en-US" baseline="-25000" dirty="0"/>
              <a:t>i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that </a:t>
            </a:r>
            <a:r>
              <a:rPr lang="en-US" dirty="0" smtClean="0"/>
              <a:t>are variables </a:t>
            </a:r>
            <a:r>
              <a:rPr lang="en-US" dirty="0"/>
              <a:t>are discovered.</a:t>
            </a:r>
          </a:p>
          <a:p>
            <a:r>
              <a:rPr lang="en-US" dirty="0"/>
              <a:t>Thus, A will also be discovered, because it has a right side of terminals and/or discovered variables.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6907595" y="4501873"/>
            <a:ext cx="2047875" cy="2166938"/>
            <a:chOff x="4176" y="1659"/>
            <a:chExt cx="1290" cy="1365"/>
          </a:xfrm>
        </p:grpSpPr>
        <p:grpSp>
          <p:nvGrpSpPr>
            <p:cNvPr id="12293" name="Group 5"/>
            <p:cNvGrpSpPr>
              <a:grpSpLocks/>
            </p:cNvGrpSpPr>
            <p:nvPr/>
          </p:nvGrpSpPr>
          <p:grpSpPr bwMode="auto">
            <a:xfrm>
              <a:off x="4272" y="1659"/>
              <a:ext cx="1104" cy="720"/>
              <a:chOff x="4320" y="2064"/>
              <a:chExt cx="1104" cy="720"/>
            </a:xfrm>
          </p:grpSpPr>
          <p:sp>
            <p:nvSpPr>
              <p:cNvPr id="12294" name="Oval 6"/>
              <p:cNvSpPr>
                <a:spLocks noChangeArrowheads="1"/>
              </p:cNvSpPr>
              <p:nvPr/>
            </p:nvSpPr>
            <p:spPr bwMode="auto">
              <a:xfrm>
                <a:off x="4704" y="2064"/>
                <a:ext cx="288" cy="288"/>
              </a:xfrm>
              <a:prstGeom prst="ellipse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2295" name="Oval 7"/>
              <p:cNvSpPr>
                <a:spLocks noChangeArrowheads="1"/>
              </p:cNvSpPr>
              <p:nvPr/>
            </p:nvSpPr>
            <p:spPr bwMode="auto">
              <a:xfrm>
                <a:off x="4320" y="2496"/>
                <a:ext cx="288" cy="288"/>
              </a:xfrm>
              <a:prstGeom prst="ellipse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X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12296" name="Oval 8"/>
              <p:cNvSpPr>
                <a:spLocks noChangeArrowheads="1"/>
              </p:cNvSpPr>
              <p:nvPr/>
            </p:nvSpPr>
            <p:spPr bwMode="auto">
              <a:xfrm>
                <a:off x="5136" y="2496"/>
                <a:ext cx="288" cy="288"/>
              </a:xfrm>
              <a:prstGeom prst="ellipse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X</a:t>
                </a:r>
                <a:r>
                  <a:rPr lang="en-US" baseline="-25000"/>
                  <a:t>n</a:t>
                </a:r>
              </a:p>
            </p:txBody>
          </p:sp>
          <p:sp>
            <p:nvSpPr>
              <p:cNvPr id="12297" name="Text Box 9"/>
              <p:cNvSpPr txBox="1">
                <a:spLocks noChangeArrowheads="1"/>
              </p:cNvSpPr>
              <p:nvPr/>
            </p:nvSpPr>
            <p:spPr bwMode="auto">
              <a:xfrm>
                <a:off x="4656" y="2496"/>
                <a:ext cx="4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. . .</a:t>
                </a:r>
              </a:p>
            </p:txBody>
          </p:sp>
          <p:sp>
            <p:nvSpPr>
              <p:cNvPr id="12298" name="Line 10"/>
              <p:cNvSpPr>
                <a:spLocks noChangeShapeType="1"/>
              </p:cNvSpPr>
              <p:nvPr/>
            </p:nvSpPr>
            <p:spPr bwMode="auto">
              <a:xfrm flipH="1">
                <a:off x="4560" y="2304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9" name="Line 11"/>
              <p:cNvSpPr>
                <a:spLocks noChangeShapeType="1"/>
              </p:cNvSpPr>
              <p:nvPr/>
            </p:nvSpPr>
            <p:spPr bwMode="auto">
              <a:xfrm>
                <a:off x="4944" y="2304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00" name="AutoShape 12"/>
            <p:cNvSpPr>
              <a:spLocks noChangeArrowheads="1"/>
            </p:cNvSpPr>
            <p:nvPr/>
          </p:nvSpPr>
          <p:spPr bwMode="auto">
            <a:xfrm>
              <a:off x="4176" y="2379"/>
              <a:ext cx="474" cy="384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AutoShape 13"/>
            <p:cNvSpPr>
              <a:spLocks noChangeArrowheads="1"/>
            </p:cNvSpPr>
            <p:nvPr/>
          </p:nvSpPr>
          <p:spPr bwMode="auto">
            <a:xfrm>
              <a:off x="4992" y="2352"/>
              <a:ext cx="474" cy="384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4262" y="2736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1</a:t>
              </a: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088" y="273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n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E35-D951-2D42-B1F1-7410FA08C887}" type="slidenum">
              <a:rPr lang="en-US"/>
              <a:pPr/>
              <a:t>72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to Eliminate Variables That Derive Nothing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733800"/>
          </a:xfrm>
        </p:spPr>
        <p:txBody>
          <a:bodyPr/>
          <a:lstStyle/>
          <a:p>
            <a:pPr marL="609600" indent="-609600">
              <a:buFont typeface="Monotype Sorts" charset="0"/>
              <a:buAutoNum type="arabicPeriod"/>
            </a:pPr>
            <a:r>
              <a:rPr lang="en-US"/>
              <a:t>Discover all variables that derive terminal strings.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/>
              <a:t>For all other variables, remove all productions in which they appear in either the head or body.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4661-6E4E-FA43-9882-06F23DC24F09}" type="slidenum">
              <a:rPr lang="en-US"/>
              <a:pPr/>
              <a:t>73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Eliminate Variables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charset="0"/>
              <a:buNone/>
            </a:pPr>
            <a:r>
              <a:rPr lang="en-US">
                <a:solidFill>
                  <a:srgbClr val="996600"/>
                </a:solidFill>
              </a:rPr>
              <a:t>S -&gt; AB | C, A -&gt; aA | a, B -&gt; bB, C -&gt; c</a:t>
            </a:r>
          </a:p>
          <a:p>
            <a:pPr marL="609600" indent="-609600"/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A and C are discovered because of A -&gt; a and C -&gt; c.</a:t>
            </a:r>
          </a:p>
          <a:p>
            <a:pPr marL="609600" indent="-609600"/>
            <a:r>
              <a:rPr lang="en-US">
                <a:solidFill>
                  <a:srgbClr val="3366FF"/>
                </a:solidFill>
              </a:rPr>
              <a:t>Induction</a:t>
            </a:r>
            <a:r>
              <a:rPr lang="en-US"/>
              <a:t>: S is discovered because of   S -&gt; C.</a:t>
            </a:r>
          </a:p>
          <a:p>
            <a:pPr marL="609600" indent="-609600"/>
            <a:r>
              <a:rPr lang="en-US"/>
              <a:t>Nothing else can be discovered.</a:t>
            </a:r>
          </a:p>
          <a:p>
            <a:pPr marL="609600" indent="-609600"/>
            <a:r>
              <a:rPr lang="en-US">
                <a:solidFill>
                  <a:srgbClr val="33CC33"/>
                </a:solidFill>
              </a:rPr>
              <a:t>Result</a:t>
            </a:r>
            <a:r>
              <a:rPr lang="en-US"/>
              <a:t>: </a:t>
            </a:r>
            <a:r>
              <a:rPr lang="en-US">
                <a:solidFill>
                  <a:srgbClr val="996600"/>
                </a:solidFill>
              </a:rPr>
              <a:t>S -&gt; C, A -&gt; aA | a, C -&gt; 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AAD-3F0D-7A4B-B843-B0D04F0DB8E8}" type="slidenum">
              <a:rPr lang="en-US"/>
              <a:pPr/>
              <a:t>74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Unreachable Symbols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US" dirty="0"/>
              <a:t>Another way a terminal or variable deserves to be eliminated is if it cannot appear in any derivation from the start symbol.</a:t>
            </a:r>
          </a:p>
          <a:p>
            <a:r>
              <a:rPr lang="en-US" dirty="0">
                <a:solidFill>
                  <a:srgbClr val="3366FF"/>
                </a:solidFill>
              </a:rPr>
              <a:t>Basis</a:t>
            </a:r>
            <a:r>
              <a:rPr lang="en-US" dirty="0"/>
              <a:t>: We can reach S (the start symbol).</a:t>
            </a:r>
          </a:p>
          <a:p>
            <a:r>
              <a:rPr lang="en-US" dirty="0">
                <a:solidFill>
                  <a:srgbClr val="3366FF"/>
                </a:solidFill>
              </a:rPr>
              <a:t>Induction</a:t>
            </a:r>
            <a:r>
              <a:rPr lang="en-US" dirty="0"/>
              <a:t>: if we can reach A, and there is a production A -&gt; </a:t>
            </a:r>
            <a:r>
              <a:rPr lang="en-US" dirty="0">
                <a:sym typeface="Symbol" charset="0"/>
              </a:rPr>
              <a:t></a:t>
            </a:r>
            <a:r>
              <a:rPr lang="en-US" dirty="0"/>
              <a:t>, then we can reach all symbols of </a:t>
            </a:r>
            <a:r>
              <a:rPr lang="en-US" dirty="0">
                <a:sym typeface="Symbol" charset="0"/>
              </a:rPr>
              <a:t>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4248-8F48-5E45-AE2A-3BF39BAEC83E}" type="slidenum">
              <a:rPr lang="en-US"/>
              <a:pPr/>
              <a:t>75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Unreachable Symbols – (2)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4114800"/>
          </a:xfrm>
        </p:spPr>
        <p:txBody>
          <a:bodyPr/>
          <a:lstStyle/>
          <a:p>
            <a:r>
              <a:rPr lang="en-US"/>
              <a:t>Easy inductions in both directions show that when we can discover no more symbols, then we have all and only the symbols that appear in derivations from S.</a:t>
            </a:r>
          </a:p>
          <a:p>
            <a:r>
              <a:rPr lang="en-US">
                <a:solidFill>
                  <a:srgbClr val="FF9900"/>
                </a:solidFill>
              </a:rPr>
              <a:t>Algorithm</a:t>
            </a:r>
            <a:r>
              <a:rPr lang="en-US"/>
              <a:t>: Remove from the grammar all symbols not discovered reachable from S and all productions that involve these symbols.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3C0C-7613-624C-A2F7-779D42985962}" type="slidenum">
              <a:rPr lang="en-US"/>
              <a:pPr/>
              <a:t>76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Eliminating Useless Symbols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A symbol is </a:t>
            </a:r>
            <a:r>
              <a:rPr lang="en-US" i="1">
                <a:solidFill>
                  <a:srgbClr val="FF0066"/>
                </a:solidFill>
              </a:rPr>
              <a:t>useful</a:t>
            </a:r>
            <a:r>
              <a:rPr lang="en-US"/>
              <a:t>  if it appears in some derivation of some terminal string from the start symbol.</a:t>
            </a:r>
          </a:p>
          <a:p>
            <a:pPr marL="609600" indent="-609600"/>
            <a:r>
              <a:rPr lang="en-US"/>
              <a:t>Otherwise, it is </a:t>
            </a:r>
            <a:r>
              <a:rPr lang="en-US" i="1">
                <a:solidFill>
                  <a:srgbClr val="FF0066"/>
                </a:solidFill>
              </a:rPr>
              <a:t>useless</a:t>
            </a:r>
            <a:r>
              <a:rPr lang="en-US"/>
              <a:t>.</a:t>
            </a:r>
            <a:br>
              <a:rPr lang="en-US"/>
            </a:br>
            <a:r>
              <a:rPr lang="en-US"/>
              <a:t>Eliminate all useless symbols by: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Eliminate symbols that derive no terminal string.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Eliminate unreachable symbols.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270F-B0F5-BA42-8F2F-C5CFDFB5E15E}" type="slidenum">
              <a:rPr lang="en-US"/>
              <a:pPr/>
              <a:t>77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026" y="409528"/>
            <a:ext cx="9144000" cy="671536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Useless Symbols – (2)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1709"/>
            <a:ext cx="7772400" cy="44958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996600"/>
                </a:solidFill>
              </a:rPr>
              <a:t>S -&gt; AB, A -&gt; C, C -&gt; c, B -&gt; </a:t>
            </a:r>
            <a:r>
              <a:rPr lang="en-US" dirty="0" err="1">
                <a:solidFill>
                  <a:srgbClr val="996600"/>
                </a:solidFill>
              </a:rPr>
              <a:t>bB</a:t>
            </a:r>
            <a:endParaRPr lang="en-US" dirty="0">
              <a:solidFill>
                <a:srgbClr val="996600"/>
              </a:solidFill>
            </a:endParaRPr>
          </a:p>
          <a:p>
            <a:r>
              <a:rPr lang="en-US" dirty="0"/>
              <a:t>If we eliminated unreachable symbols first, we would find everything is reachable.</a:t>
            </a:r>
          </a:p>
          <a:p>
            <a:r>
              <a:rPr lang="en-US" dirty="0"/>
              <a:t>A, C, and c would never get eliminated.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BA2D-2E70-C44F-A394-B5537E6F511C}" type="slidenum">
              <a:rPr lang="en-US"/>
              <a:pPr/>
              <a:t>78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It Works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step (1), every symbol remaining derives some terminal string.</a:t>
            </a:r>
          </a:p>
          <a:p>
            <a:r>
              <a:rPr lang="en-US"/>
              <a:t>After step (2) the only symbols remaining are all derivable from S.</a:t>
            </a:r>
          </a:p>
          <a:p>
            <a:r>
              <a:rPr lang="en-US"/>
              <a:t>In addition, they still derive a terminal string, because such a derivation can only involve symbols reachable from 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BD2C-A720-074B-9C8A-CF7CE1A2CCBA}" type="slidenum">
              <a:rPr lang="en-US"/>
              <a:pPr/>
              <a:t>79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Epsilon Productions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en-US"/>
              <a:t>We can almost avoid using productions of the form A -&gt;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 (called </a:t>
            </a:r>
            <a:r>
              <a:rPr lang="en-US" i="1">
                <a:solidFill>
                  <a:srgbClr val="FF0066"/>
                </a:solidFill>
                <a:latin typeface="Lucida Sans Unicode" charset="0"/>
              </a:rPr>
              <a:t>ε</a:t>
            </a:r>
            <a:r>
              <a:rPr lang="en-US" i="1">
                <a:solidFill>
                  <a:srgbClr val="FF0066"/>
                </a:solidFill>
              </a:rPr>
              <a:t>-productions</a:t>
            </a:r>
            <a:r>
              <a:rPr lang="en-US"/>
              <a:t> ).</a:t>
            </a:r>
          </a:p>
          <a:p>
            <a:pPr lvl="1"/>
            <a:r>
              <a:rPr lang="en-US"/>
              <a:t>The problem is that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 cannot be in the language of any grammar that has no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–productions.</a:t>
            </a:r>
          </a:p>
          <a:p>
            <a:r>
              <a:rPr lang="en-US">
                <a:solidFill>
                  <a:srgbClr val="33CC33"/>
                </a:solidFill>
              </a:rPr>
              <a:t>Theorem</a:t>
            </a:r>
            <a:r>
              <a:rPr lang="en-US"/>
              <a:t>: If L is a CFL, then L-{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} has a CFG with no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-productions.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09740"/>
            <a:ext cx="7772400" cy="469030"/>
          </a:xfrm>
        </p:spPr>
        <p:txBody>
          <a:bodyPr/>
          <a:lstStyle/>
          <a:p>
            <a:r>
              <a:rPr lang="en-US" dirty="0"/>
              <a:t>Productions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382000" cy="4724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66"/>
                </a:solidFill>
              </a:rPr>
              <a:t>production</a:t>
            </a:r>
            <a:r>
              <a:rPr lang="en-US" dirty="0"/>
              <a:t>  has the form </a:t>
            </a:r>
            <a:r>
              <a:rPr lang="en-US" dirty="0">
                <a:solidFill>
                  <a:srgbClr val="CC3300"/>
                </a:solidFill>
              </a:rPr>
              <a:t>variable (</a:t>
            </a:r>
            <a:r>
              <a:rPr lang="en-US" i="1" dirty="0">
                <a:solidFill>
                  <a:srgbClr val="CC3300"/>
                </a:solidFill>
              </a:rPr>
              <a:t>head</a:t>
            </a:r>
            <a:r>
              <a:rPr lang="en-US" dirty="0">
                <a:solidFill>
                  <a:srgbClr val="CC3300"/>
                </a:solidFill>
              </a:rPr>
              <a:t>) -&gt; string of variables and terminals (</a:t>
            </a:r>
            <a:r>
              <a:rPr lang="en-US" i="1" dirty="0">
                <a:solidFill>
                  <a:srgbClr val="CC3300"/>
                </a:solidFill>
              </a:rPr>
              <a:t>body</a:t>
            </a:r>
            <a:r>
              <a:rPr lang="en-US" dirty="0">
                <a:solidFill>
                  <a:srgbClr val="CC3300"/>
                </a:solidFill>
              </a:rPr>
              <a:t>)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3366FF"/>
                </a:solidFill>
              </a:rPr>
              <a:t>Convention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A, B, C,…  and also S are variables.</a:t>
            </a:r>
          </a:p>
          <a:p>
            <a:pPr lvl="1"/>
            <a:r>
              <a:rPr lang="en-US" dirty="0"/>
              <a:t>a, b, c,… are terminals.</a:t>
            </a:r>
          </a:p>
          <a:p>
            <a:pPr lvl="1"/>
            <a:r>
              <a:rPr lang="en-US" dirty="0"/>
              <a:t>…, X, Y, Z are either terminals or variables.</a:t>
            </a:r>
          </a:p>
          <a:p>
            <a:pPr lvl="1"/>
            <a:r>
              <a:rPr lang="en-US" dirty="0"/>
              <a:t>…, w, x, y, z are strings of terminals only.</a:t>
            </a:r>
          </a:p>
          <a:p>
            <a:pPr lvl="1"/>
            <a:r>
              <a:rPr lang="en-US" dirty="0">
                <a:sym typeface="Symbol" charset="0"/>
              </a:rPr>
              <a:t></a:t>
            </a:r>
            <a:r>
              <a:rPr lang="en-US" dirty="0"/>
              <a:t>, </a:t>
            </a:r>
            <a:r>
              <a:rPr lang="en-US" dirty="0">
                <a:sym typeface="Symbol" charset="0"/>
              </a:rPr>
              <a:t></a:t>
            </a:r>
            <a:r>
              <a:rPr lang="en-US" dirty="0"/>
              <a:t>, </a:t>
            </a:r>
            <a:r>
              <a:rPr lang="en-US" dirty="0">
                <a:sym typeface="Symbol" charset="0"/>
              </a:rPr>
              <a:t></a:t>
            </a:r>
            <a:r>
              <a:rPr lang="en-US" dirty="0"/>
              <a:t>,… are strings of terminals and/or variables.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4A57-EE2C-C449-9202-A524E6C49245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2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ADA3-95D6-EF48-97CD-53BACB2BF270}" type="slidenum">
              <a:rPr lang="en-US"/>
              <a:pPr/>
              <a:t>80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Nullable Symbols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dirty="0"/>
              <a:t>To eliminate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-productions, we first need to discover the </a:t>
            </a:r>
            <a:r>
              <a:rPr lang="en-US" i="1" dirty="0" err="1">
                <a:solidFill>
                  <a:srgbClr val="FF0066"/>
                </a:solidFill>
              </a:rPr>
              <a:t>nullable</a:t>
            </a:r>
            <a:r>
              <a:rPr lang="en-US" i="1" dirty="0">
                <a:solidFill>
                  <a:srgbClr val="FF0066"/>
                </a:solidFill>
              </a:rPr>
              <a:t> symbols</a:t>
            </a:r>
            <a:r>
              <a:rPr lang="en-US" dirty="0"/>
              <a:t>  = variables A such that A =&gt;*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3366FF"/>
                </a:solidFill>
              </a:rPr>
              <a:t>Basis</a:t>
            </a:r>
            <a:r>
              <a:rPr lang="en-US" dirty="0"/>
              <a:t>: If there is a production A -&gt;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then A is </a:t>
            </a:r>
            <a:r>
              <a:rPr lang="en-US" dirty="0" err="1"/>
              <a:t>nullable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3366FF"/>
                </a:solidFill>
              </a:rPr>
              <a:t>Induction</a:t>
            </a:r>
            <a:r>
              <a:rPr lang="en-US" dirty="0"/>
              <a:t>: If there is a production       A -&gt; </a:t>
            </a:r>
            <a:r>
              <a:rPr lang="en-US" dirty="0">
                <a:sym typeface="Symbol" charset="0"/>
              </a:rPr>
              <a:t></a:t>
            </a:r>
            <a:r>
              <a:rPr lang="en-US" dirty="0"/>
              <a:t>, and all symbols of </a:t>
            </a:r>
            <a:r>
              <a:rPr lang="en-US" dirty="0">
                <a:sym typeface="Symbol" charset="0"/>
              </a:rPr>
              <a:t></a:t>
            </a:r>
            <a:r>
              <a:rPr lang="en-US" dirty="0"/>
              <a:t> are </a:t>
            </a:r>
            <a:r>
              <a:rPr lang="en-US" dirty="0" err="1"/>
              <a:t>nullable</a:t>
            </a:r>
            <a:r>
              <a:rPr lang="en-US" dirty="0"/>
              <a:t>, then A is </a:t>
            </a:r>
            <a:r>
              <a:rPr lang="en-US" dirty="0" err="1"/>
              <a:t>nullable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1C00-CA65-F448-9DBB-5DE99EA22619}" type="slidenum">
              <a:rPr lang="en-US"/>
              <a:pPr/>
              <a:t>81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Nullable Symbols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996600"/>
                </a:solidFill>
              </a:rPr>
              <a:t>S -&gt; AB, A -&gt; </a:t>
            </a:r>
            <a:r>
              <a:rPr lang="en-US" dirty="0" err="1">
                <a:solidFill>
                  <a:srgbClr val="996600"/>
                </a:solidFill>
              </a:rPr>
              <a:t>aA</a:t>
            </a:r>
            <a:r>
              <a:rPr lang="en-US" dirty="0">
                <a:solidFill>
                  <a:srgbClr val="996600"/>
                </a:solidFill>
              </a:rPr>
              <a:t> | </a:t>
            </a:r>
            <a:r>
              <a:rPr lang="en-US" dirty="0" err="1">
                <a:solidFill>
                  <a:srgbClr val="996600"/>
                </a:solidFill>
                <a:latin typeface="Lucida Sans Unicode" charset="0"/>
              </a:rPr>
              <a:t>ε</a:t>
            </a:r>
            <a:r>
              <a:rPr lang="en-US" dirty="0">
                <a:solidFill>
                  <a:srgbClr val="996600"/>
                </a:solidFill>
              </a:rPr>
              <a:t>, B -&gt; </a:t>
            </a:r>
            <a:r>
              <a:rPr lang="en-US" dirty="0" err="1">
                <a:solidFill>
                  <a:srgbClr val="996600"/>
                </a:solidFill>
              </a:rPr>
              <a:t>bB</a:t>
            </a:r>
            <a:r>
              <a:rPr lang="en-US" dirty="0">
                <a:solidFill>
                  <a:srgbClr val="996600"/>
                </a:solidFill>
              </a:rPr>
              <a:t> | A</a:t>
            </a:r>
          </a:p>
          <a:p>
            <a:r>
              <a:rPr lang="en-US" dirty="0">
                <a:solidFill>
                  <a:srgbClr val="3366FF"/>
                </a:solidFill>
              </a:rPr>
              <a:t>Basis</a:t>
            </a:r>
            <a:r>
              <a:rPr lang="en-US" dirty="0"/>
              <a:t>: A is </a:t>
            </a:r>
            <a:r>
              <a:rPr lang="en-US" dirty="0" err="1"/>
              <a:t>nullable</a:t>
            </a:r>
            <a:r>
              <a:rPr lang="en-US" dirty="0"/>
              <a:t> because of A -&gt;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3366FF"/>
                </a:solidFill>
              </a:rPr>
              <a:t>Induction</a:t>
            </a:r>
            <a:r>
              <a:rPr lang="en-US" dirty="0"/>
              <a:t>: B is </a:t>
            </a:r>
            <a:r>
              <a:rPr lang="en-US" dirty="0" err="1"/>
              <a:t>nullable</a:t>
            </a:r>
            <a:r>
              <a:rPr lang="en-US" dirty="0"/>
              <a:t> because of </a:t>
            </a:r>
            <a:r>
              <a:rPr lang="en-US" dirty="0" smtClean="0"/>
              <a:t> </a:t>
            </a:r>
            <a:r>
              <a:rPr lang="en-US" dirty="0"/>
              <a:t>B -&gt; A.</a:t>
            </a:r>
          </a:p>
          <a:p>
            <a:r>
              <a:rPr lang="en-US" dirty="0"/>
              <a:t>Then, S is </a:t>
            </a:r>
            <a:r>
              <a:rPr lang="en-US" dirty="0" err="1"/>
              <a:t>nullable</a:t>
            </a:r>
            <a:r>
              <a:rPr lang="en-US" dirty="0"/>
              <a:t> because of S -&gt; AB.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06F0-7A1F-604A-9B46-59C5D0A441C6}" type="slidenum">
              <a:rPr lang="en-US"/>
              <a:pPr/>
              <a:t>82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Eliminating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-Productions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dirty="0">
                <a:solidFill>
                  <a:srgbClr val="CC9900"/>
                </a:solidFill>
              </a:rPr>
              <a:t>Key idea</a:t>
            </a:r>
            <a:r>
              <a:rPr lang="en-US" dirty="0"/>
              <a:t>: turn each production </a:t>
            </a:r>
            <a:r>
              <a:rPr lang="en-US" dirty="0" smtClean="0"/>
              <a:t>A </a:t>
            </a:r>
            <a:r>
              <a:rPr lang="en-US" dirty="0"/>
              <a:t>-&gt; X</a:t>
            </a:r>
            <a:r>
              <a:rPr lang="en-US" baseline="-25000" dirty="0"/>
              <a:t>1</a:t>
            </a:r>
            <a:r>
              <a:rPr lang="en-US" dirty="0"/>
              <a:t>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into a family of productions.</a:t>
            </a:r>
          </a:p>
          <a:p>
            <a:r>
              <a:rPr lang="en-US" dirty="0"/>
              <a:t>For each subset of </a:t>
            </a:r>
            <a:r>
              <a:rPr lang="en-US" dirty="0" err="1"/>
              <a:t>nullable</a:t>
            </a:r>
            <a:r>
              <a:rPr lang="en-US" dirty="0"/>
              <a:t> X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s, there is one production with those eliminated from the right side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in advance.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1"/>
            <a:r>
              <a:rPr lang="en-US" dirty="0"/>
              <a:t>Except, if all X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are </a:t>
            </a:r>
            <a:r>
              <a:rPr lang="en-US" dirty="0" err="1"/>
              <a:t>nullable</a:t>
            </a:r>
            <a:r>
              <a:rPr lang="en-US" dirty="0"/>
              <a:t> (or the body was empty to begin with), do not make a production with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 as the right side.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bldLvl="2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7EDF-E8BA-4640-86CF-D1C1303BF1A8}" type="slidenum">
              <a:rPr lang="en-US"/>
              <a:pPr/>
              <a:t>83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Eliminating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-Productions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dirty="0">
                <a:solidFill>
                  <a:srgbClr val="996600"/>
                </a:solidFill>
              </a:rPr>
              <a:t>S -&gt; ABC, A -&gt; </a:t>
            </a:r>
            <a:r>
              <a:rPr lang="en-US" dirty="0" err="1">
                <a:solidFill>
                  <a:srgbClr val="996600"/>
                </a:solidFill>
              </a:rPr>
              <a:t>aA</a:t>
            </a:r>
            <a:r>
              <a:rPr lang="en-US" dirty="0">
                <a:solidFill>
                  <a:srgbClr val="996600"/>
                </a:solidFill>
              </a:rPr>
              <a:t> | </a:t>
            </a:r>
            <a:r>
              <a:rPr lang="en-US" dirty="0" err="1">
                <a:solidFill>
                  <a:srgbClr val="996600"/>
                </a:solidFill>
                <a:latin typeface="Lucida Sans Unicode" charset="0"/>
              </a:rPr>
              <a:t>ε</a:t>
            </a:r>
            <a:r>
              <a:rPr lang="en-US" dirty="0">
                <a:solidFill>
                  <a:srgbClr val="996600"/>
                </a:solidFill>
              </a:rPr>
              <a:t>, B -&gt; </a:t>
            </a:r>
            <a:r>
              <a:rPr lang="en-US" dirty="0" err="1">
                <a:solidFill>
                  <a:srgbClr val="996600"/>
                </a:solidFill>
              </a:rPr>
              <a:t>bB</a:t>
            </a:r>
            <a:r>
              <a:rPr lang="en-US" dirty="0">
                <a:solidFill>
                  <a:srgbClr val="996600"/>
                </a:solidFill>
              </a:rPr>
              <a:t> | </a:t>
            </a:r>
            <a:r>
              <a:rPr lang="en-US" dirty="0" err="1">
                <a:solidFill>
                  <a:srgbClr val="996600"/>
                </a:solidFill>
                <a:latin typeface="Lucida Sans Unicode" charset="0"/>
              </a:rPr>
              <a:t>ε</a:t>
            </a:r>
            <a:r>
              <a:rPr lang="en-US" dirty="0">
                <a:solidFill>
                  <a:srgbClr val="996600"/>
                </a:solidFill>
              </a:rPr>
              <a:t>, C -&gt; </a:t>
            </a:r>
            <a:r>
              <a:rPr lang="en-US" dirty="0" err="1">
                <a:solidFill>
                  <a:srgbClr val="996600"/>
                </a:solidFill>
                <a:latin typeface="Lucida Sans Unicode" charset="0"/>
              </a:rPr>
              <a:t>ε</a:t>
            </a:r>
            <a:endParaRPr lang="en-US" dirty="0">
              <a:solidFill>
                <a:srgbClr val="996600"/>
              </a:solidFill>
            </a:endParaRPr>
          </a:p>
          <a:p>
            <a:r>
              <a:rPr lang="en-US" dirty="0"/>
              <a:t>A, B, C, and S are all </a:t>
            </a:r>
            <a:r>
              <a:rPr lang="en-US" dirty="0" err="1"/>
              <a:t>nullable</a:t>
            </a:r>
            <a:r>
              <a:rPr lang="en-US" dirty="0"/>
              <a:t>.</a:t>
            </a:r>
          </a:p>
          <a:p>
            <a:r>
              <a:rPr lang="en-US" dirty="0"/>
              <a:t>New grammar: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996600"/>
                </a:solidFill>
              </a:rPr>
              <a:t>	S -&gt; ABC | AB | AC | BC | A | B | C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996600"/>
                </a:solidFill>
              </a:rPr>
              <a:t>	A -&gt; </a:t>
            </a:r>
            <a:r>
              <a:rPr lang="en-US" dirty="0" err="1">
                <a:solidFill>
                  <a:srgbClr val="996600"/>
                </a:solidFill>
              </a:rPr>
              <a:t>aA</a:t>
            </a:r>
            <a:r>
              <a:rPr lang="en-US" dirty="0">
                <a:solidFill>
                  <a:srgbClr val="996600"/>
                </a:solidFill>
              </a:rPr>
              <a:t> | a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996600"/>
                </a:solidFill>
              </a:rPr>
              <a:t>	B -&gt; </a:t>
            </a:r>
            <a:r>
              <a:rPr lang="en-US" dirty="0" err="1">
                <a:solidFill>
                  <a:srgbClr val="996600"/>
                </a:solidFill>
              </a:rPr>
              <a:t>bB</a:t>
            </a:r>
            <a:r>
              <a:rPr lang="en-US" dirty="0">
                <a:solidFill>
                  <a:srgbClr val="996600"/>
                </a:solidFill>
              </a:rPr>
              <a:t> | b</a:t>
            </a:r>
            <a:endParaRPr lang="en-US" dirty="0">
              <a:solidFill>
                <a:srgbClr val="996600"/>
              </a:solidFill>
              <a:latin typeface="Lucida Sans Unicode" charset="0"/>
            </a:endParaRPr>
          </a:p>
        </p:txBody>
      </p:sp>
      <p:grpSp>
        <p:nvGrpSpPr>
          <p:cNvPr id="42001" name="Group 17"/>
          <p:cNvGrpSpPr>
            <a:grpSpLocks/>
          </p:cNvGrpSpPr>
          <p:nvPr/>
        </p:nvGrpSpPr>
        <p:grpSpPr bwMode="auto">
          <a:xfrm>
            <a:off x="1905000" y="3625850"/>
            <a:ext cx="5245100" cy="2530474"/>
            <a:chOff x="1200" y="2284"/>
            <a:chExt cx="3304" cy="1594"/>
          </a:xfrm>
        </p:grpSpPr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2256" y="3360"/>
              <a:ext cx="224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66FF"/>
                  </a:solidFill>
                </a:rPr>
                <a:t>Note</a:t>
              </a:r>
              <a:r>
                <a:rPr lang="en-US"/>
                <a:t>: C is now useless.</a:t>
              </a:r>
            </a:p>
            <a:p>
              <a:r>
                <a:rPr lang="en-US"/>
                <a:t>Eliminate its productions.</a:t>
              </a:r>
            </a:p>
          </p:txBody>
        </p:sp>
        <p:grpSp>
          <p:nvGrpSpPr>
            <p:cNvPr id="41991" name="Group 7"/>
            <p:cNvGrpSpPr>
              <a:grpSpLocks/>
            </p:cNvGrpSpPr>
            <p:nvPr/>
          </p:nvGrpSpPr>
          <p:grpSpPr bwMode="auto">
            <a:xfrm>
              <a:off x="1200" y="2284"/>
              <a:ext cx="432" cy="306"/>
              <a:chOff x="2592" y="2737"/>
              <a:chExt cx="432" cy="306"/>
            </a:xfrm>
          </p:grpSpPr>
          <p:sp>
            <p:nvSpPr>
              <p:cNvPr id="41989" name="Line 5"/>
              <p:cNvSpPr>
                <a:spLocks noChangeShapeType="1"/>
              </p:cNvSpPr>
              <p:nvPr/>
            </p:nvSpPr>
            <p:spPr bwMode="auto">
              <a:xfrm flipH="1">
                <a:off x="2592" y="2737"/>
                <a:ext cx="432" cy="30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990" name="Line 6"/>
              <p:cNvSpPr>
                <a:spLocks noChangeShapeType="1"/>
              </p:cNvSpPr>
              <p:nvPr/>
            </p:nvSpPr>
            <p:spPr bwMode="auto">
              <a:xfrm flipH="1" flipV="1">
                <a:off x="2592" y="2809"/>
                <a:ext cx="432" cy="23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992" name="Group 8"/>
            <p:cNvGrpSpPr>
              <a:grpSpLocks/>
            </p:cNvGrpSpPr>
            <p:nvPr/>
          </p:nvGrpSpPr>
          <p:grpSpPr bwMode="auto">
            <a:xfrm>
              <a:off x="2040" y="2337"/>
              <a:ext cx="443" cy="162"/>
              <a:chOff x="2280" y="2790"/>
              <a:chExt cx="443" cy="162"/>
            </a:xfrm>
          </p:grpSpPr>
          <p:sp>
            <p:nvSpPr>
              <p:cNvPr id="41993" name="Line 9"/>
              <p:cNvSpPr>
                <a:spLocks noChangeShapeType="1"/>
              </p:cNvSpPr>
              <p:nvPr/>
            </p:nvSpPr>
            <p:spPr bwMode="auto">
              <a:xfrm flipH="1">
                <a:off x="2291" y="2808"/>
                <a:ext cx="432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94" name="Line 10"/>
              <p:cNvSpPr>
                <a:spLocks noChangeShapeType="1"/>
              </p:cNvSpPr>
              <p:nvPr/>
            </p:nvSpPr>
            <p:spPr bwMode="auto">
              <a:xfrm flipH="1" flipV="1">
                <a:off x="2280" y="2790"/>
                <a:ext cx="432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995" name="Group 11"/>
            <p:cNvGrpSpPr>
              <a:grpSpLocks/>
            </p:cNvGrpSpPr>
            <p:nvPr/>
          </p:nvGrpSpPr>
          <p:grpSpPr bwMode="auto">
            <a:xfrm>
              <a:off x="2496" y="2355"/>
              <a:ext cx="432" cy="145"/>
              <a:chOff x="2160" y="2808"/>
              <a:chExt cx="432" cy="145"/>
            </a:xfrm>
          </p:grpSpPr>
          <p:sp>
            <p:nvSpPr>
              <p:cNvPr id="41996" name="Line 12"/>
              <p:cNvSpPr>
                <a:spLocks noChangeShapeType="1"/>
              </p:cNvSpPr>
              <p:nvPr/>
            </p:nvSpPr>
            <p:spPr bwMode="auto">
              <a:xfrm flipH="1">
                <a:off x="2160" y="2809"/>
                <a:ext cx="432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97" name="Line 13"/>
              <p:cNvSpPr>
                <a:spLocks noChangeShapeType="1"/>
              </p:cNvSpPr>
              <p:nvPr/>
            </p:nvSpPr>
            <p:spPr bwMode="auto">
              <a:xfrm flipH="1" flipV="1">
                <a:off x="2160" y="2808"/>
                <a:ext cx="432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998" name="Group 14"/>
            <p:cNvGrpSpPr>
              <a:grpSpLocks/>
            </p:cNvGrpSpPr>
            <p:nvPr/>
          </p:nvGrpSpPr>
          <p:grpSpPr bwMode="auto">
            <a:xfrm>
              <a:off x="3600" y="2284"/>
              <a:ext cx="432" cy="197"/>
              <a:chOff x="1968" y="2737"/>
              <a:chExt cx="432" cy="197"/>
            </a:xfrm>
          </p:grpSpPr>
          <p:sp>
            <p:nvSpPr>
              <p:cNvPr id="41999" name="Line 15"/>
              <p:cNvSpPr>
                <a:spLocks noChangeShapeType="1"/>
              </p:cNvSpPr>
              <p:nvPr/>
            </p:nvSpPr>
            <p:spPr bwMode="auto">
              <a:xfrm flipH="1">
                <a:off x="1968" y="2790"/>
                <a:ext cx="432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0" name="Line 16"/>
              <p:cNvSpPr>
                <a:spLocks noChangeShapeType="1"/>
              </p:cNvSpPr>
              <p:nvPr/>
            </p:nvSpPr>
            <p:spPr bwMode="auto">
              <a:xfrm flipH="1" flipV="1">
                <a:off x="1968" y="2737"/>
                <a:ext cx="432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61F6-03B9-1A42-ADD1-7FB515BDCE50}" type="slidenum">
              <a:rPr lang="en-US"/>
              <a:pPr/>
              <a:t>84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it Works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343400"/>
          </a:xfrm>
        </p:spPr>
        <p:txBody>
          <a:bodyPr/>
          <a:lstStyle/>
          <a:p>
            <a:pPr marL="609600" indent="-609600"/>
            <a:r>
              <a:rPr lang="en-US">
                <a:solidFill>
                  <a:srgbClr val="3366FF"/>
                </a:solidFill>
              </a:rPr>
              <a:t>Prove</a:t>
            </a:r>
            <a:r>
              <a:rPr lang="en-US"/>
              <a:t> that for all variables A: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If w </a:t>
            </a:r>
            <a:r>
              <a:rPr lang="en-US">
                <a:sym typeface="Symbol" charset="0"/>
              </a:rPr>
              <a:t>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 and A =&gt;*</a:t>
            </a:r>
            <a:r>
              <a:rPr lang="en-US" baseline="-25000"/>
              <a:t>old</a:t>
            </a:r>
            <a:r>
              <a:rPr lang="en-US"/>
              <a:t> w, then A =&gt;*</a:t>
            </a:r>
            <a:r>
              <a:rPr lang="en-US" baseline="-25000"/>
              <a:t>new</a:t>
            </a:r>
            <a:r>
              <a:rPr lang="en-US"/>
              <a:t> w.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If A =&gt;*</a:t>
            </a:r>
            <a:r>
              <a:rPr lang="en-US" baseline="-25000"/>
              <a:t>new</a:t>
            </a:r>
            <a:r>
              <a:rPr lang="en-US"/>
              <a:t> w then w </a:t>
            </a:r>
            <a:r>
              <a:rPr lang="en-US">
                <a:sym typeface="Symbol" charset="0"/>
              </a:rPr>
              <a:t>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 and A =&gt;*</a:t>
            </a:r>
            <a:r>
              <a:rPr lang="en-US" baseline="-25000"/>
              <a:t>old</a:t>
            </a:r>
            <a:r>
              <a:rPr lang="en-US"/>
              <a:t> w.</a:t>
            </a:r>
          </a:p>
          <a:p>
            <a:pPr marL="609600" indent="-609600"/>
            <a:r>
              <a:rPr lang="en-US"/>
              <a:t>Then, letting A be the start symbol proves that L(new) = L(old) – {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}.</a:t>
            </a:r>
          </a:p>
          <a:p>
            <a:pPr marL="609600" indent="-609600"/>
            <a:r>
              <a:rPr lang="en-US"/>
              <a:t>(1) is an induction on the number of steps by which A derives w in the old grammar.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bldLvl="2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CC-F094-714C-BBE4-6B35F7386D59}" type="slidenum">
              <a:rPr lang="en-US"/>
              <a:pPr/>
              <a:t>85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of 1 – </a:t>
            </a:r>
            <a:r>
              <a:rPr lang="en-US">
                <a:solidFill>
                  <a:srgbClr val="3366FF"/>
                </a:solidFill>
              </a:rPr>
              <a:t>Basis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old derivation is one step, then   A -&gt; w must be a production.</a:t>
            </a:r>
          </a:p>
          <a:p>
            <a:r>
              <a:rPr lang="en-US"/>
              <a:t>Since w </a:t>
            </a:r>
            <a:r>
              <a:rPr lang="en-US">
                <a:sym typeface="Symbol" charset="0"/>
              </a:rPr>
              <a:t>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, this production also appears in the new grammar.</a:t>
            </a:r>
          </a:p>
          <a:p>
            <a:r>
              <a:rPr lang="en-US"/>
              <a:t>Thus, A =&gt;</a:t>
            </a:r>
            <a:r>
              <a:rPr lang="en-US" baseline="-25000"/>
              <a:t>new</a:t>
            </a:r>
            <a:r>
              <a:rPr lang="en-US"/>
              <a:t> w.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875C-0A4B-2644-B50B-5A468A19F0E2}" type="slidenum">
              <a:rPr lang="en-US"/>
              <a:pPr/>
              <a:t>86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of 1 – </a:t>
            </a:r>
            <a:r>
              <a:rPr lang="en-US">
                <a:solidFill>
                  <a:srgbClr val="3366FF"/>
                </a:solidFill>
              </a:rPr>
              <a:t>Induction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A =&gt;*</a:t>
            </a:r>
            <a:r>
              <a:rPr lang="en-US" baseline="-25000"/>
              <a:t>old</a:t>
            </a:r>
            <a:r>
              <a:rPr lang="en-US"/>
              <a:t> w be a k-step derivation, and assume the IH for derivations of fewer than k steps.</a:t>
            </a:r>
          </a:p>
          <a:p>
            <a:r>
              <a:rPr lang="en-US"/>
              <a:t>Let the first step be A =&gt;</a:t>
            </a:r>
            <a:r>
              <a:rPr lang="en-US" baseline="-25000"/>
              <a:t>old</a:t>
            </a:r>
            <a:r>
              <a:rPr lang="en-US"/>
              <a:t> X</a:t>
            </a:r>
            <a:r>
              <a:rPr lang="en-US" baseline="-25000"/>
              <a:t>1</a:t>
            </a:r>
            <a:r>
              <a:rPr lang="en-US"/>
              <a:t>…X</a:t>
            </a:r>
            <a:r>
              <a:rPr lang="en-US" baseline="-25000"/>
              <a:t>n</a:t>
            </a:r>
            <a:r>
              <a:rPr lang="en-US"/>
              <a:t>.</a:t>
            </a:r>
          </a:p>
          <a:p>
            <a:r>
              <a:rPr lang="en-US"/>
              <a:t>Then w can be broken into w = w</a:t>
            </a:r>
            <a:r>
              <a:rPr lang="en-US" baseline="-25000"/>
              <a:t>1</a:t>
            </a:r>
            <a:r>
              <a:rPr lang="en-US"/>
              <a:t>…w</a:t>
            </a:r>
            <a:r>
              <a:rPr lang="en-US" baseline="-25000"/>
              <a:t>n</a:t>
            </a:r>
            <a:r>
              <a:rPr lang="en-US"/>
              <a:t>, where X</a:t>
            </a:r>
            <a:r>
              <a:rPr lang="en-US" baseline="-25000"/>
              <a:t>i</a:t>
            </a:r>
            <a:r>
              <a:rPr lang="en-US"/>
              <a:t> =&gt;*</a:t>
            </a:r>
            <a:r>
              <a:rPr lang="en-US" baseline="-25000"/>
              <a:t>old</a:t>
            </a:r>
            <a:r>
              <a:rPr lang="en-US"/>
              <a:t> w</a:t>
            </a:r>
            <a:r>
              <a:rPr lang="en-US" baseline="-25000"/>
              <a:t>i</a:t>
            </a:r>
            <a:r>
              <a:rPr lang="en-US"/>
              <a:t>, for all i, in fewer than k steps.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621D-2B3A-E743-AEBC-B6361BA082BE}" type="slidenum">
              <a:rPr lang="en-US"/>
              <a:pPr/>
              <a:t>87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Induction</a:t>
            </a:r>
            <a:r>
              <a:rPr lang="en-US"/>
              <a:t> – Continued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dirty="0"/>
              <a:t>By the IH, if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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then X</a:t>
            </a:r>
            <a:r>
              <a:rPr lang="en-US" baseline="-25000" dirty="0"/>
              <a:t>i</a:t>
            </a:r>
            <a:r>
              <a:rPr lang="en-US" dirty="0"/>
              <a:t> =&gt;*</a:t>
            </a:r>
            <a:r>
              <a:rPr lang="en-US" baseline="-25000" dirty="0"/>
              <a:t>new</a:t>
            </a:r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.</a:t>
            </a:r>
          </a:p>
          <a:p>
            <a:r>
              <a:rPr lang="en-US" dirty="0"/>
              <a:t>Also, the new grammar has a production with A on the left, and just those X</a:t>
            </a:r>
            <a:r>
              <a:rPr lang="en-US" baseline="-25000" dirty="0"/>
              <a:t>i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on the right such that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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Note</a:t>
            </a:r>
            <a:r>
              <a:rPr lang="en-US" dirty="0"/>
              <a:t>: they </a:t>
            </a:r>
            <a:r>
              <a:rPr lang="en-US" dirty="0" smtClean="0"/>
              <a:t>can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t all be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because w </a:t>
            </a:r>
            <a:r>
              <a:rPr lang="en-US" dirty="0">
                <a:sym typeface="Symbol" charset="0"/>
              </a:rPr>
              <a:t>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.</a:t>
            </a:r>
          </a:p>
          <a:p>
            <a:r>
              <a:rPr lang="en-US" dirty="0"/>
              <a:t>Follow a use of this production by the derivations X</a:t>
            </a:r>
            <a:r>
              <a:rPr lang="en-US" baseline="-25000" dirty="0"/>
              <a:t>i</a:t>
            </a:r>
            <a:r>
              <a:rPr lang="en-US" dirty="0"/>
              <a:t> =&gt;*</a:t>
            </a:r>
            <a:r>
              <a:rPr lang="en-US" baseline="-25000" dirty="0"/>
              <a:t>new</a:t>
            </a:r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to show that A derives w in the new grammar.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B06F-D66C-7047-9E90-ACF22A1A5C73}" type="slidenum">
              <a:rPr lang="en-US"/>
              <a:pPr/>
              <a:t>88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Productions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unit production</a:t>
            </a:r>
            <a:r>
              <a:rPr lang="en-US"/>
              <a:t>  is one whose body consists of exactly one variable.</a:t>
            </a:r>
          </a:p>
          <a:p>
            <a:r>
              <a:rPr lang="en-US"/>
              <a:t>These productions can be eliminated.</a:t>
            </a:r>
          </a:p>
          <a:p>
            <a:r>
              <a:rPr lang="en-US">
                <a:solidFill>
                  <a:srgbClr val="CC9900"/>
                </a:solidFill>
              </a:rPr>
              <a:t>Key idea</a:t>
            </a:r>
            <a:r>
              <a:rPr lang="en-US"/>
              <a:t>: If A =&gt;* B by a series of unit productions, and B -&gt; </a:t>
            </a:r>
            <a:r>
              <a:rPr lang="en-US">
                <a:sym typeface="Symbol" charset="0"/>
              </a:rPr>
              <a:t> </a:t>
            </a:r>
            <a:r>
              <a:rPr lang="en-US"/>
              <a:t>is a non-unit-production, then add production A -&gt; </a:t>
            </a:r>
            <a:r>
              <a:rPr lang="en-US">
                <a:sym typeface="Symbol" charset="0"/>
              </a:rPr>
              <a:t></a:t>
            </a:r>
            <a:r>
              <a:rPr lang="en-US"/>
              <a:t>.</a:t>
            </a:r>
          </a:p>
          <a:p>
            <a:r>
              <a:rPr lang="en-US"/>
              <a:t>Then, drop all unit productions.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2A16-2AB9-5D4E-BFA1-723A3F7F0D4E}" type="slidenum">
              <a:rPr lang="en-US"/>
              <a:pPr/>
              <a:t>89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Productions – (2)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all pairs (A, B) such that A =&gt;* B by a sequence of unit productions only.</a:t>
            </a:r>
          </a:p>
          <a:p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Surely (A, A).</a:t>
            </a:r>
          </a:p>
          <a:p>
            <a:r>
              <a:rPr lang="en-US">
                <a:solidFill>
                  <a:srgbClr val="3366FF"/>
                </a:solidFill>
              </a:rPr>
              <a:t>Induction</a:t>
            </a:r>
            <a:r>
              <a:rPr lang="en-US"/>
              <a:t>: If we have found (A, B), and B -&gt; C is a unit production, then add (A, 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Formal CFG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/>
              <a:t>Here is a formal CFG for { 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 | n </a:t>
            </a:r>
            <a:r>
              <a:rPr lang="en-US" u="sng"/>
              <a:t>&gt;</a:t>
            </a:r>
            <a:r>
              <a:rPr lang="en-US"/>
              <a:t> 1}.</a:t>
            </a:r>
          </a:p>
          <a:p>
            <a:r>
              <a:rPr lang="en-US"/>
              <a:t>Terminals = {0, 1}.</a:t>
            </a:r>
          </a:p>
          <a:p>
            <a:r>
              <a:rPr lang="en-US"/>
              <a:t>Variables = {S}.</a:t>
            </a:r>
          </a:p>
          <a:p>
            <a:r>
              <a:rPr lang="en-US"/>
              <a:t>Start symbol = S.</a:t>
            </a:r>
          </a:p>
          <a:p>
            <a:r>
              <a:rPr lang="en-US"/>
              <a:t>Productions =</a:t>
            </a:r>
          </a:p>
          <a:p>
            <a:pPr lvl="1">
              <a:buFont typeface="Monotype Sorts" charset="0"/>
              <a:buNone/>
            </a:pPr>
            <a:r>
              <a:rPr lang="en-US"/>
              <a:t>S -&gt; 01</a:t>
            </a:r>
          </a:p>
          <a:p>
            <a:pPr lvl="1">
              <a:buFont typeface="Monotype Sorts" charset="0"/>
              <a:buNone/>
            </a:pPr>
            <a:r>
              <a:rPr lang="en-US"/>
              <a:t>S -&gt; 0S1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D0DB-7B80-724F-BD14-3C97CD664FF9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4FB7-8B0A-7C4A-9872-CC5E700D4FFA}" type="slidenum">
              <a:rPr lang="en-US"/>
              <a:pPr/>
              <a:t>90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That We Find Exactly the Right Pairs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7772400" cy="4114800"/>
          </a:xfrm>
        </p:spPr>
        <p:txBody>
          <a:bodyPr/>
          <a:lstStyle/>
          <a:p>
            <a:r>
              <a:rPr lang="en-US"/>
              <a:t>By induction on the order in which pairs (A, B) are found, we can show A =&gt;* B by unit productions.</a:t>
            </a:r>
          </a:p>
          <a:p>
            <a:r>
              <a:rPr lang="en-US"/>
              <a:t>Conversely, by induction on the number of steps in the derivation by unit productions of A =&gt;* B, we can show that the pair (A, B) is discovered.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3D6C-EB2C-B54D-B64F-B55C3A8541A4}" type="slidenum">
              <a:rPr lang="en-US"/>
              <a:pPr/>
              <a:t>91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The the Unit-Production-Elimination Algorithm Works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038600"/>
          </a:xfrm>
        </p:spPr>
        <p:txBody>
          <a:bodyPr/>
          <a:lstStyle/>
          <a:p>
            <a:r>
              <a:rPr lang="en-US">
                <a:solidFill>
                  <a:srgbClr val="996600"/>
                </a:solidFill>
              </a:rPr>
              <a:t>Basic idea</a:t>
            </a:r>
            <a:r>
              <a:rPr lang="en-US"/>
              <a:t>: there is a leftmost derivation A =&gt;*</a:t>
            </a:r>
            <a:r>
              <a:rPr lang="en-US" baseline="-25000"/>
              <a:t>lm</a:t>
            </a:r>
            <a:r>
              <a:rPr lang="en-US"/>
              <a:t> w in the new grammar if and only if there is such a derivation in the old.</a:t>
            </a:r>
          </a:p>
          <a:p>
            <a:r>
              <a:rPr lang="en-US"/>
              <a:t>A sequence of unit productions and a non-unit production is collapsed into a single production of the new grammar.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77BC-1138-4742-A67A-0C50998A9D25}" type="slidenum">
              <a:rPr lang="en-US"/>
              <a:pPr/>
              <a:t>92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Cleaning Up a Grammar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>
                <a:solidFill>
                  <a:srgbClr val="3366FF"/>
                </a:solidFill>
              </a:rPr>
              <a:t>Theorem</a:t>
            </a:r>
            <a:r>
              <a:rPr lang="en-US"/>
              <a:t>: if L is a CFL, then there is a CFG for L – {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} that has: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No useless symbols.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No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-productions.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No unit productions.</a:t>
            </a:r>
          </a:p>
          <a:p>
            <a:pPr marL="609600" indent="-609600"/>
            <a:r>
              <a:rPr lang="en-US"/>
              <a:t>I.e., every body is either a single terminal or has length </a:t>
            </a:r>
            <a:r>
              <a:rPr lang="en-US" u="sng"/>
              <a:t>&gt;</a:t>
            </a:r>
            <a:r>
              <a:rPr lang="en-US"/>
              <a:t> 2.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D370-267D-C346-9A18-C986F009EAD8}" type="slidenum">
              <a:rPr lang="en-US"/>
              <a:pPr/>
              <a:t>93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Cleaning Up – (2)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dirty="0">
                <a:solidFill>
                  <a:srgbClr val="3366FF"/>
                </a:solidFill>
              </a:rPr>
              <a:t>Proof</a:t>
            </a:r>
            <a:r>
              <a:rPr lang="en-US" dirty="0"/>
              <a:t>: Start with a CFG for L.</a:t>
            </a:r>
          </a:p>
          <a:p>
            <a:pPr marL="609600" indent="-609600"/>
            <a:r>
              <a:rPr lang="en-US" dirty="0"/>
              <a:t>Perform the following steps in order: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Eliminate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-productions.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Eliminate unit productions.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Eliminate variables that derive no terminal string.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Eliminate variables not reached from the start symbol</a:t>
            </a:r>
            <a:r>
              <a:rPr lang="en-US" dirty="0" smtClean="0"/>
              <a:t>.</a:t>
            </a:r>
          </a:p>
          <a:p>
            <a:pPr marL="990600" lvl="1" indent="-533400">
              <a:buFont typeface="Monotype Sorts" charset="0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Obey The Order!   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 Why?</a:t>
            </a:r>
          </a:p>
          <a:p>
            <a:pPr marL="990600" lvl="1" indent="-533400">
              <a:buFont typeface="Monotype Sorts" charset="0"/>
              <a:buAutoNum type="arabicPeriod"/>
            </a:pPr>
            <a:endParaRPr lang="en-US" dirty="0"/>
          </a:p>
        </p:txBody>
      </p:sp>
      <p:grpSp>
        <p:nvGrpSpPr>
          <p:cNvPr id="64522" name="Group 10"/>
          <p:cNvGrpSpPr>
            <a:grpSpLocks/>
          </p:cNvGrpSpPr>
          <p:nvPr/>
        </p:nvGrpSpPr>
        <p:grpSpPr bwMode="auto">
          <a:xfrm>
            <a:off x="4361998" y="2932113"/>
            <a:ext cx="3790950" cy="3352800"/>
            <a:chOff x="3372" y="2208"/>
            <a:chExt cx="2388" cy="2112"/>
          </a:xfrm>
        </p:grpSpPr>
        <p:sp>
          <p:nvSpPr>
            <p:cNvPr id="64520" name="Text Box 8"/>
            <p:cNvSpPr txBox="1">
              <a:spLocks noChangeArrowheads="1"/>
            </p:cNvSpPr>
            <p:nvPr/>
          </p:nvSpPr>
          <p:spPr bwMode="auto">
            <a:xfrm>
              <a:off x="3372" y="3572"/>
              <a:ext cx="238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00"/>
                  </a:solidFill>
                </a:rPr>
                <a:t>Must be first.  Can create</a:t>
              </a:r>
            </a:p>
            <a:p>
              <a:r>
                <a:rPr lang="en-US">
                  <a:solidFill>
                    <a:srgbClr val="FF9900"/>
                  </a:solidFill>
                </a:rPr>
                <a:t>unit productions or useless</a:t>
              </a:r>
            </a:p>
            <a:p>
              <a:r>
                <a:rPr lang="en-US">
                  <a:solidFill>
                    <a:srgbClr val="FF9900"/>
                  </a:solidFill>
                </a:rPr>
                <a:t>variables.</a:t>
              </a:r>
            </a:p>
          </p:txBody>
        </p:sp>
        <p:sp>
          <p:nvSpPr>
            <p:cNvPr id="64521" name="Line 9"/>
            <p:cNvSpPr>
              <a:spLocks noChangeShapeType="1"/>
            </p:cNvSpPr>
            <p:nvPr/>
          </p:nvSpPr>
          <p:spPr bwMode="auto">
            <a:xfrm flipH="1" flipV="1">
              <a:off x="3622" y="2208"/>
              <a:ext cx="576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7EDF-E8BA-4640-86CF-D1C1303BF1A8}" type="slidenum">
              <a:rPr lang="en-US"/>
              <a:pPr/>
              <a:t>94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CC33"/>
                </a:solidFill>
              </a:rPr>
              <a:t>Recall Example</a:t>
            </a:r>
            <a:r>
              <a:rPr lang="en-US" dirty="0"/>
              <a:t>: Eliminating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-Productions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348" y="1881189"/>
            <a:ext cx="8001000" cy="41148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dirty="0">
                <a:solidFill>
                  <a:srgbClr val="996600"/>
                </a:solidFill>
              </a:rPr>
              <a:t>S -&gt; ABC, A -&gt; </a:t>
            </a:r>
            <a:r>
              <a:rPr lang="en-US" dirty="0" err="1">
                <a:solidFill>
                  <a:srgbClr val="996600"/>
                </a:solidFill>
              </a:rPr>
              <a:t>aA</a:t>
            </a:r>
            <a:r>
              <a:rPr lang="en-US" dirty="0">
                <a:solidFill>
                  <a:srgbClr val="996600"/>
                </a:solidFill>
              </a:rPr>
              <a:t> | </a:t>
            </a:r>
            <a:r>
              <a:rPr lang="en-US" dirty="0" err="1">
                <a:solidFill>
                  <a:srgbClr val="996600"/>
                </a:solidFill>
                <a:latin typeface="Lucida Sans Unicode" charset="0"/>
              </a:rPr>
              <a:t>ε</a:t>
            </a:r>
            <a:r>
              <a:rPr lang="en-US" dirty="0">
                <a:solidFill>
                  <a:srgbClr val="996600"/>
                </a:solidFill>
              </a:rPr>
              <a:t>, B -&gt; </a:t>
            </a:r>
            <a:r>
              <a:rPr lang="en-US" dirty="0" err="1">
                <a:solidFill>
                  <a:srgbClr val="996600"/>
                </a:solidFill>
              </a:rPr>
              <a:t>bB</a:t>
            </a:r>
            <a:r>
              <a:rPr lang="en-US" dirty="0">
                <a:solidFill>
                  <a:srgbClr val="996600"/>
                </a:solidFill>
              </a:rPr>
              <a:t> | </a:t>
            </a:r>
            <a:r>
              <a:rPr lang="en-US" dirty="0" err="1">
                <a:solidFill>
                  <a:srgbClr val="996600"/>
                </a:solidFill>
                <a:latin typeface="Lucida Sans Unicode" charset="0"/>
              </a:rPr>
              <a:t>ε</a:t>
            </a:r>
            <a:r>
              <a:rPr lang="en-US" dirty="0">
                <a:solidFill>
                  <a:srgbClr val="996600"/>
                </a:solidFill>
              </a:rPr>
              <a:t>, C -&gt; </a:t>
            </a:r>
            <a:r>
              <a:rPr lang="en-US" dirty="0" err="1">
                <a:solidFill>
                  <a:srgbClr val="996600"/>
                </a:solidFill>
                <a:latin typeface="Lucida Sans Unicode" charset="0"/>
              </a:rPr>
              <a:t>ε</a:t>
            </a:r>
            <a:endParaRPr lang="en-US" dirty="0">
              <a:solidFill>
                <a:srgbClr val="996600"/>
              </a:solidFill>
            </a:endParaRPr>
          </a:p>
          <a:p>
            <a:r>
              <a:rPr lang="en-US" dirty="0"/>
              <a:t>A, B, C, and S are all </a:t>
            </a:r>
            <a:r>
              <a:rPr lang="en-US" dirty="0" err="1"/>
              <a:t>nullable</a:t>
            </a:r>
            <a:r>
              <a:rPr lang="en-US" dirty="0"/>
              <a:t>.</a:t>
            </a:r>
          </a:p>
          <a:p>
            <a:r>
              <a:rPr lang="en-US" dirty="0"/>
              <a:t>New grammar: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996600"/>
                </a:solidFill>
              </a:rPr>
              <a:t>	S -&gt; ABC | AB | AC | BC | A | B | C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996600"/>
                </a:solidFill>
              </a:rPr>
              <a:t>	A -&gt; </a:t>
            </a:r>
            <a:r>
              <a:rPr lang="en-US" dirty="0" err="1">
                <a:solidFill>
                  <a:srgbClr val="996600"/>
                </a:solidFill>
              </a:rPr>
              <a:t>aA</a:t>
            </a:r>
            <a:r>
              <a:rPr lang="en-US" dirty="0">
                <a:solidFill>
                  <a:srgbClr val="996600"/>
                </a:solidFill>
              </a:rPr>
              <a:t> | a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996600"/>
                </a:solidFill>
              </a:rPr>
              <a:t>	B -&gt; </a:t>
            </a:r>
            <a:r>
              <a:rPr lang="en-US" dirty="0" err="1">
                <a:solidFill>
                  <a:srgbClr val="996600"/>
                </a:solidFill>
              </a:rPr>
              <a:t>bB</a:t>
            </a:r>
            <a:r>
              <a:rPr lang="en-US" dirty="0">
                <a:solidFill>
                  <a:srgbClr val="996600"/>
                </a:solidFill>
              </a:rPr>
              <a:t> | </a:t>
            </a:r>
            <a:r>
              <a:rPr lang="en-US" dirty="0" smtClean="0">
                <a:solidFill>
                  <a:srgbClr val="996600"/>
                </a:solidFill>
              </a:rPr>
              <a:t>b</a:t>
            </a:r>
          </a:p>
          <a:p>
            <a:pPr>
              <a:buFont typeface="Monotype Sorts" charset="0"/>
              <a:buNone/>
            </a:pPr>
            <a:r>
              <a:rPr lang="en-US" dirty="0" smtClean="0">
                <a:solidFill>
                  <a:srgbClr val="FF0000"/>
                </a:solidFill>
                <a:latin typeface="Lucida Sans Unicode" charset="0"/>
              </a:rPr>
              <a:t>S-&gt;A|B are unit productions</a:t>
            </a:r>
            <a:endParaRPr lang="en-US" dirty="0">
              <a:solidFill>
                <a:srgbClr val="FF0000"/>
              </a:solidFill>
              <a:latin typeface="Lucida Sans Unicode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Lucida Sans Unicode" charset="0"/>
              </a:rPr>
              <a:t>C is Useless Variable </a:t>
            </a:r>
            <a:endParaRPr lang="en-US" dirty="0">
              <a:solidFill>
                <a:srgbClr val="FF0000"/>
              </a:solidFill>
              <a:latin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62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Unit Production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S-&gt;A, A-&gt;B, B-&gt;</a:t>
            </a:r>
            <a:r>
              <a:rPr lang="en-US" dirty="0" err="1" smtClean="0"/>
              <a:t>ab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S-&gt;</a:t>
            </a:r>
            <a:r>
              <a:rPr lang="en-US" dirty="0" err="1" smtClean="0"/>
              <a:t>ab</a:t>
            </a:r>
            <a:endParaRPr lang="en-US" dirty="0" smtClean="0"/>
          </a:p>
          <a:p>
            <a:r>
              <a:rPr lang="en-US" dirty="0" smtClean="0"/>
              <a:t>A-&gt;</a:t>
            </a:r>
            <a:r>
              <a:rPr lang="en-US" dirty="0" err="1" smtClean="0"/>
              <a:t>ab</a:t>
            </a:r>
            <a:endParaRPr lang="en-US" dirty="0" smtClean="0"/>
          </a:p>
          <a:p>
            <a:r>
              <a:rPr lang="en-US" dirty="0" smtClean="0"/>
              <a:t>B-&gt;</a:t>
            </a:r>
            <a:r>
              <a:rPr lang="en-US" dirty="0" err="1" smtClean="0"/>
              <a:t>ab</a:t>
            </a:r>
            <a:endParaRPr lang="en-US" dirty="0" smtClean="0"/>
          </a:p>
          <a:p>
            <a:endParaRPr lang="en-US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A and B are Useless Variables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0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6F9D-0A0C-9F4E-8D45-EB189DD60272}" type="slidenum">
              <a:rPr lang="en-US"/>
              <a:pPr/>
              <a:t>96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Chomsky Normal Form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27675"/>
            <a:ext cx="7772400" cy="4572000"/>
          </a:xfrm>
        </p:spPr>
        <p:txBody>
          <a:bodyPr/>
          <a:lstStyle/>
          <a:p>
            <a:pPr marL="609600" indent="-609600"/>
            <a:r>
              <a:rPr lang="en-US" dirty="0"/>
              <a:t>A CFG is said to be in </a:t>
            </a:r>
            <a:r>
              <a:rPr lang="en-US" i="1" dirty="0">
                <a:solidFill>
                  <a:srgbClr val="FF0066"/>
                </a:solidFill>
              </a:rPr>
              <a:t>Chomsky Normal Form</a:t>
            </a:r>
            <a:r>
              <a:rPr lang="en-US" dirty="0"/>
              <a:t>  if every production is of one of these two forms: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A -&gt; BC (body is two variables).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A -&gt; a (body is a single terminal).</a:t>
            </a:r>
          </a:p>
          <a:p>
            <a:pPr marL="609600" indent="-609600"/>
            <a:r>
              <a:rPr lang="en-US" dirty="0">
                <a:solidFill>
                  <a:srgbClr val="3366FF"/>
                </a:solidFill>
              </a:rPr>
              <a:t>Theorem</a:t>
            </a:r>
            <a:r>
              <a:rPr lang="en-US" dirty="0"/>
              <a:t>: If L is a CFL, then L – {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} has a CFG in CNF.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AFC-AD15-F245-9603-DBFF4FC3CCE0}" type="slidenum">
              <a:rPr lang="en-US"/>
              <a:pPr/>
              <a:t>97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of CNF Theorem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4343400"/>
          </a:xfrm>
        </p:spPr>
        <p:txBody>
          <a:bodyPr/>
          <a:lstStyle/>
          <a:p>
            <a:r>
              <a:rPr lang="en-US">
                <a:solidFill>
                  <a:srgbClr val="FF9900"/>
                </a:solidFill>
              </a:rPr>
              <a:t>Step 1</a:t>
            </a:r>
            <a:r>
              <a:rPr lang="en-US"/>
              <a:t>: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Clean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the grammar, so every body is either a single terminal or of length at least 2.</a:t>
            </a:r>
          </a:p>
          <a:p>
            <a:r>
              <a:rPr lang="en-US">
                <a:solidFill>
                  <a:srgbClr val="FF9900"/>
                </a:solidFill>
              </a:rPr>
              <a:t>Step 2</a:t>
            </a:r>
            <a:r>
              <a:rPr lang="en-US"/>
              <a:t>: For each body </a:t>
            </a:r>
            <a:r>
              <a:rPr lang="en-US">
                <a:sym typeface="Symbol" charset="0"/>
              </a:rPr>
              <a:t> a </a:t>
            </a:r>
            <a:r>
              <a:rPr lang="en-US"/>
              <a:t>single terminal, make the right side all variables.</a:t>
            </a:r>
          </a:p>
          <a:p>
            <a:pPr lvl="1"/>
            <a:r>
              <a:rPr lang="en-US"/>
              <a:t>For each terminal </a:t>
            </a:r>
            <a:r>
              <a:rPr lang="en-US" i="1"/>
              <a:t>a</a:t>
            </a:r>
            <a:r>
              <a:rPr lang="en-US"/>
              <a:t>  create new variable A</a:t>
            </a:r>
            <a:r>
              <a:rPr lang="en-US" baseline="-25000"/>
              <a:t>a</a:t>
            </a:r>
            <a:r>
              <a:rPr lang="en-US"/>
              <a:t> and production A</a:t>
            </a:r>
            <a:r>
              <a:rPr lang="en-US" baseline="-25000"/>
              <a:t>a</a:t>
            </a:r>
            <a:r>
              <a:rPr lang="en-US"/>
              <a:t> -&gt; a.</a:t>
            </a:r>
          </a:p>
          <a:p>
            <a:pPr lvl="1"/>
            <a:r>
              <a:rPr lang="en-US"/>
              <a:t>Replace </a:t>
            </a:r>
            <a:r>
              <a:rPr lang="en-US" i="1"/>
              <a:t>a</a:t>
            </a:r>
            <a:r>
              <a:rPr lang="en-US"/>
              <a:t>  by A</a:t>
            </a:r>
            <a:r>
              <a:rPr lang="en-US" baseline="-25000"/>
              <a:t>a</a:t>
            </a:r>
            <a:r>
              <a:rPr lang="en-US"/>
              <a:t> in bodies of length </a:t>
            </a:r>
            <a:r>
              <a:rPr lang="en-US" u="sng"/>
              <a:t>&gt;</a:t>
            </a:r>
            <a:r>
              <a:rPr lang="en-US"/>
              <a:t> 2.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012C-1127-5841-8F78-5280566CDA59}" type="slidenum">
              <a:rPr lang="en-US"/>
              <a:pPr/>
              <a:t>98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Step 2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production A -&gt; </a:t>
            </a:r>
            <a:r>
              <a:rPr lang="en-US" dirty="0" err="1"/>
              <a:t>BcDe</a:t>
            </a:r>
            <a:r>
              <a:rPr lang="en-US" dirty="0"/>
              <a:t>.</a:t>
            </a:r>
          </a:p>
          <a:p>
            <a:r>
              <a:rPr lang="en-US" dirty="0"/>
              <a:t>We need variables A</a:t>
            </a:r>
            <a:r>
              <a:rPr lang="en-US" baseline="-25000" dirty="0"/>
              <a:t>c</a:t>
            </a:r>
            <a:r>
              <a:rPr lang="en-US" dirty="0"/>
              <a:t> and </a:t>
            </a:r>
            <a:r>
              <a:rPr lang="en-US" dirty="0" err="1"/>
              <a:t>A</a:t>
            </a:r>
            <a:r>
              <a:rPr lang="en-US" baseline="-25000" dirty="0" err="1"/>
              <a:t>e</a:t>
            </a:r>
            <a:r>
              <a:rPr lang="en-US" dirty="0"/>
              <a:t>. with productions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</a:t>
            </a:r>
            <a:r>
              <a:rPr lang="en-US" baseline="-25000" dirty="0" smtClean="0"/>
              <a:t>c</a:t>
            </a:r>
            <a:r>
              <a:rPr lang="en-US" dirty="0" smtClean="0"/>
              <a:t> </a:t>
            </a:r>
            <a:r>
              <a:rPr lang="en-US" dirty="0"/>
              <a:t>-&gt; c and </a:t>
            </a:r>
            <a:r>
              <a:rPr lang="en-US" dirty="0" err="1"/>
              <a:t>A</a:t>
            </a:r>
            <a:r>
              <a:rPr lang="en-US" baseline="-25000" dirty="0" err="1"/>
              <a:t>e</a:t>
            </a:r>
            <a:r>
              <a:rPr lang="en-US" dirty="0"/>
              <a:t> -&gt; e.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Note</a:t>
            </a:r>
            <a:r>
              <a:rPr lang="en-US" dirty="0"/>
              <a:t>: you create at most one variable for each terminal, and use it everywhere it is needed.</a:t>
            </a:r>
          </a:p>
          <a:p>
            <a:r>
              <a:rPr lang="en-US" dirty="0"/>
              <a:t>Replace A -&gt; </a:t>
            </a:r>
            <a:r>
              <a:rPr lang="en-US" dirty="0" err="1"/>
              <a:t>BcDe</a:t>
            </a:r>
            <a:r>
              <a:rPr lang="en-US" dirty="0"/>
              <a:t> by A -&gt; </a:t>
            </a:r>
            <a:r>
              <a:rPr lang="en-US" dirty="0" err="1"/>
              <a:t>BA</a:t>
            </a:r>
            <a:r>
              <a:rPr lang="en-US" baseline="-25000" dirty="0" err="1"/>
              <a:t>c</a:t>
            </a:r>
            <a:r>
              <a:rPr lang="en-US" dirty="0" err="1"/>
              <a:t>DA</a:t>
            </a:r>
            <a:r>
              <a:rPr lang="en-US" baseline="-25000" dirty="0" err="1"/>
              <a:t>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02D6-3662-EB48-9D65-CE0AA139765A}" type="slidenum">
              <a:rPr lang="en-US"/>
              <a:pPr/>
              <a:t>99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CNF </a:t>
            </a:r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– Continued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Step 3</a:t>
            </a:r>
            <a:r>
              <a:rPr lang="en-US" dirty="0"/>
              <a:t>: Break right sides longer than 2 into a chain of productions with right sides of two variables.</a:t>
            </a: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A -&gt; BCDE is replaced by  </a:t>
            </a:r>
            <a:r>
              <a:rPr lang="en-US" dirty="0" smtClean="0"/>
              <a:t>A </a:t>
            </a:r>
            <a:r>
              <a:rPr lang="en-US" dirty="0"/>
              <a:t>-&gt; BF, F -&gt; CG, and G -&gt; DE.</a:t>
            </a:r>
          </a:p>
          <a:p>
            <a:pPr lvl="1"/>
            <a:r>
              <a:rPr lang="en-US" dirty="0"/>
              <a:t>F and G must be used nowhere else.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theme/theme1.xml><?xml version="1.0" encoding="utf-8"?>
<a:theme xmlns:a="http://schemas.openxmlformats.org/drawingml/2006/main" name="seg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Finite Automata.pptx</Template>
  <TotalTime>1288</TotalTime>
  <Words>5354</Words>
  <Application>Microsoft Macintosh PowerPoint</Application>
  <PresentationFormat>On-screen Show (4:3)</PresentationFormat>
  <Paragraphs>824</Paragraphs>
  <Slides>100</Slides>
  <Notes>98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1" baseType="lpstr">
      <vt:lpstr>seg</vt:lpstr>
      <vt:lpstr>Context-Free Grammars</vt:lpstr>
      <vt:lpstr>PowerPoint Presentation</vt:lpstr>
      <vt:lpstr>PowerPoint Presentation</vt:lpstr>
      <vt:lpstr>Informal Comments</vt:lpstr>
      <vt:lpstr>Informal Comments – (2)</vt:lpstr>
      <vt:lpstr>Example: CFG for { 0n1n | n &gt; 1} </vt:lpstr>
      <vt:lpstr>CFG Formalism</vt:lpstr>
      <vt:lpstr>Productions</vt:lpstr>
      <vt:lpstr>Example: Formal CFG</vt:lpstr>
      <vt:lpstr>Derivations – Intuition</vt:lpstr>
      <vt:lpstr>Derivations – Formalism</vt:lpstr>
      <vt:lpstr>Iterated Derivation</vt:lpstr>
      <vt:lpstr>Example: Iterated Derivation</vt:lpstr>
      <vt:lpstr>Sentential Forms</vt:lpstr>
      <vt:lpstr>Language of a Grammar</vt:lpstr>
      <vt:lpstr>Context-Free Languages</vt:lpstr>
      <vt:lpstr>BNF Notation</vt:lpstr>
      <vt:lpstr>BNF Notation – (2)</vt:lpstr>
      <vt:lpstr>BNF Notation – Kleene Closure</vt:lpstr>
      <vt:lpstr>Example: Kleene Closure</vt:lpstr>
      <vt:lpstr>BNF Notation: Optional Elements</vt:lpstr>
      <vt:lpstr>Example: Optional Elements</vt:lpstr>
      <vt:lpstr>BNF Notation – Grouping</vt:lpstr>
      <vt:lpstr>Translation: Grouping</vt:lpstr>
      <vt:lpstr>Example: Grouping</vt:lpstr>
      <vt:lpstr>Leftmost and Rightmost Derivations</vt:lpstr>
      <vt:lpstr>Leftmost Derivations</vt:lpstr>
      <vt:lpstr>Example: Leftmost Derivations</vt:lpstr>
      <vt:lpstr>Rightmost Derivations</vt:lpstr>
      <vt:lpstr>Example: Rightmost Derivations</vt:lpstr>
      <vt:lpstr>Parse Trees</vt:lpstr>
      <vt:lpstr>Parse Trees</vt:lpstr>
      <vt:lpstr>Example: Parse Tree</vt:lpstr>
      <vt:lpstr>Yield of a Parse Tree</vt:lpstr>
      <vt:lpstr>Generalization of Parse Trees</vt:lpstr>
      <vt:lpstr>Parse Trees, Leftmost and Rightmost Derivations</vt:lpstr>
      <vt:lpstr>Proof – Part 1</vt:lpstr>
      <vt:lpstr>Part 1 – Induction</vt:lpstr>
      <vt:lpstr>Proof: Part 2</vt:lpstr>
      <vt:lpstr>Part 2 – Basis</vt:lpstr>
      <vt:lpstr>Part 2 – Induction</vt:lpstr>
      <vt:lpstr>Induction – (2)</vt:lpstr>
      <vt:lpstr>Parse Trees and Rightmost Derivations</vt:lpstr>
      <vt:lpstr>Parse Trees and Any Derivation</vt:lpstr>
      <vt:lpstr>Ambiguous Grammars</vt:lpstr>
      <vt:lpstr>Example – Continued</vt:lpstr>
      <vt:lpstr>Ambiguity, Left- and Rightmost Derivations</vt:lpstr>
      <vt:lpstr>Ambiguity, etc. – (2)</vt:lpstr>
      <vt:lpstr>Ambiguity is a Property of Grammars, not Languages</vt:lpstr>
      <vt:lpstr>Example: Unambiguous Grammar</vt:lpstr>
      <vt:lpstr>The Parsing Process</vt:lpstr>
      <vt:lpstr>The Parsing Process</vt:lpstr>
      <vt:lpstr>The Parsing Process</vt:lpstr>
      <vt:lpstr>The Parsing Process</vt:lpstr>
      <vt:lpstr>The Parsing Process</vt:lpstr>
      <vt:lpstr>The Parsing Process</vt:lpstr>
      <vt:lpstr>The Parsing Process</vt:lpstr>
      <vt:lpstr>The Parsing Process</vt:lpstr>
      <vt:lpstr>LL(1) Grammars</vt:lpstr>
      <vt:lpstr>LL(1) Grammars – (2)</vt:lpstr>
      <vt:lpstr>Inherent Ambiguity</vt:lpstr>
      <vt:lpstr>Example: Inherent Ambiguity</vt:lpstr>
      <vt:lpstr>One Possible Ambiguous Grammar</vt:lpstr>
      <vt:lpstr>Normal Forms for CFG’s</vt:lpstr>
      <vt:lpstr>Variables That Derive Nothing</vt:lpstr>
      <vt:lpstr>Discovery  Algorithms</vt:lpstr>
      <vt:lpstr>Picture of Discovery</vt:lpstr>
      <vt:lpstr>Testing Whether a Variable Derives Some Terminal String</vt:lpstr>
      <vt:lpstr>Testing – (2)</vt:lpstr>
      <vt:lpstr>Proof of Converse</vt:lpstr>
      <vt:lpstr>Induction for Converse</vt:lpstr>
      <vt:lpstr>Algorithm to Eliminate Variables That Derive Nothing</vt:lpstr>
      <vt:lpstr>Example: Eliminate Variables</vt:lpstr>
      <vt:lpstr>Unreachable Symbols</vt:lpstr>
      <vt:lpstr>Unreachable Symbols – (2)</vt:lpstr>
      <vt:lpstr>Eliminating Useless Symbols</vt:lpstr>
      <vt:lpstr>Example: Useless Symbols – (2)</vt:lpstr>
      <vt:lpstr>Why It Works</vt:lpstr>
      <vt:lpstr>Epsilon Productions</vt:lpstr>
      <vt:lpstr>Nullable Symbols</vt:lpstr>
      <vt:lpstr>Example: Nullable Symbols</vt:lpstr>
      <vt:lpstr>Eliminating ε-Productions</vt:lpstr>
      <vt:lpstr>Example: Eliminating ε-Productions</vt:lpstr>
      <vt:lpstr>Why it Works</vt:lpstr>
      <vt:lpstr>Proof of 1 – Basis</vt:lpstr>
      <vt:lpstr>Proof of 1 – Induction</vt:lpstr>
      <vt:lpstr>Induction – Continued</vt:lpstr>
      <vt:lpstr>Unit Productions</vt:lpstr>
      <vt:lpstr>Unit Productions – (2)</vt:lpstr>
      <vt:lpstr>Proof That We Find Exactly the Right Pairs</vt:lpstr>
      <vt:lpstr>Proof The the Unit-Production-Elimination Algorithm Works</vt:lpstr>
      <vt:lpstr>Cleaning Up a Grammar</vt:lpstr>
      <vt:lpstr>Cleaning Up – (2)</vt:lpstr>
      <vt:lpstr>Recall Example: Eliminating ε-Productions</vt:lpstr>
      <vt:lpstr>Example: Unit Production Removal</vt:lpstr>
      <vt:lpstr>Chomsky Normal Form</vt:lpstr>
      <vt:lpstr>Proof of CNF Theorem</vt:lpstr>
      <vt:lpstr>Example: Step 2</vt:lpstr>
      <vt:lpstr>CNF Proof – Continued</vt:lpstr>
      <vt:lpstr>Example of Step 3 – Continued</vt:lpstr>
    </vt:vector>
  </TitlesOfParts>
  <Company>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</dc:title>
  <dc:creator>Bu Lei</dc:creator>
  <cp:lastModifiedBy>Bu Lei</cp:lastModifiedBy>
  <cp:revision>43</cp:revision>
  <dcterms:created xsi:type="dcterms:W3CDTF">2013-04-02T01:54:37Z</dcterms:created>
  <dcterms:modified xsi:type="dcterms:W3CDTF">2015-10-25T14:07:29Z</dcterms:modified>
</cp:coreProperties>
</file>