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12" r:id="rId22"/>
    <p:sldId id="277" r:id="rId23"/>
    <p:sldId id="278" r:id="rId24"/>
    <p:sldId id="279" r:id="rId25"/>
    <p:sldId id="280" r:id="rId26"/>
    <p:sldId id="313" r:id="rId27"/>
    <p:sldId id="281" r:id="rId28"/>
    <p:sldId id="282" r:id="rId29"/>
    <p:sldId id="283" r:id="rId30"/>
    <p:sldId id="284" r:id="rId31"/>
    <p:sldId id="285" r:id="rId32"/>
    <p:sldId id="314" r:id="rId33"/>
    <p:sldId id="286" r:id="rId34"/>
    <p:sldId id="287" r:id="rId35"/>
    <p:sldId id="315" r:id="rId36"/>
    <p:sldId id="316" r:id="rId37"/>
    <p:sldId id="317" r:id="rId38"/>
    <p:sldId id="288" r:id="rId39"/>
    <p:sldId id="318" r:id="rId40"/>
    <p:sldId id="319" r:id="rId41"/>
    <p:sldId id="320" r:id="rId42"/>
    <p:sldId id="321" r:id="rId43"/>
    <p:sldId id="325" r:id="rId44"/>
    <p:sldId id="323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24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53662" autoAdjust="0"/>
  </p:normalViewPr>
  <p:slideViewPr>
    <p:cSldViewPr snapToGrid="0" snapToObjects="1">
      <p:cViewPr varScale="1">
        <p:scale>
          <a:sx n="67" d="100"/>
          <a:sy n="67" d="100"/>
        </p:scale>
        <p:origin x="34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B70B5-3F93-4242-981D-796B4C34C860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4CBDC-5A40-5646-9D60-AA0AFA55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9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5D53A3-3D2F-754F-91D3-7DD54EBF7A36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18A3CD-4AC1-224B-A74E-F35A03668E83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1D38E-A25A-2D43-984D-48D6FCD3D092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DEE6D-F5AD-5443-A6AE-54AA6FF60FBA}" type="slidenum">
              <a:rPr lang="en-US"/>
              <a:pPr/>
              <a:t>12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9B4743-59A5-E044-911D-8EB3EC5C0D6F}" type="slidenum">
              <a:rPr lang="en-US"/>
              <a:pPr/>
              <a:t>13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2F686-D488-E141-8EBB-CF49CCDC9931}" type="slidenum">
              <a:rPr lang="en-US"/>
              <a:pPr/>
              <a:t>14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18CBB-1B8F-9B4D-8CD1-CFA07E519838}" type="slidenum">
              <a:rPr lang="en-US"/>
              <a:pPr/>
              <a:t>15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93911-5635-1047-8C8E-10F240D0FCF1}" type="slidenum">
              <a:rPr lang="en-US"/>
              <a:pPr/>
              <a:t>16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212DB-7DBA-944B-B637-4BA2A68E31F9}" type="slidenum">
              <a:rPr lang="en-US"/>
              <a:pPr/>
              <a:t>17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1B2C0-546D-7646-A12C-678CF82FC92B}" type="slidenum">
              <a:rPr lang="en-US"/>
              <a:pPr/>
              <a:t>18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B0E1D-0957-0F4D-A834-D5AFBD50923B}" type="slidenum">
              <a:rPr lang="en-US"/>
              <a:pPr/>
              <a:t>19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17397-29D4-154B-8544-B4532D5694A3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2B1D91-C43D-C74F-A594-0E8B59F9563F}" type="slidenum">
              <a:rPr lang="en-US"/>
              <a:pPr/>
              <a:t>20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A52005-69F5-2F45-BC5A-7560DAE16116}" type="slidenum">
              <a:rPr lang="en-US"/>
              <a:pPr/>
              <a:t>22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993E13-010F-D845-AC82-F88E2A617C1E}" type="slidenum">
              <a:rPr lang="en-US"/>
              <a:pPr/>
              <a:t>23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F0866-4ED2-3844-A50C-438F51AC4889}" type="slidenum">
              <a:rPr lang="en-US"/>
              <a:pPr/>
              <a:t>24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E475DB-F8BE-1443-AC6C-0A8895781E04}" type="slidenum">
              <a:rPr lang="en-US"/>
              <a:pPr/>
              <a:t>25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6585E-D6C2-4D48-A192-D08BD078F5CB}" type="slidenum">
              <a:rPr lang="en-US"/>
              <a:pPr/>
              <a:t>27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07880-47BB-6946-AF73-C8B656F10AAE}" type="slidenum">
              <a:rPr lang="en-US"/>
              <a:pPr/>
              <a:t>28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02B81-69C6-494A-B8D6-EF3202B02A82}" type="slidenum">
              <a:rPr lang="en-US"/>
              <a:pPr/>
              <a:t>29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2C22B-3853-DB4E-B512-C4A562063C1D}" type="slidenum">
              <a:rPr lang="en-US"/>
              <a:pPr/>
              <a:t>30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68C70-F5DF-7E4A-BF18-C1DF28DC193C}" type="slidenum">
              <a:rPr lang="en-US"/>
              <a:pPr/>
              <a:t>31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6A9241-42CB-F345-A532-FF186EFA1CE0}" type="slidenum">
              <a:rPr lang="en-US"/>
              <a:pPr/>
              <a:t>3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DB7C6-EB57-D14D-AA7B-D44A262E7FC7}" type="slidenum">
              <a:rPr lang="en-US"/>
              <a:pPr/>
              <a:t>33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654D31-92C1-ED4E-8062-B369C1E87250}" type="slidenum">
              <a:rPr lang="en-US"/>
              <a:pPr/>
              <a:t>34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93B19-8D32-2A4A-8889-2042DE918F2D}" type="slidenum">
              <a:rPr lang="en-US"/>
              <a:pPr/>
              <a:t>38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4CBDC-5A40-5646-9D60-AA0AFA55B7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949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93B19-8D32-2A4A-8889-2042DE918F2D}" type="slidenum">
              <a:rPr lang="en-US"/>
              <a:pPr/>
              <a:t>43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DPDA  (L(P)) is powerful than</a:t>
            </a:r>
            <a:r>
              <a:rPr lang="en-US" sz="1000" baseline="0" dirty="0"/>
              <a:t> </a:t>
            </a:r>
            <a:r>
              <a:rPr lang="en-US" sz="1000" dirty="0"/>
              <a:t>DPDA  (N(P))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/>
          </a:p>
          <a:p>
            <a:endParaRPr lang="en-US" sz="10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4CBDC-5A40-5646-9D60-AA0AFA55B7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627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B8438-0D26-224E-AC94-D30F90B2889E}" type="slidenum">
              <a:rPr lang="en-US"/>
              <a:pPr/>
              <a:t>45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701929-3C9E-0548-8F25-D33F80518462}" type="slidenum">
              <a:rPr lang="en-US"/>
              <a:pPr/>
              <a:t>46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C81AE-75B4-E94E-BDA8-CE97D4D7B855}" type="slidenum">
              <a:rPr lang="en-US"/>
              <a:pPr/>
              <a:t>47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BFD93A-304C-B04A-961D-5BAAF83C7EDE}" type="slidenum">
              <a:rPr lang="en-US"/>
              <a:pPr/>
              <a:t>48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E48216-B4E8-F84C-96A4-CAB1A58518C3}" type="slidenum">
              <a:rPr lang="en-US"/>
              <a:pPr/>
              <a:t>4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38180-6FD1-324D-BBD4-8B5F75CF9315}" type="slidenum">
              <a:rPr lang="en-US"/>
              <a:pPr/>
              <a:t>49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E57602-B015-654F-A0DB-48424F987AD6}" type="slidenum">
              <a:rPr lang="en-US"/>
              <a:pPr/>
              <a:t>50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962E4-CD74-A245-917B-DB193D2AE2B5}" type="slidenum">
              <a:rPr lang="en-US"/>
              <a:pPr/>
              <a:t>51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F3A42-4E31-F443-A926-B39CA1BAF8A3}" type="slidenum">
              <a:rPr lang="en-US"/>
              <a:pPr/>
              <a:t>52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FA556-3083-034F-BBD3-9DE96656C6B7}" type="slidenum">
              <a:rPr lang="en-US"/>
              <a:pPr/>
              <a:t>53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63C3F1-1732-7448-A4AD-840D191D5577}" type="slidenum">
              <a:rPr lang="en-US"/>
              <a:pPr/>
              <a:t>54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AEC17-9182-3E4B-9C81-6FFF430B3801}" type="slidenum">
              <a:rPr lang="en-US"/>
              <a:pPr/>
              <a:t>55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53961F-CBBE-1448-B7AE-C9162F529ECB}" type="slidenum">
              <a:rPr lang="en-US"/>
              <a:pPr/>
              <a:t>56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05EB2D-11E2-DE42-B56A-E4403BC97F90}" type="slidenum">
              <a:rPr lang="en-US"/>
              <a:pPr/>
              <a:t>57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64687-14E8-1C4C-814C-3BC8A81982CF}" type="slidenum">
              <a:rPr lang="en-US"/>
              <a:pPr/>
              <a:t>58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1901B-9FAB-874F-8F15-56A8AA0F5BDA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5941D-8DC5-324D-9C87-B011F2DDA7E2}" type="slidenum">
              <a:rPr lang="en-US"/>
              <a:pPr/>
              <a:t>59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3DF8C-8A7C-BF4B-8910-1796F3BCAA92}" type="slidenum">
              <a:rPr lang="en-US"/>
              <a:pPr/>
              <a:t>60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C4BD28-DCD1-0E49-9883-0334C0298DBF}" type="slidenum">
              <a:rPr lang="en-US"/>
              <a:pPr/>
              <a:t>61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4C92E1-65CF-C942-837E-82C3411136D5}" type="slidenum">
              <a:rPr lang="en-US"/>
              <a:pPr/>
              <a:t>62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09C71-BA2D-BC42-8188-3BFB7011FE5D}" type="slidenum">
              <a:rPr lang="en-US"/>
              <a:pPr/>
              <a:t>63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4CBDC-5A40-5646-9D60-AA0AFA55B74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23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7C777F-5528-374B-B528-4348ADB8265F}" type="slidenum">
              <a:rPr lang="en-US"/>
              <a:pPr/>
              <a:t>65</a:t>
            </a:fld>
            <a:endParaRPr lang="en-US"/>
          </a:p>
        </p:txBody>
      </p:sp>
      <p:sp>
        <p:nvSpPr>
          <p:cNvPr id="471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25F20-DE17-E547-BE2D-1C558AD6D85E}" type="slidenum">
              <a:rPr lang="en-US"/>
              <a:pPr/>
              <a:t>66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CD1C37-C31B-2649-AF73-1A0EE243C92B}" type="slidenum">
              <a:rPr lang="en-US"/>
              <a:pPr/>
              <a:t>67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7C001-CA82-9F47-896E-D8E97F6CFC88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9C3E4-AE13-8645-AA0D-3B1A514ECA63}" type="slidenum">
              <a:rPr lang="en-US"/>
              <a:pPr/>
              <a:t>7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3916A5-582A-3042-BBE6-F07E2DEF7721}" type="slidenum">
              <a:rPr lang="en-US"/>
              <a:pPr/>
              <a:t>8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C547DC-9807-2543-A8D9-ACD2818E4CE8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>
              <a:latin typeface="Arial" charset="0"/>
              <a:ea typeface="宋体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2E63CD1B-D132-714D-9225-DA84C392E4C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1C84DD7-C14F-0140-BA8F-EF3DE54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6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3CD1B-D132-714D-9225-DA84C392E4C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84DD7-C14F-0140-BA8F-EF3DE54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2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3CD1B-D132-714D-9225-DA84C392E4C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84DD7-C14F-0140-BA8F-EF3DE54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2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3CD1B-D132-714D-9225-DA84C392E4C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84DD7-C14F-0140-BA8F-EF3DE54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4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3CD1B-D132-714D-9225-DA84C392E4C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84DD7-C14F-0140-BA8F-EF3DE54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3CD1B-D132-714D-9225-DA84C392E4C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84DD7-C14F-0140-BA8F-EF3DE54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4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3CD1B-D132-714D-9225-DA84C392E4C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84DD7-C14F-0140-BA8F-EF3DE54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4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3CD1B-D132-714D-9225-DA84C392E4C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84DD7-C14F-0140-BA8F-EF3DE54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4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3CD1B-D132-714D-9225-DA84C392E4C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84DD7-C14F-0140-BA8F-EF3DE54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0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3CD1B-D132-714D-9225-DA84C392E4C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84DD7-C14F-0140-BA8F-EF3DE54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3CD1B-D132-714D-9225-DA84C392E4C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84DD7-C14F-0140-BA8F-EF3DE54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fld id="{2E63CD1B-D132-714D-9225-DA84C392E4C3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 smtClean="0">
                <a:latin typeface="+mn-lt"/>
                <a:ea typeface="宋体" pitchFamily="2" charset="-122"/>
              </a:defRPr>
            </a:lvl1pPr>
          </a:lstStyle>
          <a:p>
            <a:fld id="{F1C84DD7-C14F-0140-BA8F-EF3DE54EEF42}" type="slidenum">
              <a:rPr lang="en-US" smtClean="0"/>
              <a:t>‹#›</a:t>
            </a:fld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Definition</a:t>
            </a:r>
          </a:p>
          <a:p>
            <a:r>
              <a:rPr lang="en-US"/>
              <a:t>Moves of the PDA</a:t>
            </a:r>
          </a:p>
          <a:p>
            <a:r>
              <a:rPr lang="en-US"/>
              <a:t>Languages of the PDA</a:t>
            </a:r>
          </a:p>
          <a:p>
            <a:r>
              <a:rPr lang="en-US"/>
              <a:t>Deterministic PDA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4151" y="2352826"/>
            <a:ext cx="7772400" cy="1143000"/>
          </a:xfrm>
        </p:spPr>
        <p:txBody>
          <a:bodyPr/>
          <a:lstStyle/>
          <a:p>
            <a:r>
              <a:rPr lang="en-US" dirty="0"/>
              <a:t>Pushdown Automata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8FAA-C1A9-574C-9A3B-C86C0963DA4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PDA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PDA to accept {0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 | n </a:t>
            </a:r>
            <a:r>
              <a:rPr lang="en-US" u="sng" dirty="0"/>
              <a:t>&gt;</a:t>
            </a:r>
            <a:r>
              <a:rPr lang="en-US" dirty="0"/>
              <a:t> 1}.</a:t>
            </a:r>
          </a:p>
          <a:p>
            <a:r>
              <a:rPr lang="en-US" dirty="0"/>
              <a:t>The states:</a:t>
            </a:r>
          </a:p>
          <a:p>
            <a:pPr lvl="1"/>
            <a:r>
              <a:rPr lang="en-US" dirty="0"/>
              <a:t>q = start state.  We are in state q if we have seen only 0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so far.</a:t>
            </a:r>
          </a:p>
          <a:p>
            <a:pPr lvl="1"/>
            <a:r>
              <a:rPr lang="en-US" dirty="0"/>
              <a:t>p = we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 err="1"/>
              <a:t>ve</a:t>
            </a:r>
            <a:r>
              <a:rPr lang="en-US" dirty="0"/>
              <a:t> seen at least one 1 and may now proceed only if the inputs are 1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s.</a:t>
            </a:r>
          </a:p>
          <a:p>
            <a:pPr lvl="1"/>
            <a:r>
              <a:rPr lang="en-US" dirty="0"/>
              <a:t>f = final state; accept.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A2ED-15D1-544C-A485-35141C73BF41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PDA – (2)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stack symbols:</a:t>
            </a:r>
          </a:p>
          <a:p>
            <a:pPr lvl="1"/>
            <a:r>
              <a:rPr lang="en-US"/>
              <a:t>Z</a:t>
            </a:r>
            <a:r>
              <a:rPr lang="en-US" baseline="-25000"/>
              <a:t>0</a:t>
            </a:r>
            <a:r>
              <a:rPr lang="en-US"/>
              <a:t> = start symbol.  Also marks the bottom of the stack, so we know when we have counted the same number of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as 0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  <a:p>
            <a:pPr lvl="1"/>
            <a:r>
              <a:rPr lang="en-US"/>
              <a:t>X = marker, used to count the number of 0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seen on the input.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DCA1-9664-9748-9914-CBBB25E875A7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PDA – (3)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1450"/>
            <a:ext cx="7772400" cy="4572000"/>
          </a:xfrm>
        </p:spPr>
        <p:txBody>
          <a:bodyPr/>
          <a:lstStyle/>
          <a:p>
            <a:r>
              <a:rPr lang="en-US" dirty="0"/>
              <a:t>The transitions:</a:t>
            </a:r>
          </a:p>
          <a:p>
            <a:pPr lvl="1"/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(q, 0, Z</a:t>
            </a:r>
            <a:r>
              <a:rPr lang="en-US" baseline="-25000" dirty="0"/>
              <a:t>0</a:t>
            </a:r>
            <a:r>
              <a:rPr lang="en-US" dirty="0"/>
              <a:t>) = {(q, XZ</a:t>
            </a:r>
            <a:r>
              <a:rPr lang="en-US" baseline="-25000" dirty="0"/>
              <a:t>0</a:t>
            </a:r>
            <a:r>
              <a:rPr lang="en-US" dirty="0"/>
              <a:t>)}.</a:t>
            </a:r>
          </a:p>
          <a:p>
            <a:pPr lvl="1"/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(q, 0, X) = {(q, XX)}.  These two rules cause one X to be pushed onto the stack for each 0 read from the input.</a:t>
            </a:r>
          </a:p>
          <a:p>
            <a:pPr lvl="1"/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(q, 1, X) = {(p,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)}.  When we see a 1, go to state p and pop one X.</a:t>
            </a:r>
          </a:p>
          <a:p>
            <a:pPr lvl="1"/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(p, 1, X) = {(p,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)}. Pop one X per 1.</a:t>
            </a:r>
          </a:p>
          <a:p>
            <a:pPr lvl="1"/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(p,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Z</a:t>
            </a:r>
            <a:r>
              <a:rPr lang="en-US" baseline="-25000" dirty="0"/>
              <a:t>0</a:t>
            </a:r>
            <a:r>
              <a:rPr lang="en-US" dirty="0"/>
              <a:t>) = {(f, Z</a:t>
            </a:r>
            <a:r>
              <a:rPr lang="en-US" baseline="-25000" dirty="0"/>
              <a:t>0</a:t>
            </a:r>
            <a:r>
              <a:rPr lang="en-US" dirty="0"/>
              <a:t>)}. Accept at bottom.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C9D2-D12F-D340-A406-CA75C34F9E1A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of the </a:t>
            </a:r>
            <a:r>
              <a:rPr lang="en-US">
                <a:solidFill>
                  <a:srgbClr val="33CC33"/>
                </a:solidFill>
              </a:rPr>
              <a:t>Example </a:t>
            </a:r>
            <a:r>
              <a:rPr lang="en-US"/>
              <a:t>PDA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F5A5-750F-C84A-9DA2-9D08EBFF91C1}" type="slidenum">
              <a:rPr lang="en-US"/>
              <a:pPr/>
              <a:t>13</a:t>
            </a:fld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581400" y="2971800"/>
            <a:ext cx="838200" cy="838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733800" y="2057400"/>
            <a:ext cx="175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0 0 0 1 1 1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V="1">
            <a:off x="3962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810000" y="4419600"/>
            <a:ext cx="46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  <a:r>
              <a:rPr lang="en-US" baseline="-25000"/>
              <a:t>0</a:t>
            </a: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3962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of the </a:t>
            </a:r>
            <a:r>
              <a:rPr lang="en-US">
                <a:solidFill>
                  <a:srgbClr val="33CC33"/>
                </a:solidFill>
              </a:rPr>
              <a:t>Example </a:t>
            </a:r>
            <a:r>
              <a:rPr lang="en-US"/>
              <a:t>PDA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4762-08FC-224C-8FAC-654622A06353}" type="slidenum">
              <a:rPr lang="en-US"/>
              <a:pPr/>
              <a:t>14</a:t>
            </a:fld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581400" y="2971800"/>
            <a:ext cx="838200" cy="838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733800" y="2057400"/>
            <a:ext cx="149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0 0 1 1 1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3962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810000" y="4419600"/>
            <a:ext cx="465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  <a:p>
            <a:r>
              <a:rPr lang="en-US"/>
              <a:t>Z</a:t>
            </a:r>
            <a:r>
              <a:rPr lang="en-US" baseline="-25000"/>
              <a:t>0</a:t>
            </a: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3962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of the </a:t>
            </a:r>
            <a:r>
              <a:rPr lang="en-US">
                <a:solidFill>
                  <a:srgbClr val="33CC33"/>
                </a:solidFill>
              </a:rPr>
              <a:t>Example </a:t>
            </a:r>
            <a:r>
              <a:rPr lang="en-US"/>
              <a:t>PDA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9E1A-FBBF-2145-8FB8-328744A61A95}" type="slidenum">
              <a:rPr lang="en-US"/>
              <a:pPr/>
              <a:t>15</a:t>
            </a:fld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581400" y="2971800"/>
            <a:ext cx="838200" cy="838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733800" y="2057400"/>
            <a:ext cx="123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0 1 1 1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V="1">
            <a:off x="3962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810000" y="4419600"/>
            <a:ext cx="4651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  <a:p>
            <a:r>
              <a:rPr lang="en-US"/>
              <a:t>X</a:t>
            </a:r>
          </a:p>
          <a:p>
            <a:r>
              <a:rPr lang="en-US"/>
              <a:t>Z</a:t>
            </a:r>
            <a:r>
              <a:rPr lang="en-US" baseline="-25000"/>
              <a:t>0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3962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of the </a:t>
            </a:r>
            <a:r>
              <a:rPr lang="en-US">
                <a:solidFill>
                  <a:srgbClr val="33CC33"/>
                </a:solidFill>
              </a:rPr>
              <a:t>Example </a:t>
            </a:r>
            <a:r>
              <a:rPr lang="en-US"/>
              <a:t>PDA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3D2C-C5EE-F349-AC30-8A057BE65B6B}" type="slidenum">
              <a:rPr lang="en-US"/>
              <a:pPr/>
              <a:t>16</a:t>
            </a:fld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581400" y="2971800"/>
            <a:ext cx="838200" cy="838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733800" y="2057400"/>
            <a:ext cx="874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1 1 1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V="1">
            <a:off x="3962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810000" y="4419600"/>
            <a:ext cx="4651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  <a:p>
            <a:r>
              <a:rPr lang="en-US"/>
              <a:t>X</a:t>
            </a:r>
          </a:p>
          <a:p>
            <a:r>
              <a:rPr lang="en-US"/>
              <a:t>X</a:t>
            </a:r>
          </a:p>
          <a:p>
            <a:r>
              <a:rPr lang="en-US"/>
              <a:t>Z</a:t>
            </a:r>
            <a:r>
              <a:rPr lang="en-US" baseline="-25000"/>
              <a:t>0</a:t>
            </a: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3962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of the </a:t>
            </a:r>
            <a:r>
              <a:rPr lang="en-US">
                <a:solidFill>
                  <a:srgbClr val="33CC33"/>
                </a:solidFill>
              </a:rPr>
              <a:t>Example </a:t>
            </a:r>
            <a:r>
              <a:rPr lang="en-US"/>
              <a:t>PDA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7208-8404-9B42-9417-FB882FB2766A}" type="slidenum">
              <a:rPr lang="en-US"/>
              <a:pPr/>
              <a:t>17</a:t>
            </a:fld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581400" y="2971800"/>
            <a:ext cx="838200" cy="838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733800" y="2057400"/>
            <a:ext cx="61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1 1</a:t>
            </a: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V="1">
            <a:off x="3962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810000" y="4419600"/>
            <a:ext cx="4651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  <a:p>
            <a:r>
              <a:rPr lang="en-US"/>
              <a:t>X</a:t>
            </a:r>
          </a:p>
          <a:p>
            <a:r>
              <a:rPr lang="en-US"/>
              <a:t>Z</a:t>
            </a:r>
            <a:r>
              <a:rPr lang="en-US" baseline="-25000"/>
              <a:t>0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3962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of the </a:t>
            </a:r>
            <a:r>
              <a:rPr lang="en-US">
                <a:solidFill>
                  <a:srgbClr val="33CC33"/>
                </a:solidFill>
              </a:rPr>
              <a:t>Example </a:t>
            </a:r>
            <a:r>
              <a:rPr lang="en-US"/>
              <a:t>PDA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3864-AB3B-784A-923F-3FC2373A7DDB}" type="slidenum">
              <a:rPr lang="en-US"/>
              <a:pPr/>
              <a:t>18</a:t>
            </a:fld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581400" y="2971800"/>
            <a:ext cx="838200" cy="838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733800" y="2057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V="1">
            <a:off x="3962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810000" y="4419600"/>
            <a:ext cx="465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  <a:p>
            <a:r>
              <a:rPr lang="en-US"/>
              <a:t>Z</a:t>
            </a:r>
            <a:r>
              <a:rPr lang="en-US" baseline="-25000"/>
              <a:t>0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3962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of the </a:t>
            </a:r>
            <a:r>
              <a:rPr lang="en-US">
                <a:solidFill>
                  <a:srgbClr val="33CC33"/>
                </a:solidFill>
              </a:rPr>
              <a:t>Example </a:t>
            </a:r>
            <a:r>
              <a:rPr lang="en-US"/>
              <a:t>PDA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F9ED-443A-5143-83D3-431CB611B9AE}" type="slidenum">
              <a:rPr lang="en-US"/>
              <a:pPr/>
              <a:t>19</a:t>
            </a:fld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581400" y="2971800"/>
            <a:ext cx="838200" cy="838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V="1">
            <a:off x="3962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810000" y="4419600"/>
            <a:ext cx="46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  <a:r>
              <a:rPr lang="en-US" baseline="-25000"/>
              <a:t>0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3962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61681"/>
          </a:xfrm>
        </p:spPr>
        <p:txBody>
          <a:bodyPr/>
          <a:lstStyle/>
          <a:p>
            <a:r>
              <a:rPr lang="en-US"/>
              <a:t>Pushdown Automata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53400" cy="4572000"/>
          </a:xfrm>
        </p:spPr>
        <p:txBody>
          <a:bodyPr/>
          <a:lstStyle/>
          <a:p>
            <a:r>
              <a:rPr lang="en-US"/>
              <a:t>The PDA is an automaton equivalent to the CFG in language-defining power.</a:t>
            </a:r>
          </a:p>
          <a:p>
            <a:r>
              <a:rPr lang="en-US"/>
              <a:t>Only the nondeterministic PDA defines all the CFL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  <a:p>
            <a:r>
              <a:rPr lang="en-US"/>
              <a:t>But the deterministic version models parsers.</a:t>
            </a:r>
          </a:p>
          <a:p>
            <a:pPr lvl="1"/>
            <a:r>
              <a:rPr lang="en-US"/>
              <a:t>Most programming languages have deterministic PDA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DCBE-719D-424E-8662-FA3EFF03CC9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of the </a:t>
            </a:r>
            <a:r>
              <a:rPr lang="en-US">
                <a:solidFill>
                  <a:srgbClr val="33CC33"/>
                </a:solidFill>
              </a:rPr>
              <a:t>Example </a:t>
            </a:r>
            <a:r>
              <a:rPr lang="en-US"/>
              <a:t>PDA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9C90-CE40-F24E-A2E2-C0CEC2278C02}" type="slidenum">
              <a:rPr lang="en-US"/>
              <a:pPr/>
              <a:t>20</a:t>
            </a:fld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581400" y="2971800"/>
            <a:ext cx="838200" cy="838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 flipV="1">
            <a:off x="3962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810000" y="4419600"/>
            <a:ext cx="46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  <a:r>
              <a:rPr lang="en-US" baseline="-25000"/>
              <a:t>0</a:t>
            </a: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3962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Presentation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2304330" y="3144520"/>
            <a:ext cx="822960" cy="8229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CN" dirty="0"/>
              <a:t>  q</a:t>
            </a:r>
            <a:endParaRPr lang="en-US" dirty="0"/>
          </a:p>
        </p:txBody>
      </p:sp>
      <p:cxnSp>
        <p:nvCxnSpPr>
          <p:cNvPr id="6" name="Curved Connector 5"/>
          <p:cNvCxnSpPr>
            <a:stCxn id="3" idx="1"/>
            <a:endCxn id="3" idx="7"/>
          </p:cNvCxnSpPr>
          <p:nvPr/>
        </p:nvCxnSpPr>
        <p:spPr bwMode="auto">
          <a:xfrm rot="5400000" flipH="1" flipV="1">
            <a:off x="2715810" y="2974080"/>
            <a:ext cx="12700" cy="581920"/>
          </a:xfrm>
          <a:prstGeom prst="curvedConnector3">
            <a:avLst>
              <a:gd name="adj1" fmla="val 4287433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4410577" y="3144520"/>
            <a:ext cx="822960" cy="8229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CN" dirty="0"/>
              <a:t>  p</a:t>
            </a:r>
            <a:endParaRPr lang="en-US" dirty="0"/>
          </a:p>
        </p:txBody>
      </p:sp>
      <p:cxnSp>
        <p:nvCxnSpPr>
          <p:cNvPr id="19" name="Curved Connector 18"/>
          <p:cNvCxnSpPr>
            <a:stCxn id="18" idx="1"/>
            <a:endCxn id="18" idx="7"/>
          </p:cNvCxnSpPr>
          <p:nvPr/>
        </p:nvCxnSpPr>
        <p:spPr bwMode="auto">
          <a:xfrm rot="5400000" flipH="1" flipV="1">
            <a:off x="4822057" y="2974080"/>
            <a:ext cx="12700" cy="581920"/>
          </a:xfrm>
          <a:prstGeom prst="curvedConnector3">
            <a:avLst>
              <a:gd name="adj1" fmla="val 4287433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6579346" y="3144520"/>
            <a:ext cx="822960" cy="8229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CN" dirty="0"/>
              <a:t>  f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3" idx="6"/>
            <a:endCxn id="18" idx="2"/>
          </p:cNvCxnSpPr>
          <p:nvPr/>
        </p:nvCxnSpPr>
        <p:spPr bwMode="auto">
          <a:xfrm>
            <a:off x="3127290" y="3556000"/>
            <a:ext cx="1283287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8" idx="6"/>
            <a:endCxn id="20" idx="2"/>
          </p:cNvCxnSpPr>
          <p:nvPr/>
        </p:nvCxnSpPr>
        <p:spPr bwMode="auto">
          <a:xfrm>
            <a:off x="5233537" y="3556000"/>
            <a:ext cx="1345809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304330" y="1765720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Lucida Sans Unicode" charset="0"/>
              </a:rPr>
              <a:t>0</a:t>
            </a:r>
            <a:r>
              <a:rPr lang="zh-CN" altLang="en-US" dirty="0">
                <a:latin typeface="Lucida Sans Unicode" charset="0"/>
              </a:rPr>
              <a:t>，</a:t>
            </a:r>
            <a:r>
              <a:rPr lang="en-US" altLang="zh-CN" dirty="0">
                <a:latin typeface="Lucida Sans Unicode" charset="0"/>
              </a:rPr>
              <a:t>X</a:t>
            </a:r>
            <a:r>
              <a:rPr lang="zh-CN" altLang="en-US" dirty="0">
                <a:latin typeface="Lucida Sans Unicode" charset="0"/>
              </a:rPr>
              <a:t>／</a:t>
            </a:r>
            <a:r>
              <a:rPr lang="en-US" altLang="zh-CN" dirty="0">
                <a:latin typeface="Lucida Sans Unicode" charset="0"/>
              </a:rPr>
              <a:t>XX</a:t>
            </a:r>
          </a:p>
          <a:p>
            <a:r>
              <a:rPr lang="zh-CN" altLang="zh-CN" dirty="0">
                <a:latin typeface="Lucida Sans Unicode" charset="0"/>
              </a:rPr>
              <a:t>0</a:t>
            </a:r>
            <a:r>
              <a:rPr lang="zh-CN" altLang="en-US" dirty="0">
                <a:latin typeface="Lucida Sans Unicode" charset="0"/>
              </a:rPr>
              <a:t>，</a:t>
            </a:r>
            <a:r>
              <a:rPr lang="en-US" dirty="0"/>
              <a:t>Z</a:t>
            </a:r>
            <a:r>
              <a:rPr lang="en-US" baseline="-25000" dirty="0"/>
              <a:t>0</a:t>
            </a:r>
            <a:r>
              <a:rPr lang="en-US" altLang="zh-CN" dirty="0">
                <a:latin typeface="Lucida Sans Unicode" charset="0"/>
              </a:rPr>
              <a:t>/X</a:t>
            </a:r>
            <a:r>
              <a:rPr lang="en-US" dirty="0"/>
              <a:t>Z</a:t>
            </a:r>
            <a:r>
              <a:rPr lang="en-US" baseline="-250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27290" y="3715658"/>
            <a:ext cx="105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／</a:t>
            </a:r>
            <a:r>
              <a:rPr lang="en-US" dirty="0" err="1">
                <a:latin typeface="Lucida Sans Unicode" charset="0"/>
              </a:rPr>
              <a:t>ε</a:t>
            </a:r>
            <a:endParaRPr lang="en-US" dirty="0">
              <a:latin typeface="Lucida Sans Unicode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89041" y="2319718"/>
            <a:ext cx="105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／</a:t>
            </a:r>
            <a:r>
              <a:rPr lang="en-US" dirty="0" err="1">
                <a:latin typeface="Lucida Sans Unicode" charset="0"/>
              </a:rPr>
              <a:t>ε</a:t>
            </a:r>
            <a:endParaRPr lang="en-US" dirty="0">
              <a:latin typeface="Lucida Sans Unicod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33537" y="3715438"/>
            <a:ext cx="111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Sans Unicode" charset="0"/>
              </a:rPr>
              <a:t>ε</a:t>
            </a:r>
            <a:r>
              <a:rPr lang="zh-CN" altLang="en-US" dirty="0">
                <a:latin typeface="Lucida Sans Unicode" charset="0"/>
              </a:rPr>
              <a:t>，</a:t>
            </a:r>
            <a:r>
              <a:rPr lang="en-US" dirty="0"/>
              <a:t>Z</a:t>
            </a:r>
            <a:r>
              <a:rPr lang="en-US" baseline="-25000" dirty="0"/>
              <a:t>0</a:t>
            </a:r>
            <a:r>
              <a:rPr lang="en-US" altLang="zh-CN" dirty="0">
                <a:latin typeface="Lucida Sans Unicode" charset="0"/>
              </a:rPr>
              <a:t>/</a:t>
            </a:r>
            <a:r>
              <a:rPr lang="en-US" dirty="0"/>
              <a:t>Z</a:t>
            </a:r>
            <a:r>
              <a:rPr lang="en-US" baseline="-25000" dirty="0"/>
              <a:t>0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1563077" y="3532554"/>
            <a:ext cx="741253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Oval 36"/>
          <p:cNvSpPr/>
          <p:nvPr/>
        </p:nvSpPr>
        <p:spPr bwMode="auto">
          <a:xfrm>
            <a:off x="6718177" y="3258690"/>
            <a:ext cx="517023" cy="6264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CN" dirty="0"/>
              <a:t>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6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Instantaneous Descriptions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/>
              <a:t>We can formalize the pictures just seen with an </a:t>
            </a:r>
            <a:r>
              <a:rPr lang="en-US" i="1">
                <a:solidFill>
                  <a:srgbClr val="FF0066"/>
                </a:solidFill>
              </a:rPr>
              <a:t>instantaneous description</a:t>
            </a:r>
            <a:r>
              <a:rPr lang="en-US"/>
              <a:t>  (ID).</a:t>
            </a:r>
          </a:p>
          <a:p>
            <a:pPr marL="609600" indent="-609600"/>
            <a:r>
              <a:rPr lang="en-US"/>
              <a:t>A ID is a triple (q, w, </a:t>
            </a:r>
            <a:r>
              <a:rPr lang="en-US">
                <a:sym typeface="Symbol" charset="0"/>
              </a:rPr>
              <a:t></a:t>
            </a:r>
            <a:r>
              <a:rPr lang="en-US"/>
              <a:t>), where: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q is the current state.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w is the remaining input.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>
                <a:sym typeface="Symbol" charset="0"/>
              </a:rPr>
              <a:t></a:t>
            </a:r>
            <a:r>
              <a:rPr lang="en-US"/>
              <a:t> is the stack contents, top at the left.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0B11-F856-EA48-B105-45383C9190E6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Goes-To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Relation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419600"/>
          </a:xfrm>
        </p:spPr>
        <p:txBody>
          <a:bodyPr/>
          <a:lstStyle/>
          <a:p>
            <a:r>
              <a:rPr lang="en-US"/>
              <a:t>To say that ID I can become ID J in one move of the PDA, we write I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J.</a:t>
            </a:r>
          </a:p>
          <a:p>
            <a:r>
              <a:rPr lang="en-US"/>
              <a:t>Formally, (q, aw, X</a:t>
            </a:r>
            <a:r>
              <a:rPr lang="en-US">
                <a:sym typeface="Symbol" charset="0"/>
              </a:rPr>
              <a:t></a:t>
            </a:r>
            <a:r>
              <a:rPr lang="en-US"/>
              <a:t>)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(p, w, </a:t>
            </a:r>
            <a:r>
              <a:rPr lang="en-US">
                <a:sym typeface="Symbol" charset="0"/>
              </a:rPr>
              <a:t></a:t>
            </a:r>
            <a:r>
              <a:rPr lang="en-US"/>
              <a:t>) for any w and </a:t>
            </a:r>
            <a:r>
              <a:rPr lang="en-US">
                <a:sym typeface="Symbol" charset="0"/>
              </a:rPr>
              <a:t></a:t>
            </a:r>
            <a:r>
              <a:rPr lang="en-US"/>
              <a:t>, 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a, X) contains (p, </a:t>
            </a:r>
            <a:r>
              <a:rPr lang="en-US">
                <a:sym typeface="Symbol" charset="0"/>
              </a:rPr>
              <a:t></a:t>
            </a:r>
            <a:r>
              <a:rPr lang="en-US"/>
              <a:t>).</a:t>
            </a:r>
          </a:p>
          <a:p>
            <a:r>
              <a:rPr lang="en-US"/>
              <a:t>Extend </a:t>
            </a:r>
            <a:r>
              <a:rPr lang="en-US">
                <a:latin typeface="Lucida Sans Unicode" charset="0"/>
              </a:rPr>
              <a:t>⊦ </a:t>
            </a:r>
            <a:r>
              <a:rPr lang="en-US"/>
              <a:t>to 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*, meaning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zero or more moves,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by:</a:t>
            </a:r>
          </a:p>
          <a:p>
            <a:pPr lvl="1"/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I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*I.</a:t>
            </a:r>
          </a:p>
          <a:p>
            <a:pPr lvl="1"/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: If I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*J and J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K, then I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*K.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E069-3257-8647-BA17-35B005758099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Goes-To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95450"/>
            <a:ext cx="7772400" cy="4343400"/>
          </a:xfrm>
        </p:spPr>
        <p:txBody>
          <a:bodyPr/>
          <a:lstStyle/>
          <a:p>
            <a:r>
              <a:rPr lang="en-US" dirty="0"/>
              <a:t>Using the previous example PDA, we can describe the sequence of moves by: </a:t>
            </a:r>
          </a:p>
          <a:p>
            <a:pPr marL="0" indent="0">
              <a:buNone/>
            </a:pPr>
            <a:r>
              <a:rPr lang="en-US" dirty="0"/>
              <a:t>     (q, 000111, Z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</a:t>
            </a:r>
            <a:r>
              <a:rPr lang="en-US" dirty="0"/>
              <a:t>(q, 00111, XZ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</a:t>
            </a:r>
          </a:p>
          <a:p>
            <a:pPr marL="0" indent="0">
              <a:buNone/>
            </a:pPr>
            <a:r>
              <a:rPr lang="en-US" dirty="0">
                <a:latin typeface="Lucida Sans Unicode" charset="0"/>
              </a:rPr>
              <a:t>    </a:t>
            </a:r>
            <a:r>
              <a:rPr lang="en-US" dirty="0"/>
              <a:t>(q, 0111, XXZ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</a:t>
            </a:r>
            <a:r>
              <a:rPr lang="en-US" dirty="0"/>
              <a:t>(q, 111, XXXZ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           </a:t>
            </a:r>
          </a:p>
          <a:p>
            <a:pPr marL="0" indent="0">
              <a:buNone/>
            </a:pPr>
            <a:r>
              <a:rPr lang="en-US" dirty="0">
                <a:latin typeface="Lucida Sans Unicode" charset="0"/>
              </a:rPr>
              <a:t>    </a:t>
            </a:r>
            <a:r>
              <a:rPr lang="en-US" dirty="0"/>
              <a:t>(p, 11, XXZ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</a:t>
            </a:r>
            <a:r>
              <a:rPr lang="en-US" dirty="0"/>
              <a:t>(p, 1, XZ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</a:t>
            </a:r>
            <a:r>
              <a:rPr lang="en-US" dirty="0"/>
              <a:t>(p,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Z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       </a:t>
            </a:r>
          </a:p>
          <a:p>
            <a:pPr marL="0" indent="0">
              <a:buNone/>
            </a:pPr>
            <a:r>
              <a:rPr lang="en-US" dirty="0">
                <a:latin typeface="Lucida Sans Unicode" charset="0"/>
              </a:rPr>
              <a:t>    </a:t>
            </a:r>
            <a:r>
              <a:rPr lang="en-US" dirty="0"/>
              <a:t>(f,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Z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r>
              <a:rPr lang="en-US" dirty="0"/>
              <a:t>Thus, (q, 000111, Z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</a:t>
            </a:r>
            <a:r>
              <a:rPr lang="en-US" dirty="0"/>
              <a:t>*(f,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Z</a:t>
            </a:r>
            <a:r>
              <a:rPr lang="en-US" baseline="-25000" dirty="0"/>
              <a:t>0</a:t>
            </a:r>
            <a:r>
              <a:rPr lang="en-US" dirty="0"/>
              <a:t>).</a:t>
            </a:r>
          </a:p>
          <a:p>
            <a:r>
              <a:rPr lang="en-US" dirty="0">
                <a:solidFill>
                  <a:srgbClr val="CC3300"/>
                </a:solidFill>
              </a:rPr>
              <a:t>What would happen on input 0001111?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0685-2130-D941-9B5C-358782FC70D7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123825"/>
            <a:ext cx="4648200" cy="704850"/>
          </a:xfrm>
        </p:spPr>
        <p:txBody>
          <a:bodyPr/>
          <a:lstStyle/>
          <a:p>
            <a:r>
              <a:rPr lang="en-US" dirty="0">
                <a:solidFill>
                  <a:srgbClr val="CC3300"/>
                </a:solidFill>
              </a:rPr>
              <a:t>Answer</a:t>
            </a:r>
          </a:p>
        </p:txBody>
      </p:sp>
      <p:sp>
        <p:nvSpPr>
          <p:cNvPr id="6963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(q, 0001111, Z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</a:t>
            </a:r>
            <a:r>
              <a:rPr lang="en-US" dirty="0"/>
              <a:t>(q, 001111, XZ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             </a:t>
            </a:r>
          </a:p>
          <a:p>
            <a:pPr marL="0" indent="0">
              <a:buNone/>
            </a:pPr>
            <a:r>
              <a:rPr lang="en-US" dirty="0">
                <a:latin typeface="Lucida Sans Unicode" charset="0"/>
              </a:rPr>
              <a:t>    </a:t>
            </a:r>
            <a:r>
              <a:rPr lang="en-US" dirty="0"/>
              <a:t>(q, 01111, XXZ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</a:t>
            </a:r>
            <a:r>
              <a:rPr lang="en-US" dirty="0"/>
              <a:t>(q, 1111, XXXZ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           </a:t>
            </a:r>
          </a:p>
          <a:p>
            <a:pPr marL="0" indent="0">
              <a:buNone/>
            </a:pPr>
            <a:r>
              <a:rPr lang="en-US" dirty="0">
                <a:latin typeface="Lucida Sans Unicode" charset="0"/>
              </a:rPr>
              <a:t>    </a:t>
            </a:r>
            <a:r>
              <a:rPr lang="en-US" dirty="0"/>
              <a:t>(p, 111, XXZ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</a:t>
            </a:r>
            <a:r>
              <a:rPr lang="en-US" dirty="0"/>
              <a:t>(p, 11, XZ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</a:t>
            </a:r>
            <a:r>
              <a:rPr lang="en-US" dirty="0"/>
              <a:t>(p, 1, Z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       </a:t>
            </a:r>
          </a:p>
          <a:p>
            <a:pPr marL="0" indent="0">
              <a:buNone/>
            </a:pPr>
            <a:r>
              <a:rPr lang="en-US" dirty="0">
                <a:latin typeface="Lucida Sans Unicode" charset="0"/>
              </a:rPr>
              <a:t>    </a:t>
            </a:r>
            <a:r>
              <a:rPr lang="en-US" dirty="0"/>
              <a:t>(f, 1, Z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r>
              <a:rPr lang="en-US" dirty="0"/>
              <a:t>Note the last ID has no move.</a:t>
            </a:r>
          </a:p>
          <a:p>
            <a:r>
              <a:rPr lang="en-US" dirty="0"/>
              <a:t>0001111 is </a:t>
            </a:r>
            <a:r>
              <a:rPr lang="en-US" dirty="0">
                <a:solidFill>
                  <a:srgbClr val="33CC33"/>
                </a:solidFill>
              </a:rPr>
              <a:t>not</a:t>
            </a:r>
            <a:r>
              <a:rPr lang="en-US" dirty="0"/>
              <a:t> accepted, because the input is not completely consumed.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850C-18CB-964E-9383-D7948BF39070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Theorem 1: Given a PDA </a:t>
            </a:r>
            <a:r>
              <a:rPr lang="en-US" i="1" dirty="0"/>
              <a:t>P</a:t>
            </a:r>
            <a:r>
              <a:rPr lang="en-US" dirty="0"/>
              <a:t>, if (</a:t>
            </a:r>
            <a:r>
              <a:rPr lang="en-US" i="1" dirty="0"/>
              <a:t>q, x</a:t>
            </a:r>
            <a:r>
              <a:rPr lang="en-US" dirty="0"/>
              <a:t>, </a:t>
            </a:r>
            <a:r>
              <a:rPr lang="en-US" dirty="0">
                <a:sym typeface="Symbol" charset="0"/>
              </a:rPr>
              <a:t>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</a:t>
            </a:r>
            <a:r>
              <a:rPr lang="en-US" dirty="0"/>
              <a:t>* (</a:t>
            </a:r>
            <a:r>
              <a:rPr lang="en-US" i="1" dirty="0"/>
              <a:t>p, y</a:t>
            </a:r>
            <a:r>
              <a:rPr lang="en-US" dirty="0"/>
              <a:t>, </a:t>
            </a:r>
            <a:r>
              <a:rPr lang="en-US" dirty="0">
                <a:sym typeface="Symbol" charset="0"/>
              </a:rPr>
              <a:t></a:t>
            </a:r>
            <a:r>
              <a:rPr lang="en-US" dirty="0"/>
              <a:t>) , for all the string </a:t>
            </a:r>
            <a:r>
              <a:rPr lang="en-US" i="1" dirty="0"/>
              <a:t>w</a:t>
            </a:r>
            <a:r>
              <a:rPr lang="en-US" dirty="0"/>
              <a:t> in 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*</a:t>
            </a:r>
            <a:r>
              <a:rPr lang="en-US" dirty="0">
                <a:latin typeface="Lucida Sans Unicode" charset="0"/>
              </a:rPr>
              <a:t> </a:t>
            </a:r>
            <a:r>
              <a:rPr lang="en-US" dirty="0"/>
              <a:t>and all the string </a:t>
            </a:r>
            <a:r>
              <a:rPr lang="en-US" dirty="0" err="1"/>
              <a:t>γ</a:t>
            </a:r>
            <a:r>
              <a:rPr lang="en-US" dirty="0"/>
              <a:t> in </a:t>
            </a:r>
            <a:r>
              <a:rPr lang="en-US" dirty="0" err="1">
                <a:latin typeface="Lucida Sans Unicode" charset="0"/>
              </a:rPr>
              <a:t>Γ</a:t>
            </a:r>
            <a:r>
              <a:rPr lang="en-US" dirty="0"/>
              <a:t>*, we have  (</a:t>
            </a:r>
            <a:r>
              <a:rPr lang="en-US" i="1" dirty="0"/>
              <a:t>q, </a:t>
            </a:r>
            <a:r>
              <a:rPr lang="en-US" i="1" dirty="0" err="1"/>
              <a:t>xw</a:t>
            </a:r>
            <a:r>
              <a:rPr lang="en-US" dirty="0"/>
              <a:t>, </a:t>
            </a:r>
            <a:r>
              <a:rPr lang="en-US" dirty="0">
                <a:sym typeface="Symbol" charset="0"/>
              </a:rPr>
              <a:t></a:t>
            </a:r>
            <a:r>
              <a:rPr lang="en-US" dirty="0" err="1"/>
              <a:t>γ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</a:t>
            </a:r>
            <a:r>
              <a:rPr lang="en-US" dirty="0"/>
              <a:t>* (</a:t>
            </a:r>
            <a:r>
              <a:rPr lang="en-US" i="1" dirty="0"/>
              <a:t>p, </a:t>
            </a:r>
            <a:r>
              <a:rPr lang="en-US" i="1" dirty="0" err="1"/>
              <a:t>yw</a:t>
            </a:r>
            <a:r>
              <a:rPr lang="en-US" dirty="0"/>
              <a:t>, </a:t>
            </a:r>
            <a:r>
              <a:rPr lang="en-US" dirty="0">
                <a:sym typeface="Symbol" charset="0"/>
              </a:rPr>
              <a:t></a:t>
            </a:r>
            <a:r>
              <a:rPr lang="en-US" dirty="0" err="1"/>
              <a:t>γ</a:t>
            </a:r>
            <a:r>
              <a:rPr lang="en-US" dirty="0"/>
              <a:t>)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Vice Versa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Theorem 2: Given a PDA </a:t>
            </a:r>
            <a:r>
              <a:rPr lang="en-US" i="1" dirty="0"/>
              <a:t>P</a:t>
            </a:r>
            <a:r>
              <a:rPr lang="en-US" dirty="0"/>
              <a:t>, if (</a:t>
            </a:r>
            <a:r>
              <a:rPr lang="en-US" i="1" dirty="0"/>
              <a:t>q, </a:t>
            </a:r>
            <a:r>
              <a:rPr lang="en-US" i="1" dirty="0" err="1"/>
              <a:t>xw</a:t>
            </a:r>
            <a:r>
              <a:rPr lang="en-US" dirty="0"/>
              <a:t>, </a:t>
            </a:r>
            <a:r>
              <a:rPr lang="en-US" dirty="0">
                <a:sym typeface="Symbol" charset="0"/>
              </a:rPr>
              <a:t>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</a:t>
            </a:r>
            <a:r>
              <a:rPr lang="en-US" dirty="0"/>
              <a:t>* (</a:t>
            </a:r>
            <a:r>
              <a:rPr lang="en-US" i="1" dirty="0"/>
              <a:t>p, </a:t>
            </a:r>
            <a:r>
              <a:rPr lang="en-US" i="1" dirty="0" err="1"/>
              <a:t>yw</a:t>
            </a:r>
            <a:r>
              <a:rPr lang="en-US" dirty="0"/>
              <a:t>, </a:t>
            </a:r>
            <a:r>
              <a:rPr lang="en-US" dirty="0">
                <a:sym typeface="Symbol" charset="0"/>
              </a:rPr>
              <a:t></a:t>
            </a:r>
            <a:r>
              <a:rPr lang="en-US" dirty="0"/>
              <a:t>) , we have  (</a:t>
            </a:r>
            <a:r>
              <a:rPr lang="en-US" i="1" dirty="0"/>
              <a:t>q, x</a:t>
            </a:r>
            <a:r>
              <a:rPr lang="en-US" dirty="0"/>
              <a:t>, </a:t>
            </a:r>
            <a:r>
              <a:rPr lang="en-US" dirty="0">
                <a:sym typeface="Symbol" charset="0"/>
              </a:rPr>
              <a:t>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</a:t>
            </a:r>
            <a:r>
              <a:rPr lang="en-US" dirty="0"/>
              <a:t>* (</a:t>
            </a:r>
            <a:r>
              <a:rPr lang="en-US" i="1" dirty="0"/>
              <a:t>p, y</a:t>
            </a:r>
            <a:r>
              <a:rPr lang="en-US" dirty="0"/>
              <a:t>, </a:t>
            </a:r>
            <a:r>
              <a:rPr lang="en-US" dirty="0">
                <a:sym typeface="Symbol" charset="0"/>
              </a:rPr>
              <a:t></a:t>
            </a:r>
            <a:r>
              <a:rPr lang="en-US" dirty="0"/>
              <a:t>)  </a:t>
            </a:r>
          </a:p>
          <a:p>
            <a:endParaRPr lang="en-US" dirty="0"/>
          </a:p>
        </p:txBody>
      </p:sp>
      <p:sp>
        <p:nvSpPr>
          <p:cNvPr id="4" name="Multiply 3"/>
          <p:cNvSpPr/>
          <p:nvPr/>
        </p:nvSpPr>
        <p:spPr bwMode="auto">
          <a:xfrm>
            <a:off x="3532444" y="3154012"/>
            <a:ext cx="822960" cy="822960"/>
          </a:xfrm>
          <a:prstGeom prst="mathMultiply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9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of a PDA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421687" cy="4392612"/>
          </a:xfrm>
        </p:spPr>
        <p:txBody>
          <a:bodyPr/>
          <a:lstStyle/>
          <a:p>
            <a:r>
              <a:rPr lang="en-US" dirty="0"/>
              <a:t>The common way to define the language of a PDA is by </a:t>
            </a:r>
            <a:r>
              <a:rPr lang="en-US" i="1" dirty="0">
                <a:solidFill>
                  <a:srgbClr val="FF0066"/>
                </a:solidFill>
              </a:rPr>
              <a:t>final state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P is a PDA, then </a:t>
            </a:r>
            <a:r>
              <a:rPr lang="en-US" dirty="0">
                <a:solidFill>
                  <a:srgbClr val="CC3300"/>
                </a:solidFill>
              </a:rPr>
              <a:t>L(P)</a:t>
            </a:r>
            <a:r>
              <a:rPr lang="en-US" dirty="0"/>
              <a:t> is the set of strings w such that (q</a:t>
            </a:r>
            <a:r>
              <a:rPr lang="en-US" baseline="-25000" dirty="0"/>
              <a:t>0</a:t>
            </a:r>
            <a:r>
              <a:rPr lang="en-US" dirty="0"/>
              <a:t>, w, Z</a:t>
            </a:r>
            <a:r>
              <a:rPr lang="en-US" baseline="-25000" dirty="0"/>
              <a:t>0</a:t>
            </a:r>
            <a:r>
              <a:rPr lang="en-US" dirty="0"/>
              <a:t>) </a:t>
            </a:r>
            <a:r>
              <a:rPr lang="en-US" dirty="0">
                <a:latin typeface="Lucida Sans Unicode" charset="0"/>
              </a:rPr>
              <a:t>⊦</a:t>
            </a:r>
            <a:r>
              <a:rPr lang="en-US" dirty="0"/>
              <a:t>* (f,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</a:t>
            </a:r>
            <a:r>
              <a:rPr lang="en-US" dirty="0">
                <a:sym typeface="Symbol" charset="0"/>
              </a:rPr>
              <a:t></a:t>
            </a:r>
            <a:r>
              <a:rPr lang="en-US" dirty="0"/>
              <a:t>) for final state f and any </a:t>
            </a:r>
            <a:r>
              <a:rPr lang="en-US" dirty="0">
                <a:sym typeface="Symbol" charset="0"/>
              </a:rPr>
              <a:t></a:t>
            </a:r>
            <a:r>
              <a:rPr lang="en-US" dirty="0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498A-CBE7-4F41-BCD4-38A8818DE9FA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of a PDA – (2)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language defined by the same PDA is by </a:t>
            </a:r>
            <a:r>
              <a:rPr lang="en-US" i="1" dirty="0">
                <a:solidFill>
                  <a:srgbClr val="FF0066"/>
                </a:solidFill>
              </a:rPr>
              <a:t>empty stack</a:t>
            </a:r>
            <a:r>
              <a:rPr lang="en-US" dirty="0"/>
              <a:t>.</a:t>
            </a:r>
          </a:p>
          <a:p>
            <a:r>
              <a:rPr lang="en-US" dirty="0"/>
              <a:t>If P is a PDA, then </a:t>
            </a:r>
            <a:r>
              <a:rPr lang="en-US" dirty="0">
                <a:solidFill>
                  <a:srgbClr val="CC3300"/>
                </a:solidFill>
              </a:rPr>
              <a:t>N(P)</a:t>
            </a:r>
            <a:r>
              <a:rPr lang="en-US" dirty="0"/>
              <a:t> is the set of strings w such that (q</a:t>
            </a:r>
            <a:r>
              <a:rPr lang="en-US" baseline="-25000" dirty="0"/>
              <a:t>0</a:t>
            </a:r>
            <a:r>
              <a:rPr lang="en-US" dirty="0"/>
              <a:t>, w, Z</a:t>
            </a:r>
            <a:r>
              <a:rPr lang="en-US" baseline="-25000" dirty="0"/>
              <a:t>0</a:t>
            </a:r>
            <a:r>
              <a:rPr lang="en-US" dirty="0"/>
              <a:t>) </a:t>
            </a:r>
            <a:r>
              <a:rPr lang="en-US" dirty="0">
                <a:latin typeface="Lucida Sans Unicode" charset="0"/>
              </a:rPr>
              <a:t>⊦</a:t>
            </a:r>
            <a:r>
              <a:rPr lang="en-US" dirty="0"/>
              <a:t>*(q,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) for any state q.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ECB6-D469-9343-AB5D-2AC3251720E0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Equivalence of Language Definitions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772400" cy="3581400"/>
          </a:xfrm>
        </p:spPr>
        <p:txBody>
          <a:bodyPr/>
          <a:lstStyle/>
          <a:p>
            <a:pPr marL="609600" indent="-609600">
              <a:buFont typeface="Monotype Sorts" charset="0"/>
              <a:buAutoNum type="arabicPeriod"/>
            </a:pPr>
            <a:r>
              <a:rPr lang="en-US" dirty="0"/>
              <a:t>If L = L(P), then there is another PDA P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 such that L = N(P</a:t>
            </a:r>
            <a:r>
              <a:rPr lang="en-US" altLang="zh-CN" dirty="0">
                <a:latin typeface="Arial"/>
              </a:rPr>
              <a:t>’</a:t>
            </a:r>
            <a:r>
              <a:rPr lang="en-US" dirty="0"/>
              <a:t>).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 dirty="0"/>
              <a:t>If L = N(P), then there is another PDA P</a:t>
            </a:r>
            <a:r>
              <a:rPr lang="en-US" dirty="0">
                <a:latin typeface="Arial"/>
              </a:rPr>
              <a:t>’’</a:t>
            </a:r>
            <a:r>
              <a:rPr lang="en-US" dirty="0"/>
              <a:t> such that L = L(P</a:t>
            </a:r>
            <a:r>
              <a:rPr lang="en-US" dirty="0">
                <a:latin typeface="Arial"/>
              </a:rPr>
              <a:t>’’</a:t>
            </a:r>
            <a:r>
              <a:rPr lang="en-US" dirty="0"/>
              <a:t>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4FBC-0D32-6E45-8C4D-BAA2E1296BF8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Intuition</a:t>
            </a:r>
            <a:r>
              <a:rPr lang="en-US"/>
              <a:t>: PDA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/>
              <a:t>Think of an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 with the additional power that it can manipulate a stack.</a:t>
            </a:r>
          </a:p>
          <a:p>
            <a:pPr marL="609600" indent="-609600"/>
            <a:r>
              <a:rPr lang="en-US"/>
              <a:t>Its moves are determined by: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The current state (of its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NFA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),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The current input symbol (or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), and 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The current symbol on top of its stack.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7B9-82ED-F84B-800A-5602CEDB9DEE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: L(P) -&gt; N(P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) Intuition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marL="609600" indent="-609600"/>
            <a:r>
              <a:rPr lang="en-US"/>
              <a:t>P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will simulate P.</a:t>
            </a:r>
          </a:p>
          <a:p>
            <a:pPr marL="609600" indent="-609600"/>
            <a:r>
              <a:rPr lang="en-US"/>
              <a:t>If P accepts, P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will empty its stack.</a:t>
            </a:r>
          </a:p>
          <a:p>
            <a:pPr marL="609600" indent="-609600"/>
            <a:r>
              <a:rPr lang="en-US"/>
              <a:t>P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has to avoid accidentally emptying its stack, so it uses a special bottom-marker to catch the case where P empties its stack without accepting.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668C-B632-614A-952F-EC480668EBA3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: L(P) -&gt; N(P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8D90-9542-7141-96B7-6F112805F143}" type="slidenum">
              <a:rPr lang="en-US"/>
              <a:pPr/>
              <a:t>31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636713"/>
            <a:ext cx="8305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/>
            <a:r>
              <a:rPr lang="en-US" dirty="0"/>
              <a:t>P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has all the states, symbols, and moves of P, plus: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Stack symbol X</a:t>
            </a:r>
            <a:r>
              <a:rPr lang="en-US" baseline="-25000" dirty="0"/>
              <a:t>0</a:t>
            </a:r>
            <a:r>
              <a:rPr lang="en-US" dirty="0"/>
              <a:t> (the start symbol of P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), used to guard the stack bottom.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New start state s and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erase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state e.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(s,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) = {(q</a:t>
            </a:r>
            <a:r>
              <a:rPr lang="en-US" baseline="-25000" dirty="0"/>
              <a:t>0</a:t>
            </a:r>
            <a:r>
              <a:rPr lang="en-US" dirty="0"/>
              <a:t>, Z</a:t>
            </a:r>
            <a:r>
              <a:rPr lang="en-US" baseline="-25000" dirty="0"/>
              <a:t>0</a:t>
            </a: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)}.  Get P started.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>
                <a:latin typeface="Lucida Sans Unicode" charset="0"/>
              </a:rPr>
              <a:t>Add </a:t>
            </a:r>
            <a:r>
              <a:rPr lang="en-US" dirty="0"/>
              <a:t>{(e,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)} to</a:t>
            </a:r>
            <a:r>
              <a:rPr lang="en-US" dirty="0">
                <a:latin typeface="Lucida Sans Unicode" charset="0"/>
              </a:rPr>
              <a:t>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(f,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X) for any final state f of P and any stack symbol X, including X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(e,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X) = {(e,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)} for any X.</a:t>
            </a:r>
          </a:p>
          <a:p>
            <a:pPr marL="609600" indent="-609600"/>
            <a:r>
              <a:rPr lang="en-US" altLang="zh-CN" dirty="0"/>
              <a:t>Why add </a:t>
            </a: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zh-CN" altLang="en-US" dirty="0"/>
              <a:t>？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 bwMode="auto">
          <a:xfrm>
            <a:off x="3418057" y="2390954"/>
            <a:ext cx="3889328" cy="304073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Presentation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561587" y="3261810"/>
            <a:ext cx="822960" cy="8229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CN" dirty="0"/>
              <a:t>  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3667834" y="3261810"/>
            <a:ext cx="822960" cy="8229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CN" dirty="0"/>
              <a:t>  q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5697772" y="2635407"/>
            <a:ext cx="822960" cy="8229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CN" dirty="0"/>
              <a:t>  f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3" idx="6"/>
            <a:endCxn id="18" idx="2"/>
          </p:cNvCxnSpPr>
          <p:nvPr/>
        </p:nvCxnSpPr>
        <p:spPr bwMode="auto">
          <a:xfrm>
            <a:off x="2384547" y="3673290"/>
            <a:ext cx="1283287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384547" y="3832948"/>
            <a:ext cx="13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Sans Unicode" charset="0"/>
              </a:rPr>
              <a:t>ε</a:t>
            </a:r>
            <a:r>
              <a:rPr lang="zh-CN" altLang="en-US" dirty="0">
                <a:latin typeface="Lucida Sans Unicode" charset="0"/>
              </a:rPr>
              <a:t>，</a:t>
            </a:r>
            <a:r>
              <a:rPr lang="en-US" altLang="zh-CN" dirty="0"/>
              <a:t>X</a:t>
            </a:r>
            <a:r>
              <a:rPr lang="en-US" baseline="-25000" dirty="0"/>
              <a:t>0</a:t>
            </a:r>
            <a:r>
              <a:rPr lang="en-US" altLang="zh-CN" dirty="0">
                <a:latin typeface="Lucida Sans Unicode" charset="0"/>
              </a:rPr>
              <a:t>/</a:t>
            </a:r>
            <a:r>
              <a:rPr lang="en-US" dirty="0"/>
              <a:t>Z</a:t>
            </a:r>
            <a:r>
              <a:rPr lang="en-US" baseline="-25000" dirty="0"/>
              <a:t>0</a:t>
            </a:r>
            <a:r>
              <a:rPr lang="en-US" altLang="zh-CN" dirty="0"/>
              <a:t>X</a:t>
            </a:r>
            <a:r>
              <a:rPr lang="en-US" baseline="-25000" dirty="0"/>
              <a:t>0</a:t>
            </a:r>
            <a:endParaRPr lang="en-US" dirty="0">
              <a:latin typeface="Lucida Sans Unicod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07385" y="4472358"/>
            <a:ext cx="117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Sans Unicode" charset="0"/>
              </a:rPr>
              <a:t>ε</a:t>
            </a:r>
            <a:r>
              <a:rPr lang="zh-CN" altLang="en-US" dirty="0">
                <a:latin typeface="Lucida Sans Unicode" charset="0"/>
              </a:rPr>
              <a:t>，</a:t>
            </a:r>
            <a:r>
              <a:rPr lang="en-US" altLang="zh-CN" dirty="0">
                <a:latin typeface="Lucida Sans Unicode" charset="0"/>
              </a:rPr>
              <a:t>any/</a:t>
            </a:r>
            <a:r>
              <a:rPr lang="en-US" dirty="0" err="1">
                <a:latin typeface="Lucida Sans Unicode" charset="0"/>
              </a:rPr>
              <a:t>ε</a:t>
            </a:r>
            <a:endParaRPr lang="en-US" baseline="-250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820334" y="3649844"/>
            <a:ext cx="741253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Oval 36"/>
          <p:cNvSpPr/>
          <p:nvPr/>
        </p:nvSpPr>
        <p:spPr bwMode="auto">
          <a:xfrm>
            <a:off x="5836603" y="2749577"/>
            <a:ext cx="517023" cy="6264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5463415" y="4430210"/>
            <a:ext cx="822960" cy="8229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CN" dirty="0"/>
              <a:t>  f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5602246" y="4544380"/>
            <a:ext cx="517023" cy="6264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 bwMode="auto">
          <a:xfrm>
            <a:off x="7990022" y="3372132"/>
            <a:ext cx="822960" cy="8229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CN" dirty="0"/>
              <a:t>  e</a:t>
            </a:r>
            <a:endParaRPr lang="en-US" dirty="0"/>
          </a:p>
        </p:txBody>
      </p:sp>
      <p:cxnSp>
        <p:nvCxnSpPr>
          <p:cNvPr id="27" name="Curved Connector 26"/>
          <p:cNvCxnSpPr>
            <a:stCxn id="25" idx="1"/>
            <a:endCxn id="25" idx="7"/>
          </p:cNvCxnSpPr>
          <p:nvPr/>
        </p:nvCxnSpPr>
        <p:spPr bwMode="auto">
          <a:xfrm rot="5400000" flipH="1" flipV="1">
            <a:off x="8401502" y="3201692"/>
            <a:ext cx="12700" cy="581920"/>
          </a:xfrm>
          <a:prstGeom prst="curvedConnector3">
            <a:avLst>
              <a:gd name="adj1" fmla="val 4287433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0" idx="6"/>
            <a:endCxn id="25" idx="2"/>
          </p:cNvCxnSpPr>
          <p:nvPr/>
        </p:nvCxnSpPr>
        <p:spPr bwMode="auto">
          <a:xfrm>
            <a:off x="6520732" y="3046887"/>
            <a:ext cx="1469290" cy="73672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1" idx="6"/>
            <a:endCxn id="25" idx="3"/>
          </p:cNvCxnSpPr>
          <p:nvPr/>
        </p:nvCxnSpPr>
        <p:spPr bwMode="auto">
          <a:xfrm flipV="1">
            <a:off x="6286375" y="4074572"/>
            <a:ext cx="1824167" cy="76711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939203" y="2817788"/>
            <a:ext cx="117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Sans Unicode" charset="0"/>
              </a:rPr>
              <a:t>ε</a:t>
            </a:r>
            <a:r>
              <a:rPr lang="zh-CN" altLang="en-US" dirty="0">
                <a:latin typeface="Lucida Sans Unicode" charset="0"/>
              </a:rPr>
              <a:t>，</a:t>
            </a:r>
            <a:r>
              <a:rPr lang="en-US" altLang="zh-CN" dirty="0">
                <a:latin typeface="Lucida Sans Unicode" charset="0"/>
              </a:rPr>
              <a:t>any/</a:t>
            </a:r>
            <a:r>
              <a:rPr lang="en-US" dirty="0" err="1">
                <a:latin typeface="Lucida Sans Unicode" charset="0"/>
              </a:rPr>
              <a:t>ε</a:t>
            </a:r>
            <a:endParaRPr 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7972661" y="2450741"/>
            <a:ext cx="117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Sans Unicode" charset="0"/>
              </a:rPr>
              <a:t>ε</a:t>
            </a:r>
            <a:r>
              <a:rPr lang="zh-CN" altLang="en-US" dirty="0">
                <a:latin typeface="Lucida Sans Unicode" charset="0"/>
              </a:rPr>
              <a:t>，</a:t>
            </a:r>
            <a:r>
              <a:rPr lang="en-US" altLang="zh-CN" dirty="0">
                <a:latin typeface="Lucida Sans Unicode" charset="0"/>
              </a:rPr>
              <a:t>any/</a:t>
            </a:r>
            <a:r>
              <a:rPr lang="en-US" dirty="0" err="1">
                <a:latin typeface="Lucida Sans Unicode" charset="0"/>
              </a:rPr>
              <a:t>ε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068510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Proof</a:t>
            </a:r>
            <a:r>
              <a:rPr lang="en-US" dirty="0"/>
              <a:t>: N(P) -&gt; L(P</a:t>
            </a:r>
            <a:r>
              <a:rPr lang="en-US" altLang="zh-CN" dirty="0">
                <a:latin typeface="Arial"/>
              </a:rPr>
              <a:t>’’</a:t>
            </a:r>
            <a:r>
              <a:rPr lang="en-US" dirty="0"/>
              <a:t>) Intuition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36700"/>
            <a:ext cx="7772400" cy="4343400"/>
          </a:xfrm>
        </p:spPr>
        <p:txBody>
          <a:bodyPr/>
          <a:lstStyle/>
          <a:p>
            <a:pPr marL="609600" indent="-609600"/>
            <a:r>
              <a:rPr lang="en-US" dirty="0"/>
              <a:t>P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simulates P.</a:t>
            </a:r>
          </a:p>
          <a:p>
            <a:pPr marL="609600" indent="-609600"/>
            <a:r>
              <a:rPr lang="en-US" dirty="0"/>
              <a:t>P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has a special bottom-marker to catch the situation where P empties its stack.</a:t>
            </a:r>
          </a:p>
          <a:p>
            <a:pPr marL="609600" indent="-609600"/>
            <a:r>
              <a:rPr lang="en-US" dirty="0"/>
              <a:t>If so, P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accepts.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9E79-83AA-6F48-8F93-A3E964DEE150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: N(P) -&gt; L(P</a:t>
            </a:r>
            <a:r>
              <a:rPr lang="ja-JP" altLang="en-US">
                <a:latin typeface="Arial"/>
              </a:rPr>
              <a:t>’’</a:t>
            </a:r>
            <a:r>
              <a:rPr lang="en-US"/>
              <a:t>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708-6EFA-2246-8037-7DDD44E23C57}" type="slidenum">
              <a:rPr lang="en-US"/>
              <a:pPr/>
              <a:t>34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00050" y="1568450"/>
            <a:ext cx="7772400" cy="4343400"/>
          </a:xfrm>
        </p:spPr>
        <p:txBody>
          <a:bodyPr/>
          <a:lstStyle/>
          <a:p>
            <a:pPr marL="609600" indent="-609600"/>
            <a:r>
              <a:rPr lang="en-US" dirty="0"/>
              <a:t>P</a:t>
            </a:r>
            <a:r>
              <a:rPr lang="en-US" altLang="zh-CN" dirty="0">
                <a:latin typeface="Arial"/>
              </a:rPr>
              <a:t>’’</a:t>
            </a:r>
            <a:r>
              <a:rPr lang="en-US" dirty="0"/>
              <a:t> has all the states, symbols, and moves of P, plus: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Stack symbol X</a:t>
            </a:r>
            <a:r>
              <a:rPr lang="en-US" baseline="-25000" dirty="0"/>
              <a:t>0</a:t>
            </a:r>
            <a:r>
              <a:rPr lang="en-US" dirty="0"/>
              <a:t> (the start symbol), used to guard the stack bottom.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New start state s and final state f.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(s,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) = {(q</a:t>
            </a:r>
            <a:r>
              <a:rPr lang="en-US" baseline="-25000" dirty="0"/>
              <a:t>0</a:t>
            </a:r>
            <a:r>
              <a:rPr lang="en-US" dirty="0"/>
              <a:t>, Z</a:t>
            </a:r>
            <a:r>
              <a:rPr lang="en-US" baseline="-25000" dirty="0"/>
              <a:t>0</a:t>
            </a: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)}.  Get P started.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(q,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) = {(f,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)} for any state q of P. </a:t>
            </a:r>
          </a:p>
          <a:p>
            <a:pPr marL="609600" lvl="1" indent="-609600"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en-US" sz="2800" dirty="0"/>
          </a:p>
          <a:p>
            <a:pPr marL="609600" indent="-609600"/>
            <a:r>
              <a:rPr lang="en-US" altLang="zh-CN" dirty="0"/>
              <a:t>Again</a:t>
            </a:r>
            <a:r>
              <a:rPr lang="zh-CN" altLang="en-US" dirty="0"/>
              <a:t>，</a:t>
            </a:r>
            <a:r>
              <a:rPr lang="en-US" altLang="zh-CN" dirty="0"/>
              <a:t>why add </a:t>
            </a: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zh-CN" altLang="en-US" dirty="0"/>
              <a:t>？</a:t>
            </a:r>
            <a:endParaRPr lang="en-US" dirty="0"/>
          </a:p>
          <a:p>
            <a:pPr marL="990600" lvl="1" indent="-533400">
              <a:buFont typeface="Monotype Sorts" charset="0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 bwMode="auto">
          <a:xfrm>
            <a:off x="7775104" y="3372132"/>
            <a:ext cx="822960" cy="8229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CN" dirty="0"/>
              <a:t>  p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 bwMode="auto">
          <a:xfrm>
            <a:off x="3203139" y="2390954"/>
            <a:ext cx="3889328" cy="304073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Presentation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346669" y="3261810"/>
            <a:ext cx="822960" cy="8229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CN" dirty="0"/>
              <a:t>  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3452916" y="3261810"/>
            <a:ext cx="822960" cy="8229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CN" dirty="0"/>
              <a:t>  q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5482854" y="2635407"/>
            <a:ext cx="822960" cy="8229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cxnSp>
        <p:nvCxnSpPr>
          <p:cNvPr id="24" name="Straight Arrow Connector 23"/>
          <p:cNvCxnSpPr>
            <a:stCxn id="3" idx="6"/>
            <a:endCxn id="18" idx="2"/>
          </p:cNvCxnSpPr>
          <p:nvPr/>
        </p:nvCxnSpPr>
        <p:spPr bwMode="auto">
          <a:xfrm>
            <a:off x="2169629" y="3673290"/>
            <a:ext cx="1283287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169629" y="3832948"/>
            <a:ext cx="13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Sans Unicode" charset="0"/>
              </a:rPr>
              <a:t>ε</a:t>
            </a:r>
            <a:r>
              <a:rPr lang="zh-CN" altLang="en-US" dirty="0">
                <a:latin typeface="Lucida Sans Unicode" charset="0"/>
              </a:rPr>
              <a:t>，</a:t>
            </a:r>
            <a:r>
              <a:rPr lang="en-US" altLang="zh-CN" dirty="0"/>
              <a:t>X</a:t>
            </a:r>
            <a:r>
              <a:rPr lang="en-US" baseline="-25000" dirty="0"/>
              <a:t>0</a:t>
            </a:r>
            <a:r>
              <a:rPr lang="en-US" altLang="zh-CN" dirty="0">
                <a:latin typeface="Lucida Sans Unicode" charset="0"/>
              </a:rPr>
              <a:t>/</a:t>
            </a:r>
            <a:r>
              <a:rPr lang="en-US" dirty="0"/>
              <a:t>Z</a:t>
            </a:r>
            <a:r>
              <a:rPr lang="en-US" baseline="-25000" dirty="0"/>
              <a:t>0</a:t>
            </a:r>
            <a:r>
              <a:rPr lang="en-US" altLang="zh-CN" dirty="0"/>
              <a:t>X</a:t>
            </a:r>
            <a:r>
              <a:rPr lang="en-US" baseline="-25000" dirty="0"/>
              <a:t>0</a:t>
            </a:r>
            <a:endParaRPr lang="en-US" dirty="0">
              <a:latin typeface="Lucida Sans Unicod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92467" y="4472358"/>
            <a:ext cx="101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Sans Unicode" charset="0"/>
              </a:rPr>
              <a:t>ε</a:t>
            </a:r>
            <a:r>
              <a:rPr lang="zh-CN" altLang="en-US" dirty="0">
                <a:latin typeface="Lucida Sans Unicode" charset="0"/>
              </a:rPr>
              <a:t>，</a:t>
            </a:r>
            <a:r>
              <a:rPr lang="en-US" altLang="zh-CN" dirty="0"/>
              <a:t>X</a:t>
            </a:r>
            <a:r>
              <a:rPr lang="en-US" baseline="-25000" dirty="0"/>
              <a:t>0</a:t>
            </a:r>
            <a:r>
              <a:rPr lang="en-US" altLang="zh-CN" dirty="0">
                <a:latin typeface="Lucida Sans Unicode" charset="0"/>
              </a:rPr>
              <a:t>/</a:t>
            </a:r>
            <a:r>
              <a:rPr lang="en-US" dirty="0" err="1">
                <a:latin typeface="Lucida Sans Unicode" charset="0"/>
              </a:rPr>
              <a:t>ε</a:t>
            </a:r>
            <a:endParaRPr lang="en-US" baseline="-250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605416" y="3649844"/>
            <a:ext cx="741253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Oval 36"/>
          <p:cNvSpPr/>
          <p:nvPr/>
        </p:nvSpPr>
        <p:spPr bwMode="auto">
          <a:xfrm>
            <a:off x="7895625" y="3448169"/>
            <a:ext cx="588270" cy="6264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CN" dirty="0"/>
              <a:t>  f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5248497" y="4430210"/>
            <a:ext cx="822960" cy="8229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CN" dirty="0"/>
              <a:t> </a:t>
            </a:r>
            <a:endParaRPr lang="en-US" dirty="0"/>
          </a:p>
        </p:txBody>
      </p:sp>
      <p:cxnSp>
        <p:nvCxnSpPr>
          <p:cNvPr id="27" name="Curved Connector 26"/>
          <p:cNvCxnSpPr>
            <a:stCxn id="18" idx="0"/>
            <a:endCxn id="25" idx="7"/>
          </p:cNvCxnSpPr>
          <p:nvPr/>
        </p:nvCxnSpPr>
        <p:spPr bwMode="auto">
          <a:xfrm rot="16200000" flipH="1">
            <a:off x="6055549" y="1070657"/>
            <a:ext cx="230842" cy="4613148"/>
          </a:xfrm>
          <a:prstGeom prst="curvedConnector3">
            <a:avLst>
              <a:gd name="adj1" fmla="val -691509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0" idx="6"/>
            <a:endCxn id="25" idx="2"/>
          </p:cNvCxnSpPr>
          <p:nvPr/>
        </p:nvCxnSpPr>
        <p:spPr bwMode="auto">
          <a:xfrm>
            <a:off x="6305814" y="3046887"/>
            <a:ext cx="1469290" cy="73672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1" idx="6"/>
            <a:endCxn id="25" idx="3"/>
          </p:cNvCxnSpPr>
          <p:nvPr/>
        </p:nvCxnSpPr>
        <p:spPr bwMode="auto">
          <a:xfrm flipV="1">
            <a:off x="6071457" y="4074572"/>
            <a:ext cx="1824167" cy="76711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724285" y="2817788"/>
            <a:ext cx="101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Sans Unicode" charset="0"/>
              </a:rPr>
              <a:t>ε</a:t>
            </a:r>
            <a:r>
              <a:rPr lang="zh-CN" altLang="en-US" dirty="0">
                <a:latin typeface="Lucida Sans Unicode" charset="0"/>
              </a:rPr>
              <a:t>，</a:t>
            </a:r>
            <a:r>
              <a:rPr lang="en-US" altLang="zh-CN" dirty="0"/>
              <a:t>X</a:t>
            </a:r>
            <a:r>
              <a:rPr lang="en-US" baseline="-25000" dirty="0"/>
              <a:t>0</a:t>
            </a:r>
            <a:r>
              <a:rPr lang="en-US" altLang="zh-CN" dirty="0">
                <a:latin typeface="Lucida Sans Unicode" charset="0"/>
              </a:rPr>
              <a:t>/</a:t>
            </a:r>
            <a:r>
              <a:rPr lang="en-US" dirty="0" err="1">
                <a:latin typeface="Lucida Sans Unicode" charset="0"/>
              </a:rPr>
              <a:t>ε</a:t>
            </a:r>
            <a:endParaRPr 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7757743" y="2450741"/>
            <a:ext cx="101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Sans Unicode" charset="0"/>
              </a:rPr>
              <a:t>ε</a:t>
            </a:r>
            <a:r>
              <a:rPr lang="zh-CN" altLang="en-US" dirty="0">
                <a:latin typeface="Lucida Sans Unicode" charset="0"/>
              </a:rPr>
              <a:t>，</a:t>
            </a:r>
            <a:r>
              <a:rPr lang="en-US" altLang="zh-CN" dirty="0"/>
              <a:t>X</a:t>
            </a:r>
            <a:r>
              <a:rPr lang="en-US" baseline="-25000" dirty="0"/>
              <a:t>0</a:t>
            </a:r>
            <a:r>
              <a:rPr lang="en-US" altLang="zh-CN" dirty="0">
                <a:latin typeface="Lucida Sans Unicode" charset="0"/>
              </a:rPr>
              <a:t>/</a:t>
            </a:r>
            <a:r>
              <a:rPr lang="en-US" dirty="0" err="1">
                <a:latin typeface="Lucida Sans Unicode" charset="0"/>
              </a:rPr>
              <a:t>ε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10856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a PDA, which can handle the if else statement, it stops when the number of else exceeds the number of prefix if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965100" y="4523320"/>
            <a:ext cx="822960" cy="8229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CN" dirty="0"/>
              <a:t>  p</a:t>
            </a:r>
            <a:endParaRPr lang="en-US" dirty="0"/>
          </a:p>
        </p:txBody>
      </p:sp>
      <p:cxnSp>
        <p:nvCxnSpPr>
          <p:cNvPr id="5" name="Curved Connector 4"/>
          <p:cNvCxnSpPr>
            <a:stCxn id="4" idx="1"/>
            <a:endCxn id="4" idx="7"/>
          </p:cNvCxnSpPr>
          <p:nvPr/>
        </p:nvCxnSpPr>
        <p:spPr bwMode="auto">
          <a:xfrm rot="5400000" flipH="1" flipV="1">
            <a:off x="4376580" y="4352880"/>
            <a:ext cx="12700" cy="581920"/>
          </a:xfrm>
          <a:prstGeom prst="curvedConnector3">
            <a:avLst>
              <a:gd name="adj1" fmla="val 4287433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965100" y="3144520"/>
            <a:ext cx="1131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／</a:t>
            </a:r>
            <a:r>
              <a:rPr lang="en-US" dirty="0" err="1">
                <a:latin typeface="Lucida Sans Unicode" charset="0"/>
              </a:rPr>
              <a:t>ε</a:t>
            </a:r>
            <a:endParaRPr lang="en-US" dirty="0">
              <a:latin typeface="Lucida Sans Unicode" charset="0"/>
            </a:endParaRPr>
          </a:p>
          <a:p>
            <a:r>
              <a:rPr lang="en-US" altLang="zh-CN" dirty="0" err="1">
                <a:latin typeface="Lucida Sans Unicode" charset="0"/>
              </a:rPr>
              <a:t>i</a:t>
            </a:r>
            <a:r>
              <a:rPr lang="zh-CN" altLang="en-US" dirty="0">
                <a:latin typeface="Lucida Sans Unicode" charset="0"/>
              </a:rPr>
              <a:t>，</a:t>
            </a:r>
            <a:r>
              <a:rPr lang="en-US" altLang="zh-CN" dirty="0">
                <a:latin typeface="Lucida Sans Unicode" charset="0"/>
              </a:rPr>
              <a:t>Z</a:t>
            </a:r>
            <a:r>
              <a:rPr lang="zh-CN" altLang="en-US" dirty="0">
                <a:latin typeface="Lucida Sans Unicode" charset="0"/>
              </a:rPr>
              <a:t>／</a:t>
            </a:r>
            <a:r>
              <a:rPr lang="en-US" altLang="zh-CN" dirty="0">
                <a:latin typeface="Lucida Sans Unicode" charset="0"/>
              </a:rPr>
              <a:t>ZZ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223847" y="4911354"/>
            <a:ext cx="741253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206269" y="4557317"/>
            <a:ext cx="146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N(P) version</a:t>
            </a:r>
            <a:endParaRPr lang="en-US" altLang="zh-CN" dirty="0">
              <a:latin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9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the L(P) version?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7775104" y="3293980"/>
            <a:ext cx="822960" cy="8229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CN" dirty="0"/>
              <a:t>  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1346669" y="3261810"/>
            <a:ext cx="822960" cy="8229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CN" dirty="0"/>
              <a:t>  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275876" y="3280550"/>
            <a:ext cx="822960" cy="8229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CN" dirty="0"/>
              <a:t>  p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 bwMode="auto">
          <a:xfrm>
            <a:off x="2169629" y="3673290"/>
            <a:ext cx="2106247" cy="1874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169629" y="3832948"/>
            <a:ext cx="13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Sans Unicode" charset="0"/>
              </a:rPr>
              <a:t>ε</a:t>
            </a:r>
            <a:r>
              <a:rPr lang="zh-CN" altLang="en-US" dirty="0">
                <a:latin typeface="Lucida Sans Unicode" charset="0"/>
              </a:rPr>
              <a:t>，</a:t>
            </a:r>
            <a:r>
              <a:rPr lang="en-US" altLang="zh-CN" dirty="0"/>
              <a:t>X</a:t>
            </a:r>
            <a:r>
              <a:rPr lang="en-US" baseline="-25000" dirty="0"/>
              <a:t>0</a:t>
            </a:r>
            <a:r>
              <a:rPr lang="en-US" altLang="zh-CN" dirty="0">
                <a:latin typeface="Lucida Sans Unicode" charset="0"/>
              </a:rPr>
              <a:t>/</a:t>
            </a:r>
            <a:r>
              <a:rPr lang="en-US" dirty="0"/>
              <a:t>Z</a:t>
            </a:r>
            <a:r>
              <a:rPr lang="en-US" baseline="-25000" dirty="0"/>
              <a:t>0</a:t>
            </a:r>
            <a:r>
              <a:rPr lang="en-US" altLang="zh-CN" dirty="0"/>
              <a:t>X</a:t>
            </a:r>
            <a:r>
              <a:rPr lang="en-US" baseline="-25000" dirty="0"/>
              <a:t>0</a:t>
            </a:r>
            <a:endParaRPr lang="en-US" dirty="0">
              <a:latin typeface="Lucida Sans Unicode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605416" y="3649844"/>
            <a:ext cx="741253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7895625" y="3370017"/>
            <a:ext cx="588270" cy="6264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CN" dirty="0"/>
              <a:t>  f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6"/>
            <a:endCxn id="4" idx="2"/>
          </p:cNvCxnSpPr>
          <p:nvPr/>
        </p:nvCxnSpPr>
        <p:spPr bwMode="auto">
          <a:xfrm>
            <a:off x="5098836" y="3692030"/>
            <a:ext cx="2676268" cy="1343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962285" y="4010426"/>
            <a:ext cx="101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Sans Unicode" charset="0"/>
              </a:rPr>
              <a:t>ε</a:t>
            </a:r>
            <a:r>
              <a:rPr lang="zh-CN" altLang="en-US" dirty="0">
                <a:latin typeface="Lucida Sans Unicode" charset="0"/>
              </a:rPr>
              <a:t>，</a:t>
            </a:r>
            <a:r>
              <a:rPr lang="en-US" altLang="zh-CN" dirty="0"/>
              <a:t>X</a:t>
            </a:r>
            <a:r>
              <a:rPr lang="en-US" baseline="-25000" dirty="0"/>
              <a:t>0</a:t>
            </a:r>
            <a:r>
              <a:rPr lang="en-US" altLang="zh-CN" dirty="0">
                <a:latin typeface="Lucida Sans Unicode" charset="0"/>
              </a:rPr>
              <a:t>/</a:t>
            </a:r>
            <a:r>
              <a:rPr lang="en-US" dirty="0" err="1">
                <a:latin typeface="Lucida Sans Unicode" charset="0"/>
              </a:rPr>
              <a:t>ε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4275876" y="2187135"/>
            <a:ext cx="1131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／</a:t>
            </a:r>
            <a:r>
              <a:rPr lang="en-US" dirty="0" err="1">
                <a:latin typeface="Lucida Sans Unicode" charset="0"/>
              </a:rPr>
              <a:t>ε</a:t>
            </a:r>
            <a:endParaRPr lang="en-US" dirty="0">
              <a:latin typeface="Lucida Sans Unicode" charset="0"/>
            </a:endParaRPr>
          </a:p>
          <a:p>
            <a:r>
              <a:rPr lang="en-US" altLang="zh-CN" dirty="0" err="1">
                <a:latin typeface="Lucida Sans Unicode" charset="0"/>
              </a:rPr>
              <a:t>i</a:t>
            </a:r>
            <a:r>
              <a:rPr lang="zh-CN" altLang="en-US" dirty="0">
                <a:latin typeface="Lucida Sans Unicode" charset="0"/>
              </a:rPr>
              <a:t>，</a:t>
            </a:r>
            <a:r>
              <a:rPr lang="en-US" altLang="zh-CN" dirty="0">
                <a:latin typeface="Lucida Sans Unicode" charset="0"/>
              </a:rPr>
              <a:t>Z</a:t>
            </a:r>
            <a:r>
              <a:rPr lang="zh-CN" altLang="en-US" dirty="0">
                <a:latin typeface="Lucida Sans Unicode" charset="0"/>
              </a:rPr>
              <a:t>／</a:t>
            </a:r>
            <a:r>
              <a:rPr lang="en-US" altLang="zh-CN" dirty="0">
                <a:latin typeface="Lucida Sans Unicode" charset="0"/>
              </a:rPr>
              <a:t>ZZ</a:t>
            </a:r>
          </a:p>
        </p:txBody>
      </p:sp>
      <p:cxnSp>
        <p:nvCxnSpPr>
          <p:cNvPr id="24" name="Curved Connector 23"/>
          <p:cNvCxnSpPr/>
          <p:nvPr/>
        </p:nvCxnSpPr>
        <p:spPr bwMode="auto">
          <a:xfrm rot="5400000" flipH="1" flipV="1">
            <a:off x="4667540" y="3085407"/>
            <a:ext cx="12700" cy="581920"/>
          </a:xfrm>
          <a:prstGeom prst="curvedConnector3">
            <a:avLst>
              <a:gd name="adj1" fmla="val 4287433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9319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/>
      <p:bldP spid="13" grpId="0" animBg="1"/>
      <p:bldP spid="18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PDA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be deterministic, there must be at most one choice of move for any state q, input symbol </a:t>
            </a:r>
            <a:r>
              <a:rPr lang="en-US" i="1"/>
              <a:t>a</a:t>
            </a:r>
            <a:r>
              <a:rPr lang="en-US"/>
              <a:t>, and stack symbol X.</a:t>
            </a:r>
          </a:p>
          <a:p>
            <a:r>
              <a:rPr lang="en-US"/>
              <a:t>In addition, there must not be a choice between using input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 or real input.</a:t>
            </a:r>
          </a:p>
          <a:p>
            <a:pPr lvl="1"/>
            <a:r>
              <a:rPr lang="en-US"/>
              <a:t>Formally,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a, X) and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, X) cannot both be nonempty.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F634-2313-EA4B-AFA7-A45E6FA9853B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NPDA VS PDA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NPDA is more powerful than PDA</a:t>
            </a:r>
          </a:p>
          <a:p>
            <a:endParaRPr lang="en-US" dirty="0"/>
          </a:p>
          <a:p>
            <a:r>
              <a:rPr lang="en-US" dirty="0"/>
              <a:t>Think about </a:t>
            </a:r>
            <a:r>
              <a:rPr lang="en-US" dirty="0" err="1"/>
              <a:t>ww</a:t>
            </a:r>
            <a:r>
              <a:rPr lang="en-US" baseline="30000" dirty="0" err="1"/>
              <a:t>R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Suppose there is such a DPDA, when you met 0</a:t>
            </a:r>
            <a:r>
              <a:rPr lang="en-US" baseline="30000" dirty="0"/>
              <a:t>m</a:t>
            </a:r>
            <a:r>
              <a:rPr lang="en-US" dirty="0"/>
              <a:t> 11 0</a:t>
            </a:r>
            <a:r>
              <a:rPr lang="en-US" baseline="30000" dirty="0"/>
              <a:t>m</a:t>
            </a:r>
            <a:r>
              <a:rPr lang="en-US" dirty="0"/>
              <a:t>, as you need to make sure this string has same number of 0 before and after 11, the stack of the DPDA has to be </a:t>
            </a:r>
            <a:r>
              <a:rPr lang="zh-CN" altLang="en-US" dirty="0"/>
              <a:t>“</a:t>
            </a:r>
            <a:r>
              <a:rPr lang="en-US" dirty="0"/>
              <a:t>emptied</a:t>
            </a:r>
            <a:r>
              <a:rPr lang="zh-CN" altLang="en-US" dirty="0"/>
              <a:t>”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Suppose you met 0</a:t>
            </a:r>
            <a:r>
              <a:rPr lang="en-US" baseline="30000" dirty="0"/>
              <a:t>m</a:t>
            </a:r>
            <a:r>
              <a:rPr lang="en-US" dirty="0"/>
              <a:t> 11 0</a:t>
            </a:r>
            <a:r>
              <a:rPr lang="en-US" baseline="30000" dirty="0"/>
              <a:t>m </a:t>
            </a:r>
            <a:r>
              <a:rPr lang="en-US" dirty="0"/>
              <a:t>after that, the DPDA has to accept</a:t>
            </a:r>
          </a:p>
          <a:p>
            <a:endParaRPr lang="en-US" dirty="0"/>
          </a:p>
          <a:p>
            <a:r>
              <a:rPr lang="en-US" dirty="0"/>
              <a:t>Suppose you met 0</a:t>
            </a:r>
            <a:r>
              <a:rPr lang="en-US" baseline="30000" dirty="0"/>
              <a:t>n</a:t>
            </a:r>
            <a:r>
              <a:rPr lang="en-US" dirty="0"/>
              <a:t>110</a:t>
            </a:r>
            <a:r>
              <a:rPr lang="en-US" baseline="30000" dirty="0"/>
              <a:t>n </a:t>
            </a:r>
            <a:r>
              <a:rPr lang="en-US" dirty="0"/>
              <a:t>after that, the DPDA has to reject.</a:t>
            </a:r>
          </a:p>
          <a:p>
            <a:endParaRPr lang="en-US" dirty="0"/>
          </a:p>
          <a:p>
            <a:r>
              <a:rPr lang="en-US" dirty="0"/>
              <a:t>But, as the stack is already empty, how can the DPDA tell m!=n?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9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Picture of a PDA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B222-5F12-1B4B-A8D7-4C7A2F363D0B}" type="slidenum">
              <a:rPr lang="en-US"/>
              <a:pPr/>
              <a:t>4</a:t>
            </a:fld>
            <a:endParaRPr 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581400" y="2971800"/>
            <a:ext cx="838200" cy="838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733800" y="2057400"/>
            <a:ext cx="123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0 1 1 1</a:t>
            </a: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 flipV="1">
            <a:off x="3962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810000" y="4419600"/>
            <a:ext cx="3603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  <a:p>
            <a:r>
              <a:rPr lang="en-US"/>
              <a:t>Y</a:t>
            </a:r>
          </a:p>
          <a:p>
            <a:r>
              <a:rPr lang="en-US"/>
              <a:t>Z</a:t>
            </a:r>
            <a:endParaRPr lang="en-US" baseline="-25000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3962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5786" name="Group 10"/>
          <p:cNvGrpSpPr>
            <a:grpSpLocks/>
          </p:cNvGrpSpPr>
          <p:nvPr/>
        </p:nvGrpSpPr>
        <p:grpSpPr bwMode="auto">
          <a:xfrm>
            <a:off x="4495800" y="3352800"/>
            <a:ext cx="1335088" cy="457200"/>
            <a:chOff x="2832" y="2112"/>
            <a:chExt cx="841" cy="288"/>
          </a:xfrm>
        </p:grpSpPr>
        <p:sp>
          <p:nvSpPr>
            <p:cNvPr id="75784" name="Text Box 8"/>
            <p:cNvSpPr txBox="1">
              <a:spLocks noChangeArrowheads="1"/>
            </p:cNvSpPr>
            <p:nvPr/>
          </p:nvSpPr>
          <p:spPr bwMode="auto">
            <a:xfrm>
              <a:off x="3120" y="2112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State</a:t>
              </a:r>
            </a:p>
          </p:txBody>
        </p:sp>
        <p:sp>
          <p:nvSpPr>
            <p:cNvPr id="75785" name="Line 9"/>
            <p:cNvSpPr>
              <a:spLocks noChangeShapeType="1"/>
            </p:cNvSpPr>
            <p:nvPr/>
          </p:nvSpPr>
          <p:spPr bwMode="auto">
            <a:xfrm flipH="1" flipV="1">
              <a:off x="2832" y="2139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796" name="Group 20"/>
          <p:cNvGrpSpPr>
            <a:grpSpLocks/>
          </p:cNvGrpSpPr>
          <p:nvPr/>
        </p:nvGrpSpPr>
        <p:grpSpPr bwMode="auto">
          <a:xfrm>
            <a:off x="3505200" y="4495800"/>
            <a:ext cx="4235450" cy="1600200"/>
            <a:chOff x="2208" y="2832"/>
            <a:chExt cx="2668" cy="1008"/>
          </a:xfrm>
        </p:grpSpPr>
        <p:sp>
          <p:nvSpPr>
            <p:cNvPr id="75787" name="Text Box 11"/>
            <p:cNvSpPr txBox="1">
              <a:spLocks noChangeArrowheads="1"/>
            </p:cNvSpPr>
            <p:nvPr/>
          </p:nvSpPr>
          <p:spPr bwMode="auto">
            <a:xfrm>
              <a:off x="2208" y="3552"/>
              <a:ext cx="5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Stack</a:t>
              </a:r>
            </a:p>
          </p:txBody>
        </p:sp>
        <p:sp>
          <p:nvSpPr>
            <p:cNvPr id="75788" name="Text Box 12"/>
            <p:cNvSpPr txBox="1">
              <a:spLocks noChangeArrowheads="1"/>
            </p:cNvSpPr>
            <p:nvPr/>
          </p:nvSpPr>
          <p:spPr bwMode="auto">
            <a:xfrm>
              <a:off x="3696" y="2832"/>
              <a:ext cx="1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Top of Stack</a:t>
              </a:r>
            </a:p>
          </p:txBody>
        </p:sp>
        <p:sp>
          <p:nvSpPr>
            <p:cNvPr id="75789" name="Line 13"/>
            <p:cNvSpPr>
              <a:spLocks noChangeShapeType="1"/>
            </p:cNvSpPr>
            <p:nvPr/>
          </p:nvSpPr>
          <p:spPr bwMode="auto">
            <a:xfrm flipH="1" flipV="1">
              <a:off x="2640" y="2928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795" name="Group 19"/>
          <p:cNvGrpSpPr>
            <a:grpSpLocks/>
          </p:cNvGrpSpPr>
          <p:nvPr/>
        </p:nvGrpSpPr>
        <p:grpSpPr bwMode="auto">
          <a:xfrm>
            <a:off x="1066800" y="1676400"/>
            <a:ext cx="5099050" cy="822325"/>
            <a:chOff x="768" y="987"/>
            <a:chExt cx="3212" cy="518"/>
          </a:xfrm>
        </p:grpSpPr>
        <p:sp>
          <p:nvSpPr>
            <p:cNvPr id="75790" name="Text Box 14"/>
            <p:cNvSpPr txBox="1">
              <a:spLocks noChangeArrowheads="1"/>
            </p:cNvSpPr>
            <p:nvPr/>
          </p:nvSpPr>
          <p:spPr bwMode="auto">
            <a:xfrm>
              <a:off x="3408" y="1200"/>
              <a:ext cx="5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Input</a:t>
              </a:r>
            </a:p>
          </p:txBody>
        </p:sp>
        <p:sp>
          <p:nvSpPr>
            <p:cNvPr id="75791" name="Text Box 15"/>
            <p:cNvSpPr txBox="1">
              <a:spLocks noChangeArrowheads="1"/>
            </p:cNvSpPr>
            <p:nvPr/>
          </p:nvSpPr>
          <p:spPr bwMode="auto">
            <a:xfrm>
              <a:off x="768" y="987"/>
              <a:ext cx="99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Next input</a:t>
              </a:r>
            </a:p>
            <a:p>
              <a:r>
                <a:rPr lang="en-US"/>
                <a:t>symbol</a:t>
              </a:r>
            </a:p>
          </p:txBody>
        </p:sp>
        <p:sp>
          <p:nvSpPr>
            <p:cNvPr id="75794" name="Line 18"/>
            <p:cNvSpPr>
              <a:spLocks noChangeShapeType="1"/>
            </p:cNvSpPr>
            <p:nvPr/>
          </p:nvSpPr>
          <p:spPr bwMode="auto">
            <a:xfrm>
              <a:off x="1824" y="1131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wcw</a:t>
            </a:r>
            <a:r>
              <a:rPr lang="en-US" baseline="30000" dirty="0" err="1"/>
              <a:t>R</a:t>
            </a:r>
            <a:r>
              <a:rPr lang="en-US" baseline="30000" dirty="0"/>
              <a:t> </a:t>
            </a:r>
            <a:r>
              <a:rPr lang="en-US" dirty="0"/>
              <a:t>can be presented by DPDA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you have not met c, push. Otherwise, pop.</a:t>
            </a:r>
          </a:p>
        </p:txBody>
      </p:sp>
    </p:spTree>
    <p:extLst>
      <p:ext uri="{BB962C8B-B14F-4D97-AF65-F5344CB8AC3E}">
        <p14:creationId xmlns:p14="http://schemas.microsoft.com/office/powerpoint/2010/main" val="1191165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Theorem: If L is a regular language, there exists a DPDA P, such that L=L(P)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Proof:?</a:t>
            </a:r>
          </a:p>
          <a:p>
            <a:endParaRPr lang="en-US" dirty="0"/>
          </a:p>
          <a:p>
            <a:r>
              <a:rPr lang="en-US" dirty="0"/>
              <a:t>Think about a DFA with a stack that never change…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slides, the DPDA is defined by final states, how about empty stack?</a:t>
            </a:r>
          </a:p>
          <a:p>
            <a:endParaRPr lang="en-US" dirty="0"/>
          </a:p>
          <a:p>
            <a:r>
              <a:rPr lang="en-US" dirty="0"/>
              <a:t>These two are not equivalent on the DPDA case!</a:t>
            </a:r>
          </a:p>
          <a:p>
            <a:endParaRPr lang="en-US" dirty="0"/>
          </a:p>
          <a:p>
            <a:r>
              <a:rPr lang="en-US" dirty="0"/>
              <a:t>Think about {0}*. </a:t>
            </a:r>
          </a:p>
        </p:txBody>
      </p:sp>
    </p:spTree>
    <p:extLst>
      <p:ext uri="{BB962C8B-B14F-4D97-AF65-F5344CB8AC3E}">
        <p14:creationId xmlns:p14="http://schemas.microsoft.com/office/powerpoint/2010/main" val="921834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PDA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68314" y="1484313"/>
            <a:ext cx="3653868" cy="4392612"/>
          </a:xfrm>
        </p:spPr>
        <p:txBody>
          <a:bodyPr/>
          <a:lstStyle/>
          <a:p>
            <a:r>
              <a:rPr lang="en-US" dirty="0"/>
              <a:t>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DPDA  (L(P))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NPDA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F634-2313-EA4B-AFA7-A45E6FA9853B}" type="slidenum">
              <a:rPr lang="en-US"/>
              <a:pPr/>
              <a:t>43</a:t>
            </a:fld>
            <a:endParaRPr lang="en-US"/>
          </a:p>
        </p:txBody>
      </p:sp>
      <p:sp>
        <p:nvSpPr>
          <p:cNvPr id="5" name="Curved Left Arrow 4"/>
          <p:cNvSpPr/>
          <p:nvPr/>
        </p:nvSpPr>
        <p:spPr bwMode="auto">
          <a:xfrm>
            <a:off x="2467186" y="2055707"/>
            <a:ext cx="822960" cy="822960"/>
          </a:xfrm>
          <a:prstGeom prst="curvedLeftArrow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Curved Left Arrow 6"/>
          <p:cNvSpPr/>
          <p:nvPr/>
        </p:nvSpPr>
        <p:spPr bwMode="auto">
          <a:xfrm>
            <a:off x="2467186" y="3774441"/>
            <a:ext cx="822960" cy="822960"/>
          </a:xfrm>
          <a:prstGeom prst="curvedLeftArrow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04332" y="1484313"/>
            <a:ext cx="3653868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DPDA  (N(P))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DPDA  (L(P))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urved Left Arrow 9"/>
          <p:cNvSpPr/>
          <p:nvPr/>
        </p:nvSpPr>
        <p:spPr bwMode="auto">
          <a:xfrm>
            <a:off x="6803204" y="2055707"/>
            <a:ext cx="822960" cy="822960"/>
          </a:xfrm>
          <a:prstGeom prst="curvedLeftArrow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Curved Left Arrow 11"/>
          <p:cNvSpPr/>
          <p:nvPr/>
        </p:nvSpPr>
        <p:spPr bwMode="auto">
          <a:xfrm>
            <a:off x="6955604" y="3774441"/>
            <a:ext cx="822960" cy="822960"/>
          </a:xfrm>
          <a:prstGeom prst="curvedLeftArrow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Multiply 12"/>
          <p:cNvSpPr/>
          <p:nvPr/>
        </p:nvSpPr>
        <p:spPr bwMode="auto">
          <a:xfrm>
            <a:off x="6955604" y="1861522"/>
            <a:ext cx="822960" cy="822960"/>
          </a:xfrm>
          <a:prstGeom prst="mathMultiply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12134" y="5499205"/>
            <a:ext cx="591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Try to prove theorem 6.19 in the textbook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81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  <p:bldP spid="5" grpId="0" animBg="1"/>
      <p:bldP spid="7" grpId="0" animBg="1"/>
      <p:bldP spid="8" grpId="0" build="p" autoUpdateAnimBg="0"/>
      <p:bldP spid="10" grpId="0" animBg="1"/>
      <p:bldP spid="12" grpId="0" animBg="1"/>
      <p:bldP spid="13" grpId="0" animBg="1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DPDA and 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DPDA P defined by final states, L=L(P), L has a non-ambiguous grammar.</a:t>
            </a:r>
          </a:p>
          <a:p>
            <a:endParaRPr lang="en-US" dirty="0"/>
          </a:p>
          <a:p>
            <a:r>
              <a:rPr lang="en-US" dirty="0"/>
              <a:t>However</a:t>
            </a:r>
            <a:r>
              <a:rPr lang="en-US"/>
              <a:t>, non-ambiguous </a:t>
            </a:r>
            <a:r>
              <a:rPr lang="en-US" dirty="0"/>
              <a:t>grammars don’t have to be able to be presented by DPDA.</a:t>
            </a:r>
          </a:p>
          <a:p>
            <a:endParaRPr lang="en-US" dirty="0"/>
          </a:p>
          <a:p>
            <a:r>
              <a:rPr lang="en-US" dirty="0"/>
              <a:t>Think about </a:t>
            </a:r>
            <a:r>
              <a:rPr lang="en-US" dirty="0" err="1"/>
              <a:t>ww</a:t>
            </a:r>
            <a:r>
              <a:rPr lang="en-US" baseline="30000" dirty="0" err="1"/>
              <a:t>r</a:t>
            </a:r>
            <a:r>
              <a:rPr lang="en-US" baseline="30000" dirty="0"/>
              <a:t>       </a:t>
            </a:r>
            <a:r>
              <a:rPr lang="en-US" dirty="0"/>
              <a:t>S-&gt;0S0|1S1| </a:t>
            </a:r>
            <a:r>
              <a:rPr lang="en-US" dirty="0" err="1">
                <a:latin typeface="Lucida Sans Unicode" charset="0"/>
              </a:rPr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Conversion of CFG to PDA</a:t>
            </a:r>
          </a:p>
          <a:p>
            <a:r>
              <a:rPr lang="en-US"/>
              <a:t>Conversion of PDA to CFG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Equivalence of PDA, CFG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FECD-DE78-7042-944A-55776BB5F423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we talked about closure properties of regular languages, it was useful to be able to jump between RE and DFA representations.</a:t>
            </a:r>
          </a:p>
          <a:p>
            <a:r>
              <a:rPr lang="en-US"/>
              <a:t>Similarly, CFG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PDA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are both useful to deal with properties of the CFL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DC82-F1A7-F941-B2BC-B4F23C209918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–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68450"/>
            <a:ext cx="7772400" cy="4419600"/>
          </a:xfrm>
        </p:spPr>
        <p:txBody>
          <a:bodyPr/>
          <a:lstStyle/>
          <a:p>
            <a:r>
              <a:rPr lang="en-US" dirty="0"/>
              <a:t>Also, PDA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s, being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algorithmic,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are often easier to use when arguing that a language is a CFL.</a:t>
            </a: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It is easy to see how a PDA can recognize balanced parentheses; not so easy as a grammar.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2B9C-7F4E-C94D-BC09-C18D7235C15E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a CFG to a PDA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 L = L(G).</a:t>
            </a:r>
          </a:p>
          <a:p>
            <a:r>
              <a:rPr lang="en-US"/>
              <a:t>Construct PDA P such that N(P) = L.</a:t>
            </a:r>
          </a:p>
          <a:p>
            <a:r>
              <a:rPr lang="en-US"/>
              <a:t>P has:</a:t>
            </a:r>
          </a:p>
          <a:p>
            <a:pPr lvl="1"/>
            <a:r>
              <a:rPr lang="en-US"/>
              <a:t>One state q.</a:t>
            </a:r>
          </a:p>
          <a:p>
            <a:pPr lvl="1"/>
            <a:r>
              <a:rPr lang="en-US"/>
              <a:t>Input symbols = terminals of G.</a:t>
            </a:r>
          </a:p>
          <a:p>
            <a:pPr lvl="1"/>
            <a:r>
              <a:rPr lang="en-US"/>
              <a:t>Stack symbols = all symbols of G.</a:t>
            </a:r>
          </a:p>
          <a:p>
            <a:pPr lvl="1"/>
            <a:r>
              <a:rPr lang="en-US"/>
              <a:t>Start symbol = start symbol of G.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E1D2-BA34-6343-B3C6-BD4320D4A7D4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2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Intuition About 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At each step, P represents some </a:t>
            </a:r>
            <a:r>
              <a:rPr lang="en-US" i="1">
                <a:solidFill>
                  <a:srgbClr val="FF0066"/>
                </a:solidFill>
              </a:rPr>
              <a:t>left-sentential form</a:t>
            </a:r>
            <a:r>
              <a:rPr lang="en-US"/>
              <a:t>  (step of a leftmost derivation).</a:t>
            </a:r>
          </a:p>
          <a:p>
            <a:r>
              <a:rPr lang="en-US"/>
              <a:t>If the stack of P is </a:t>
            </a:r>
            <a:r>
              <a:rPr lang="en-US">
                <a:sym typeface="Symbol" charset="0"/>
              </a:rPr>
              <a:t></a:t>
            </a:r>
            <a:r>
              <a:rPr lang="en-US"/>
              <a:t>, and P has so far consumed x from its input, then P represents left-sentential form x</a:t>
            </a:r>
            <a:r>
              <a:rPr lang="en-US">
                <a:sym typeface="Symbol" charset="0"/>
              </a:rPr>
              <a:t></a:t>
            </a:r>
            <a:r>
              <a:rPr lang="en-US"/>
              <a:t>.</a:t>
            </a:r>
          </a:p>
          <a:p>
            <a:r>
              <a:rPr lang="en-US"/>
              <a:t>At empty stack, the input consumed is a string in L(G).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E3B-4A47-8E47-9B30-C844918855EC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Intuition</a:t>
            </a:r>
            <a:r>
              <a:rPr lang="en-US"/>
              <a:t>: PDA – 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/>
              <a:t>Being nondeterministic, the PDA can have a choice of next moves.</a:t>
            </a:r>
          </a:p>
          <a:p>
            <a:pPr marL="609600" indent="-609600"/>
            <a:r>
              <a:rPr lang="en-US"/>
              <a:t>In each choice, the PDA can: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Change state, and also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Replace the top symbol on the stack by a sequence of zero or more symbols.</a:t>
            </a:r>
          </a:p>
          <a:p>
            <a:pPr marL="1371600" lvl="2" indent="-457200">
              <a:buFont typeface="Monotype Sorts" charset="0"/>
              <a:buChar char="u"/>
            </a:pPr>
            <a:r>
              <a:rPr lang="en-US"/>
              <a:t>Zero symbols =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pop.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marL="1371600" lvl="2" indent="-457200">
              <a:buFont typeface="Monotype Sorts" charset="0"/>
              <a:buChar char="u"/>
            </a:pPr>
            <a:r>
              <a:rPr lang="en-US"/>
              <a:t>Many symbols = sequence of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pushes.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8D43-1D52-5146-8B83-0CE6952FF011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Function of P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81200"/>
            <a:ext cx="8534400" cy="4114800"/>
          </a:xfrm>
        </p:spPr>
        <p:txBody>
          <a:bodyPr/>
          <a:lstStyle/>
          <a:p>
            <a:pPr marL="609600" indent="-609600">
              <a:buFont typeface="Monotype Sorts" charset="0"/>
              <a:buAutoNum type="arabicPeriod"/>
            </a:pP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(q, a, a) = (q,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). (</a:t>
            </a:r>
            <a:r>
              <a:rPr lang="en-US" i="1" dirty="0">
                <a:solidFill>
                  <a:srgbClr val="FF0066"/>
                </a:solidFill>
              </a:rPr>
              <a:t>Type 1</a:t>
            </a:r>
            <a:r>
              <a:rPr lang="en-US" dirty="0"/>
              <a:t>  rules)</a:t>
            </a:r>
          </a:p>
          <a:p>
            <a:pPr marL="990600" lvl="1" indent="-533400">
              <a:buFont typeface="Monotype Sorts" charset="0"/>
              <a:buChar char="u"/>
            </a:pPr>
            <a:r>
              <a:rPr lang="en-US" dirty="0"/>
              <a:t>This step does not change the LSF represented, but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moves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responsibility for </a:t>
            </a:r>
            <a:r>
              <a:rPr lang="en-US" i="1" dirty="0"/>
              <a:t>a</a:t>
            </a:r>
            <a:r>
              <a:rPr lang="en-US" dirty="0"/>
              <a:t>  from the stack to the consumed input.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 dirty="0"/>
              <a:t>If A -&gt; </a:t>
            </a:r>
            <a:r>
              <a:rPr lang="en-US" dirty="0">
                <a:sym typeface="Symbol" charset="0"/>
              </a:rPr>
              <a:t></a:t>
            </a:r>
            <a:r>
              <a:rPr lang="en-US" dirty="0"/>
              <a:t> is a production of G, then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(q,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A) contains (q, </a:t>
            </a:r>
            <a:r>
              <a:rPr lang="en-US" dirty="0">
                <a:sym typeface="Symbol" charset="0"/>
              </a:rPr>
              <a:t></a:t>
            </a:r>
            <a:r>
              <a:rPr lang="en-US" dirty="0"/>
              <a:t>). (</a:t>
            </a:r>
            <a:r>
              <a:rPr lang="en-US" i="1" dirty="0">
                <a:solidFill>
                  <a:srgbClr val="FF0066"/>
                </a:solidFill>
              </a:rPr>
              <a:t>Type 2</a:t>
            </a:r>
            <a:r>
              <a:rPr lang="en-US" dirty="0"/>
              <a:t>  rules)</a:t>
            </a:r>
          </a:p>
          <a:p>
            <a:pPr marL="990600" lvl="1" indent="-533400">
              <a:buFont typeface="Monotype Sorts" charset="0"/>
              <a:buChar char="u"/>
            </a:pPr>
            <a:r>
              <a:rPr lang="en-US" dirty="0"/>
              <a:t>Guess a production for A, and represent the next LSF in the derivation.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97D0-3BA3-A34D-97D5-4832D1CCA566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That L(P) = L(G)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/>
              <a:t>We need to show that (q, </a:t>
            </a:r>
            <a:r>
              <a:rPr lang="en-US" dirty="0" err="1"/>
              <a:t>wx</a:t>
            </a:r>
            <a:r>
              <a:rPr lang="en-US" dirty="0"/>
              <a:t>, S) </a:t>
            </a:r>
            <a:r>
              <a:rPr lang="en-US" dirty="0">
                <a:latin typeface="Lucida Sans Unicode" charset="0"/>
              </a:rPr>
              <a:t>⊦</a:t>
            </a:r>
            <a:r>
              <a:rPr lang="en-US" dirty="0"/>
              <a:t>*  (q, x, </a:t>
            </a:r>
            <a:r>
              <a:rPr lang="en-US" dirty="0">
                <a:sym typeface="Symbol" charset="0"/>
              </a:rPr>
              <a:t></a:t>
            </a:r>
            <a:r>
              <a:rPr lang="en-US" dirty="0"/>
              <a:t>) for any x if and only if  S =&gt;*</a:t>
            </a:r>
            <a:r>
              <a:rPr lang="en-US" baseline="-25000" dirty="0"/>
              <a:t>lm</a:t>
            </a:r>
            <a:r>
              <a:rPr lang="en-US" dirty="0"/>
              <a:t> w</a:t>
            </a:r>
            <a:r>
              <a:rPr lang="en-US" dirty="0">
                <a:sym typeface="Symbol" charset="0"/>
              </a:rPr>
              <a:t>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6600"/>
                </a:solidFill>
              </a:rPr>
              <a:t>Part 1</a:t>
            </a:r>
            <a:r>
              <a:rPr lang="en-US" dirty="0"/>
              <a:t>: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only if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is an induction on the number of steps made by P.</a:t>
            </a:r>
          </a:p>
          <a:p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0 steps.</a:t>
            </a:r>
          </a:p>
          <a:p>
            <a:pPr lvl="1"/>
            <a:r>
              <a:rPr lang="en-US" dirty="0"/>
              <a:t>Then </a:t>
            </a:r>
            <a:r>
              <a:rPr lang="en-US" dirty="0">
                <a:sym typeface="Symbol" charset="0"/>
              </a:rPr>
              <a:t></a:t>
            </a:r>
            <a:r>
              <a:rPr lang="en-US" dirty="0"/>
              <a:t> = S, w =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and S =&gt;*</a:t>
            </a:r>
            <a:r>
              <a:rPr lang="en-US" baseline="-25000" dirty="0"/>
              <a:t>lm</a:t>
            </a:r>
            <a:r>
              <a:rPr lang="en-US" dirty="0"/>
              <a:t> S is surely true.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798-3C75-D046-A440-6D5141B9772A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 for Part 1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n moves of P: (q, wx, S) 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*  (q, x, </a:t>
            </a:r>
            <a:r>
              <a:rPr lang="en-US">
                <a:sym typeface="Symbol" charset="0"/>
              </a:rPr>
              <a:t></a:t>
            </a:r>
            <a:r>
              <a:rPr lang="en-US"/>
              <a:t>) and assume the IH for sequences of n-1 moves.</a:t>
            </a:r>
          </a:p>
          <a:p>
            <a:r>
              <a:rPr lang="en-US"/>
              <a:t>There are two cases, depending on whether the last move uses a </a:t>
            </a:r>
            <a:r>
              <a:rPr lang="en-US">
                <a:solidFill>
                  <a:srgbClr val="FF6600"/>
                </a:solidFill>
              </a:rPr>
              <a:t>Type 1</a:t>
            </a:r>
            <a:r>
              <a:rPr lang="en-US"/>
              <a:t> or </a:t>
            </a:r>
            <a:r>
              <a:rPr lang="en-US">
                <a:solidFill>
                  <a:srgbClr val="FF6600"/>
                </a:solidFill>
              </a:rPr>
              <a:t>Type 2</a:t>
            </a:r>
            <a:r>
              <a:rPr lang="en-US"/>
              <a:t> rule.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0477-87F8-2241-982B-26DA94916F0A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a </a:t>
            </a:r>
            <a:r>
              <a:rPr lang="en-US">
                <a:solidFill>
                  <a:srgbClr val="FF6600"/>
                </a:solidFill>
              </a:rPr>
              <a:t>Type 1</a:t>
            </a:r>
            <a:r>
              <a:rPr lang="en-US"/>
              <a:t> Rule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/>
              <a:t>The move sequence must be of the form (q, yax, S) 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* (q, ax, a</a:t>
            </a:r>
            <a:r>
              <a:rPr lang="en-US">
                <a:sym typeface="Symbol" charset="0"/>
              </a:rPr>
              <a:t></a:t>
            </a:r>
            <a:r>
              <a:rPr lang="en-US"/>
              <a:t>) </a:t>
            </a:r>
            <a:r>
              <a:rPr lang="en-US">
                <a:latin typeface="Lucida Sans Unicode" charset="0"/>
              </a:rPr>
              <a:t>⊦ </a:t>
            </a:r>
            <a:r>
              <a:rPr lang="en-US"/>
              <a:t>(q, x, </a:t>
            </a:r>
            <a:r>
              <a:rPr lang="en-US">
                <a:sym typeface="Symbol" charset="0"/>
              </a:rPr>
              <a:t></a:t>
            </a:r>
            <a:r>
              <a:rPr lang="en-US"/>
              <a:t>), where ya = w.</a:t>
            </a:r>
          </a:p>
          <a:p>
            <a:r>
              <a:rPr lang="en-US"/>
              <a:t>By the IH applied to the first n-1 steps,  S =&gt;*</a:t>
            </a:r>
            <a:r>
              <a:rPr lang="en-US" baseline="-25000"/>
              <a:t>lm</a:t>
            </a:r>
            <a:r>
              <a:rPr lang="en-US"/>
              <a:t> ya</a:t>
            </a:r>
            <a:r>
              <a:rPr lang="en-US">
                <a:sym typeface="Symbol" charset="0"/>
              </a:rPr>
              <a:t>.</a:t>
            </a:r>
            <a:endParaRPr lang="en-US"/>
          </a:p>
          <a:p>
            <a:r>
              <a:rPr lang="en-US"/>
              <a:t>But ya = w, so S =&gt;*</a:t>
            </a:r>
            <a:r>
              <a:rPr lang="en-US" baseline="-25000"/>
              <a:t>lm</a:t>
            </a:r>
            <a:r>
              <a:rPr lang="en-US"/>
              <a:t> w</a:t>
            </a:r>
            <a:r>
              <a:rPr lang="en-US">
                <a:sym typeface="Symbol" charset="0"/>
              </a:rPr>
              <a:t></a:t>
            </a:r>
            <a:r>
              <a:rPr lang="en-US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A3BA-6941-394C-9907-FE1487530FDF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a </a:t>
            </a:r>
            <a:r>
              <a:rPr lang="en-US">
                <a:solidFill>
                  <a:srgbClr val="FF6600"/>
                </a:solidFill>
              </a:rPr>
              <a:t>Type 2</a:t>
            </a:r>
            <a:r>
              <a:rPr lang="en-US"/>
              <a:t> Rule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/>
              <a:t>The move sequence must be of the form (q, wx, S) 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* (q, x, A</a:t>
            </a:r>
            <a:r>
              <a:rPr lang="en-US">
                <a:sym typeface="Symbol" charset="0"/>
              </a:rPr>
              <a:t></a:t>
            </a:r>
            <a:r>
              <a:rPr lang="en-US"/>
              <a:t>) </a:t>
            </a:r>
            <a:r>
              <a:rPr lang="en-US">
                <a:latin typeface="Lucida Sans Unicode" charset="0"/>
              </a:rPr>
              <a:t>⊦ </a:t>
            </a:r>
            <a:r>
              <a:rPr lang="en-US"/>
              <a:t>(q, x, </a:t>
            </a:r>
            <a:r>
              <a:rPr lang="en-US">
                <a:sym typeface="Symbol" charset="0"/>
              </a:rPr>
              <a:t></a:t>
            </a:r>
            <a:r>
              <a:rPr lang="en-US"/>
              <a:t>), where A -&gt; </a:t>
            </a:r>
            <a:r>
              <a:rPr lang="en-US">
                <a:sym typeface="Symbol" charset="0"/>
              </a:rPr>
              <a:t> </a:t>
            </a:r>
            <a:r>
              <a:rPr lang="en-US"/>
              <a:t>is a production and </a:t>
            </a:r>
            <a:r>
              <a:rPr lang="en-US">
                <a:sym typeface="Symbol" charset="0"/>
              </a:rPr>
              <a:t> </a:t>
            </a:r>
            <a:r>
              <a:rPr lang="en-US"/>
              <a:t>= </a:t>
            </a:r>
            <a:r>
              <a:rPr lang="en-US">
                <a:sym typeface="Symbol" charset="0"/>
              </a:rPr>
              <a:t></a:t>
            </a:r>
            <a:r>
              <a:rPr lang="en-US"/>
              <a:t>.</a:t>
            </a:r>
          </a:p>
          <a:p>
            <a:r>
              <a:rPr lang="en-US"/>
              <a:t>By the IH applied to the first n-1 steps,  S =&gt;*</a:t>
            </a:r>
            <a:r>
              <a:rPr lang="en-US" baseline="-25000"/>
              <a:t>lm</a:t>
            </a:r>
            <a:r>
              <a:rPr lang="en-US"/>
              <a:t> wA</a:t>
            </a:r>
            <a:r>
              <a:rPr lang="en-US">
                <a:sym typeface="Symbol" charset="0"/>
              </a:rPr>
              <a:t>.</a:t>
            </a:r>
            <a:endParaRPr lang="en-US"/>
          </a:p>
          <a:p>
            <a:r>
              <a:rPr lang="en-US"/>
              <a:t>Thus, S =&gt;*</a:t>
            </a:r>
            <a:r>
              <a:rPr lang="en-US" baseline="-25000"/>
              <a:t>lm</a:t>
            </a:r>
            <a:r>
              <a:rPr lang="en-US"/>
              <a:t> w</a:t>
            </a:r>
            <a:r>
              <a:rPr lang="en-US">
                <a:sym typeface="Symbol" charset="0"/>
              </a:rPr>
              <a:t></a:t>
            </a:r>
            <a:r>
              <a:rPr lang="en-US"/>
              <a:t> = w</a:t>
            </a:r>
            <a:r>
              <a:rPr lang="en-US">
                <a:sym typeface="Symbol" charset="0"/>
              </a:rPr>
              <a:t></a:t>
            </a:r>
            <a:r>
              <a:rPr lang="en-US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5257-57A0-1647-BBFD-D9EC087A4AFB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of Part 2 (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if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also must prove that if S =&gt;*</a:t>
            </a:r>
            <a:r>
              <a:rPr lang="en-US" baseline="-25000"/>
              <a:t>lm</a:t>
            </a:r>
            <a:r>
              <a:rPr lang="en-US"/>
              <a:t> w</a:t>
            </a:r>
            <a:r>
              <a:rPr lang="en-US">
                <a:sym typeface="Symbol" charset="0"/>
              </a:rPr>
              <a:t></a:t>
            </a:r>
            <a:r>
              <a:rPr lang="en-US"/>
              <a:t>, then (q, wx, S) 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* (q, x, </a:t>
            </a:r>
            <a:r>
              <a:rPr lang="en-US">
                <a:sym typeface="Symbol" charset="0"/>
              </a:rPr>
              <a:t></a:t>
            </a:r>
            <a:r>
              <a:rPr lang="en-US"/>
              <a:t>) for any x.</a:t>
            </a:r>
          </a:p>
          <a:p>
            <a:r>
              <a:rPr lang="en-US"/>
              <a:t>Induction on number of steps in the leftmost derivation.</a:t>
            </a:r>
          </a:p>
          <a:p>
            <a:r>
              <a:rPr lang="en-US"/>
              <a:t>Ideas are similar; omitted.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6870-DCF8-6F45-BE7E-E2668B1E7D97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– Completion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now have (q, wx, S) 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* (q, x, </a:t>
            </a:r>
            <a:r>
              <a:rPr lang="en-US">
                <a:sym typeface="Symbol" charset="0"/>
              </a:rPr>
              <a:t></a:t>
            </a:r>
            <a:r>
              <a:rPr lang="en-US"/>
              <a:t>) for any x if and only if  S =&gt;*</a:t>
            </a:r>
            <a:r>
              <a:rPr lang="en-US" baseline="-25000"/>
              <a:t>lm</a:t>
            </a:r>
            <a:r>
              <a:rPr lang="en-US"/>
              <a:t> w</a:t>
            </a:r>
            <a:r>
              <a:rPr lang="en-US">
                <a:sym typeface="Symbol" charset="0"/>
              </a:rPr>
              <a:t></a:t>
            </a:r>
            <a:r>
              <a:rPr lang="en-US"/>
              <a:t>.</a:t>
            </a:r>
          </a:p>
          <a:p>
            <a:r>
              <a:rPr lang="en-US"/>
              <a:t>In particular, let x = </a:t>
            </a:r>
            <a:r>
              <a:rPr lang="en-US">
                <a:sym typeface="Symbol" charset="0"/>
              </a:rPr>
              <a:t></a:t>
            </a:r>
            <a:r>
              <a:rPr lang="en-US"/>
              <a:t> =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r>
              <a:rPr lang="en-US"/>
              <a:t>Then (q, w, S) 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* (q,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) if and only if S =&gt;*</a:t>
            </a:r>
            <a:r>
              <a:rPr lang="en-US" baseline="-25000"/>
              <a:t>lm</a:t>
            </a:r>
            <a:r>
              <a:rPr lang="en-US"/>
              <a:t> w.</a:t>
            </a:r>
          </a:p>
          <a:p>
            <a:r>
              <a:rPr lang="en-US"/>
              <a:t>That is, w is in N(P) if and only if w is in L(G).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A2AB-C715-1F42-B392-ECEB3934199D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a PDA to a CFG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610600" cy="4572000"/>
          </a:xfrm>
        </p:spPr>
        <p:txBody>
          <a:bodyPr/>
          <a:lstStyle/>
          <a:p>
            <a:r>
              <a:rPr lang="en-US"/>
              <a:t>Now, assume L = N(P).</a:t>
            </a:r>
          </a:p>
          <a:p>
            <a:r>
              <a:rPr lang="en-US"/>
              <a:t>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ll construct a CFG G such that L = L(G).</a:t>
            </a:r>
          </a:p>
          <a:p>
            <a:r>
              <a:rPr lang="en-US">
                <a:solidFill>
                  <a:srgbClr val="CC9900"/>
                </a:solidFill>
              </a:rPr>
              <a:t>Intuition</a:t>
            </a:r>
            <a:r>
              <a:rPr lang="en-US"/>
              <a:t>: G will have variables [pXq] generating exactly the inputs that cause P to have the net effect of popping stack symbol X while going from state p to state q.</a:t>
            </a:r>
          </a:p>
          <a:p>
            <a:pPr lvl="1"/>
            <a:r>
              <a:rPr lang="en-US"/>
              <a:t>P never gets below this X while doing so.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96DA-53AA-AA42-9E6B-EBF938BC4D85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6600"/>
                </a:solidFill>
              </a:rPr>
              <a:t>Picture</a:t>
            </a:r>
            <a:r>
              <a:rPr lang="en-US"/>
              <a:t>: Popping X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33D-81C4-B047-9A5F-B153F979CC48}" type="slidenum">
              <a:rPr lang="en-US"/>
              <a:pPr/>
              <a:t>58</a:t>
            </a:fld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193925" y="452913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022725" y="5367338"/>
            <a:ext cx="41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52229" name="Freeform 5"/>
          <p:cNvSpPr>
            <a:spLocks/>
          </p:cNvSpPr>
          <p:nvPr/>
        </p:nvSpPr>
        <p:spPr bwMode="auto">
          <a:xfrm>
            <a:off x="2286000" y="2362200"/>
            <a:ext cx="4149725" cy="2638425"/>
          </a:xfrm>
          <a:custGeom>
            <a:avLst/>
            <a:gdLst>
              <a:gd name="T0" fmla="*/ 0 w 2614"/>
              <a:gd name="T1" fmla="*/ 1296 h 1662"/>
              <a:gd name="T2" fmla="*/ 122 w 2614"/>
              <a:gd name="T3" fmla="*/ 1163 h 1662"/>
              <a:gd name="T4" fmla="*/ 155 w 2614"/>
              <a:gd name="T5" fmla="*/ 1008 h 1662"/>
              <a:gd name="T6" fmla="*/ 222 w 2614"/>
              <a:gd name="T7" fmla="*/ 842 h 1662"/>
              <a:gd name="T8" fmla="*/ 366 w 2614"/>
              <a:gd name="T9" fmla="*/ 565 h 1662"/>
              <a:gd name="T10" fmla="*/ 399 w 2614"/>
              <a:gd name="T11" fmla="*/ 499 h 1662"/>
              <a:gd name="T12" fmla="*/ 465 w 2614"/>
              <a:gd name="T13" fmla="*/ 410 h 1662"/>
              <a:gd name="T14" fmla="*/ 543 w 2614"/>
              <a:gd name="T15" fmla="*/ 499 h 1662"/>
              <a:gd name="T16" fmla="*/ 576 w 2614"/>
              <a:gd name="T17" fmla="*/ 565 h 1662"/>
              <a:gd name="T18" fmla="*/ 620 w 2614"/>
              <a:gd name="T19" fmla="*/ 665 h 1662"/>
              <a:gd name="T20" fmla="*/ 698 w 2614"/>
              <a:gd name="T21" fmla="*/ 1064 h 1662"/>
              <a:gd name="T22" fmla="*/ 809 w 2614"/>
              <a:gd name="T23" fmla="*/ 1197 h 1662"/>
              <a:gd name="T24" fmla="*/ 1019 w 2614"/>
              <a:gd name="T25" fmla="*/ 1097 h 1662"/>
              <a:gd name="T26" fmla="*/ 1119 w 2614"/>
              <a:gd name="T27" fmla="*/ 1031 h 1662"/>
              <a:gd name="T28" fmla="*/ 1141 w 2614"/>
              <a:gd name="T29" fmla="*/ 997 h 1662"/>
              <a:gd name="T30" fmla="*/ 1174 w 2614"/>
              <a:gd name="T31" fmla="*/ 975 h 1662"/>
              <a:gd name="T32" fmla="*/ 1185 w 2614"/>
              <a:gd name="T33" fmla="*/ 665 h 1662"/>
              <a:gd name="T34" fmla="*/ 1252 w 2614"/>
              <a:gd name="T35" fmla="*/ 532 h 1662"/>
              <a:gd name="T36" fmla="*/ 1263 w 2614"/>
              <a:gd name="T37" fmla="*/ 499 h 1662"/>
              <a:gd name="T38" fmla="*/ 1318 w 2614"/>
              <a:gd name="T39" fmla="*/ 443 h 1662"/>
              <a:gd name="T40" fmla="*/ 1385 w 2614"/>
              <a:gd name="T41" fmla="*/ 167 h 1662"/>
              <a:gd name="T42" fmla="*/ 1462 w 2614"/>
              <a:gd name="T43" fmla="*/ 56 h 1662"/>
              <a:gd name="T44" fmla="*/ 1495 w 2614"/>
              <a:gd name="T45" fmla="*/ 122 h 1662"/>
              <a:gd name="T46" fmla="*/ 1562 w 2614"/>
              <a:gd name="T47" fmla="*/ 322 h 1662"/>
              <a:gd name="T48" fmla="*/ 1584 w 2614"/>
              <a:gd name="T49" fmla="*/ 443 h 1662"/>
              <a:gd name="T50" fmla="*/ 1606 w 2614"/>
              <a:gd name="T51" fmla="*/ 510 h 1662"/>
              <a:gd name="T52" fmla="*/ 1617 w 2614"/>
              <a:gd name="T53" fmla="*/ 554 h 1662"/>
              <a:gd name="T54" fmla="*/ 1673 w 2614"/>
              <a:gd name="T55" fmla="*/ 610 h 1662"/>
              <a:gd name="T56" fmla="*/ 1783 w 2614"/>
              <a:gd name="T57" fmla="*/ 610 h 1662"/>
              <a:gd name="T58" fmla="*/ 1894 w 2614"/>
              <a:gd name="T59" fmla="*/ 488 h 1662"/>
              <a:gd name="T60" fmla="*/ 1961 w 2614"/>
              <a:gd name="T61" fmla="*/ 455 h 1662"/>
              <a:gd name="T62" fmla="*/ 2016 w 2614"/>
              <a:gd name="T63" fmla="*/ 521 h 1662"/>
              <a:gd name="T64" fmla="*/ 2049 w 2614"/>
              <a:gd name="T65" fmla="*/ 587 h 1662"/>
              <a:gd name="T66" fmla="*/ 2094 w 2614"/>
              <a:gd name="T67" fmla="*/ 643 h 1662"/>
              <a:gd name="T68" fmla="*/ 2138 w 2614"/>
              <a:gd name="T69" fmla="*/ 720 h 1662"/>
              <a:gd name="T70" fmla="*/ 2226 w 2614"/>
              <a:gd name="T71" fmla="*/ 887 h 1662"/>
              <a:gd name="T72" fmla="*/ 2282 w 2614"/>
              <a:gd name="T73" fmla="*/ 986 h 1662"/>
              <a:gd name="T74" fmla="*/ 2304 w 2614"/>
              <a:gd name="T75" fmla="*/ 1019 h 1662"/>
              <a:gd name="T76" fmla="*/ 2382 w 2614"/>
              <a:gd name="T77" fmla="*/ 1141 h 1662"/>
              <a:gd name="T78" fmla="*/ 2415 w 2614"/>
              <a:gd name="T79" fmla="*/ 1208 h 1662"/>
              <a:gd name="T80" fmla="*/ 2492 w 2614"/>
              <a:gd name="T81" fmla="*/ 1385 h 1662"/>
              <a:gd name="T82" fmla="*/ 2503 w 2614"/>
              <a:gd name="T83" fmla="*/ 1418 h 1662"/>
              <a:gd name="T84" fmla="*/ 2526 w 2614"/>
              <a:gd name="T85" fmla="*/ 1440 h 1662"/>
              <a:gd name="T86" fmla="*/ 2614 w 2614"/>
              <a:gd name="T87" fmla="*/ 166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14" h="1662">
                <a:moveTo>
                  <a:pt x="0" y="1296"/>
                </a:moveTo>
                <a:cubicBezTo>
                  <a:pt x="51" y="1262"/>
                  <a:pt x="80" y="1207"/>
                  <a:pt x="122" y="1163"/>
                </a:cubicBezTo>
                <a:cubicBezTo>
                  <a:pt x="135" y="1113"/>
                  <a:pt x="132" y="1055"/>
                  <a:pt x="155" y="1008"/>
                </a:cubicBezTo>
                <a:cubicBezTo>
                  <a:pt x="181" y="955"/>
                  <a:pt x="206" y="900"/>
                  <a:pt x="222" y="842"/>
                </a:cubicBezTo>
                <a:cubicBezTo>
                  <a:pt x="251" y="739"/>
                  <a:pt x="269" y="628"/>
                  <a:pt x="366" y="565"/>
                </a:cubicBezTo>
                <a:cubicBezTo>
                  <a:pt x="429" y="470"/>
                  <a:pt x="353" y="590"/>
                  <a:pt x="399" y="499"/>
                </a:cubicBezTo>
                <a:cubicBezTo>
                  <a:pt x="415" y="466"/>
                  <a:pt x="445" y="440"/>
                  <a:pt x="465" y="410"/>
                </a:cubicBezTo>
                <a:cubicBezTo>
                  <a:pt x="494" y="439"/>
                  <a:pt x="525" y="462"/>
                  <a:pt x="543" y="499"/>
                </a:cubicBezTo>
                <a:cubicBezTo>
                  <a:pt x="589" y="590"/>
                  <a:pt x="513" y="470"/>
                  <a:pt x="576" y="565"/>
                </a:cubicBezTo>
                <a:cubicBezTo>
                  <a:pt x="602" y="645"/>
                  <a:pt x="585" y="612"/>
                  <a:pt x="620" y="665"/>
                </a:cubicBezTo>
                <a:cubicBezTo>
                  <a:pt x="629" y="827"/>
                  <a:pt x="611" y="932"/>
                  <a:pt x="698" y="1064"/>
                </a:cubicBezTo>
                <a:cubicBezTo>
                  <a:pt x="738" y="1125"/>
                  <a:pt x="735" y="1173"/>
                  <a:pt x="809" y="1197"/>
                </a:cubicBezTo>
                <a:cubicBezTo>
                  <a:pt x="888" y="1170"/>
                  <a:pt x="948" y="1138"/>
                  <a:pt x="1019" y="1097"/>
                </a:cubicBezTo>
                <a:cubicBezTo>
                  <a:pt x="1057" y="1075"/>
                  <a:pt x="1077" y="1045"/>
                  <a:pt x="1119" y="1031"/>
                </a:cubicBezTo>
                <a:cubicBezTo>
                  <a:pt x="1126" y="1020"/>
                  <a:pt x="1132" y="1007"/>
                  <a:pt x="1141" y="997"/>
                </a:cubicBezTo>
                <a:cubicBezTo>
                  <a:pt x="1150" y="988"/>
                  <a:pt x="1172" y="988"/>
                  <a:pt x="1174" y="975"/>
                </a:cubicBezTo>
                <a:cubicBezTo>
                  <a:pt x="1188" y="872"/>
                  <a:pt x="1176" y="768"/>
                  <a:pt x="1185" y="665"/>
                </a:cubicBezTo>
                <a:cubicBezTo>
                  <a:pt x="1190" y="612"/>
                  <a:pt x="1224" y="574"/>
                  <a:pt x="1252" y="532"/>
                </a:cubicBezTo>
                <a:cubicBezTo>
                  <a:pt x="1258" y="522"/>
                  <a:pt x="1256" y="508"/>
                  <a:pt x="1263" y="499"/>
                </a:cubicBezTo>
                <a:cubicBezTo>
                  <a:pt x="1279" y="478"/>
                  <a:pt x="1318" y="443"/>
                  <a:pt x="1318" y="443"/>
                </a:cubicBezTo>
                <a:cubicBezTo>
                  <a:pt x="1348" y="352"/>
                  <a:pt x="1358" y="258"/>
                  <a:pt x="1385" y="167"/>
                </a:cubicBezTo>
                <a:cubicBezTo>
                  <a:pt x="1402" y="111"/>
                  <a:pt x="1405" y="75"/>
                  <a:pt x="1462" y="56"/>
                </a:cubicBezTo>
                <a:cubicBezTo>
                  <a:pt x="1500" y="171"/>
                  <a:pt x="1440" y="0"/>
                  <a:pt x="1495" y="122"/>
                </a:cubicBezTo>
                <a:cubicBezTo>
                  <a:pt x="1521" y="179"/>
                  <a:pt x="1549" y="259"/>
                  <a:pt x="1562" y="322"/>
                </a:cubicBezTo>
                <a:cubicBezTo>
                  <a:pt x="1570" y="362"/>
                  <a:pt x="1574" y="403"/>
                  <a:pt x="1584" y="443"/>
                </a:cubicBezTo>
                <a:cubicBezTo>
                  <a:pt x="1590" y="466"/>
                  <a:pt x="1599" y="488"/>
                  <a:pt x="1606" y="510"/>
                </a:cubicBezTo>
                <a:cubicBezTo>
                  <a:pt x="1611" y="524"/>
                  <a:pt x="1609" y="541"/>
                  <a:pt x="1617" y="554"/>
                </a:cubicBezTo>
                <a:cubicBezTo>
                  <a:pt x="1632" y="576"/>
                  <a:pt x="1673" y="610"/>
                  <a:pt x="1673" y="610"/>
                </a:cubicBezTo>
                <a:cubicBezTo>
                  <a:pt x="1699" y="689"/>
                  <a:pt x="1725" y="649"/>
                  <a:pt x="1783" y="610"/>
                </a:cubicBezTo>
                <a:cubicBezTo>
                  <a:pt x="1834" y="576"/>
                  <a:pt x="1858" y="542"/>
                  <a:pt x="1894" y="488"/>
                </a:cubicBezTo>
                <a:cubicBezTo>
                  <a:pt x="1907" y="469"/>
                  <a:pt x="1942" y="461"/>
                  <a:pt x="1961" y="455"/>
                </a:cubicBezTo>
                <a:cubicBezTo>
                  <a:pt x="2016" y="537"/>
                  <a:pt x="1945" y="436"/>
                  <a:pt x="2016" y="521"/>
                </a:cubicBezTo>
                <a:cubicBezTo>
                  <a:pt x="2073" y="589"/>
                  <a:pt x="2009" y="519"/>
                  <a:pt x="2049" y="587"/>
                </a:cubicBezTo>
                <a:cubicBezTo>
                  <a:pt x="2061" y="608"/>
                  <a:pt x="2080" y="623"/>
                  <a:pt x="2094" y="643"/>
                </a:cubicBezTo>
                <a:cubicBezTo>
                  <a:pt x="2120" y="721"/>
                  <a:pt x="2084" y="624"/>
                  <a:pt x="2138" y="720"/>
                </a:cubicBezTo>
                <a:cubicBezTo>
                  <a:pt x="2171" y="778"/>
                  <a:pt x="2178" y="838"/>
                  <a:pt x="2226" y="887"/>
                </a:cubicBezTo>
                <a:cubicBezTo>
                  <a:pt x="2247" y="945"/>
                  <a:pt x="2232" y="910"/>
                  <a:pt x="2282" y="986"/>
                </a:cubicBezTo>
                <a:cubicBezTo>
                  <a:pt x="2289" y="997"/>
                  <a:pt x="2304" y="1019"/>
                  <a:pt x="2304" y="1019"/>
                </a:cubicBezTo>
                <a:cubicBezTo>
                  <a:pt x="2320" y="1068"/>
                  <a:pt x="2346" y="1106"/>
                  <a:pt x="2382" y="1141"/>
                </a:cubicBezTo>
                <a:cubicBezTo>
                  <a:pt x="2420" y="1259"/>
                  <a:pt x="2361" y="1086"/>
                  <a:pt x="2415" y="1208"/>
                </a:cubicBezTo>
                <a:cubicBezTo>
                  <a:pt x="2442" y="1268"/>
                  <a:pt x="2463" y="1327"/>
                  <a:pt x="2492" y="1385"/>
                </a:cubicBezTo>
                <a:cubicBezTo>
                  <a:pt x="2497" y="1395"/>
                  <a:pt x="2497" y="1408"/>
                  <a:pt x="2503" y="1418"/>
                </a:cubicBezTo>
                <a:cubicBezTo>
                  <a:pt x="2509" y="1427"/>
                  <a:pt x="2520" y="1432"/>
                  <a:pt x="2526" y="1440"/>
                </a:cubicBezTo>
                <a:cubicBezTo>
                  <a:pt x="2571" y="1500"/>
                  <a:pt x="2614" y="1586"/>
                  <a:pt x="2614" y="1662"/>
                </a:cubicBezTo>
              </a:path>
            </a:pathLst>
          </a:custGeom>
          <a:noFill/>
          <a:ln w="254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822325" y="3233738"/>
            <a:ext cx="1023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Stack</a:t>
            </a:r>
          </a:p>
          <a:p>
            <a:r>
              <a:rPr lang="en-US"/>
              <a:t>height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 flipV="1">
            <a:off x="1295400" y="2133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 flipH="1">
            <a:off x="2362200" y="5638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4495800" y="5638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of 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variables are of the form [</a:t>
            </a:r>
            <a:r>
              <a:rPr lang="en-US" dirty="0" err="1"/>
              <a:t>pXq</a:t>
            </a:r>
            <a:r>
              <a:rPr lang="en-US" dirty="0"/>
              <a:t>].</a:t>
            </a:r>
          </a:p>
          <a:p>
            <a:r>
              <a:rPr lang="en-US" dirty="0"/>
              <a:t>This variable generates all and only the strings w such that                           	</a:t>
            </a:r>
          </a:p>
          <a:p>
            <a:pPr marL="0" indent="0">
              <a:buNone/>
            </a:pPr>
            <a:r>
              <a:rPr lang="en-US" dirty="0"/>
              <a:t>                   (p, w, X) </a:t>
            </a:r>
            <a:r>
              <a:rPr lang="en-US" dirty="0">
                <a:latin typeface="Lucida Sans Unicode" charset="0"/>
              </a:rPr>
              <a:t>⊦</a:t>
            </a:r>
            <a:r>
              <a:rPr lang="en-US" dirty="0"/>
              <a:t>*(q,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).</a:t>
            </a:r>
          </a:p>
          <a:p>
            <a:r>
              <a:rPr lang="en-US" dirty="0"/>
              <a:t>Also a start symbol S we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 err="1"/>
              <a:t>ll</a:t>
            </a:r>
            <a:r>
              <a:rPr lang="en-US" dirty="0"/>
              <a:t> talk about later.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08AA-9188-6D4D-8AC1-BCF6BFFCA333}" type="slidenum">
              <a:rPr lang="en-US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PDA Formalism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marL="609600" indent="-609600"/>
            <a:r>
              <a:rPr lang="en-US" dirty="0"/>
              <a:t>A PDA is described by: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A finite set of </a:t>
            </a:r>
            <a:r>
              <a:rPr lang="en-US" i="1" dirty="0">
                <a:solidFill>
                  <a:srgbClr val="FF0066"/>
                </a:solidFill>
              </a:rPr>
              <a:t>states </a:t>
            </a:r>
            <a:r>
              <a:rPr lang="en-US" dirty="0"/>
              <a:t> (Q,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An </a:t>
            </a:r>
            <a:r>
              <a:rPr lang="en-US" i="1" dirty="0">
                <a:solidFill>
                  <a:srgbClr val="FF0066"/>
                </a:solidFill>
              </a:rPr>
              <a:t>input alphabet</a:t>
            </a:r>
            <a:r>
              <a:rPr lang="en-US" dirty="0"/>
              <a:t>  (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A </a:t>
            </a:r>
            <a:r>
              <a:rPr lang="en-US" i="1" dirty="0">
                <a:solidFill>
                  <a:srgbClr val="FF0066"/>
                </a:solidFill>
              </a:rPr>
              <a:t>stack alphabet</a:t>
            </a:r>
            <a:r>
              <a:rPr lang="en-US" dirty="0"/>
              <a:t>  (</a:t>
            </a:r>
            <a:r>
              <a:rPr lang="en-US" dirty="0" err="1">
                <a:latin typeface="Lucida Sans Unicode" charset="0"/>
              </a:rPr>
              <a:t>Γ</a:t>
            </a:r>
            <a:r>
              <a:rPr lang="en-US" dirty="0"/>
              <a:t>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A </a:t>
            </a:r>
            <a:r>
              <a:rPr lang="en-US" i="1" dirty="0">
                <a:solidFill>
                  <a:srgbClr val="FF0066"/>
                </a:solidFill>
              </a:rPr>
              <a:t>transition function</a:t>
            </a:r>
            <a:r>
              <a:rPr lang="en-US" dirty="0"/>
              <a:t>  (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A </a:t>
            </a:r>
            <a:r>
              <a:rPr lang="en-US" i="1" dirty="0">
                <a:solidFill>
                  <a:srgbClr val="FF0066"/>
                </a:solidFill>
              </a:rPr>
              <a:t>start state</a:t>
            </a:r>
            <a:r>
              <a:rPr lang="en-US" dirty="0"/>
              <a:t>  (q</a:t>
            </a:r>
            <a:r>
              <a:rPr lang="en-US" baseline="-25000" dirty="0"/>
              <a:t>0</a:t>
            </a:r>
            <a:r>
              <a:rPr lang="en-US" dirty="0"/>
              <a:t>, in Q,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A </a:t>
            </a:r>
            <a:r>
              <a:rPr lang="en-US" i="1" dirty="0">
                <a:solidFill>
                  <a:srgbClr val="FF0066"/>
                </a:solidFill>
              </a:rPr>
              <a:t>start symbol</a:t>
            </a:r>
            <a:r>
              <a:rPr lang="en-US" dirty="0"/>
              <a:t>  (Z</a:t>
            </a:r>
            <a:r>
              <a:rPr lang="en-US" baseline="-25000" dirty="0"/>
              <a:t>0</a:t>
            </a:r>
            <a:r>
              <a:rPr lang="en-US" dirty="0"/>
              <a:t>, in </a:t>
            </a:r>
            <a:r>
              <a:rPr lang="en-US" dirty="0" err="1">
                <a:latin typeface="Lucida Sans Unicode" charset="0"/>
              </a:rPr>
              <a:t>Γ</a:t>
            </a:r>
            <a:r>
              <a:rPr lang="en-US" dirty="0"/>
              <a:t>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A set of </a:t>
            </a:r>
            <a:r>
              <a:rPr lang="en-US" i="1" dirty="0">
                <a:solidFill>
                  <a:srgbClr val="FF0066"/>
                </a:solidFill>
              </a:rPr>
              <a:t>final states</a:t>
            </a:r>
            <a:r>
              <a:rPr lang="en-US" dirty="0"/>
              <a:t>  (F </a:t>
            </a:r>
            <a:r>
              <a:rPr lang="en-US" dirty="0">
                <a:latin typeface="Lucida Sans Unicode" charset="0"/>
              </a:rPr>
              <a:t>⊆ </a:t>
            </a:r>
            <a:r>
              <a:rPr lang="en-US" dirty="0"/>
              <a:t>Q, typically).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BBB3-3F11-FB4E-A01A-340852FB2053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Productions of 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305800" cy="4419600"/>
          </a:xfrm>
        </p:spPr>
        <p:txBody>
          <a:bodyPr/>
          <a:lstStyle/>
          <a:p>
            <a:r>
              <a:rPr lang="en-US"/>
              <a:t>Each production for [pXq] comes from a move of P in state p with stack symbol X.</a:t>
            </a:r>
          </a:p>
          <a:p>
            <a:r>
              <a:rPr lang="en-US">
                <a:solidFill>
                  <a:srgbClr val="993300"/>
                </a:solidFill>
              </a:rPr>
              <a:t>Simplest case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(p, a, X) contains (q,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).</a:t>
            </a:r>
          </a:p>
          <a:p>
            <a:pPr lvl="1"/>
            <a:r>
              <a:rPr lang="en-US"/>
              <a:t>Note </a:t>
            </a:r>
            <a:r>
              <a:rPr lang="en-US" i="1"/>
              <a:t>a</a:t>
            </a:r>
            <a:r>
              <a:rPr lang="en-US"/>
              <a:t>  can be an input symbol or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r>
              <a:rPr lang="en-US"/>
              <a:t>Then the production is [pXq] -&gt; a.</a:t>
            </a:r>
          </a:p>
          <a:p>
            <a:r>
              <a:rPr lang="en-US"/>
              <a:t>Here, [pXq] generates </a:t>
            </a:r>
            <a:r>
              <a:rPr lang="en-US" i="1"/>
              <a:t>a</a:t>
            </a:r>
            <a:r>
              <a:rPr lang="en-US"/>
              <a:t>, because reading </a:t>
            </a:r>
            <a:r>
              <a:rPr lang="en-US" i="1"/>
              <a:t>a</a:t>
            </a:r>
            <a:r>
              <a:rPr lang="en-US"/>
              <a:t>  is one way to pop X and go from p to q.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052B-EB13-8D4B-8EEC-945D2225760B}" type="slidenum">
              <a:rPr lang="en-US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Productions of G – (2)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7924800" cy="4419600"/>
          </a:xfrm>
        </p:spPr>
        <p:txBody>
          <a:bodyPr/>
          <a:lstStyle/>
          <a:p>
            <a:r>
              <a:rPr lang="en-US">
                <a:solidFill>
                  <a:srgbClr val="993300"/>
                </a:solidFill>
              </a:rPr>
              <a:t>Next simplest case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(p, a, X) contains (r, Y) for some state r and symbol Y.</a:t>
            </a:r>
          </a:p>
          <a:p>
            <a:r>
              <a:rPr lang="en-US"/>
              <a:t>G has production [pXq] -&gt; a[rYq].</a:t>
            </a:r>
          </a:p>
          <a:p>
            <a:pPr lvl="1"/>
            <a:r>
              <a:rPr lang="en-US"/>
              <a:t>We can erase X and go from p to q by reading </a:t>
            </a:r>
            <a:r>
              <a:rPr lang="en-US" i="1"/>
              <a:t>a</a:t>
            </a:r>
            <a:r>
              <a:rPr lang="en-US"/>
              <a:t>  (entering state r and replacing the X by Y) and then reading some w that gets P from r to q while erasing the Y.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AFD4-8B53-D84C-8A25-5B3E93885628}" type="slidenum">
              <a:rPr lang="en-US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Picture of the Action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575-D1CF-4945-AA2D-C610C89EB7AD}" type="slidenum">
              <a:rPr lang="en-US"/>
              <a:pPr/>
              <a:t>62</a:t>
            </a:fld>
            <a:endParaRPr lang="en-US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981200" y="4648200"/>
            <a:ext cx="82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193925" y="54435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4784725" y="5443538"/>
            <a:ext cx="41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 flipH="1">
            <a:off x="2743200" y="5715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5334000" y="5715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1981200" y="5105400"/>
            <a:ext cx="55847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   r                                                                            q</a:t>
            </a:r>
          </a:p>
        </p:txBody>
      </p:sp>
      <p:sp>
        <p:nvSpPr>
          <p:cNvPr id="54281" name="Freeform 9"/>
          <p:cNvSpPr>
            <a:spLocks/>
          </p:cNvSpPr>
          <p:nvPr/>
        </p:nvSpPr>
        <p:spPr bwMode="auto">
          <a:xfrm>
            <a:off x="1905000" y="2514600"/>
            <a:ext cx="5416550" cy="2679700"/>
          </a:xfrm>
          <a:custGeom>
            <a:avLst/>
            <a:gdLst>
              <a:gd name="T0" fmla="*/ 0 w 3412"/>
              <a:gd name="T1" fmla="*/ 1300 h 1688"/>
              <a:gd name="T2" fmla="*/ 488 w 3412"/>
              <a:gd name="T3" fmla="*/ 1311 h 1688"/>
              <a:gd name="T4" fmla="*/ 632 w 3412"/>
              <a:gd name="T5" fmla="*/ 1245 h 1688"/>
              <a:gd name="T6" fmla="*/ 665 w 3412"/>
              <a:gd name="T7" fmla="*/ 1178 h 1688"/>
              <a:gd name="T8" fmla="*/ 709 w 3412"/>
              <a:gd name="T9" fmla="*/ 1101 h 1688"/>
              <a:gd name="T10" fmla="*/ 731 w 3412"/>
              <a:gd name="T11" fmla="*/ 1034 h 1688"/>
              <a:gd name="T12" fmla="*/ 743 w 3412"/>
              <a:gd name="T13" fmla="*/ 1001 h 1688"/>
              <a:gd name="T14" fmla="*/ 776 w 3412"/>
              <a:gd name="T15" fmla="*/ 990 h 1688"/>
              <a:gd name="T16" fmla="*/ 820 w 3412"/>
              <a:gd name="T17" fmla="*/ 901 h 1688"/>
              <a:gd name="T18" fmla="*/ 920 w 3412"/>
              <a:gd name="T19" fmla="*/ 647 h 1688"/>
              <a:gd name="T20" fmla="*/ 953 w 3412"/>
              <a:gd name="T21" fmla="*/ 514 h 1688"/>
              <a:gd name="T22" fmla="*/ 1119 w 3412"/>
              <a:gd name="T23" fmla="*/ 469 h 1688"/>
              <a:gd name="T24" fmla="*/ 1186 w 3412"/>
              <a:gd name="T25" fmla="*/ 480 h 1688"/>
              <a:gd name="T26" fmla="*/ 1208 w 3412"/>
              <a:gd name="T27" fmla="*/ 547 h 1688"/>
              <a:gd name="T28" fmla="*/ 1219 w 3412"/>
              <a:gd name="T29" fmla="*/ 580 h 1688"/>
              <a:gd name="T30" fmla="*/ 1252 w 3412"/>
              <a:gd name="T31" fmla="*/ 768 h 1688"/>
              <a:gd name="T32" fmla="*/ 1319 w 3412"/>
              <a:gd name="T33" fmla="*/ 802 h 1688"/>
              <a:gd name="T34" fmla="*/ 1573 w 3412"/>
              <a:gd name="T35" fmla="*/ 713 h 1688"/>
              <a:gd name="T36" fmla="*/ 1640 w 3412"/>
              <a:gd name="T37" fmla="*/ 658 h 1688"/>
              <a:gd name="T38" fmla="*/ 1706 w 3412"/>
              <a:gd name="T39" fmla="*/ 591 h 1688"/>
              <a:gd name="T40" fmla="*/ 1751 w 3412"/>
              <a:gd name="T41" fmla="*/ 525 h 1688"/>
              <a:gd name="T42" fmla="*/ 1839 w 3412"/>
              <a:gd name="T43" fmla="*/ 336 h 1688"/>
              <a:gd name="T44" fmla="*/ 1883 w 3412"/>
              <a:gd name="T45" fmla="*/ 215 h 1688"/>
              <a:gd name="T46" fmla="*/ 1928 w 3412"/>
              <a:gd name="T47" fmla="*/ 82 h 1688"/>
              <a:gd name="T48" fmla="*/ 1961 w 3412"/>
              <a:gd name="T49" fmla="*/ 71 h 1688"/>
              <a:gd name="T50" fmla="*/ 2094 w 3412"/>
              <a:gd name="T51" fmla="*/ 37 h 1688"/>
              <a:gd name="T52" fmla="*/ 2127 w 3412"/>
              <a:gd name="T53" fmla="*/ 60 h 1688"/>
              <a:gd name="T54" fmla="*/ 2160 w 3412"/>
              <a:gd name="T55" fmla="*/ 71 h 1688"/>
              <a:gd name="T56" fmla="*/ 2282 w 3412"/>
              <a:gd name="T57" fmla="*/ 215 h 1688"/>
              <a:gd name="T58" fmla="*/ 2315 w 3412"/>
              <a:gd name="T59" fmla="*/ 281 h 1688"/>
              <a:gd name="T60" fmla="*/ 2360 w 3412"/>
              <a:gd name="T61" fmla="*/ 381 h 1688"/>
              <a:gd name="T62" fmla="*/ 2482 w 3412"/>
              <a:gd name="T63" fmla="*/ 824 h 1688"/>
              <a:gd name="T64" fmla="*/ 2515 w 3412"/>
              <a:gd name="T65" fmla="*/ 968 h 1688"/>
              <a:gd name="T66" fmla="*/ 2537 w 3412"/>
              <a:gd name="T67" fmla="*/ 1001 h 1688"/>
              <a:gd name="T68" fmla="*/ 2581 w 3412"/>
              <a:gd name="T69" fmla="*/ 1101 h 1688"/>
              <a:gd name="T70" fmla="*/ 2759 w 3412"/>
              <a:gd name="T71" fmla="*/ 1200 h 1688"/>
              <a:gd name="T72" fmla="*/ 2836 w 3412"/>
              <a:gd name="T73" fmla="*/ 1189 h 1688"/>
              <a:gd name="T74" fmla="*/ 3002 w 3412"/>
              <a:gd name="T75" fmla="*/ 1090 h 1688"/>
              <a:gd name="T76" fmla="*/ 3179 w 3412"/>
              <a:gd name="T77" fmla="*/ 1123 h 1688"/>
              <a:gd name="T78" fmla="*/ 3279 w 3412"/>
              <a:gd name="T79" fmla="*/ 1245 h 1688"/>
              <a:gd name="T80" fmla="*/ 3301 w 3412"/>
              <a:gd name="T81" fmla="*/ 1311 h 1688"/>
              <a:gd name="T82" fmla="*/ 3357 w 3412"/>
              <a:gd name="T83" fmla="*/ 1522 h 1688"/>
              <a:gd name="T84" fmla="*/ 3412 w 3412"/>
              <a:gd name="T85" fmla="*/ 1688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12" h="1688">
                <a:moveTo>
                  <a:pt x="0" y="1300"/>
                </a:moveTo>
                <a:cubicBezTo>
                  <a:pt x="164" y="1291"/>
                  <a:pt x="325" y="1279"/>
                  <a:pt x="488" y="1311"/>
                </a:cubicBezTo>
                <a:cubicBezTo>
                  <a:pt x="604" y="1282"/>
                  <a:pt x="551" y="1299"/>
                  <a:pt x="632" y="1245"/>
                </a:cubicBezTo>
                <a:cubicBezTo>
                  <a:pt x="694" y="1152"/>
                  <a:pt x="620" y="1270"/>
                  <a:pt x="665" y="1178"/>
                </a:cubicBezTo>
                <a:cubicBezTo>
                  <a:pt x="706" y="1095"/>
                  <a:pt x="669" y="1201"/>
                  <a:pt x="709" y="1101"/>
                </a:cubicBezTo>
                <a:cubicBezTo>
                  <a:pt x="718" y="1079"/>
                  <a:pt x="724" y="1056"/>
                  <a:pt x="731" y="1034"/>
                </a:cubicBezTo>
                <a:cubicBezTo>
                  <a:pt x="735" y="1023"/>
                  <a:pt x="735" y="1009"/>
                  <a:pt x="743" y="1001"/>
                </a:cubicBezTo>
                <a:cubicBezTo>
                  <a:pt x="751" y="993"/>
                  <a:pt x="765" y="994"/>
                  <a:pt x="776" y="990"/>
                </a:cubicBezTo>
                <a:cubicBezTo>
                  <a:pt x="801" y="914"/>
                  <a:pt x="782" y="941"/>
                  <a:pt x="820" y="901"/>
                </a:cubicBezTo>
                <a:cubicBezTo>
                  <a:pt x="849" y="815"/>
                  <a:pt x="902" y="737"/>
                  <a:pt x="920" y="647"/>
                </a:cubicBezTo>
                <a:cubicBezTo>
                  <a:pt x="926" y="617"/>
                  <a:pt x="935" y="541"/>
                  <a:pt x="953" y="514"/>
                </a:cubicBezTo>
                <a:cubicBezTo>
                  <a:pt x="982" y="471"/>
                  <a:pt x="1088" y="472"/>
                  <a:pt x="1119" y="469"/>
                </a:cubicBezTo>
                <a:cubicBezTo>
                  <a:pt x="1151" y="461"/>
                  <a:pt x="1168" y="444"/>
                  <a:pt x="1186" y="480"/>
                </a:cubicBezTo>
                <a:cubicBezTo>
                  <a:pt x="1197" y="501"/>
                  <a:pt x="1201" y="525"/>
                  <a:pt x="1208" y="547"/>
                </a:cubicBezTo>
                <a:cubicBezTo>
                  <a:pt x="1212" y="558"/>
                  <a:pt x="1219" y="580"/>
                  <a:pt x="1219" y="580"/>
                </a:cubicBezTo>
                <a:cubicBezTo>
                  <a:pt x="1226" y="620"/>
                  <a:pt x="1228" y="744"/>
                  <a:pt x="1252" y="768"/>
                </a:cubicBezTo>
                <a:cubicBezTo>
                  <a:pt x="1270" y="786"/>
                  <a:pt x="1298" y="788"/>
                  <a:pt x="1319" y="802"/>
                </a:cubicBezTo>
                <a:cubicBezTo>
                  <a:pt x="1418" y="785"/>
                  <a:pt x="1490" y="768"/>
                  <a:pt x="1573" y="713"/>
                </a:cubicBezTo>
                <a:cubicBezTo>
                  <a:pt x="1597" y="697"/>
                  <a:pt x="1619" y="677"/>
                  <a:pt x="1640" y="658"/>
                </a:cubicBezTo>
                <a:cubicBezTo>
                  <a:pt x="1663" y="637"/>
                  <a:pt x="1706" y="591"/>
                  <a:pt x="1706" y="591"/>
                </a:cubicBezTo>
                <a:cubicBezTo>
                  <a:pt x="1735" y="504"/>
                  <a:pt x="1691" y="619"/>
                  <a:pt x="1751" y="525"/>
                </a:cubicBezTo>
                <a:cubicBezTo>
                  <a:pt x="1790" y="464"/>
                  <a:pt x="1800" y="396"/>
                  <a:pt x="1839" y="336"/>
                </a:cubicBezTo>
                <a:cubicBezTo>
                  <a:pt x="1850" y="291"/>
                  <a:pt x="1866" y="258"/>
                  <a:pt x="1883" y="215"/>
                </a:cubicBezTo>
                <a:cubicBezTo>
                  <a:pt x="1900" y="172"/>
                  <a:pt x="1913" y="126"/>
                  <a:pt x="1928" y="82"/>
                </a:cubicBezTo>
                <a:cubicBezTo>
                  <a:pt x="1932" y="71"/>
                  <a:pt x="1950" y="75"/>
                  <a:pt x="1961" y="71"/>
                </a:cubicBezTo>
                <a:cubicBezTo>
                  <a:pt x="1984" y="0"/>
                  <a:pt x="2021" y="28"/>
                  <a:pt x="2094" y="37"/>
                </a:cubicBezTo>
                <a:cubicBezTo>
                  <a:pt x="2105" y="45"/>
                  <a:pt x="2115" y="54"/>
                  <a:pt x="2127" y="60"/>
                </a:cubicBezTo>
                <a:cubicBezTo>
                  <a:pt x="2137" y="65"/>
                  <a:pt x="2150" y="65"/>
                  <a:pt x="2160" y="71"/>
                </a:cubicBezTo>
                <a:cubicBezTo>
                  <a:pt x="2213" y="102"/>
                  <a:pt x="2240" y="171"/>
                  <a:pt x="2282" y="215"/>
                </a:cubicBezTo>
                <a:cubicBezTo>
                  <a:pt x="2308" y="292"/>
                  <a:pt x="2275" y="203"/>
                  <a:pt x="2315" y="281"/>
                </a:cubicBezTo>
                <a:cubicBezTo>
                  <a:pt x="2333" y="316"/>
                  <a:pt x="2338" y="347"/>
                  <a:pt x="2360" y="381"/>
                </a:cubicBezTo>
                <a:cubicBezTo>
                  <a:pt x="2397" y="530"/>
                  <a:pt x="2445" y="676"/>
                  <a:pt x="2482" y="824"/>
                </a:cubicBezTo>
                <a:cubicBezTo>
                  <a:pt x="2494" y="872"/>
                  <a:pt x="2503" y="920"/>
                  <a:pt x="2515" y="968"/>
                </a:cubicBezTo>
                <a:cubicBezTo>
                  <a:pt x="2518" y="981"/>
                  <a:pt x="2532" y="989"/>
                  <a:pt x="2537" y="1001"/>
                </a:cubicBezTo>
                <a:cubicBezTo>
                  <a:pt x="2563" y="1061"/>
                  <a:pt x="2546" y="1060"/>
                  <a:pt x="2581" y="1101"/>
                </a:cubicBezTo>
                <a:cubicBezTo>
                  <a:pt x="2623" y="1150"/>
                  <a:pt x="2704" y="1164"/>
                  <a:pt x="2759" y="1200"/>
                </a:cubicBezTo>
                <a:cubicBezTo>
                  <a:pt x="2785" y="1196"/>
                  <a:pt x="2812" y="1198"/>
                  <a:pt x="2836" y="1189"/>
                </a:cubicBezTo>
                <a:cubicBezTo>
                  <a:pt x="2897" y="1166"/>
                  <a:pt x="2939" y="1111"/>
                  <a:pt x="3002" y="1090"/>
                </a:cubicBezTo>
                <a:cubicBezTo>
                  <a:pt x="3061" y="1100"/>
                  <a:pt x="3122" y="1104"/>
                  <a:pt x="3179" y="1123"/>
                </a:cubicBezTo>
                <a:cubicBezTo>
                  <a:pt x="3212" y="1156"/>
                  <a:pt x="3263" y="1198"/>
                  <a:pt x="3279" y="1245"/>
                </a:cubicBezTo>
                <a:cubicBezTo>
                  <a:pt x="3286" y="1267"/>
                  <a:pt x="3301" y="1311"/>
                  <a:pt x="3301" y="1311"/>
                </a:cubicBezTo>
                <a:cubicBezTo>
                  <a:pt x="3309" y="1365"/>
                  <a:pt x="3325" y="1474"/>
                  <a:pt x="3357" y="1522"/>
                </a:cubicBezTo>
                <a:cubicBezTo>
                  <a:pt x="3388" y="1569"/>
                  <a:pt x="3412" y="1630"/>
                  <a:pt x="3412" y="1688"/>
                </a:cubicBezTo>
              </a:path>
            </a:pathLst>
          </a:custGeom>
          <a:noFill/>
          <a:ln w="254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Productions of G – (3)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>
                <a:solidFill>
                  <a:srgbClr val="993300"/>
                </a:solidFill>
              </a:rPr>
              <a:t>Third simplest case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(p, a, X) contains (r, YZ) for some state r and symbols Y and Z.</a:t>
            </a:r>
          </a:p>
          <a:p>
            <a:r>
              <a:rPr lang="en-US"/>
              <a:t>Now, P has replaced X by YZ.</a:t>
            </a:r>
          </a:p>
          <a:p>
            <a:r>
              <a:rPr lang="en-US"/>
              <a:t>To have the net effect of erasing X, P must erase Y, going from state r to some state s, and then erase Z, going from s to q.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DE29-218E-1F4F-8901-921D7935817B}" type="slidenum">
              <a:rPr lang="en-US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Picture of the Action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7E4-6691-AE42-A839-CD4E7B08A3D3}" type="slidenum">
              <a:rPr lang="en-US"/>
              <a:pPr/>
              <a:t>64</a:t>
            </a:fld>
            <a:endParaRPr lang="en-U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84350" y="4608513"/>
            <a:ext cx="29935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X      Z                               Z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362200" y="403860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6325" name="Freeform 5"/>
          <p:cNvSpPr>
            <a:spLocks/>
          </p:cNvSpPr>
          <p:nvPr/>
        </p:nvSpPr>
        <p:spPr bwMode="auto">
          <a:xfrm>
            <a:off x="1933575" y="2286000"/>
            <a:ext cx="5170488" cy="2778125"/>
          </a:xfrm>
          <a:custGeom>
            <a:avLst/>
            <a:gdLst>
              <a:gd name="T0" fmla="*/ 56 w 3257"/>
              <a:gd name="T1" fmla="*/ 1318 h 1750"/>
              <a:gd name="T2" fmla="*/ 167 w 3257"/>
              <a:gd name="T3" fmla="*/ 1174 h 1750"/>
              <a:gd name="T4" fmla="*/ 233 w 3257"/>
              <a:gd name="T5" fmla="*/ 1141 h 1750"/>
              <a:gd name="T6" fmla="*/ 344 w 3257"/>
              <a:gd name="T7" fmla="*/ 1063 h 1750"/>
              <a:gd name="T8" fmla="*/ 510 w 3257"/>
              <a:gd name="T9" fmla="*/ 864 h 1750"/>
              <a:gd name="T10" fmla="*/ 621 w 3257"/>
              <a:gd name="T11" fmla="*/ 609 h 1750"/>
              <a:gd name="T12" fmla="*/ 654 w 3257"/>
              <a:gd name="T13" fmla="*/ 166 h 1750"/>
              <a:gd name="T14" fmla="*/ 709 w 3257"/>
              <a:gd name="T15" fmla="*/ 210 h 1750"/>
              <a:gd name="T16" fmla="*/ 909 w 3257"/>
              <a:gd name="T17" fmla="*/ 421 h 1750"/>
              <a:gd name="T18" fmla="*/ 942 w 3257"/>
              <a:gd name="T19" fmla="*/ 532 h 1750"/>
              <a:gd name="T20" fmla="*/ 986 w 3257"/>
              <a:gd name="T21" fmla="*/ 609 h 1750"/>
              <a:gd name="T22" fmla="*/ 1075 w 3257"/>
              <a:gd name="T23" fmla="*/ 498 h 1750"/>
              <a:gd name="T24" fmla="*/ 1175 w 3257"/>
              <a:gd name="T25" fmla="*/ 288 h 1750"/>
              <a:gd name="T26" fmla="*/ 1263 w 3257"/>
              <a:gd name="T27" fmla="*/ 521 h 1750"/>
              <a:gd name="T28" fmla="*/ 1474 w 3257"/>
              <a:gd name="T29" fmla="*/ 1063 h 1750"/>
              <a:gd name="T30" fmla="*/ 1562 w 3257"/>
              <a:gd name="T31" fmla="*/ 1362 h 1750"/>
              <a:gd name="T32" fmla="*/ 1740 w 3257"/>
              <a:gd name="T33" fmla="*/ 1362 h 1750"/>
              <a:gd name="T34" fmla="*/ 1773 w 3257"/>
              <a:gd name="T35" fmla="*/ 1296 h 1750"/>
              <a:gd name="T36" fmla="*/ 1872 w 3257"/>
              <a:gd name="T37" fmla="*/ 1041 h 1750"/>
              <a:gd name="T38" fmla="*/ 1928 w 3257"/>
              <a:gd name="T39" fmla="*/ 809 h 1750"/>
              <a:gd name="T40" fmla="*/ 2028 w 3257"/>
              <a:gd name="T41" fmla="*/ 842 h 1750"/>
              <a:gd name="T42" fmla="*/ 2116 w 3257"/>
              <a:gd name="T43" fmla="*/ 953 h 1750"/>
              <a:gd name="T44" fmla="*/ 2249 w 3257"/>
              <a:gd name="T45" fmla="*/ 908 h 1750"/>
              <a:gd name="T46" fmla="*/ 2460 w 3257"/>
              <a:gd name="T47" fmla="*/ 244 h 1750"/>
              <a:gd name="T48" fmla="*/ 2515 w 3257"/>
              <a:gd name="T49" fmla="*/ 33 h 1750"/>
              <a:gd name="T50" fmla="*/ 2604 w 3257"/>
              <a:gd name="T51" fmla="*/ 177 h 1750"/>
              <a:gd name="T52" fmla="*/ 2637 w 3257"/>
              <a:gd name="T53" fmla="*/ 277 h 1750"/>
              <a:gd name="T54" fmla="*/ 2781 w 3257"/>
              <a:gd name="T55" fmla="*/ 665 h 1750"/>
              <a:gd name="T56" fmla="*/ 2836 w 3257"/>
              <a:gd name="T57" fmla="*/ 842 h 1750"/>
              <a:gd name="T58" fmla="*/ 2925 w 3257"/>
              <a:gd name="T59" fmla="*/ 1108 h 1750"/>
              <a:gd name="T60" fmla="*/ 3013 w 3257"/>
              <a:gd name="T61" fmla="*/ 1274 h 1750"/>
              <a:gd name="T62" fmla="*/ 3080 w 3257"/>
              <a:gd name="T63" fmla="*/ 1362 h 1750"/>
              <a:gd name="T64" fmla="*/ 3157 w 3257"/>
              <a:gd name="T65" fmla="*/ 1484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57" h="1750">
                <a:moveTo>
                  <a:pt x="0" y="1362"/>
                </a:moveTo>
                <a:cubicBezTo>
                  <a:pt x="17" y="1346"/>
                  <a:pt x="41" y="1337"/>
                  <a:pt x="56" y="1318"/>
                </a:cubicBezTo>
                <a:cubicBezTo>
                  <a:pt x="63" y="1309"/>
                  <a:pt x="61" y="1295"/>
                  <a:pt x="67" y="1285"/>
                </a:cubicBezTo>
                <a:cubicBezTo>
                  <a:pt x="96" y="1232"/>
                  <a:pt x="113" y="1192"/>
                  <a:pt x="167" y="1174"/>
                </a:cubicBezTo>
                <a:cubicBezTo>
                  <a:pt x="178" y="1167"/>
                  <a:pt x="188" y="1158"/>
                  <a:pt x="200" y="1152"/>
                </a:cubicBezTo>
                <a:cubicBezTo>
                  <a:pt x="210" y="1147"/>
                  <a:pt x="224" y="1148"/>
                  <a:pt x="233" y="1141"/>
                </a:cubicBezTo>
                <a:cubicBezTo>
                  <a:pt x="304" y="1084"/>
                  <a:pt x="205" y="1125"/>
                  <a:pt x="288" y="1097"/>
                </a:cubicBezTo>
                <a:cubicBezTo>
                  <a:pt x="333" y="1052"/>
                  <a:pt x="286" y="1092"/>
                  <a:pt x="344" y="1063"/>
                </a:cubicBezTo>
                <a:cubicBezTo>
                  <a:pt x="375" y="1048"/>
                  <a:pt x="386" y="1032"/>
                  <a:pt x="410" y="1008"/>
                </a:cubicBezTo>
                <a:cubicBezTo>
                  <a:pt x="426" y="959"/>
                  <a:pt x="480" y="909"/>
                  <a:pt x="510" y="864"/>
                </a:cubicBezTo>
                <a:cubicBezTo>
                  <a:pt x="551" y="802"/>
                  <a:pt x="577" y="731"/>
                  <a:pt x="610" y="665"/>
                </a:cubicBezTo>
                <a:cubicBezTo>
                  <a:pt x="614" y="646"/>
                  <a:pt x="616" y="627"/>
                  <a:pt x="621" y="609"/>
                </a:cubicBezTo>
                <a:cubicBezTo>
                  <a:pt x="627" y="587"/>
                  <a:pt x="643" y="543"/>
                  <a:pt x="643" y="543"/>
                </a:cubicBezTo>
                <a:cubicBezTo>
                  <a:pt x="647" y="417"/>
                  <a:pt x="639" y="291"/>
                  <a:pt x="654" y="166"/>
                </a:cubicBezTo>
                <a:cubicBezTo>
                  <a:pt x="655" y="154"/>
                  <a:pt x="678" y="170"/>
                  <a:pt x="687" y="177"/>
                </a:cubicBezTo>
                <a:cubicBezTo>
                  <a:pt x="697" y="185"/>
                  <a:pt x="701" y="199"/>
                  <a:pt x="709" y="210"/>
                </a:cubicBezTo>
                <a:cubicBezTo>
                  <a:pt x="741" y="254"/>
                  <a:pt x="791" y="315"/>
                  <a:pt x="842" y="332"/>
                </a:cubicBezTo>
                <a:cubicBezTo>
                  <a:pt x="863" y="364"/>
                  <a:pt x="888" y="389"/>
                  <a:pt x="909" y="421"/>
                </a:cubicBezTo>
                <a:cubicBezTo>
                  <a:pt x="913" y="436"/>
                  <a:pt x="916" y="451"/>
                  <a:pt x="920" y="465"/>
                </a:cubicBezTo>
                <a:cubicBezTo>
                  <a:pt x="927" y="488"/>
                  <a:pt x="942" y="532"/>
                  <a:pt x="942" y="532"/>
                </a:cubicBezTo>
                <a:cubicBezTo>
                  <a:pt x="946" y="561"/>
                  <a:pt x="938" y="594"/>
                  <a:pt x="953" y="620"/>
                </a:cubicBezTo>
                <a:cubicBezTo>
                  <a:pt x="959" y="630"/>
                  <a:pt x="977" y="616"/>
                  <a:pt x="986" y="609"/>
                </a:cubicBezTo>
                <a:cubicBezTo>
                  <a:pt x="996" y="601"/>
                  <a:pt x="1000" y="586"/>
                  <a:pt x="1008" y="576"/>
                </a:cubicBezTo>
                <a:cubicBezTo>
                  <a:pt x="1029" y="550"/>
                  <a:pt x="1051" y="523"/>
                  <a:pt x="1075" y="498"/>
                </a:cubicBezTo>
                <a:cubicBezTo>
                  <a:pt x="1100" y="422"/>
                  <a:pt x="1097" y="332"/>
                  <a:pt x="1141" y="266"/>
                </a:cubicBezTo>
                <a:cubicBezTo>
                  <a:pt x="1152" y="273"/>
                  <a:pt x="1167" y="277"/>
                  <a:pt x="1175" y="288"/>
                </a:cubicBezTo>
                <a:cubicBezTo>
                  <a:pt x="1184" y="300"/>
                  <a:pt x="1182" y="318"/>
                  <a:pt x="1186" y="332"/>
                </a:cubicBezTo>
                <a:cubicBezTo>
                  <a:pt x="1204" y="392"/>
                  <a:pt x="1218" y="474"/>
                  <a:pt x="1263" y="521"/>
                </a:cubicBezTo>
                <a:cubicBezTo>
                  <a:pt x="1280" y="571"/>
                  <a:pt x="1325" y="606"/>
                  <a:pt x="1341" y="654"/>
                </a:cubicBezTo>
                <a:cubicBezTo>
                  <a:pt x="1386" y="789"/>
                  <a:pt x="1439" y="925"/>
                  <a:pt x="1474" y="1063"/>
                </a:cubicBezTo>
                <a:cubicBezTo>
                  <a:pt x="1482" y="1124"/>
                  <a:pt x="1489" y="1205"/>
                  <a:pt x="1518" y="1263"/>
                </a:cubicBezTo>
                <a:cubicBezTo>
                  <a:pt x="1570" y="1368"/>
                  <a:pt x="1505" y="1192"/>
                  <a:pt x="1562" y="1362"/>
                </a:cubicBezTo>
                <a:cubicBezTo>
                  <a:pt x="1569" y="1384"/>
                  <a:pt x="1629" y="1385"/>
                  <a:pt x="1629" y="1385"/>
                </a:cubicBezTo>
                <a:cubicBezTo>
                  <a:pt x="1666" y="1380"/>
                  <a:pt x="1713" y="1389"/>
                  <a:pt x="1740" y="1362"/>
                </a:cubicBezTo>
                <a:cubicBezTo>
                  <a:pt x="1748" y="1354"/>
                  <a:pt x="1746" y="1339"/>
                  <a:pt x="1751" y="1329"/>
                </a:cubicBezTo>
                <a:cubicBezTo>
                  <a:pt x="1757" y="1317"/>
                  <a:pt x="1766" y="1307"/>
                  <a:pt x="1773" y="1296"/>
                </a:cubicBezTo>
                <a:cubicBezTo>
                  <a:pt x="1791" y="1224"/>
                  <a:pt x="1805" y="1132"/>
                  <a:pt x="1850" y="1074"/>
                </a:cubicBezTo>
                <a:cubicBezTo>
                  <a:pt x="1858" y="1064"/>
                  <a:pt x="1867" y="1053"/>
                  <a:pt x="1872" y="1041"/>
                </a:cubicBezTo>
                <a:cubicBezTo>
                  <a:pt x="1882" y="1020"/>
                  <a:pt x="1895" y="975"/>
                  <a:pt x="1895" y="975"/>
                </a:cubicBezTo>
                <a:cubicBezTo>
                  <a:pt x="1896" y="964"/>
                  <a:pt x="1909" y="828"/>
                  <a:pt x="1928" y="809"/>
                </a:cubicBezTo>
                <a:cubicBezTo>
                  <a:pt x="1936" y="801"/>
                  <a:pt x="1950" y="802"/>
                  <a:pt x="1961" y="798"/>
                </a:cubicBezTo>
                <a:cubicBezTo>
                  <a:pt x="1983" y="813"/>
                  <a:pt x="2006" y="827"/>
                  <a:pt x="2028" y="842"/>
                </a:cubicBezTo>
                <a:cubicBezTo>
                  <a:pt x="2039" y="849"/>
                  <a:pt x="2061" y="864"/>
                  <a:pt x="2061" y="864"/>
                </a:cubicBezTo>
                <a:cubicBezTo>
                  <a:pt x="2082" y="896"/>
                  <a:pt x="2090" y="926"/>
                  <a:pt x="2116" y="953"/>
                </a:cubicBezTo>
                <a:cubicBezTo>
                  <a:pt x="2130" y="1010"/>
                  <a:pt x="2132" y="1028"/>
                  <a:pt x="2194" y="1008"/>
                </a:cubicBezTo>
                <a:cubicBezTo>
                  <a:pt x="2299" y="903"/>
                  <a:pt x="2139" y="1073"/>
                  <a:pt x="2249" y="908"/>
                </a:cubicBezTo>
                <a:cubicBezTo>
                  <a:pt x="2323" y="797"/>
                  <a:pt x="2354" y="625"/>
                  <a:pt x="2382" y="498"/>
                </a:cubicBezTo>
                <a:cubicBezTo>
                  <a:pt x="2399" y="422"/>
                  <a:pt x="2401" y="301"/>
                  <a:pt x="2460" y="244"/>
                </a:cubicBezTo>
                <a:cubicBezTo>
                  <a:pt x="2476" y="163"/>
                  <a:pt x="2488" y="81"/>
                  <a:pt x="2504" y="0"/>
                </a:cubicBezTo>
                <a:cubicBezTo>
                  <a:pt x="2508" y="11"/>
                  <a:pt x="2509" y="23"/>
                  <a:pt x="2515" y="33"/>
                </a:cubicBezTo>
                <a:cubicBezTo>
                  <a:pt x="2528" y="56"/>
                  <a:pt x="2559" y="100"/>
                  <a:pt x="2559" y="100"/>
                </a:cubicBezTo>
                <a:cubicBezTo>
                  <a:pt x="2595" y="245"/>
                  <a:pt x="2537" y="44"/>
                  <a:pt x="2604" y="177"/>
                </a:cubicBezTo>
                <a:cubicBezTo>
                  <a:pt x="2613" y="194"/>
                  <a:pt x="2609" y="215"/>
                  <a:pt x="2615" y="233"/>
                </a:cubicBezTo>
                <a:cubicBezTo>
                  <a:pt x="2620" y="249"/>
                  <a:pt x="2630" y="262"/>
                  <a:pt x="2637" y="277"/>
                </a:cubicBezTo>
                <a:cubicBezTo>
                  <a:pt x="2657" y="378"/>
                  <a:pt x="2697" y="481"/>
                  <a:pt x="2736" y="576"/>
                </a:cubicBezTo>
                <a:cubicBezTo>
                  <a:pt x="2771" y="660"/>
                  <a:pt x="2739" y="621"/>
                  <a:pt x="2781" y="665"/>
                </a:cubicBezTo>
                <a:cubicBezTo>
                  <a:pt x="2790" y="691"/>
                  <a:pt x="2805" y="715"/>
                  <a:pt x="2814" y="742"/>
                </a:cubicBezTo>
                <a:cubicBezTo>
                  <a:pt x="2822" y="766"/>
                  <a:pt x="2825" y="816"/>
                  <a:pt x="2836" y="842"/>
                </a:cubicBezTo>
                <a:cubicBezTo>
                  <a:pt x="2876" y="936"/>
                  <a:pt x="2844" y="818"/>
                  <a:pt x="2869" y="908"/>
                </a:cubicBezTo>
                <a:cubicBezTo>
                  <a:pt x="2885" y="965"/>
                  <a:pt x="2899" y="1056"/>
                  <a:pt x="2925" y="1108"/>
                </a:cubicBezTo>
                <a:cubicBezTo>
                  <a:pt x="2937" y="1132"/>
                  <a:pt x="2961" y="1149"/>
                  <a:pt x="2969" y="1174"/>
                </a:cubicBezTo>
                <a:cubicBezTo>
                  <a:pt x="2975" y="1192"/>
                  <a:pt x="3003" y="1261"/>
                  <a:pt x="3013" y="1274"/>
                </a:cubicBezTo>
                <a:cubicBezTo>
                  <a:pt x="3029" y="1295"/>
                  <a:pt x="3069" y="1329"/>
                  <a:pt x="3069" y="1329"/>
                </a:cubicBezTo>
                <a:cubicBezTo>
                  <a:pt x="3073" y="1340"/>
                  <a:pt x="3074" y="1352"/>
                  <a:pt x="3080" y="1362"/>
                </a:cubicBezTo>
                <a:cubicBezTo>
                  <a:pt x="3085" y="1371"/>
                  <a:pt x="3097" y="1375"/>
                  <a:pt x="3102" y="1385"/>
                </a:cubicBezTo>
                <a:cubicBezTo>
                  <a:pt x="3155" y="1491"/>
                  <a:pt x="3090" y="1417"/>
                  <a:pt x="3157" y="1484"/>
                </a:cubicBezTo>
                <a:cubicBezTo>
                  <a:pt x="3184" y="1567"/>
                  <a:pt x="3257" y="1662"/>
                  <a:pt x="3257" y="1750"/>
                </a:cubicBezTo>
              </a:path>
            </a:pathLst>
          </a:custGeom>
          <a:noFill/>
          <a:ln w="254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676400" y="5029200"/>
            <a:ext cx="57001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   p     r                               s                                        q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933575" y="56721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429000" y="5715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5851525" y="5672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 flipH="1">
            <a:off x="2667000" y="594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862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 flipH="1">
            <a:off x="4419600" y="5943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6248400" y="5943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476250"/>
            <a:ext cx="7600950" cy="704850"/>
          </a:xfrm>
        </p:spPr>
        <p:txBody>
          <a:bodyPr/>
          <a:lstStyle/>
          <a:p>
            <a:r>
              <a:rPr lang="en-US" dirty="0"/>
              <a:t>Third-Simplest Case – Concluded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do not know state s, we must generate a family of productions:</a:t>
            </a:r>
          </a:p>
          <a:p>
            <a:pPr>
              <a:buFont typeface="Monotype Sorts" charset="0"/>
              <a:buNone/>
            </a:pPr>
            <a:r>
              <a:rPr lang="en-US" dirty="0"/>
              <a:t>		[</a:t>
            </a:r>
            <a:r>
              <a:rPr lang="en-US" dirty="0" err="1"/>
              <a:t>pXq</a:t>
            </a:r>
            <a:r>
              <a:rPr lang="en-US" dirty="0"/>
              <a:t>] -&gt; a[</a:t>
            </a:r>
            <a:r>
              <a:rPr lang="en-US" dirty="0" err="1"/>
              <a:t>rYs</a:t>
            </a:r>
            <a:r>
              <a:rPr lang="en-US" dirty="0"/>
              <a:t>][</a:t>
            </a:r>
            <a:r>
              <a:rPr lang="en-US" dirty="0" err="1"/>
              <a:t>sZq</a:t>
            </a:r>
            <a:r>
              <a:rPr lang="en-US" dirty="0"/>
              <a:t>]</a:t>
            </a:r>
          </a:p>
          <a:p>
            <a:pPr>
              <a:buFont typeface="Monotype Sorts" charset="0"/>
              <a:buNone/>
            </a:pPr>
            <a:r>
              <a:rPr lang="en-US" dirty="0"/>
              <a:t>	for all states s.</a:t>
            </a:r>
          </a:p>
          <a:p>
            <a:r>
              <a:rPr lang="en-US" dirty="0"/>
              <a:t>[</a:t>
            </a:r>
            <a:r>
              <a:rPr lang="en-US" dirty="0" err="1"/>
              <a:t>pXq</a:t>
            </a:r>
            <a:r>
              <a:rPr lang="en-US" dirty="0"/>
              <a:t>] =&gt;* </a:t>
            </a:r>
            <a:r>
              <a:rPr lang="en-US" dirty="0" err="1"/>
              <a:t>auv</a:t>
            </a:r>
            <a:r>
              <a:rPr lang="en-US" dirty="0"/>
              <a:t> whenever [</a:t>
            </a:r>
            <a:r>
              <a:rPr lang="en-US" dirty="0" err="1"/>
              <a:t>rYs</a:t>
            </a:r>
            <a:r>
              <a:rPr lang="en-US" dirty="0"/>
              <a:t>] =&gt;* u and </a:t>
            </a:r>
          </a:p>
          <a:p>
            <a:pPr marL="0" indent="0">
              <a:buNone/>
            </a:pPr>
            <a:r>
              <a:rPr lang="en-US" dirty="0"/>
              <a:t>     [</a:t>
            </a:r>
            <a:r>
              <a:rPr lang="en-US" dirty="0" err="1"/>
              <a:t>sZq</a:t>
            </a:r>
            <a:r>
              <a:rPr lang="en-US" dirty="0"/>
              <a:t>] =&gt;* v.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10A6-F95A-6044-8DE6-2EE12A66EF7A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" y="438150"/>
            <a:ext cx="8001000" cy="673100"/>
          </a:xfrm>
        </p:spPr>
        <p:txBody>
          <a:bodyPr/>
          <a:lstStyle/>
          <a:p>
            <a:r>
              <a:rPr lang="en-US" dirty="0"/>
              <a:t>Productions of G: General Case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(p, a, X) contains (r, Y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) for some state r and k </a:t>
            </a:r>
            <a:r>
              <a:rPr lang="en-US" u="sng" dirty="0"/>
              <a:t>&gt;</a:t>
            </a:r>
            <a:r>
              <a:rPr lang="en-US" dirty="0"/>
              <a:t> 3.</a:t>
            </a:r>
          </a:p>
          <a:p>
            <a:r>
              <a:rPr lang="en-US" dirty="0"/>
              <a:t>Generate family of productions</a:t>
            </a:r>
          </a:p>
          <a:p>
            <a:pPr>
              <a:buFont typeface="Monotype Sorts" charset="0"/>
              <a:buNone/>
            </a:pPr>
            <a:r>
              <a:rPr lang="en-US" dirty="0"/>
              <a:t>	[</a:t>
            </a:r>
            <a:r>
              <a:rPr lang="en-US" dirty="0" err="1"/>
              <a:t>pXq</a:t>
            </a:r>
            <a:r>
              <a:rPr lang="en-US" dirty="0"/>
              <a:t>] -&gt;</a:t>
            </a:r>
          </a:p>
          <a:p>
            <a:pPr>
              <a:buFont typeface="Monotype Sorts" charset="0"/>
              <a:buNone/>
            </a:pPr>
            <a:r>
              <a:rPr lang="en-US" dirty="0"/>
              <a:t>		a[rY</a:t>
            </a:r>
            <a:r>
              <a:rPr lang="en-US" baseline="-25000" dirty="0"/>
              <a:t>1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][s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]…[s</a:t>
            </a:r>
            <a:r>
              <a:rPr lang="en-US" baseline="-25000" dirty="0"/>
              <a:t>k-2</a:t>
            </a:r>
            <a:r>
              <a:rPr lang="en-US" dirty="0"/>
              <a:t>Y</a:t>
            </a:r>
            <a:r>
              <a:rPr lang="en-US" baseline="-25000" dirty="0"/>
              <a:t>k-1</a:t>
            </a:r>
            <a:r>
              <a:rPr lang="en-US" dirty="0"/>
              <a:t>s</a:t>
            </a:r>
            <a:r>
              <a:rPr lang="en-US" baseline="-25000" dirty="0"/>
              <a:t>k-1</a:t>
            </a:r>
            <a:r>
              <a:rPr lang="en-US" dirty="0"/>
              <a:t>][s</a:t>
            </a:r>
            <a:r>
              <a:rPr lang="en-US" baseline="-25000" dirty="0"/>
              <a:t>k-1</a:t>
            </a:r>
            <a:r>
              <a:rPr lang="en-US" dirty="0"/>
              <a:t>Y</a:t>
            </a:r>
            <a:r>
              <a:rPr lang="en-US" baseline="-25000" dirty="0"/>
              <a:t>k</a:t>
            </a:r>
            <a:r>
              <a:rPr lang="en-US" dirty="0"/>
              <a:t>q]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D8D6-B463-4446-84E7-2DAF949E4714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" y="469900"/>
            <a:ext cx="8458200" cy="641350"/>
          </a:xfrm>
        </p:spPr>
        <p:txBody>
          <a:bodyPr/>
          <a:lstStyle/>
          <a:p>
            <a:r>
              <a:rPr lang="en-US" dirty="0"/>
              <a:t>Completion of the Construction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dirty="0"/>
              <a:t>We can prove that (q</a:t>
            </a:r>
            <a:r>
              <a:rPr lang="en-US" baseline="-25000" dirty="0"/>
              <a:t>0</a:t>
            </a:r>
            <a:r>
              <a:rPr lang="en-US" dirty="0"/>
              <a:t>, w, Z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</a:t>
            </a:r>
            <a:r>
              <a:rPr lang="en-US" dirty="0"/>
              <a:t>*(p,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) if and only if [q</a:t>
            </a:r>
            <a:r>
              <a:rPr lang="en-US" baseline="-25000" dirty="0"/>
              <a:t>0</a:t>
            </a:r>
            <a:r>
              <a:rPr lang="en-US" dirty="0"/>
              <a:t>Z</a:t>
            </a:r>
            <a:r>
              <a:rPr lang="en-US" baseline="-25000" dirty="0"/>
              <a:t>0</a:t>
            </a:r>
            <a:r>
              <a:rPr lang="en-US" dirty="0"/>
              <a:t>p] =&gt;* w.</a:t>
            </a:r>
          </a:p>
          <a:p>
            <a:pPr lvl="1"/>
            <a:r>
              <a:rPr lang="en-US" dirty="0"/>
              <a:t>Proof is two easy inductions.</a:t>
            </a:r>
          </a:p>
          <a:p>
            <a:r>
              <a:rPr lang="en-US" dirty="0"/>
              <a:t>But state p can be anything.</a:t>
            </a:r>
          </a:p>
          <a:p>
            <a:r>
              <a:rPr lang="en-US" dirty="0"/>
              <a:t>Thus, add to G another variable S, the start symbol, and add productions S -&gt; [q</a:t>
            </a:r>
            <a:r>
              <a:rPr lang="en-US" baseline="-25000" dirty="0"/>
              <a:t>0</a:t>
            </a:r>
            <a:r>
              <a:rPr lang="en-US" dirty="0"/>
              <a:t>Z</a:t>
            </a:r>
            <a:r>
              <a:rPr lang="en-US" baseline="-25000" dirty="0"/>
              <a:t>0</a:t>
            </a:r>
            <a:r>
              <a:rPr lang="en-US" dirty="0"/>
              <a:t>p] for each state p.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DBBE-AB5C-7743-A73D-280BB52CC541}" type="slidenum">
              <a:rPr lang="en-US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a PDA, which can handle the if else statement, it stops when the number of else exceeds the number of prefix if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182052" y="4637490"/>
            <a:ext cx="822960" cy="8229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CN" dirty="0"/>
              <a:t>  p</a:t>
            </a:r>
            <a:endParaRPr lang="en-US" dirty="0"/>
          </a:p>
        </p:txBody>
      </p:sp>
      <p:cxnSp>
        <p:nvCxnSpPr>
          <p:cNvPr id="5" name="Curved Connector 4"/>
          <p:cNvCxnSpPr>
            <a:stCxn id="4" idx="1"/>
            <a:endCxn id="4" idx="7"/>
          </p:cNvCxnSpPr>
          <p:nvPr/>
        </p:nvCxnSpPr>
        <p:spPr bwMode="auto">
          <a:xfrm rot="5400000" flipH="1" flipV="1">
            <a:off x="2593532" y="4467050"/>
            <a:ext cx="12700" cy="581920"/>
          </a:xfrm>
          <a:prstGeom prst="curvedConnector3">
            <a:avLst>
              <a:gd name="adj1" fmla="val 4287433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759177" y="3191519"/>
            <a:ext cx="1131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／</a:t>
            </a:r>
            <a:r>
              <a:rPr lang="en-US" dirty="0" err="1">
                <a:latin typeface="Lucida Sans Unicode" charset="0"/>
              </a:rPr>
              <a:t>ε</a:t>
            </a:r>
            <a:endParaRPr lang="en-US" dirty="0">
              <a:latin typeface="Lucida Sans Unicode" charset="0"/>
            </a:endParaRPr>
          </a:p>
          <a:p>
            <a:r>
              <a:rPr lang="en-US" altLang="zh-CN" dirty="0" err="1">
                <a:latin typeface="Lucida Sans Unicode" charset="0"/>
              </a:rPr>
              <a:t>i</a:t>
            </a:r>
            <a:r>
              <a:rPr lang="zh-CN" altLang="en-US" dirty="0">
                <a:latin typeface="Lucida Sans Unicode" charset="0"/>
              </a:rPr>
              <a:t>，</a:t>
            </a:r>
            <a:r>
              <a:rPr lang="en-US" altLang="zh-CN" dirty="0">
                <a:latin typeface="Lucida Sans Unicode" charset="0"/>
              </a:rPr>
              <a:t>Z</a:t>
            </a:r>
            <a:r>
              <a:rPr lang="zh-CN" altLang="en-US" dirty="0">
                <a:latin typeface="Lucida Sans Unicode" charset="0"/>
              </a:rPr>
              <a:t>／</a:t>
            </a:r>
            <a:r>
              <a:rPr lang="en-US" altLang="zh-CN" dirty="0">
                <a:latin typeface="Lucida Sans Unicode" charset="0"/>
              </a:rPr>
              <a:t>ZZ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440799" y="5025524"/>
            <a:ext cx="741253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565129" y="3735997"/>
            <a:ext cx="2796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S-&gt;[</a:t>
            </a:r>
            <a:r>
              <a:rPr lang="en-US" sz="2400" dirty="0" err="1"/>
              <a:t>pZp</a:t>
            </a:r>
            <a:r>
              <a:rPr lang="en-US" sz="2400" dirty="0"/>
              <a:t>]</a:t>
            </a:r>
          </a:p>
          <a:p>
            <a:endParaRPr lang="en-US" sz="2400" dirty="0"/>
          </a:p>
          <a:p>
            <a:r>
              <a:rPr lang="en-US" sz="2400" dirty="0"/>
              <a:t>[</a:t>
            </a:r>
            <a:r>
              <a:rPr lang="en-US" sz="2400" dirty="0" err="1"/>
              <a:t>pZp</a:t>
            </a:r>
            <a:r>
              <a:rPr lang="en-US" sz="2400" dirty="0"/>
              <a:t>]-&gt;e</a:t>
            </a:r>
          </a:p>
          <a:p>
            <a:endParaRPr lang="en-US" sz="2400" dirty="0"/>
          </a:p>
          <a:p>
            <a:r>
              <a:rPr lang="en-US" sz="2400" dirty="0"/>
              <a:t>[</a:t>
            </a:r>
            <a:r>
              <a:rPr lang="en-US" sz="2400" dirty="0" err="1"/>
              <a:t>pZp</a:t>
            </a:r>
            <a:r>
              <a:rPr lang="en-US" sz="2400" dirty="0"/>
              <a:t>]-&gt;</a:t>
            </a:r>
            <a:r>
              <a:rPr lang="en-US" sz="2400" dirty="0" err="1"/>
              <a:t>i</a:t>
            </a:r>
            <a:r>
              <a:rPr lang="en-US" sz="2400" dirty="0"/>
              <a:t>[</a:t>
            </a:r>
            <a:r>
              <a:rPr lang="en-US" sz="2400" dirty="0" err="1"/>
              <a:t>pZp</a:t>
            </a:r>
            <a:r>
              <a:rPr lang="en-US" sz="2400" dirty="0"/>
              <a:t>][</a:t>
            </a:r>
            <a:r>
              <a:rPr lang="en-US" sz="2400" dirty="0" err="1"/>
              <a:t>pZp</a:t>
            </a:r>
            <a:r>
              <a:rPr lang="en-US" sz="2400" dirty="0"/>
              <a:t>]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13928" y="3820512"/>
            <a:ext cx="23841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S-&gt;A</a:t>
            </a:r>
          </a:p>
          <a:p>
            <a:endParaRPr lang="en-US" sz="2400" dirty="0"/>
          </a:p>
          <a:p>
            <a:r>
              <a:rPr lang="en-US" sz="2400" dirty="0"/>
              <a:t>A-&gt;e</a:t>
            </a:r>
          </a:p>
          <a:p>
            <a:endParaRPr lang="en-US" sz="2400" dirty="0"/>
          </a:p>
          <a:p>
            <a:r>
              <a:rPr lang="en-US" sz="2400" dirty="0"/>
              <a:t>A-&gt;</a:t>
            </a:r>
            <a:r>
              <a:rPr lang="en-US" sz="2400" dirty="0" err="1"/>
              <a:t>iAA</a:t>
            </a:r>
            <a:endParaRPr lang="en-US" sz="2400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14053" y="6047978"/>
            <a:ext cx="1699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S-&gt;</a:t>
            </a:r>
            <a:r>
              <a:rPr lang="en-US" sz="2400" dirty="0" err="1"/>
              <a:t>e|iSS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8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a, b, … are input symbols.</a:t>
            </a:r>
          </a:p>
          <a:p>
            <a:pPr lvl="1"/>
            <a:r>
              <a:rPr lang="en-US"/>
              <a:t>But sometimes we allow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 as a possible value.</a:t>
            </a:r>
          </a:p>
          <a:p>
            <a:r>
              <a:rPr lang="en-US"/>
              <a:t>…, X, Y, Z are stack symbols.</a:t>
            </a:r>
          </a:p>
          <a:p>
            <a:r>
              <a:rPr lang="en-US"/>
              <a:t>…, w, x, y, z are strings of input symbols.</a:t>
            </a:r>
          </a:p>
          <a:p>
            <a:r>
              <a:rPr lang="en-US">
                <a:sym typeface="Symbol" charset="0"/>
              </a:rPr>
              <a:t></a:t>
            </a:r>
            <a:r>
              <a:rPr lang="en-US"/>
              <a:t>, </a:t>
            </a:r>
            <a:r>
              <a:rPr lang="en-US">
                <a:sym typeface="Symbol" charset="0"/>
              </a:rPr>
              <a:t></a:t>
            </a:r>
            <a:r>
              <a:rPr lang="en-US"/>
              <a:t>,… are strings of stack symbols.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9FF1-6DAC-C74E-A168-836FFAE7BDCD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Transition 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63700"/>
            <a:ext cx="8001000" cy="4267200"/>
          </a:xfrm>
        </p:spPr>
        <p:txBody>
          <a:bodyPr/>
          <a:lstStyle/>
          <a:p>
            <a:pPr marL="609600" indent="-609600"/>
            <a:r>
              <a:rPr lang="en-US"/>
              <a:t>Takes three arguments: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state, in Q.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An input, which is either a symbol in 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 or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stack symbol in </a:t>
            </a:r>
            <a:r>
              <a:rPr lang="en-US">
                <a:latin typeface="Lucida Sans Unicode" charset="0"/>
              </a:rPr>
              <a:t>Γ</a:t>
            </a:r>
            <a:r>
              <a:rPr lang="en-US"/>
              <a:t>.</a:t>
            </a:r>
          </a:p>
          <a:p>
            <a:pPr marL="609600" indent="-609600"/>
            <a:r>
              <a:rPr lang="en-US">
                <a:latin typeface="Lucida Sans Unicode" charset="0"/>
              </a:rPr>
              <a:t>δ</a:t>
            </a:r>
            <a:r>
              <a:rPr lang="en-US"/>
              <a:t>(q, a, Z) is a set of zero or more actions  of the form (p, </a:t>
            </a:r>
            <a:r>
              <a:rPr lang="en-US">
                <a:sym typeface="Symbol" charset="0"/>
              </a:rPr>
              <a:t></a:t>
            </a:r>
            <a:r>
              <a:rPr lang="en-US"/>
              <a:t>).</a:t>
            </a:r>
          </a:p>
          <a:p>
            <a:pPr marL="990600" lvl="1" indent="-533400"/>
            <a:r>
              <a:rPr lang="en-US"/>
              <a:t>p is a state; </a:t>
            </a:r>
            <a:r>
              <a:rPr lang="en-US">
                <a:sym typeface="Symbol" charset="0"/>
              </a:rPr>
              <a:t></a:t>
            </a:r>
            <a:r>
              <a:rPr lang="en-US"/>
              <a:t> is a string of stack symbols.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85EC-615C-F546-B053-15CD5ABFCC2E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of the PDA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/>
              <a:t>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a, Z) contains (p, </a:t>
            </a:r>
            <a:r>
              <a:rPr lang="en-US">
                <a:sym typeface="Symbol" charset="0"/>
              </a:rPr>
              <a:t></a:t>
            </a:r>
            <a:r>
              <a:rPr lang="en-US"/>
              <a:t>) among its actions, then one thing the PDA can do in state q, with </a:t>
            </a:r>
            <a:r>
              <a:rPr lang="en-US" i="1"/>
              <a:t>a</a:t>
            </a:r>
            <a:r>
              <a:rPr lang="en-US"/>
              <a:t>  at the front of the input, and Z on top of the stack is: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Change the state to p.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Remove </a:t>
            </a:r>
            <a:r>
              <a:rPr lang="en-US" i="1"/>
              <a:t>a</a:t>
            </a:r>
            <a:r>
              <a:rPr lang="en-US"/>
              <a:t>  from the front of the input (but </a:t>
            </a:r>
            <a:r>
              <a:rPr lang="en-US" i="1"/>
              <a:t>a</a:t>
            </a:r>
            <a:r>
              <a:rPr lang="en-US"/>
              <a:t>  may be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Replace Z on the top of the stack by </a:t>
            </a:r>
            <a:r>
              <a:rPr lang="en-US">
                <a:sym typeface="Symbol" charset="0"/>
              </a:rPr>
              <a:t></a:t>
            </a:r>
            <a:r>
              <a:rPr lang="en-US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959E-D311-E148-916A-E654846AEE17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2" autoUpdateAnimBg="0"/>
    </p:bldLst>
  </p:timing>
</p:sld>
</file>

<file path=ppt/theme/theme1.xml><?xml version="1.0" encoding="utf-8"?>
<a:theme xmlns:a="http://schemas.openxmlformats.org/drawingml/2006/main" name="seg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Finite Automata.pptx</Template>
  <TotalTime>717</TotalTime>
  <Words>3840</Words>
  <Application>Microsoft Macintosh PowerPoint</Application>
  <PresentationFormat>全屏显示(4:3)</PresentationFormat>
  <Paragraphs>522</Paragraphs>
  <Slides>68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5" baseType="lpstr">
      <vt:lpstr>Arial</vt:lpstr>
      <vt:lpstr>Calibri</vt:lpstr>
      <vt:lpstr>Lucida Sans Unicode</vt:lpstr>
      <vt:lpstr>Monotype Sorts</vt:lpstr>
      <vt:lpstr>Times New Roman</vt:lpstr>
      <vt:lpstr>Wingdings</vt:lpstr>
      <vt:lpstr>seg</vt:lpstr>
      <vt:lpstr>Pushdown Automata</vt:lpstr>
      <vt:lpstr>Pushdown Automata</vt:lpstr>
      <vt:lpstr>Intuition: PDA</vt:lpstr>
      <vt:lpstr>Picture of a PDA</vt:lpstr>
      <vt:lpstr>Intuition: PDA – (2)</vt:lpstr>
      <vt:lpstr>PDA Formalism</vt:lpstr>
      <vt:lpstr>Conventions</vt:lpstr>
      <vt:lpstr>The Transition Function</vt:lpstr>
      <vt:lpstr>Actions of the PDA</vt:lpstr>
      <vt:lpstr>Example: PDA</vt:lpstr>
      <vt:lpstr>Example: PDA – (2)</vt:lpstr>
      <vt:lpstr>Example: PDA – (3)</vt:lpstr>
      <vt:lpstr>Actions of the Example PDA</vt:lpstr>
      <vt:lpstr>Actions of the Example PDA</vt:lpstr>
      <vt:lpstr>Actions of the Example PDA</vt:lpstr>
      <vt:lpstr>Actions of the Example PDA</vt:lpstr>
      <vt:lpstr>Actions of the Example PDA</vt:lpstr>
      <vt:lpstr>Actions of the Example PDA</vt:lpstr>
      <vt:lpstr>Actions of the Example PDA</vt:lpstr>
      <vt:lpstr>Actions of the Example PDA</vt:lpstr>
      <vt:lpstr>Graphical Presentation</vt:lpstr>
      <vt:lpstr>Instantaneous Descriptions</vt:lpstr>
      <vt:lpstr>The “Goes-To” Relation</vt:lpstr>
      <vt:lpstr>Example: Goes-To</vt:lpstr>
      <vt:lpstr>Answer</vt:lpstr>
      <vt:lpstr>PowerPoint 演示文稿</vt:lpstr>
      <vt:lpstr>Language of a PDA</vt:lpstr>
      <vt:lpstr>Language of a PDA – (2)</vt:lpstr>
      <vt:lpstr>Equivalence of Language Definitions</vt:lpstr>
      <vt:lpstr>Proof: L(P) -&gt; N(P’) Intuition</vt:lpstr>
      <vt:lpstr>Proof: L(P) -&gt; N(P’)</vt:lpstr>
      <vt:lpstr>Graphical Presentation</vt:lpstr>
      <vt:lpstr>Proof: N(P) -&gt; L(P’’) Intuition</vt:lpstr>
      <vt:lpstr>Proof: N(P) -&gt; L(P’’)</vt:lpstr>
      <vt:lpstr>Graphical Presentation</vt:lpstr>
      <vt:lpstr>Example</vt:lpstr>
      <vt:lpstr>PowerPoint 演示文稿</vt:lpstr>
      <vt:lpstr>Deterministic PDA’s</vt:lpstr>
      <vt:lpstr>NPDA VS PDA</vt:lpstr>
      <vt:lpstr>PowerPoint 演示文稿</vt:lpstr>
      <vt:lpstr>PowerPoint 演示文稿</vt:lpstr>
      <vt:lpstr>PowerPoint 演示文稿</vt:lpstr>
      <vt:lpstr>Deterministic PDA’s</vt:lpstr>
      <vt:lpstr>DPDA and Ambiguity</vt:lpstr>
      <vt:lpstr>Equivalence of PDA, CFG</vt:lpstr>
      <vt:lpstr>Overview</vt:lpstr>
      <vt:lpstr>Overview – (2)</vt:lpstr>
      <vt:lpstr>Converting a CFG to a PDA</vt:lpstr>
      <vt:lpstr>Intuition About P</vt:lpstr>
      <vt:lpstr>Transition Function of P</vt:lpstr>
      <vt:lpstr>Proof That L(P) = L(G)</vt:lpstr>
      <vt:lpstr>Induction for Part 1</vt:lpstr>
      <vt:lpstr>Use of a Type 1 Rule</vt:lpstr>
      <vt:lpstr>Use of a Type 2 Rule</vt:lpstr>
      <vt:lpstr>Proof of Part 2 (“if”)</vt:lpstr>
      <vt:lpstr>Proof – Completion</vt:lpstr>
      <vt:lpstr>From a PDA to a CFG</vt:lpstr>
      <vt:lpstr>Picture: Popping X</vt:lpstr>
      <vt:lpstr>Variables of G</vt:lpstr>
      <vt:lpstr>Productions of G</vt:lpstr>
      <vt:lpstr>Productions of G – (2)</vt:lpstr>
      <vt:lpstr>Picture of the Action</vt:lpstr>
      <vt:lpstr>Productions of G – (3)</vt:lpstr>
      <vt:lpstr>Picture of the Action</vt:lpstr>
      <vt:lpstr>Third-Simplest Case – Concluded</vt:lpstr>
      <vt:lpstr>Productions of G: General Case</vt:lpstr>
      <vt:lpstr>Completion of the Construction</vt:lpstr>
      <vt:lpstr>Example  Recall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Pushdown Automata</dc:title>
  <dc:creator>Bu Lei</dc:creator>
  <cp:lastModifiedBy>卜磊</cp:lastModifiedBy>
  <cp:revision>30</cp:revision>
  <dcterms:created xsi:type="dcterms:W3CDTF">2013-04-13T06:36:58Z</dcterms:created>
  <dcterms:modified xsi:type="dcterms:W3CDTF">2019-10-20T07:29:04Z</dcterms:modified>
</cp:coreProperties>
</file>