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0" r:id="rId39"/>
    <p:sldId id="301" r:id="rId40"/>
    <p:sldId id="302" r:id="rId41"/>
    <p:sldId id="303" r:id="rId42"/>
    <p:sldId id="304" r:id="rId43"/>
    <p:sldId id="305" r:id="rId44"/>
    <p:sldId id="377" r:id="rId45"/>
    <p:sldId id="378" r:id="rId46"/>
    <p:sldId id="379" r:id="rId47"/>
    <p:sldId id="380" r:id="rId48"/>
    <p:sldId id="381" r:id="rId49"/>
    <p:sldId id="294" r:id="rId50"/>
    <p:sldId id="295" r:id="rId51"/>
    <p:sldId id="296" r:id="rId52"/>
    <p:sldId id="297" r:id="rId53"/>
    <p:sldId id="298" r:id="rId54"/>
    <p:sldId id="29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64458" autoAdjust="0"/>
  </p:normalViewPr>
  <p:slideViewPr>
    <p:cSldViewPr snapToGrid="0" snapToObjects="1">
      <p:cViewPr varScale="1">
        <p:scale>
          <a:sx n="71" d="100"/>
          <a:sy n="71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4854-0FD2-6A47-BD83-AF7E853F407E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E2BE0-924F-B84C-B97E-490C1A29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A136E-FF8F-AD4A-A72D-F223B4381439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60D67-7DEF-DF4F-8DCF-179E532D31CC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6F614-4018-5741-B752-9DFB6A383546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904CD-33A8-154A-9329-F23CF144620F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0659D-BDA7-5C46-A145-A6FD7CC0EB2C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784BC-2234-5147-BBC6-78BDCA40D131}" type="slidenum">
              <a:rPr lang="en-US"/>
              <a:pPr/>
              <a:t>14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B4B7A-8476-E140-A742-0B6C03BEF4F9}" type="slidenum">
              <a:rPr lang="en-US"/>
              <a:pPr/>
              <a:t>15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2DD89-CAF6-2945-91B8-7D5C8E76D49C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7669C-EAD2-0F4E-A2B7-F9F9D4922F6C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D3F7F-F172-9D4E-8042-75A658244687}" type="slidenum">
              <a:rPr lang="en-US"/>
              <a:pPr/>
              <a:t>18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F7875-94F4-9F46-875D-852B899260C6}" type="slidenum">
              <a:rPr lang="en-US"/>
              <a:pPr/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F8C4B-3A98-F144-BFAC-85DFD1740DE4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3D85B-2866-E54C-A13F-2637EDFE8925}" type="slidenum">
              <a:rPr lang="en-US"/>
              <a:pPr/>
              <a:t>20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7D409-6E3B-4440-B597-1ACF344D8E04}" type="slidenum">
              <a:rPr lang="en-US"/>
              <a:pPr/>
              <a:t>21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660B8-98A0-8948-A849-56FF6F892D95}" type="slidenum">
              <a:rPr lang="en-US"/>
              <a:pPr/>
              <a:t>22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62B49-3F19-724C-9819-420FBAEC847A}" type="slidenum">
              <a:rPr lang="en-US"/>
              <a:pPr/>
              <a:t>23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C2FEE-6E48-7F42-9D6A-904687DF26A5}" type="slidenum">
              <a:rPr lang="en-US"/>
              <a:pPr/>
              <a:t>24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D3222-3654-224B-B97A-E53885364400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8FD3A-743D-E440-9727-D7CDF98F9654}" type="slidenum">
              <a:rPr lang="en-US"/>
              <a:pPr/>
              <a:t>26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08CEB-9F9C-F04B-9679-9A9CB9152DB1}" type="slidenum">
              <a:rPr lang="en-US"/>
              <a:pPr/>
              <a:t>27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02D2E-219C-7B48-90E6-4320C35E557D}" type="slidenum">
              <a:rPr lang="en-US"/>
              <a:pPr/>
              <a:t>28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17780-51DB-5A42-BBC0-603512693572}" type="slidenum">
              <a:rPr lang="en-US"/>
              <a:pPr/>
              <a:t>29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5A314-0356-0045-8C00-EE1098CB5113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7B2DA-48A0-D04E-9BBE-1267194A66D4}" type="slidenum">
              <a:rPr lang="en-US"/>
              <a:pPr/>
              <a:t>30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946DC-5A86-5143-897E-187C25173880}" type="slidenum">
              <a:rPr lang="en-US"/>
              <a:pPr/>
              <a:t>31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B1E7D-0EBD-444B-9A41-5F32F42F8DA5}" type="slidenum">
              <a:rPr lang="en-US"/>
              <a:pPr/>
              <a:t>32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995EF-096C-8646-B719-2D026E09D74E}" type="slidenum">
              <a:rPr lang="en-US"/>
              <a:pPr/>
              <a:t>33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6A38F-B85F-6146-96F1-2765579CFDF5}" type="slidenum">
              <a:rPr lang="en-US"/>
              <a:pPr/>
              <a:t>34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D5647-2A5D-9A45-A47C-56128B9A369C}" type="slidenum">
              <a:rPr lang="en-US"/>
              <a:pPr/>
              <a:t>35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F7F24-D7B2-ED45-8B58-99A61E407C73}" type="slidenum">
              <a:rPr lang="en-US"/>
              <a:pPr/>
              <a:t>36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F490C-505A-4645-8A12-FF2E7A3EE09A}" type="slidenum">
              <a:rPr lang="en-US"/>
              <a:pPr/>
              <a:t>37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F420B-CB1C-5949-9947-0ABE4E81FFD3}" type="slidenum">
              <a:rPr lang="en-US"/>
              <a:pPr/>
              <a:t>38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D411F-E87F-D941-A5F3-EE881426DC8C}" type="slidenum">
              <a:rPr lang="en-US"/>
              <a:pPr/>
              <a:t>39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A38DF-E36A-174F-B008-67943DDF7084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DA8F-96D8-FF43-B20C-B17FBD92AE26}" type="slidenum">
              <a:rPr lang="en-US"/>
              <a:pPr/>
              <a:t>40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68834-EB78-1F45-AE60-03F5F782A010}" type="slidenum">
              <a:rPr lang="en-US"/>
              <a:pPr/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15644-AE1B-F546-AB12-86900A79F2B4}" type="slidenum">
              <a:rPr lang="en-US"/>
              <a:pPr/>
              <a:t>42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A4052-D462-7348-A066-AAA34594D5DF}" type="slidenum">
              <a:rPr lang="en-US"/>
              <a:pPr/>
              <a:t>43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A87CB-16D6-FB49-AC2F-04D951B748A9}" type="slidenum">
              <a:rPr lang="en-US"/>
              <a:pPr/>
              <a:t>44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53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D0613-8F5F-C34F-B906-33BFC8F89A4E}" type="slidenum">
              <a:rPr lang="en-US"/>
              <a:pPr/>
              <a:t>45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254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2B266-7C82-4041-8194-2ECB490C006E}" type="slidenum">
              <a:rPr lang="en-US"/>
              <a:pPr/>
              <a:t>46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66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48614-BFA1-F640-A4B5-AA6574CACC47}" type="slidenum">
              <a:rPr lang="en-US"/>
              <a:pPr/>
              <a:t>47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44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856A5-743E-394A-B1AC-2CDC895BBF7D}" type="slidenum">
              <a:rPr lang="en-US"/>
              <a:pPr/>
              <a:t>48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275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21510-D09F-014F-BC9A-ED3B0BBD22C8}" type="slidenum">
              <a:rPr lang="en-US"/>
              <a:pPr/>
              <a:t>49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6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6FE29-11D5-F846-8E22-66247499B930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4A7BD-2807-D34C-9AD4-5E8C04B9C63D}" type="slidenum">
              <a:rPr lang="en-US"/>
              <a:pPr/>
              <a:t>50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933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11293-3FC9-BF42-8AD7-09D7E847FC31}" type="slidenum">
              <a:rPr lang="en-US"/>
              <a:pPr/>
              <a:t>51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34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67C84-3877-C24D-BEB7-C7350ED0B3B0}" type="slidenum">
              <a:rPr lang="en-US"/>
              <a:pPr/>
              <a:t>52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437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C571C-C388-2A48-A014-7D6F257CE4B0}" type="slidenum">
              <a:rPr lang="en-US"/>
              <a:pPr/>
              <a:t>53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250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8AAD2-0ED8-8A44-8BAE-2F9867CBB22D}" type="slidenum">
              <a:rPr lang="en-US"/>
              <a:pPr/>
              <a:t>54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8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F1B87-3D24-C146-B1DD-79F649CDDDFC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81CFA-420B-6443-A94C-53F42E6C1610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A6B1B-BF72-1546-8670-48937F3CFA02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21D3F-71FD-7849-B575-E4C3E6FC9D04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fld id="{15972BF1-33DF-3648-90A7-17FB8633699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fld id="{777DA008-FB6C-3A45-A8AB-2DC19BDB7D67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Statement</a:t>
            </a:r>
          </a:p>
          <a:p>
            <a:r>
              <a:rPr lang="en-US"/>
              <a:t>Applications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The Pumping Lemma for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964-1533-5F4B-AA93-CBE197870A7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Twice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5D4F-17D0-D34F-9C4E-23B23D7A5E91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5105400" y="4114800"/>
            <a:ext cx="911225" cy="1290638"/>
            <a:chOff x="816" y="2403"/>
            <a:chExt cx="574" cy="813"/>
          </a:xfrm>
        </p:grpSpPr>
        <p:sp>
          <p:nvSpPr>
            <p:cNvPr id="25621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 Thrice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BC04-72E0-1C40-92CB-276AEFD71BC3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6628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6640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5029200" y="4724400"/>
            <a:ext cx="911225" cy="1290638"/>
            <a:chOff x="816" y="2403"/>
            <a:chExt cx="574" cy="813"/>
          </a:xfrm>
        </p:grpSpPr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4648200" y="4038600"/>
            <a:ext cx="1858963" cy="1908175"/>
            <a:chOff x="615" y="2016"/>
            <a:chExt cx="1171" cy="1202"/>
          </a:xfrm>
        </p:grpSpPr>
        <p:sp>
          <p:nvSpPr>
            <p:cNvPr id="26649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62" name="Text Box 3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5197017" y="404813"/>
            <a:ext cx="182654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Etc.,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709"/>
            <a:ext cx="9144000" cy="756945"/>
          </a:xfrm>
        </p:spPr>
        <p:txBody>
          <a:bodyPr/>
          <a:lstStyle/>
          <a:p>
            <a:r>
              <a:rPr lang="en-US"/>
              <a:t>Using the Pumping Lemma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{0</a:t>
            </a:r>
            <a:r>
              <a:rPr lang="en-US" baseline="30000"/>
              <a:t>i</a:t>
            </a:r>
            <a:r>
              <a:rPr lang="en-US"/>
              <a:t>10</a:t>
            </a:r>
            <a:r>
              <a:rPr lang="en-US" baseline="30000"/>
              <a:t>i</a:t>
            </a:r>
            <a:r>
              <a:rPr lang="en-US"/>
              <a:t> | i </a:t>
            </a:r>
            <a:r>
              <a:rPr lang="en-US" u="sng"/>
              <a:t>&gt;</a:t>
            </a:r>
            <a:r>
              <a:rPr lang="en-US"/>
              <a:t> 1} is a CFL.</a:t>
            </a:r>
          </a:p>
          <a:p>
            <a:pPr lvl="1"/>
            <a:r>
              <a:rPr lang="en-US"/>
              <a:t>We can match one pair of counts.</a:t>
            </a:r>
          </a:p>
          <a:p>
            <a:r>
              <a:rPr lang="en-US"/>
              <a:t>But L = {0</a:t>
            </a:r>
            <a:r>
              <a:rPr lang="en-US" baseline="30000"/>
              <a:t>i</a:t>
            </a:r>
            <a:r>
              <a:rPr lang="en-US"/>
              <a:t>10</a:t>
            </a:r>
            <a:r>
              <a:rPr lang="en-US" baseline="30000"/>
              <a:t>i</a:t>
            </a:r>
            <a:r>
              <a:rPr lang="en-US"/>
              <a:t>10</a:t>
            </a:r>
            <a:r>
              <a:rPr lang="en-US" baseline="30000"/>
              <a:t>i</a:t>
            </a:r>
            <a:r>
              <a:rPr lang="en-US"/>
              <a:t> | i </a:t>
            </a:r>
            <a:r>
              <a:rPr lang="en-US" u="sng"/>
              <a:t>&gt;</a:t>
            </a:r>
            <a:r>
              <a:rPr lang="en-US"/>
              <a:t> 1} is not.</a:t>
            </a:r>
          </a:p>
          <a:p>
            <a:pPr lvl="1"/>
            <a:r>
              <a:rPr lang="en-US"/>
              <a:t>We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match two pairs, or three counts as a group.</a:t>
            </a:r>
          </a:p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using the pumping lemma.</a:t>
            </a:r>
          </a:p>
          <a:p>
            <a:r>
              <a:rPr lang="en-US"/>
              <a:t>Suppose L were a CFL.</a:t>
            </a:r>
          </a:p>
          <a:p>
            <a:r>
              <a:rPr lang="en-US"/>
              <a:t>Let n be 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pumping-lemma constant.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87F5-36A3-4645-8E2F-5FB722A79EA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709"/>
            <a:ext cx="9144000" cy="756945"/>
          </a:xfrm>
        </p:spPr>
        <p:txBody>
          <a:bodyPr/>
          <a:lstStyle/>
          <a:p>
            <a:r>
              <a:rPr lang="en-US" dirty="0"/>
              <a:t>Using the Pumping Lemma –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z = 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We can write z = </a:t>
            </a:r>
            <a:r>
              <a:rPr lang="en-US" dirty="0" err="1"/>
              <a:t>uvwxy</a:t>
            </a:r>
            <a:r>
              <a:rPr lang="en-US" dirty="0"/>
              <a:t>, where |</a:t>
            </a:r>
            <a:r>
              <a:rPr lang="en-US" dirty="0" err="1"/>
              <a:t>vwx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n, and |</a:t>
            </a:r>
            <a:r>
              <a:rPr lang="en-US" dirty="0" err="1"/>
              <a:t>vx</a:t>
            </a:r>
            <a:r>
              <a:rPr lang="en-US" dirty="0"/>
              <a:t>| </a:t>
            </a:r>
            <a:r>
              <a:rPr lang="en-US" u="sng" dirty="0"/>
              <a:t>&gt;</a:t>
            </a:r>
            <a:r>
              <a:rPr lang="en-US" dirty="0"/>
              <a:t> 1.</a:t>
            </a:r>
          </a:p>
          <a:p>
            <a:r>
              <a:rPr lang="en-US" dirty="0">
                <a:solidFill>
                  <a:srgbClr val="CC3300"/>
                </a:solidFill>
              </a:rPr>
              <a:t>Case 1</a:t>
            </a:r>
            <a:r>
              <a:rPr lang="en-US" dirty="0"/>
              <a:t>: </a:t>
            </a:r>
            <a:r>
              <a:rPr lang="en-US" dirty="0" err="1"/>
              <a:t>vx</a:t>
            </a:r>
            <a:r>
              <a:rPr lang="en-US" dirty="0"/>
              <a:t> has no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pPr lvl="1"/>
            <a:r>
              <a:rPr lang="en-US" dirty="0"/>
              <a:t>Then at least one of them is a 1, and </a:t>
            </a:r>
            <a:r>
              <a:rPr lang="en-US" dirty="0" err="1"/>
              <a:t>uwy</a:t>
            </a:r>
            <a:r>
              <a:rPr lang="en-US" dirty="0"/>
              <a:t> has at most one 1, which no string in L does.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404-BB64-B04F-AC89-FE8B1D4C9DB3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704"/>
            <a:ext cx="9144000" cy="653947"/>
          </a:xfrm>
        </p:spPr>
        <p:txBody>
          <a:bodyPr/>
          <a:lstStyle/>
          <a:p>
            <a:r>
              <a:rPr lang="en-US" dirty="0"/>
              <a:t>Using the Pumping Lemma – (3)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Still considering z = 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.</a:t>
            </a:r>
          </a:p>
          <a:p>
            <a:r>
              <a:rPr lang="en-US">
                <a:solidFill>
                  <a:srgbClr val="CC3300"/>
                </a:solidFill>
              </a:rPr>
              <a:t>Case 2</a:t>
            </a:r>
            <a:r>
              <a:rPr lang="en-US"/>
              <a:t>: vx has at least one 0.</a:t>
            </a:r>
          </a:p>
          <a:p>
            <a:pPr lvl="1"/>
            <a:r>
              <a:rPr lang="en-US"/>
              <a:t>vwx is too short (length </a:t>
            </a:r>
            <a:r>
              <a:rPr lang="en-US" u="sng"/>
              <a:t>&lt;</a:t>
            </a:r>
            <a:r>
              <a:rPr lang="en-US"/>
              <a:t> n) to extend to all three blocks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in 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.</a:t>
            </a:r>
          </a:p>
          <a:p>
            <a:pPr lvl="1"/>
            <a:r>
              <a:rPr lang="en-US"/>
              <a:t>Thus, uwy has at least one block of n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and at least one block with fewer than n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pPr lvl="1"/>
            <a:r>
              <a:rPr lang="en-US"/>
              <a:t>Thus, uwy is not in 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B25-4D5A-A34B-A8B9-9DE234ECDC3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Decision Properties</a:t>
            </a:r>
          </a:p>
          <a:p>
            <a:r>
              <a:rPr lang="en-US"/>
              <a:t>Closure Properties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Properties of Context-Free Languages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247D-8F85-4244-A0E5-87BA28667FD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0044"/>
            <a:ext cx="9144000" cy="791278"/>
          </a:xfrm>
        </p:spPr>
        <p:txBody>
          <a:bodyPr/>
          <a:lstStyle/>
          <a:p>
            <a:r>
              <a:rPr lang="en-US" dirty="0"/>
              <a:t>Summary of Decision 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343400"/>
          </a:xfrm>
        </p:spPr>
        <p:txBody>
          <a:bodyPr/>
          <a:lstStyle/>
          <a:p>
            <a:pPr marL="609600" indent="-609600"/>
            <a:r>
              <a:rPr lang="en-US" dirty="0"/>
              <a:t>As usual, when we talk about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 CFL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we really mean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 representation for the CFL, e.g., a CFG or a PDA accepting by final state or empty stack.</a:t>
            </a:r>
          </a:p>
          <a:p>
            <a:pPr marL="609600" indent="-609600"/>
            <a:r>
              <a:rPr lang="en-US" dirty="0"/>
              <a:t>There are algorithms to decide if: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String w is in CFL L.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CFL L is empty.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CFL L is infinite.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2D9-6392-CA4A-B406-8908C60C31ED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Non-Decision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dirty="0"/>
              <a:t>Many questions that can be decided for regular sets cannot be decided for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Are two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the same?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Are two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disjoint?</a:t>
            </a:r>
          </a:p>
          <a:p>
            <a:pPr lvl="1"/>
            <a:r>
              <a:rPr lang="en-US" dirty="0"/>
              <a:t>How would you do that for regular languages?</a:t>
            </a:r>
          </a:p>
          <a:p>
            <a:r>
              <a:rPr lang="en-US" dirty="0"/>
              <a:t>Need theory of Turing machines and decidability to prove no algorithm exists.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246B-40CD-BC47-9658-31371D883E5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Emptiness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already did this.</a:t>
            </a:r>
          </a:p>
          <a:p>
            <a:r>
              <a:rPr lang="en-US"/>
              <a:t>We learned to eliminate useless variables.</a:t>
            </a:r>
          </a:p>
          <a:p>
            <a:r>
              <a:rPr lang="en-US"/>
              <a:t>If the start symbol is one of these, then the CFL is empty; otherwise not.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0D87-2C63-DD4A-BA1A-B612596BC86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Membership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Want to know if string w is in L(G).</a:t>
            </a:r>
          </a:p>
          <a:p>
            <a:r>
              <a:rPr lang="en-US" dirty="0"/>
              <a:t>Assume G is in CNF.</a:t>
            </a:r>
          </a:p>
          <a:p>
            <a:pPr lvl="1"/>
            <a:r>
              <a:rPr lang="en-US" dirty="0"/>
              <a:t>Or convert the given grammar to CNF.</a:t>
            </a:r>
          </a:p>
          <a:p>
            <a:pPr lvl="1"/>
            <a:r>
              <a:rPr lang="en-US" dirty="0"/>
              <a:t>w =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is a special case, solved by testing if the start symbol is 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  <a:p>
            <a:r>
              <a:rPr lang="en-US" dirty="0"/>
              <a:t>Algorithm (</a:t>
            </a:r>
            <a:r>
              <a:rPr lang="en-US" i="1" dirty="0">
                <a:solidFill>
                  <a:srgbClr val="FF0066"/>
                </a:solidFill>
              </a:rPr>
              <a:t>CYK</a:t>
            </a:r>
            <a:r>
              <a:rPr lang="en-US" dirty="0"/>
              <a:t> ) is a good example of </a:t>
            </a:r>
            <a:r>
              <a:rPr lang="en-US" dirty="0">
                <a:solidFill>
                  <a:srgbClr val="33CC33"/>
                </a:solidFill>
              </a:rPr>
              <a:t>dynamic programming</a:t>
            </a:r>
            <a:r>
              <a:rPr lang="en-US" dirty="0"/>
              <a:t> and runs in time O(n</a:t>
            </a:r>
            <a:r>
              <a:rPr lang="en-US" baseline="30000" dirty="0"/>
              <a:t>3</a:t>
            </a:r>
            <a:r>
              <a:rPr lang="en-US" dirty="0"/>
              <a:t>), where n = </a:t>
            </a:r>
          </a:p>
          <a:p>
            <a:pPr marL="0" indent="0">
              <a:buNone/>
            </a:pPr>
            <a:r>
              <a:rPr lang="en-US" dirty="0"/>
              <a:t>     |w|.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968-BAF2-7445-9F39-65EC99992CCF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pumping lemma for regular languages.</a:t>
            </a:r>
          </a:p>
          <a:p>
            <a:r>
              <a:rPr lang="en-US" dirty="0"/>
              <a:t>It told us that if there was a string long enough to cause a cycle in the DFA for the language, then we could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pump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the cycle and discover an infinite sequence of strings that had to be in the language.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708B-2F1A-2044-BD6C-9C6101F85FB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CYK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w = a</a:t>
            </a:r>
            <a:r>
              <a:rPr lang="en-US" baseline="-25000" dirty="0"/>
              <a:t>1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We construct an n-by-n triangular array of sets of variables.</a:t>
            </a:r>
          </a:p>
          <a:p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 = {variables A | A =&gt;*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…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}.</a:t>
            </a:r>
          </a:p>
          <a:p>
            <a:r>
              <a:rPr lang="en-US" dirty="0"/>
              <a:t>Induction on j–i+1.</a:t>
            </a:r>
          </a:p>
          <a:p>
            <a:pPr lvl="1"/>
            <a:r>
              <a:rPr lang="en-US" dirty="0"/>
              <a:t>The length of the derived string.</a:t>
            </a:r>
          </a:p>
          <a:p>
            <a:r>
              <a:rPr lang="en-US" dirty="0"/>
              <a:t>Finally, ask if S is in X</a:t>
            </a:r>
            <a:r>
              <a:rPr lang="en-US" baseline="-25000" dirty="0"/>
              <a:t>1n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7716-F148-EC47-B283-099B9EAEAE0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CYK Algorithm – (2)</a:t>
            </a:r>
            <a:endParaRPr lang="en-US">
              <a:solidFill>
                <a:srgbClr val="3366FF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X</a:t>
            </a:r>
            <a:r>
              <a:rPr lang="en-US" baseline="-25000"/>
              <a:t>ii</a:t>
            </a:r>
            <a:r>
              <a:rPr lang="en-US"/>
              <a:t> = {A | A -&gt; a</a:t>
            </a:r>
            <a:r>
              <a:rPr lang="en-US" baseline="-25000"/>
              <a:t>i</a:t>
            </a:r>
            <a:r>
              <a:rPr lang="en-US"/>
              <a:t> is a production}.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X</a:t>
            </a:r>
            <a:r>
              <a:rPr lang="en-US" baseline="-25000"/>
              <a:t>ij</a:t>
            </a:r>
            <a:r>
              <a:rPr lang="en-US"/>
              <a:t> = {A | there is a production A -&gt; BC and an integer k, with i </a:t>
            </a:r>
            <a:r>
              <a:rPr lang="en-US" u="sng"/>
              <a:t>&lt;</a:t>
            </a:r>
            <a:r>
              <a:rPr lang="en-US"/>
              <a:t> k &lt; j, such that B is in X</a:t>
            </a:r>
            <a:r>
              <a:rPr lang="en-US" baseline="-25000"/>
              <a:t>ik</a:t>
            </a:r>
            <a:r>
              <a:rPr lang="en-US"/>
              <a:t> and C is in X</a:t>
            </a:r>
            <a:r>
              <a:rPr lang="en-US" baseline="-25000"/>
              <a:t>k+1,j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2E42-8C20-7246-BCBF-2735DD38562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CYK Algorithm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5932-15E6-EB40-B25D-D7C8952175A2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 </a:t>
            </a:r>
            <a:r>
              <a:rPr 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/>
              <a:t>			String w = ababa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11</a:t>
            </a:r>
            <a:r>
              <a:rPr lang="en-US"/>
              <a:t>={A,C}    X</a:t>
            </a:r>
            <a:r>
              <a:rPr lang="en-US" baseline="-25000"/>
              <a:t>22</a:t>
            </a:r>
            <a:r>
              <a:rPr lang="en-US"/>
              <a:t>={B,C}    X</a:t>
            </a:r>
            <a:r>
              <a:rPr lang="en-US" baseline="-25000"/>
              <a:t>33</a:t>
            </a:r>
            <a:r>
              <a:rPr lang="en-US"/>
              <a:t>={A,C}    X</a:t>
            </a:r>
            <a:r>
              <a:rPr lang="en-US" baseline="-25000"/>
              <a:t>44</a:t>
            </a:r>
            <a:r>
              <a:rPr lang="en-US"/>
              <a:t>={B,C}    X</a:t>
            </a:r>
            <a:r>
              <a:rPr lang="en-US" baseline="-25000"/>
              <a:t>55</a:t>
            </a:r>
            <a:r>
              <a:rPr lang="en-US"/>
              <a:t>={A,C}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12</a:t>
            </a:r>
            <a:r>
              <a:rPr lang="en-US"/>
              <a:t>={B,S}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424408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23</a:t>
            </a:r>
            <a:r>
              <a:rPr lang="en-US"/>
              <a:t>={A}      X</a:t>
            </a:r>
            <a:r>
              <a:rPr lang="en-US" baseline="-25000"/>
              <a:t>34</a:t>
            </a:r>
            <a:r>
              <a:rPr lang="en-US"/>
              <a:t>={B,S}     X</a:t>
            </a:r>
            <a:r>
              <a:rPr lang="en-US" baseline="-25000"/>
              <a:t>45</a:t>
            </a:r>
            <a:r>
              <a:rPr lang="en-US"/>
              <a:t>={A}</a:t>
            </a: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920793" y="4724400"/>
            <a:ext cx="1139608" cy="444500"/>
            <a:chOff x="720" y="2976"/>
            <a:chExt cx="1056" cy="288"/>
          </a:xfrm>
        </p:grpSpPr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V="1">
              <a:off x="720" y="2976"/>
              <a:ext cx="96" cy="288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H="1" flipV="1">
              <a:off x="864" y="3024"/>
              <a:ext cx="912" cy="24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792176" y="4724400"/>
            <a:ext cx="1542016" cy="457200"/>
            <a:chOff x="672" y="2976"/>
            <a:chExt cx="1853" cy="288"/>
          </a:xfrm>
        </p:grpSpPr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V="1">
              <a:off x="672" y="2976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 flipV="1">
              <a:off x="720" y="3024"/>
              <a:ext cx="1805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utoUpdateAnimBg="0"/>
      <p:bldP spid="23567" grpId="0" autoUpdateAnimBg="0"/>
      <p:bldP spid="235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CYK Algorithm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628-580C-D043-86B4-9A901AB1B439}" type="slidenum">
              <a:rPr lang="en-US"/>
              <a:pPr/>
              <a:t>23</a:t>
            </a:fld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 </a:t>
            </a:r>
            <a:r>
              <a:rPr 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/>
              <a:t>			String w = ababa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11</a:t>
            </a:r>
            <a:r>
              <a:rPr lang="en-US"/>
              <a:t>={A,C}    X</a:t>
            </a:r>
            <a:r>
              <a:rPr lang="en-US" baseline="-25000"/>
              <a:t>22</a:t>
            </a:r>
            <a:r>
              <a:rPr lang="en-US"/>
              <a:t>={B,C}    X</a:t>
            </a:r>
            <a:r>
              <a:rPr lang="en-US" baseline="-25000"/>
              <a:t>33</a:t>
            </a:r>
            <a:r>
              <a:rPr lang="en-US"/>
              <a:t>={A,C}    X</a:t>
            </a:r>
            <a:r>
              <a:rPr lang="en-US" baseline="-25000"/>
              <a:t>44</a:t>
            </a:r>
            <a:r>
              <a:rPr lang="en-US"/>
              <a:t>={B,C}    X</a:t>
            </a:r>
            <a:r>
              <a:rPr lang="en-US" baseline="-25000"/>
              <a:t>55</a:t>
            </a:r>
            <a:r>
              <a:rPr lang="en-US"/>
              <a:t>={A,C}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12</a:t>
            </a:r>
            <a:r>
              <a:rPr lang="en-US"/>
              <a:t>={B,S}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424408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23</a:t>
            </a:r>
            <a:r>
              <a:rPr lang="en-US" dirty="0"/>
              <a:t>={A}      X</a:t>
            </a:r>
            <a:r>
              <a:rPr lang="en-US" baseline="-25000" dirty="0"/>
              <a:t>34</a:t>
            </a:r>
            <a:r>
              <a:rPr lang="en-US" dirty="0"/>
              <a:t>={B,S}     X</a:t>
            </a:r>
            <a:r>
              <a:rPr lang="en-US" baseline="-25000" dirty="0"/>
              <a:t>45</a:t>
            </a:r>
            <a:r>
              <a:rPr lang="en-US" dirty="0"/>
              <a:t>={A}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52400" y="35814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13</a:t>
            </a:r>
            <a:r>
              <a:rPr lang="en-US"/>
              <a:t>={}</a:t>
            </a:r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533400" y="3733800"/>
            <a:ext cx="4208463" cy="1414463"/>
            <a:chOff x="336" y="2352"/>
            <a:chExt cx="2651" cy="891"/>
          </a:xfrm>
        </p:grpSpPr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336" y="2523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H="1" flipV="1">
              <a:off x="432" y="2571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1680" y="2352"/>
              <a:ext cx="1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Yields nothing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CYK Algorithm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F450-2F5E-134C-B6F4-EEDE2102F0D1}" type="slidenum">
              <a:rPr lang="en-US"/>
              <a:pPr/>
              <a:t>24</a:t>
            </a:fld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 </a:t>
            </a:r>
            <a:r>
              <a:rPr 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/>
              <a:t>			String w = ababa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11</a:t>
            </a:r>
            <a:r>
              <a:rPr lang="en-US"/>
              <a:t>={A,C}    X</a:t>
            </a:r>
            <a:r>
              <a:rPr lang="en-US" baseline="-25000"/>
              <a:t>22</a:t>
            </a:r>
            <a:r>
              <a:rPr lang="en-US"/>
              <a:t>={B,C}    X</a:t>
            </a:r>
            <a:r>
              <a:rPr lang="en-US" baseline="-25000"/>
              <a:t>33</a:t>
            </a:r>
            <a:r>
              <a:rPr lang="en-US"/>
              <a:t>={A,C}    X</a:t>
            </a:r>
            <a:r>
              <a:rPr lang="en-US" baseline="-25000"/>
              <a:t>44</a:t>
            </a:r>
            <a:r>
              <a:rPr lang="en-US"/>
              <a:t>={B,C}    X</a:t>
            </a:r>
            <a:r>
              <a:rPr lang="en-US" baseline="-25000"/>
              <a:t>55</a:t>
            </a:r>
            <a:r>
              <a:rPr lang="en-US"/>
              <a:t>={A,C}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12</a:t>
            </a:r>
            <a:r>
              <a:rPr lang="en-US"/>
              <a:t>={B,S}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424408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23</a:t>
            </a:r>
            <a:r>
              <a:rPr lang="en-US" dirty="0"/>
              <a:t>={A}      X</a:t>
            </a:r>
            <a:r>
              <a:rPr lang="en-US" baseline="-25000" dirty="0"/>
              <a:t>34</a:t>
            </a:r>
            <a:r>
              <a:rPr lang="en-US" dirty="0"/>
              <a:t>={B,S}     X</a:t>
            </a:r>
            <a:r>
              <a:rPr lang="en-US" baseline="-25000" dirty="0"/>
              <a:t>45</a:t>
            </a:r>
            <a:r>
              <a:rPr lang="en-US" dirty="0"/>
              <a:t>={A}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52400" y="3581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13</a:t>
            </a:r>
            <a:r>
              <a:rPr lang="en-US"/>
              <a:t>={A}</a:t>
            </a:r>
          </a:p>
        </p:txBody>
      </p: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826504" y="4038600"/>
            <a:ext cx="2674938" cy="1066800"/>
            <a:chOff x="672" y="2544"/>
            <a:chExt cx="1685" cy="672"/>
          </a:xfrm>
        </p:grpSpPr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672" y="254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 flipH="1" flipV="1">
              <a:off x="720" y="2544"/>
              <a:ext cx="1637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424408" y="35814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24</a:t>
            </a:r>
            <a:r>
              <a:rPr lang="en-US"/>
              <a:t>={B,S}    X</a:t>
            </a:r>
            <a:r>
              <a:rPr lang="en-US" baseline="-25000"/>
              <a:t>35</a:t>
            </a:r>
            <a:r>
              <a:rPr lang="en-US"/>
              <a:t>={A}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CYK Algorithm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2F14-A33F-D540-8A71-E245CA035658}" type="slidenum">
              <a:rPr lang="en-US"/>
              <a:pPr/>
              <a:t>25</a:t>
            </a:fld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 </a:t>
            </a:r>
            <a:r>
              <a:rPr 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/>
              <a:t>			String w = ababa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11</a:t>
            </a:r>
            <a:r>
              <a:rPr lang="en-US"/>
              <a:t>={A,C}    X</a:t>
            </a:r>
            <a:r>
              <a:rPr lang="en-US" baseline="-25000"/>
              <a:t>22</a:t>
            </a:r>
            <a:r>
              <a:rPr lang="en-US"/>
              <a:t>={B,C}    X</a:t>
            </a:r>
            <a:r>
              <a:rPr lang="en-US" baseline="-25000"/>
              <a:t>33</a:t>
            </a:r>
            <a:r>
              <a:rPr lang="en-US"/>
              <a:t>={A,C}    X</a:t>
            </a:r>
            <a:r>
              <a:rPr lang="en-US" baseline="-25000"/>
              <a:t>44</a:t>
            </a:r>
            <a:r>
              <a:rPr lang="en-US"/>
              <a:t>={B,C}    X</a:t>
            </a:r>
            <a:r>
              <a:rPr lang="en-US" baseline="-25000"/>
              <a:t>55</a:t>
            </a:r>
            <a:r>
              <a:rPr lang="en-US"/>
              <a:t>={A,C}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12</a:t>
            </a:r>
            <a:r>
              <a:rPr lang="en-US"/>
              <a:t>={B,S}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431925" y="434340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23</a:t>
            </a:r>
            <a:r>
              <a:rPr lang="en-US"/>
              <a:t>={A}      X</a:t>
            </a:r>
            <a:r>
              <a:rPr lang="en-US" baseline="-25000"/>
              <a:t>34</a:t>
            </a:r>
            <a:r>
              <a:rPr lang="en-US"/>
              <a:t>={B,S}     X</a:t>
            </a:r>
            <a:r>
              <a:rPr lang="en-US" baseline="-25000"/>
              <a:t>45</a:t>
            </a:r>
            <a:r>
              <a:rPr lang="en-US"/>
              <a:t>={A}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52400" y="3581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13</a:t>
            </a:r>
            <a:r>
              <a:rPr lang="en-US"/>
              <a:t>={A}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431925" y="35814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24</a:t>
            </a:r>
            <a:r>
              <a:rPr lang="en-US" dirty="0"/>
              <a:t>={B,S}    X</a:t>
            </a:r>
            <a:r>
              <a:rPr lang="en-US" baseline="-25000" dirty="0"/>
              <a:t>35</a:t>
            </a:r>
            <a:r>
              <a:rPr lang="en-US" dirty="0"/>
              <a:t>={A}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52400" y="28956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14</a:t>
            </a:r>
            <a:r>
              <a:rPr lang="en-US"/>
              <a:t>={B,S}</a:t>
            </a: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834048" y="3276600"/>
            <a:ext cx="1225550" cy="1828800"/>
            <a:chOff x="720" y="2064"/>
            <a:chExt cx="772" cy="1152"/>
          </a:xfrm>
        </p:grpSpPr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V="1">
              <a:off x="720" y="2064"/>
              <a:ext cx="144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58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5" name="Group 19"/>
          <p:cNvGrpSpPr>
            <a:grpSpLocks/>
          </p:cNvGrpSpPr>
          <p:nvPr/>
        </p:nvGrpSpPr>
        <p:grpSpPr bwMode="auto">
          <a:xfrm>
            <a:off x="860832" y="3276600"/>
            <a:ext cx="4059238" cy="1828800"/>
            <a:chOff x="672" y="2064"/>
            <a:chExt cx="2557" cy="1152"/>
          </a:xfrm>
        </p:grpSpPr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V="1">
              <a:off x="672" y="2064"/>
              <a:ext cx="0" cy="192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2509" cy="1104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CYK Algorithm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DC62-CFE1-DC47-A9AB-8D6EFF09E5AC}" type="slidenum">
              <a:rPr lang="en-US"/>
              <a:pPr/>
              <a:t>26</a:t>
            </a:fld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678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 </a:t>
            </a:r>
            <a:r>
              <a:rPr lang="en-US">
                <a:solidFill>
                  <a:srgbClr val="996600"/>
                </a:solidFill>
              </a:rPr>
              <a:t>S -&gt; AB, A -&gt; BC | a, B -&gt; AC | b, C -&gt; a | b</a:t>
            </a:r>
          </a:p>
          <a:p>
            <a:r>
              <a:rPr lang="en-US"/>
              <a:t>			String w = ababa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747125" y="947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52400" y="5105400"/>
            <a:ext cx="855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11</a:t>
            </a:r>
            <a:r>
              <a:rPr lang="en-US"/>
              <a:t>={A,C}    X</a:t>
            </a:r>
            <a:r>
              <a:rPr lang="en-US" baseline="-25000"/>
              <a:t>22</a:t>
            </a:r>
            <a:r>
              <a:rPr lang="en-US"/>
              <a:t>={B,C}    X</a:t>
            </a:r>
            <a:r>
              <a:rPr lang="en-US" baseline="-25000"/>
              <a:t>33</a:t>
            </a:r>
            <a:r>
              <a:rPr lang="en-US"/>
              <a:t>={A,C}    X</a:t>
            </a:r>
            <a:r>
              <a:rPr lang="en-US" baseline="-25000"/>
              <a:t>44</a:t>
            </a:r>
            <a:r>
              <a:rPr lang="en-US"/>
              <a:t>={B,C}    X</a:t>
            </a:r>
            <a:r>
              <a:rPr lang="en-US" baseline="-25000"/>
              <a:t>55</a:t>
            </a:r>
            <a:r>
              <a:rPr lang="en-US"/>
              <a:t>={A,C}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52400" y="43434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12</a:t>
            </a:r>
            <a:r>
              <a:rPr lang="en-US"/>
              <a:t>={B,S}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508125" y="4326520"/>
            <a:ext cx="477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23</a:t>
            </a:r>
            <a:r>
              <a:rPr lang="en-US"/>
              <a:t>={A}      X</a:t>
            </a:r>
            <a:r>
              <a:rPr lang="en-US" baseline="-25000"/>
              <a:t>34</a:t>
            </a:r>
            <a:r>
              <a:rPr lang="en-US"/>
              <a:t>={B,S}     X</a:t>
            </a:r>
            <a:r>
              <a:rPr lang="en-US" baseline="-25000"/>
              <a:t>45</a:t>
            </a:r>
            <a:r>
              <a:rPr lang="en-US"/>
              <a:t>={A}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52400" y="35814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13</a:t>
            </a:r>
            <a:r>
              <a:rPr lang="en-US"/>
              <a:t>={A}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508125" y="35814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24</a:t>
            </a:r>
            <a:r>
              <a:rPr lang="en-US" dirty="0"/>
              <a:t>={B,S}    X</a:t>
            </a:r>
            <a:r>
              <a:rPr lang="en-US" baseline="-25000" dirty="0"/>
              <a:t>35</a:t>
            </a:r>
            <a:r>
              <a:rPr lang="en-US" dirty="0"/>
              <a:t>={A}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52400" y="2895600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14</a:t>
            </a:r>
            <a:r>
              <a:rPr lang="en-US"/>
              <a:t>={B,S}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508125" y="2907235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25</a:t>
            </a:r>
            <a:r>
              <a:rPr lang="en-US" dirty="0"/>
              <a:t>={A}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8600" y="22098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15</a:t>
            </a:r>
            <a:r>
              <a:rPr lang="en-US"/>
              <a:t>={A}</a:t>
            </a:r>
          </a:p>
        </p:txBody>
      </p:sp>
      <p:grpSp>
        <p:nvGrpSpPr>
          <p:cNvPr id="31765" name="Group 21"/>
          <p:cNvGrpSpPr>
            <a:grpSpLocks/>
          </p:cNvGrpSpPr>
          <p:nvPr/>
        </p:nvGrpSpPr>
        <p:grpSpPr bwMode="auto">
          <a:xfrm>
            <a:off x="826504" y="2590800"/>
            <a:ext cx="5249863" cy="2514600"/>
            <a:chOff x="672" y="1632"/>
            <a:chExt cx="3307" cy="1584"/>
          </a:xfrm>
        </p:grpSpPr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 flipV="1">
              <a:off x="672" y="1632"/>
              <a:ext cx="48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 flipH="1" flipV="1">
              <a:off x="768" y="1680"/>
              <a:ext cx="3211" cy="15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autoUpdateAnimBg="0"/>
      <p:bldP spid="3176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Infiniteness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idea is essentially the same as for regular languages.</a:t>
            </a:r>
          </a:p>
          <a:p>
            <a:r>
              <a:rPr lang="en-US"/>
              <a:t>Use the pumping lemma constant n.</a:t>
            </a:r>
          </a:p>
          <a:p>
            <a:r>
              <a:rPr lang="en-US"/>
              <a:t>If there is a string in the language of length between n and 2n-1, then the language is infinite; otherwise not.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03F8-9F27-294C-B4B8-C06D79D66BB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 of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are closed under union, concatenation, and Kleene closure.</a:t>
            </a:r>
          </a:p>
          <a:p>
            <a:r>
              <a:rPr lang="en-US"/>
              <a:t>Also, under reversal, homomorphisms and inverse homomorphisms.</a:t>
            </a:r>
          </a:p>
          <a:p>
            <a:r>
              <a:rPr lang="en-US"/>
              <a:t>But not under intersection or difference.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7EBF-8132-4441-89E8-C6BA51734A0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Under Union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Let L and M be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with grammars G and H, respectively.</a:t>
            </a:r>
          </a:p>
          <a:p>
            <a:r>
              <a:rPr lang="en-US" dirty="0"/>
              <a:t>Assume G and H have no variables in common.</a:t>
            </a:r>
          </a:p>
          <a:p>
            <a:pPr lvl="1"/>
            <a:r>
              <a:rPr lang="en-US" dirty="0"/>
              <a:t>Names of variables do not affect the language.</a:t>
            </a:r>
          </a:p>
          <a:p>
            <a:r>
              <a:rPr lang="en-US" dirty="0"/>
              <a:t>Let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 be the start symbols of G and 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0AFC-7E5D-3147-B5CF-75D70CEB8B44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the situation is a little more complicated.</a:t>
            </a:r>
          </a:p>
          <a:p>
            <a:r>
              <a:rPr lang="en-US" dirty="0"/>
              <a:t>We can always find </a:t>
            </a:r>
            <a:r>
              <a:rPr lang="en-US" dirty="0">
                <a:solidFill>
                  <a:srgbClr val="33CC33"/>
                </a:solidFill>
              </a:rPr>
              <a:t>two</a:t>
            </a:r>
            <a:r>
              <a:rPr lang="en-US" dirty="0"/>
              <a:t> pieces of any sufficiently long string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pump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tandem.</a:t>
            </a:r>
          </a:p>
          <a:p>
            <a:pPr lvl="1"/>
            <a:r>
              <a:rPr lang="en-US" dirty="0">
                <a:solidFill>
                  <a:srgbClr val="CC3300"/>
                </a:solidFill>
              </a:rPr>
              <a:t>That is</a:t>
            </a:r>
            <a:r>
              <a:rPr lang="en-US" dirty="0"/>
              <a:t>: if we repeat each of the two pieces the same number of times, we get another string in the language.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3F47-9A74-4D48-9F00-F0968A42C5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Union –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 a new grammar for L </a:t>
            </a:r>
            <a:r>
              <a:rPr lang="en-US">
                <a:sym typeface="Symbol" charset="0"/>
              </a:rPr>
              <a:t> </a:t>
            </a:r>
            <a:r>
              <a:rPr lang="en-US"/>
              <a:t>M by combining all the symbols and productions of G and H.</a:t>
            </a:r>
          </a:p>
          <a:p>
            <a:r>
              <a:rPr lang="en-US"/>
              <a:t>Then, add a new start symbol S.</a:t>
            </a:r>
          </a:p>
          <a:p>
            <a:r>
              <a:rPr lang="en-US"/>
              <a:t>Add productions S -&gt; S</a:t>
            </a:r>
            <a:r>
              <a:rPr lang="en-US" baseline="-25000"/>
              <a:t>1</a:t>
            </a:r>
            <a:r>
              <a:rPr lang="en-US"/>
              <a:t> | S</a:t>
            </a:r>
            <a:r>
              <a:rPr lang="en-US" baseline="-25000"/>
              <a:t>2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039B-C2D4-6C41-8A07-4BF2E8D3FFFC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Union – (3)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new grammar, all derivations start with S.</a:t>
            </a:r>
          </a:p>
          <a:p>
            <a:r>
              <a:rPr lang="en-US"/>
              <a:t>The first step replaces S by either S</a:t>
            </a:r>
            <a:r>
              <a:rPr lang="en-US" baseline="-25000"/>
              <a:t>1</a:t>
            </a:r>
            <a:r>
              <a:rPr lang="en-US"/>
              <a:t> or S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r>
              <a:rPr lang="en-US"/>
              <a:t>In the first case, the result must be a string in L(G) = L, and in the second case a string in L(H) = 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7D9-A495-CE49-B8C4-B03CE74BC914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Closure of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Under Concatenation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4343400"/>
          </a:xfrm>
        </p:spPr>
        <p:txBody>
          <a:bodyPr/>
          <a:lstStyle/>
          <a:p>
            <a:r>
              <a:rPr lang="en-US"/>
              <a:t>Let L and M be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 grammars G and H, respectively.</a:t>
            </a:r>
          </a:p>
          <a:p>
            <a:r>
              <a:rPr lang="en-US"/>
              <a:t>Assume G and H have no variables in common.</a:t>
            </a:r>
          </a:p>
          <a:p>
            <a:r>
              <a:rPr lang="en-US"/>
              <a:t>Let S</a:t>
            </a:r>
            <a:r>
              <a:rPr lang="en-US" baseline="-25000"/>
              <a:t>1</a:t>
            </a:r>
            <a:r>
              <a:rPr lang="en-US"/>
              <a:t> and S</a:t>
            </a:r>
            <a:r>
              <a:rPr lang="en-US" baseline="-25000"/>
              <a:t>2</a:t>
            </a:r>
            <a:r>
              <a:rPr lang="en-US"/>
              <a:t> be the start symbols of G and 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3AC-515A-6344-A9A3-4A17523A945B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3372"/>
            <a:ext cx="9144000" cy="619614"/>
          </a:xfrm>
        </p:spPr>
        <p:txBody>
          <a:bodyPr/>
          <a:lstStyle/>
          <a:p>
            <a:r>
              <a:rPr lang="en-US" dirty="0"/>
              <a:t>Closure Under Concatenation –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 a new grammar for LM by starting with all symbols and productions of G and H.</a:t>
            </a:r>
          </a:p>
          <a:p>
            <a:r>
              <a:rPr lang="en-US"/>
              <a:t>Add a new start symbol S.</a:t>
            </a:r>
          </a:p>
          <a:p>
            <a:r>
              <a:rPr lang="en-US"/>
              <a:t>Add production S -&gt; S</a:t>
            </a:r>
            <a:r>
              <a:rPr lang="en-US" baseline="-25000"/>
              <a:t>1</a:t>
            </a:r>
            <a:r>
              <a:rPr lang="en-US"/>
              <a:t>S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r>
              <a:rPr lang="en-US"/>
              <a:t>Every derivation from S results in a string in L followed by one in 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6B8C-21C9-E042-B26B-7FEA8D3EDF81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Star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/>
              <a:t>Let L have grammar G, with start symbol S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r>
              <a:rPr lang="en-US"/>
              <a:t>Form a new grammar for L* by introducing to G a new start symbol S and the productions S -&gt; S</a:t>
            </a:r>
            <a:r>
              <a:rPr lang="en-US" baseline="-25000"/>
              <a:t>1</a:t>
            </a:r>
            <a:r>
              <a:rPr lang="en-US"/>
              <a:t>S |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A rightmost derivation from S generates a sequence of zero or more S</a:t>
            </a:r>
            <a:r>
              <a:rPr lang="en-US" baseline="-25000"/>
              <a:t>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each of which generates some string in 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7D4A-DB04-104E-B90B-15E50B6224FB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Under Reversal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3657600"/>
          </a:xfrm>
        </p:spPr>
        <p:txBody>
          <a:bodyPr/>
          <a:lstStyle/>
          <a:p>
            <a:r>
              <a:rPr lang="en-US"/>
              <a:t>If L is a CFL with grammar G, form a grammar for L</a:t>
            </a:r>
            <a:r>
              <a:rPr lang="en-US" baseline="30000"/>
              <a:t>R</a:t>
            </a:r>
            <a:r>
              <a:rPr lang="en-US"/>
              <a:t> by reversing the body of every production.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Let G have S -&gt; 0S1 | 01.</a:t>
            </a:r>
          </a:p>
          <a:p>
            <a:r>
              <a:rPr lang="en-US"/>
              <a:t>The reversal of L(G) has grammar       S -&gt; 1S0 | 10.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DDAE-60E9-AB43-B3D7-9A3486BB8A0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Closure of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Under Homomorphism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r>
              <a:rPr lang="en-US"/>
              <a:t>Let L be a CFL with grammar G.</a:t>
            </a:r>
          </a:p>
          <a:p>
            <a:r>
              <a:rPr lang="en-US"/>
              <a:t>Let h be a homomorphism on the terminal symbols of G.</a:t>
            </a:r>
          </a:p>
          <a:p>
            <a:r>
              <a:rPr lang="en-US"/>
              <a:t>Construct a grammar for h(L) by replacing each terminal symbol </a:t>
            </a:r>
            <a:r>
              <a:rPr lang="en-US" i="1"/>
              <a:t>a</a:t>
            </a:r>
            <a:r>
              <a:rPr lang="en-US"/>
              <a:t>  by h(a).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7F4A-4227-9F4A-87F7-F605F25963BF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Closure Under Homomorphism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7772400" cy="3352800"/>
          </a:xfrm>
        </p:spPr>
        <p:txBody>
          <a:bodyPr/>
          <a:lstStyle/>
          <a:p>
            <a:r>
              <a:rPr lang="en-US"/>
              <a:t>G has productions S -&gt; 0S1 | 01.</a:t>
            </a:r>
          </a:p>
          <a:p>
            <a:r>
              <a:rPr lang="en-US"/>
              <a:t>h is defined by h(0) = ab, h(1)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h(L(G)) has the grammar with productions S -&gt; abS | ab.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F101-A10D-BE4F-98E4-3508DE396FB5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Nonclosure Under Intersection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r>
              <a:rPr lang="en-US"/>
              <a:t>Unlike the regular languages, the class of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is not closed under </a:t>
            </a:r>
            <a:r>
              <a:rPr lang="en-US">
                <a:sym typeface="Symbol" charset="0"/>
              </a:rPr>
              <a:t></a:t>
            </a:r>
            <a:r>
              <a:rPr lang="en-US"/>
              <a:t>.</a:t>
            </a:r>
          </a:p>
          <a:p>
            <a:r>
              <a:rPr lang="en-US"/>
              <a:t>We know that L</a:t>
            </a:r>
            <a:r>
              <a:rPr lang="en-US" baseline="-25000"/>
              <a:t>1</a:t>
            </a:r>
            <a:r>
              <a:rPr lang="en-US"/>
              <a:t> =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| n </a:t>
            </a:r>
            <a:r>
              <a:rPr lang="en-US" u="sng"/>
              <a:t>&gt;</a:t>
            </a:r>
            <a:r>
              <a:rPr lang="en-US"/>
              <a:t> 1} is not a CFL (use the pumping lemma).</a:t>
            </a:r>
          </a:p>
          <a:p>
            <a:r>
              <a:rPr lang="en-US"/>
              <a:t>However, L</a:t>
            </a:r>
            <a:r>
              <a:rPr lang="en-US" baseline="-25000"/>
              <a:t>2</a:t>
            </a:r>
            <a:r>
              <a:rPr lang="en-US"/>
              <a:t> =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2</a:t>
            </a:r>
            <a:r>
              <a:rPr lang="en-US" baseline="30000"/>
              <a:t>i</a:t>
            </a:r>
            <a:r>
              <a:rPr lang="en-US"/>
              <a:t> | n </a:t>
            </a:r>
            <a:r>
              <a:rPr lang="en-US" u="sng"/>
              <a:t>&gt;</a:t>
            </a:r>
            <a:r>
              <a:rPr lang="en-US"/>
              <a:t> 1, i </a:t>
            </a:r>
            <a:r>
              <a:rPr lang="en-US" u="sng"/>
              <a:t>&gt;</a:t>
            </a:r>
            <a:r>
              <a:rPr lang="en-US"/>
              <a:t> 1} is.</a:t>
            </a:r>
          </a:p>
          <a:p>
            <a:pPr lvl="1"/>
            <a:r>
              <a:rPr lang="en-US"/>
              <a:t>CFG: S -&gt; AB, A -&gt; 0A1 | 01, B -&gt; 2B | 2.</a:t>
            </a:r>
          </a:p>
          <a:p>
            <a:r>
              <a:rPr lang="en-US"/>
              <a:t>So is L</a:t>
            </a:r>
            <a:r>
              <a:rPr lang="en-US" baseline="-25000"/>
              <a:t>3</a:t>
            </a:r>
            <a:r>
              <a:rPr lang="en-US"/>
              <a:t> = {0</a:t>
            </a:r>
            <a:r>
              <a:rPr lang="en-US" baseline="30000"/>
              <a:t>i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| n </a:t>
            </a:r>
            <a:r>
              <a:rPr lang="en-US" u="sng"/>
              <a:t>&gt;</a:t>
            </a:r>
            <a:r>
              <a:rPr lang="en-US"/>
              <a:t> 1, i </a:t>
            </a:r>
            <a:r>
              <a:rPr lang="en-US" u="sng"/>
              <a:t>&gt;</a:t>
            </a:r>
            <a:r>
              <a:rPr lang="en-US"/>
              <a:t> 1}.</a:t>
            </a:r>
          </a:p>
          <a:p>
            <a:r>
              <a:rPr lang="en-US"/>
              <a:t>But L</a:t>
            </a:r>
            <a:r>
              <a:rPr lang="en-US" baseline="-25000"/>
              <a:t>1</a:t>
            </a:r>
            <a:r>
              <a:rPr lang="en-US"/>
              <a:t> = L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charset="0"/>
              </a:rPr>
              <a:t></a:t>
            </a:r>
            <a:r>
              <a:rPr lang="en-US"/>
              <a:t> L</a:t>
            </a:r>
            <a:r>
              <a:rPr lang="en-US" baseline="-25000"/>
              <a:t>3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44DC-6262-C049-B446-3584B4F26702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Nonclosure Under Difference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prove something more general:</a:t>
            </a:r>
          </a:p>
          <a:p>
            <a:pPr lvl="1"/>
            <a:r>
              <a:rPr lang="en-US" dirty="0"/>
              <a:t>Any class of languages that is closed under difference is closed under intersection.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L </a:t>
            </a:r>
            <a:r>
              <a:rPr lang="en-US" dirty="0">
                <a:sym typeface="Symbol" charset="0"/>
              </a:rPr>
              <a:t></a:t>
            </a:r>
            <a:r>
              <a:rPr lang="en-US" dirty="0"/>
              <a:t> M = L – (L – M).</a:t>
            </a:r>
          </a:p>
          <a:p>
            <a:r>
              <a:rPr lang="en-US" dirty="0"/>
              <a:t>Thus, if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were closed under difference, they would be closed under intersection, but they are not.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32E8-9072-0F46-8545-890D017FAC10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5112"/>
            <a:ext cx="9144000" cy="564444"/>
          </a:xfrm>
        </p:spPr>
        <p:txBody>
          <a:bodyPr/>
          <a:lstStyle/>
          <a:p>
            <a:r>
              <a:rPr lang="en-US" dirty="0"/>
              <a:t>Statement of the CFL Pumping Lemma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None/>
            </a:pPr>
            <a:r>
              <a:rPr lang="en-US" dirty="0"/>
              <a:t>For every context-free language L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/>
              <a:t>   There is an integer n, such that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/>
              <a:t>      For every string z in L of length </a:t>
            </a:r>
            <a:r>
              <a:rPr lang="en-US" u="sng" dirty="0"/>
              <a:t>&gt;</a:t>
            </a:r>
            <a:r>
              <a:rPr lang="en-US" dirty="0"/>
              <a:t> n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/>
              <a:t>         There exists z = </a:t>
            </a:r>
            <a:r>
              <a:rPr lang="en-US" dirty="0" err="1"/>
              <a:t>uvwxy</a:t>
            </a:r>
            <a:r>
              <a:rPr lang="en-US" dirty="0"/>
              <a:t> such that: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|</a:t>
            </a:r>
            <a:r>
              <a:rPr lang="en-US" dirty="0" err="1"/>
              <a:t>vwx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|</a:t>
            </a:r>
            <a:r>
              <a:rPr lang="en-US" dirty="0" err="1"/>
              <a:t>vx</a:t>
            </a:r>
            <a:r>
              <a:rPr lang="en-US" dirty="0"/>
              <a:t>| &gt; 0.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For all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0, </a:t>
            </a:r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wx</a:t>
            </a:r>
            <a:r>
              <a:rPr lang="en-US" baseline="30000" dirty="0" err="1"/>
              <a:t>i</a:t>
            </a:r>
            <a:r>
              <a:rPr lang="en-US" dirty="0" err="1"/>
              <a:t>y</a:t>
            </a:r>
            <a:r>
              <a:rPr lang="en-US" dirty="0"/>
              <a:t> is in 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6F7D-65E9-A54B-87B5-486F197F608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6040"/>
            <a:ext cx="9144000" cy="688280"/>
          </a:xfrm>
        </p:spPr>
        <p:txBody>
          <a:bodyPr/>
          <a:lstStyle/>
          <a:p>
            <a:r>
              <a:rPr lang="en-US" dirty="0"/>
              <a:t>Intersection with a Regular Language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18606"/>
            <a:ext cx="7772400" cy="4419600"/>
          </a:xfrm>
        </p:spPr>
        <p:txBody>
          <a:bodyPr/>
          <a:lstStyle/>
          <a:p>
            <a:r>
              <a:rPr lang="en-US" dirty="0"/>
              <a:t>Intersection of two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need not be context free.</a:t>
            </a:r>
          </a:p>
          <a:p>
            <a:r>
              <a:rPr lang="en-US" dirty="0"/>
              <a:t>But the intersection of a CFL with a regular language is always a CFL.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involves running a DFA in parallel with a PDA, and noting that the combination is a PDA.</a:t>
            </a:r>
          </a:p>
          <a:p>
            <a:pPr lvl="1"/>
            <a:r>
              <a:rPr lang="en-US" dirty="0"/>
              <a:t>PDA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accept by final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18D8-BC96-2B4F-B728-92C0ABABFCE8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and PDA in Parallel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F017-BDA7-8445-BF80-C14EDFB57F2E}" type="slidenum">
              <a:rPr lang="en-US"/>
              <a:pPr/>
              <a:t>41</a:t>
            </a:fld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6200" y="2438400"/>
            <a:ext cx="685800" cy="685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DFA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886200" y="3429000"/>
            <a:ext cx="685800" cy="685800"/>
          </a:xfrm>
          <a:prstGeom prst="rect">
            <a:avLst/>
          </a:prstGeom>
          <a:solidFill>
            <a:srgbClr val="CC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PDA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038600" y="4419600"/>
            <a:ext cx="381000" cy="20574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k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 flipV="1">
            <a:off x="41910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1910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270125" y="2928938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3200400" y="2743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3200400" y="3276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5562600" y="2743200"/>
            <a:ext cx="1079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  <a:p>
            <a:r>
              <a:rPr lang="en-US"/>
              <a:t>if both</a:t>
            </a:r>
          </a:p>
          <a:p>
            <a:r>
              <a:rPr lang="en-US"/>
              <a:t>accept</a:t>
            </a: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4572000" y="2743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46482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45" name="Group 17"/>
          <p:cNvGrpSpPr>
            <a:grpSpLocks/>
          </p:cNvGrpSpPr>
          <p:nvPr/>
        </p:nvGrpSpPr>
        <p:grpSpPr bwMode="auto">
          <a:xfrm>
            <a:off x="3505200" y="2133600"/>
            <a:ext cx="4273550" cy="3489325"/>
            <a:chOff x="2208" y="1344"/>
            <a:chExt cx="2692" cy="2198"/>
          </a:xfrm>
        </p:grpSpPr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2208" y="1344"/>
              <a:ext cx="912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3360" y="3024"/>
              <a:ext cx="15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Looks like the</a:t>
              </a:r>
            </a:p>
            <a:p>
              <a:r>
                <a:rPr lang="en-US"/>
                <a:t>state of one PDA</a:t>
              </a:r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 flipV="1">
              <a:off x="3120" y="2688"/>
              <a:ext cx="24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Construction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r>
              <a:rPr lang="en-US" dirty="0"/>
              <a:t>Let the DFA A have transition function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A</a:t>
            </a:r>
            <a:r>
              <a:rPr lang="en-US" dirty="0"/>
              <a:t>.</a:t>
            </a:r>
          </a:p>
          <a:p>
            <a:r>
              <a:rPr lang="en-US" dirty="0"/>
              <a:t>Let the PDA P have transition function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P</a:t>
            </a:r>
            <a:r>
              <a:rPr lang="en-US" dirty="0"/>
              <a:t>.</a:t>
            </a:r>
          </a:p>
          <a:p>
            <a:r>
              <a:rPr lang="en-US" dirty="0"/>
              <a:t>States of combined PDA are [</a:t>
            </a:r>
            <a:r>
              <a:rPr lang="en-US" dirty="0" err="1"/>
              <a:t>q,p</a:t>
            </a:r>
            <a:r>
              <a:rPr lang="en-US" dirty="0"/>
              <a:t>], where q is a state of A and p a state of P.</a:t>
            </a:r>
          </a:p>
          <a:p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([</a:t>
            </a:r>
            <a:r>
              <a:rPr lang="en-US" dirty="0" err="1"/>
              <a:t>q,p</a:t>
            </a:r>
            <a:r>
              <a:rPr lang="en-US" dirty="0"/>
              <a:t>], a, X) contains ([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A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),r],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 if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P</a:t>
            </a:r>
            <a:r>
              <a:rPr lang="en-US" dirty="0"/>
              <a:t>(p, a, X) contains (r,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Note a could be </a:t>
            </a:r>
            <a:r>
              <a:rPr lang="en-US" dirty="0">
                <a:sym typeface="Symbol" charset="0"/>
              </a:rPr>
              <a:t></a:t>
            </a:r>
            <a:r>
              <a:rPr lang="en-US" dirty="0"/>
              <a:t>, in which case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A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 = q.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8195-6C8D-F44E-9778-742E9722262A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Construction – 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Final states of combined PDA are those [</a:t>
            </a:r>
            <a:r>
              <a:rPr lang="en-US" dirty="0" err="1"/>
              <a:t>q,p</a:t>
            </a:r>
            <a:r>
              <a:rPr lang="en-US" dirty="0"/>
              <a:t>] such that q is a final state of A and p is an accepting state of P.</a:t>
            </a:r>
          </a:p>
          <a:p>
            <a:r>
              <a:rPr lang="en-US" dirty="0"/>
              <a:t>Initial state is the pair ([q</a:t>
            </a:r>
            <a:r>
              <a:rPr lang="en-US" baseline="-25000" dirty="0"/>
              <a:t>0</a:t>
            </a:r>
            <a:r>
              <a:rPr lang="en-US" dirty="0"/>
              <a:t>,p</a:t>
            </a:r>
            <a:r>
              <a:rPr lang="en-US" baseline="-25000" dirty="0"/>
              <a:t>0</a:t>
            </a:r>
            <a:r>
              <a:rPr lang="en-US" dirty="0"/>
              <a:t>] consisting of the initial states of each.</a:t>
            </a:r>
          </a:p>
          <a:p>
            <a:r>
              <a:rPr lang="en-US" dirty="0">
                <a:solidFill>
                  <a:srgbClr val="996600"/>
                </a:solidFill>
              </a:rPr>
              <a:t>Easy induction</a:t>
            </a:r>
            <a:r>
              <a:rPr lang="en-US" dirty="0"/>
              <a:t>: ([q</a:t>
            </a:r>
            <a:r>
              <a:rPr lang="en-US" baseline="-25000" dirty="0"/>
              <a:t>0</a:t>
            </a:r>
            <a:r>
              <a:rPr lang="en-US" dirty="0"/>
              <a:t>,p</a:t>
            </a:r>
            <a:r>
              <a:rPr lang="en-US" baseline="-25000" dirty="0"/>
              <a:t>0</a:t>
            </a:r>
            <a:r>
              <a:rPr lang="en-US" dirty="0"/>
              <a:t>], w,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  ([</a:t>
            </a:r>
            <a:r>
              <a:rPr lang="en-US" dirty="0" err="1"/>
              <a:t>q,p</a:t>
            </a:r>
            <a:r>
              <a:rPr lang="en-US" dirty="0"/>
              <a:t>], </a:t>
            </a:r>
            <a:r>
              <a:rPr lang="en-US" dirty="0">
                <a:sym typeface="Symbol" charset="0"/>
              </a:rPr>
              <a:t>, </a:t>
            </a:r>
            <a:r>
              <a:rPr lang="en-US" dirty="0"/>
              <a:t>) if and only if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A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,w) = q and in P: (p</a:t>
            </a:r>
            <a:r>
              <a:rPr lang="en-US" baseline="-25000" dirty="0"/>
              <a:t>0</a:t>
            </a:r>
            <a:r>
              <a:rPr lang="en-US" dirty="0"/>
              <a:t>, w,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*(p, </a:t>
            </a:r>
            <a:r>
              <a:rPr lang="en-US" dirty="0">
                <a:sym typeface="Symbol" charset="0"/>
              </a:rPr>
              <a:t>, </a:t>
            </a:r>
            <a:r>
              <a:rPr lang="en-US" dirty="0"/>
              <a:t>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5C4-3284-2842-8BD0-B286DED20169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A04-A7A4-AE44-A8DA-BFA0A4B296B9}" type="slidenum">
              <a:rPr lang="en-US"/>
              <a:pPr/>
              <a:t>44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  <a:r>
              <a:rPr lang="zh-CN" altLang="en-US" dirty="0"/>
              <a:t> </a:t>
            </a:r>
            <a:r>
              <a:rPr lang="en-US" dirty="0"/>
              <a:t>Inverse Homomorphisms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h be a homomorphism and L a language whose alphabet is the output language of h.</a:t>
            </a:r>
          </a:p>
          <a:p>
            <a:r>
              <a:rPr lang="en-US">
                <a:solidFill>
                  <a:srgbClr val="FF0066"/>
                </a:solidFill>
              </a:rPr>
              <a:t>h</a:t>
            </a:r>
            <a:r>
              <a:rPr lang="en-US" baseline="30000">
                <a:solidFill>
                  <a:srgbClr val="FF0066"/>
                </a:solidFill>
              </a:rPr>
              <a:t>-1</a:t>
            </a:r>
            <a:r>
              <a:rPr lang="en-US">
                <a:solidFill>
                  <a:srgbClr val="FF0066"/>
                </a:solidFill>
              </a:rPr>
              <a:t>(L)</a:t>
            </a:r>
            <a:r>
              <a:rPr lang="en-US"/>
              <a:t>  = {w | h(w) is in L}.</a:t>
            </a:r>
          </a:p>
        </p:txBody>
      </p:sp>
    </p:spTree>
    <p:extLst>
      <p:ext uri="{BB962C8B-B14F-4D97-AF65-F5344CB8AC3E}">
        <p14:creationId xmlns:p14="http://schemas.microsoft.com/office/powerpoint/2010/main" val="2899790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4ECC-C4AE-D84C-BF7C-3B9C21FF0D84}" type="slidenum">
              <a:rPr lang="en-US"/>
              <a:pPr/>
              <a:t>45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8049"/>
            <a:ext cx="9144000" cy="752275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Inverse Homomorphism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h(0) = </a:t>
            </a:r>
            <a:r>
              <a:rPr lang="en-US" dirty="0" err="1"/>
              <a:t>ab</a:t>
            </a:r>
            <a:r>
              <a:rPr lang="en-US" dirty="0"/>
              <a:t>; h(1) =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r>
              <a:rPr lang="en-US" dirty="0"/>
              <a:t>Let L = {</a:t>
            </a:r>
            <a:r>
              <a:rPr lang="en-US" dirty="0" err="1"/>
              <a:t>abab</a:t>
            </a:r>
            <a:r>
              <a:rPr lang="en-US" dirty="0"/>
              <a:t>, baba}.</a:t>
            </a:r>
          </a:p>
          <a:p>
            <a:r>
              <a:rPr lang="en-US" dirty="0"/>
              <a:t>h</a:t>
            </a:r>
            <a:r>
              <a:rPr lang="en-US" baseline="30000" dirty="0"/>
              <a:t>-1</a:t>
            </a:r>
            <a:r>
              <a:rPr lang="en-US" dirty="0"/>
              <a:t>(L) = the language with two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any number of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= L(</a:t>
            </a:r>
            <a:r>
              <a:rPr lang="en-US" b="1" dirty="0"/>
              <a:t>1</a:t>
            </a:r>
            <a:r>
              <a:rPr lang="en-US" dirty="0"/>
              <a:t>*</a:t>
            </a:r>
            <a:r>
              <a:rPr lang="en-US" b="1" dirty="0"/>
              <a:t>01</a:t>
            </a:r>
            <a:r>
              <a:rPr lang="en-US" dirty="0"/>
              <a:t>*</a:t>
            </a:r>
            <a:r>
              <a:rPr lang="en-US" b="1" dirty="0"/>
              <a:t>01</a:t>
            </a:r>
            <a:r>
              <a:rPr lang="en-US" dirty="0"/>
              <a:t>*).</a:t>
            </a:r>
          </a:p>
        </p:txBody>
      </p:sp>
    </p:spTree>
    <p:extLst>
      <p:ext uri="{BB962C8B-B14F-4D97-AF65-F5344CB8AC3E}">
        <p14:creationId xmlns:p14="http://schemas.microsoft.com/office/powerpoint/2010/main" val="2395440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55D4-2460-5643-914D-F0DD9D53D3D4}" type="slidenum">
              <a:rPr lang="en-US"/>
              <a:pPr/>
              <a:t>46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</a:t>
            </a:r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for Inverse Homomorphism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r>
              <a:rPr lang="en-US"/>
              <a:t>Start with a DFA A for L.</a:t>
            </a:r>
          </a:p>
          <a:p>
            <a:r>
              <a:rPr lang="en-US"/>
              <a:t>Construct a DFA B  for h</a:t>
            </a:r>
            <a:r>
              <a:rPr lang="en-US" baseline="30000"/>
              <a:t>-1</a:t>
            </a:r>
            <a:r>
              <a:rPr lang="en-US"/>
              <a:t>(L) with:</a:t>
            </a:r>
          </a:p>
          <a:p>
            <a:pPr lvl="1"/>
            <a:r>
              <a:rPr lang="en-US"/>
              <a:t>The same set of states.</a:t>
            </a:r>
          </a:p>
          <a:p>
            <a:pPr lvl="1"/>
            <a:r>
              <a:rPr lang="en-US"/>
              <a:t>The same start state.</a:t>
            </a:r>
          </a:p>
          <a:p>
            <a:pPr lvl="1"/>
            <a:r>
              <a:rPr lang="en-US"/>
              <a:t>The same final states.</a:t>
            </a:r>
          </a:p>
          <a:p>
            <a:pPr lvl="1"/>
            <a:r>
              <a:rPr lang="en-US"/>
              <a:t>Input alphabet = the symbols to which homomorphism h applies.</a:t>
            </a:r>
          </a:p>
        </p:txBody>
      </p:sp>
    </p:spTree>
    <p:extLst>
      <p:ext uri="{BB962C8B-B14F-4D97-AF65-F5344CB8AC3E}">
        <p14:creationId xmlns:p14="http://schemas.microsoft.com/office/powerpoint/2010/main" val="782760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3892-2422-F74C-B6A7-089458D00978}" type="slidenum">
              <a:rPr lang="en-US"/>
              <a:pPr/>
              <a:t>47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(2)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transitions for B are computed by applying h to an input symbol </a:t>
            </a:r>
            <a:r>
              <a:rPr lang="en-US" i="1"/>
              <a:t>a</a:t>
            </a:r>
            <a:r>
              <a:rPr lang="en-US"/>
              <a:t>  and seeing where A would go on sequence of input symbols h(a).</a:t>
            </a:r>
          </a:p>
          <a:p>
            <a:r>
              <a:rPr lang="en-US"/>
              <a:t>Formally,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B</a:t>
            </a:r>
            <a:r>
              <a:rPr lang="en-US"/>
              <a:t>(q, a)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A</a:t>
            </a:r>
            <a:r>
              <a:rPr lang="en-US"/>
              <a:t>(q, h(a)).</a:t>
            </a:r>
          </a:p>
        </p:txBody>
      </p:sp>
    </p:spTree>
    <p:extLst>
      <p:ext uri="{BB962C8B-B14F-4D97-AF65-F5344CB8AC3E}">
        <p14:creationId xmlns:p14="http://schemas.microsoft.com/office/powerpoint/2010/main" val="3534216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F2BA-8B51-FA4B-B3D7-7A84C7E00DBB}" type="slidenum">
              <a:rPr lang="en-US"/>
              <a:pPr/>
              <a:t>48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5844"/>
            <a:ext cx="9144000" cy="55990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Inverse Homomorphism Construction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1295400" y="35814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2743200" y="45720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324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667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V="1">
            <a:off x="1676400" y="3048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676400" y="3962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2971800" y="3200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219" name="AutoShape 19"/>
          <p:cNvCxnSpPr>
            <a:cxnSpLocks noChangeShapeType="1"/>
            <a:stCxn id="51210" idx="6"/>
            <a:endCxn id="51206" idx="6"/>
          </p:cNvCxnSpPr>
          <p:nvPr/>
        </p:nvCxnSpPr>
        <p:spPr bwMode="auto">
          <a:xfrm flipH="1" flipV="1">
            <a:off x="3200400" y="2971800"/>
            <a:ext cx="76200" cy="18288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20" name="AutoShape 20"/>
          <p:cNvCxnSpPr>
            <a:cxnSpLocks noChangeShapeType="1"/>
            <a:stCxn id="51206" idx="0"/>
            <a:endCxn id="51203" idx="0"/>
          </p:cNvCxnSpPr>
          <p:nvPr/>
        </p:nvCxnSpPr>
        <p:spPr bwMode="auto">
          <a:xfrm rot="16200000" flipH="1" flipV="1">
            <a:off x="1828800" y="2438400"/>
            <a:ext cx="838200" cy="1447800"/>
          </a:xfrm>
          <a:prstGeom prst="curvedConnector3">
            <a:avLst>
              <a:gd name="adj1" fmla="val -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21" name="AutoShape 21"/>
          <p:cNvCxnSpPr>
            <a:cxnSpLocks noChangeShapeType="1"/>
            <a:stCxn id="51210" idx="3"/>
            <a:endCxn id="51203" idx="4"/>
          </p:cNvCxnSpPr>
          <p:nvPr/>
        </p:nvCxnSpPr>
        <p:spPr bwMode="auto">
          <a:xfrm rot="16200000" flipV="1">
            <a:off x="1651000" y="3911600"/>
            <a:ext cx="977900" cy="1231900"/>
          </a:xfrm>
          <a:prstGeom prst="curvedConnector3">
            <a:avLst>
              <a:gd name="adj1" fmla="val -32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508125" y="2243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1336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447800" y="4800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667000" y="35814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3581400" y="36576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1905000" y="41910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838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42" name="Group 42"/>
          <p:cNvGrpSpPr>
            <a:grpSpLocks/>
          </p:cNvGrpSpPr>
          <p:nvPr/>
        </p:nvGrpSpPr>
        <p:grpSpPr bwMode="auto">
          <a:xfrm>
            <a:off x="4495800" y="2743200"/>
            <a:ext cx="2362200" cy="2286000"/>
            <a:chOff x="2832" y="1728"/>
            <a:chExt cx="1488" cy="1440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4032" y="2880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3120" y="225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83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1600200" y="5638800"/>
            <a:ext cx="1497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h(0) = ab</a:t>
            </a:r>
          </a:p>
          <a:p>
            <a:r>
              <a:rPr lang="en-US"/>
              <a:t>h(1) =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grpSp>
        <p:nvGrpSpPr>
          <p:cNvPr id="51246" name="Group 46"/>
          <p:cNvGrpSpPr>
            <a:grpSpLocks/>
          </p:cNvGrpSpPr>
          <p:nvPr/>
        </p:nvGrpSpPr>
        <p:grpSpPr bwMode="auto">
          <a:xfrm>
            <a:off x="4724400" y="2133600"/>
            <a:ext cx="3919538" cy="3505200"/>
            <a:chOff x="2976" y="1344"/>
            <a:chExt cx="2469" cy="2208"/>
          </a:xfrm>
        </p:grpSpPr>
        <p:grpSp>
          <p:nvGrpSpPr>
            <p:cNvPr id="51244" name="Group 44"/>
            <p:cNvGrpSpPr>
              <a:grpSpLocks/>
            </p:cNvGrpSpPr>
            <p:nvPr/>
          </p:nvGrpSpPr>
          <p:grpSpPr bwMode="auto">
            <a:xfrm>
              <a:off x="2976" y="1344"/>
              <a:ext cx="1501" cy="2208"/>
              <a:chOff x="2992" y="1344"/>
              <a:chExt cx="1501" cy="2208"/>
            </a:xfrm>
          </p:grpSpPr>
          <p:cxnSp>
            <p:nvCxnSpPr>
              <p:cNvPr id="51231" name="AutoShape 31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3293" y="2203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1232" name="Text Box 32"/>
              <p:cNvSpPr txBox="1">
                <a:spLocks noChangeArrowheads="1"/>
              </p:cNvSpPr>
              <p:nvPr/>
            </p:nvSpPr>
            <p:spPr bwMode="auto">
              <a:xfrm>
                <a:off x="2992" y="182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cxnSp>
            <p:nvCxnSpPr>
              <p:cNvPr id="51233" name="AutoShape 33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4181" y="1675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234" name="AutoShape 34"/>
              <p:cNvCxnSpPr>
                <a:cxnSpLocks noChangeShapeType="1"/>
              </p:cNvCxnSpPr>
              <p:nvPr/>
            </p:nvCxnSpPr>
            <p:spPr bwMode="auto">
              <a:xfrm rot="5400000">
                <a:off x="4167" y="3033"/>
                <a:ext cx="1" cy="272"/>
              </a:xfrm>
              <a:prstGeom prst="curvedConnector3">
                <a:avLst>
                  <a:gd name="adj1" fmla="val 4099999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1236" name="Text Box 36"/>
              <p:cNvSpPr txBox="1">
                <a:spLocks noChangeArrowheads="1"/>
              </p:cNvSpPr>
              <p:nvPr/>
            </p:nvSpPr>
            <p:spPr bwMode="auto">
              <a:xfrm>
                <a:off x="4272" y="326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1237" name="Text Box 37"/>
              <p:cNvSpPr txBox="1">
                <a:spLocks noChangeArrowheads="1"/>
              </p:cNvSpPr>
              <p:nvPr/>
            </p:nvSpPr>
            <p:spPr bwMode="auto">
              <a:xfrm>
                <a:off x="3896" y="134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51245" name="Text Box 45"/>
            <p:cNvSpPr txBox="1">
              <a:spLocks noChangeArrowheads="1"/>
            </p:cNvSpPr>
            <p:nvPr/>
          </p:nvSpPr>
          <p:spPr bwMode="auto">
            <a:xfrm>
              <a:off x="4608" y="1344"/>
              <a:ext cx="83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</a:t>
              </a:r>
            </a:p>
            <a:p>
              <a:r>
                <a:rPr lang="en-US"/>
                <a:t>h(1) = </a:t>
              </a:r>
              <a:r>
                <a:rPr lang="en-US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51249" name="Group 49"/>
          <p:cNvGrpSpPr>
            <a:grpSpLocks/>
          </p:cNvGrpSpPr>
          <p:nvPr/>
        </p:nvGrpSpPr>
        <p:grpSpPr bwMode="auto">
          <a:xfrm>
            <a:off x="5334000" y="3167063"/>
            <a:ext cx="3630613" cy="2438400"/>
            <a:chOff x="3360" y="1995"/>
            <a:chExt cx="2287" cy="1536"/>
          </a:xfrm>
        </p:grpSpPr>
        <p:grpSp>
          <p:nvGrpSpPr>
            <p:cNvPr id="51247" name="Group 47"/>
            <p:cNvGrpSpPr>
              <a:grpSpLocks/>
            </p:cNvGrpSpPr>
            <p:nvPr/>
          </p:nvGrpSpPr>
          <p:grpSpPr bwMode="auto">
            <a:xfrm>
              <a:off x="3360" y="1995"/>
              <a:ext cx="1347" cy="1536"/>
              <a:chOff x="3360" y="2016"/>
              <a:chExt cx="1347" cy="1536"/>
            </a:xfrm>
          </p:grpSpPr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9" name="Text Box 39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51241" name="Text Box 41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51243" name="Text Box 43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3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, 0</a:t>
                </a:r>
              </a:p>
            </p:txBody>
          </p:sp>
        </p:grp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04" y="2688"/>
              <a:ext cx="9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</a:t>
              </a:r>
            </a:p>
            <a:p>
              <a:r>
                <a:rPr lang="en-US"/>
                <a:t>h(0) = 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9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Closure of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Under Inverse Homomorphism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Here, grammars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help us, but a PDA construction serves nicely.</a:t>
            </a:r>
          </a:p>
          <a:p>
            <a:r>
              <a:rPr lang="en-US"/>
              <a:t>Let L = L(P) for some PDA P.</a:t>
            </a:r>
          </a:p>
          <a:p>
            <a:r>
              <a:rPr lang="en-US"/>
              <a:t>Construct PDA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to accept h</a:t>
            </a:r>
            <a:r>
              <a:rPr lang="en-US" baseline="30000"/>
              <a:t>-1</a:t>
            </a:r>
            <a:r>
              <a:rPr lang="en-US"/>
              <a:t>(L).</a:t>
            </a:r>
          </a:p>
          <a:p>
            <a:r>
              <a:rPr lang="en-US"/>
              <a:t>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simulates P, but keeps, as one component of a two-component state a buffer that holds the result of applying h to one input symbol.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6E56-A0BF-B64F-94C2-1E37788982DC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the Pumping Lemma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CNF grammar for L – {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}.</a:t>
            </a:r>
          </a:p>
          <a:p>
            <a:r>
              <a:rPr lang="en-US" dirty="0"/>
              <a:t>Let the grammar have m variables.</a:t>
            </a:r>
          </a:p>
          <a:p>
            <a:r>
              <a:rPr lang="en-US" dirty="0"/>
              <a:t>Pick n = 2</a:t>
            </a:r>
            <a:r>
              <a:rPr lang="en-US" baseline="30000" dirty="0"/>
              <a:t>m</a:t>
            </a:r>
            <a:r>
              <a:rPr lang="en-US" dirty="0"/>
              <a:t>.</a:t>
            </a:r>
          </a:p>
          <a:p>
            <a:r>
              <a:rPr lang="en-US" dirty="0"/>
              <a:t>Let z, of length </a:t>
            </a:r>
            <a:r>
              <a:rPr lang="en-US" u="sng" dirty="0"/>
              <a:t>&gt;</a:t>
            </a:r>
            <a:r>
              <a:rPr lang="en-US" dirty="0"/>
              <a:t> n, be in L.</a:t>
            </a:r>
          </a:p>
          <a:p>
            <a:r>
              <a:rPr lang="en-US" dirty="0"/>
              <a:t>We claim (</a:t>
            </a:r>
            <a:r>
              <a:rPr lang="ja-JP" altLang="en-US" dirty="0">
                <a:latin typeface="Arial"/>
              </a:rPr>
              <a:t>“</a:t>
            </a:r>
            <a:r>
              <a:rPr lang="en-US" i="1" dirty="0">
                <a:solidFill>
                  <a:srgbClr val="FF0066"/>
                </a:solidFill>
              </a:rPr>
              <a:t>Lemma 1 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that a parse tree with yield z must have a path of length m+2 or more.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A4D4-B758-4A44-BF2D-36D3155BF9D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P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09D7-EFA9-F543-A26C-2ECD2B26F917}" type="slidenum">
              <a:rPr lang="en-US"/>
              <a:pPr/>
              <a:t>50</a:t>
            </a:fld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200400" y="3276600"/>
            <a:ext cx="1828800" cy="14478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505200" y="3429000"/>
            <a:ext cx="1219200" cy="5334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Buffer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352800" y="4038600"/>
            <a:ext cx="1524000" cy="5334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State of P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886200" y="5181600"/>
            <a:ext cx="457200" cy="1295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574925" y="2243138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Input:  0 0 1 1</a:t>
            </a:r>
          </a:p>
        </p:txBody>
      </p:sp>
      <p:grpSp>
        <p:nvGrpSpPr>
          <p:cNvPr id="56331" name="Group 11"/>
          <p:cNvGrpSpPr>
            <a:grpSpLocks/>
          </p:cNvGrpSpPr>
          <p:nvPr/>
        </p:nvGrpSpPr>
        <p:grpSpPr bwMode="auto">
          <a:xfrm>
            <a:off x="3810000" y="2590800"/>
            <a:ext cx="908050" cy="881063"/>
            <a:chOff x="2400" y="1632"/>
            <a:chExt cx="572" cy="555"/>
          </a:xfrm>
        </p:grpSpPr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2400" y="1659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2496" y="1632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h(0)</a:t>
              </a:r>
            </a:p>
          </p:txBody>
        </p:sp>
      </p:grp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860925" y="5367338"/>
            <a:ext cx="909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  <a:p>
            <a:r>
              <a:rPr lang="en-US"/>
              <a:t>of P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41148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4038600" y="3581400"/>
            <a:ext cx="4424363" cy="1187450"/>
            <a:chOff x="2544" y="2256"/>
            <a:chExt cx="2787" cy="748"/>
          </a:xfrm>
        </p:grpSpPr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544" y="242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3504" y="2256"/>
              <a:ext cx="182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Read first remaining</a:t>
              </a:r>
            </a:p>
            <a:p>
              <a:r>
                <a:rPr lang="en-US"/>
                <a:t>symbol in buffer as</a:t>
              </a:r>
            </a:p>
            <a:p>
              <a:r>
                <a:rPr lang="en-US"/>
                <a:t>if it were input to 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Construction of P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States are pairs [q, w], where: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q is a state of P.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w is a suffix of h(a) for some symbol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Thus, only a finite number of possible values for w.</a:t>
            </a:r>
          </a:p>
          <a:p>
            <a:pPr marL="609600" indent="-609600"/>
            <a:r>
              <a:rPr lang="en-US"/>
              <a:t>Stack symbols of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are those of P.</a:t>
            </a:r>
          </a:p>
          <a:p>
            <a:pPr marL="609600" indent="-609600"/>
            <a:r>
              <a:rPr lang="en-US"/>
              <a:t>Start state of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is [q</a:t>
            </a:r>
            <a:r>
              <a:rPr lang="en-US" baseline="-25000"/>
              <a:t>0 </a:t>
            </a:r>
            <a:r>
              <a:rPr lang="en-US"/>
              <a:t>,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].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50BE-E6FC-E241-A227-573088889305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Construction of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–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symbols of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are the symbols to which h applies.</a:t>
            </a:r>
          </a:p>
          <a:p>
            <a:r>
              <a:rPr lang="en-US"/>
              <a:t>Final states of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are the states [q,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] such that q is a final state of P.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82A5-B9F4-B449-9436-E9ED343A1D44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Transitions of P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2672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>
                <a:latin typeface="Lucida Sans Unicode" charset="0"/>
              </a:rPr>
              <a:t>δ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([q,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], a, X) = {([q, h(a)], X)} for any input symbol </a:t>
            </a:r>
            <a:r>
              <a:rPr lang="en-US" i="1"/>
              <a:t>a</a:t>
            </a:r>
            <a:r>
              <a:rPr lang="en-US"/>
              <a:t>  of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and any stack symbol X.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/>
              <a:t>When the buffer is empty, 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can reload it.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>
                <a:latin typeface="Lucida Sans Unicode" charset="0"/>
              </a:rPr>
              <a:t>δ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([q, bw],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X) contains ([p, w],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b, X) contains (p,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), where b is either an input symbol of P or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/>
              <a:t>Simulate P from the buffer.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F098-6806-F64C-B4DC-F8D0C12BEA71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Correctness of P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to show that L(P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= h</a:t>
            </a:r>
            <a:r>
              <a:rPr lang="en-US" baseline="30000" dirty="0"/>
              <a:t>-1</a:t>
            </a:r>
            <a:r>
              <a:rPr lang="en-US" dirty="0"/>
              <a:t>(L(P)).</a:t>
            </a:r>
          </a:p>
          <a:p>
            <a:r>
              <a:rPr lang="en-US" dirty="0">
                <a:solidFill>
                  <a:srgbClr val="CC9900"/>
                </a:solidFill>
              </a:rPr>
              <a:t>Key argument</a:t>
            </a:r>
            <a:r>
              <a:rPr lang="en-US" dirty="0"/>
              <a:t>: P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makes the transition ([q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], w, Z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*([q, x],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 if and only if P makes transition                  (q</a:t>
            </a:r>
            <a:r>
              <a:rPr lang="en-US" baseline="-25000" dirty="0"/>
              <a:t>0</a:t>
            </a:r>
            <a:r>
              <a:rPr lang="en-US" dirty="0"/>
              <a:t>, y, Z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r>
              <a:rPr lang="en-US" dirty="0">
                <a:latin typeface="Lucida Sans Unicode" charset="0"/>
              </a:rPr>
              <a:t>⊦</a:t>
            </a:r>
            <a:r>
              <a:rPr lang="en-US" dirty="0"/>
              <a:t>*(q,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), h(w) = </a:t>
            </a:r>
            <a:r>
              <a:rPr lang="en-US" dirty="0" err="1"/>
              <a:t>yx</a:t>
            </a:r>
            <a:r>
              <a:rPr lang="en-US" dirty="0"/>
              <a:t>, and x is a suffix of the last symbol of w.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in both directions is an induction on the number of moves made.</a:t>
            </a:r>
          </a:p>
          <a:p>
            <a:r>
              <a:rPr lang="en-US" dirty="0"/>
              <a:t>Once we have that, we can restrict it to the case were x is empty and q is a final state.  It then says that P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accepts w if and only if P accepts h(w).  That is, the language of P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is h-inverse of the language of P.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32D-0C35-5A4A-A017-0FC4C745C937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Lemma 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paths in the parse tree of a CNF grammar are of length </a:t>
            </a:r>
            <a:r>
              <a:rPr lang="en-US" u="sng" dirty="0"/>
              <a:t>&lt;</a:t>
            </a:r>
            <a:r>
              <a:rPr lang="en-US" dirty="0"/>
              <a:t> m+1, then the longest yield has length 2</a:t>
            </a:r>
            <a:r>
              <a:rPr lang="en-US" baseline="30000" dirty="0"/>
              <a:t>m-1</a:t>
            </a:r>
            <a:r>
              <a:rPr lang="en-US" dirty="0"/>
              <a:t>, as in: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693A-8843-A44E-96DB-5B5B0D420760}" type="slidenum">
              <a:rPr lang="en-US"/>
              <a:pPr/>
              <a:t>6</a:t>
            </a:fld>
            <a:endParaRPr 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553908" y="32870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944308" y="36680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239708" y="36680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639508" y="42776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325308" y="42776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934908" y="42776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620708" y="42776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639508" y="48872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325308" y="48872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4934908" y="48872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620708" y="4887236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4096708" y="3439436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782508" y="3439436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3791908" y="389663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5087308" y="389663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096708" y="3896636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392108" y="3896636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715708" y="45062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4401508" y="45062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5011108" y="45062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5696908" y="45062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658308" y="3287036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 variables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277308" y="4734836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one terminal</a:t>
            </a:r>
          </a:p>
        </p:txBody>
      </p:sp>
      <p:sp>
        <p:nvSpPr>
          <p:cNvPr id="17439" name="AutoShape 31"/>
          <p:cNvSpPr>
            <a:spLocks/>
          </p:cNvSpPr>
          <p:nvPr/>
        </p:nvSpPr>
        <p:spPr bwMode="auto">
          <a:xfrm>
            <a:off x="3410908" y="3287036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3791908" y="5496836"/>
            <a:ext cx="203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m-1</a:t>
            </a:r>
            <a:r>
              <a:rPr lang="en-US"/>
              <a:t> terminals</a:t>
            </a:r>
          </a:p>
        </p:txBody>
      </p:sp>
      <p:sp>
        <p:nvSpPr>
          <p:cNvPr id="17441" name="AutoShape 33"/>
          <p:cNvSpPr>
            <a:spLocks/>
          </p:cNvSpPr>
          <p:nvPr/>
        </p:nvSpPr>
        <p:spPr bwMode="auto">
          <a:xfrm rot="16130295">
            <a:off x="4590420" y="4317324"/>
            <a:ext cx="307975" cy="2209800"/>
          </a:xfrm>
          <a:prstGeom prst="leftBrace">
            <a:avLst>
              <a:gd name="adj1" fmla="val 59794"/>
              <a:gd name="adj2" fmla="val 491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 to the </a:t>
            </a:r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the Pumping Lemma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we know that the parse tree for z has a path with at least m+1 variables.</a:t>
            </a:r>
          </a:p>
          <a:p>
            <a:r>
              <a:rPr lang="en-US"/>
              <a:t>Consider some longest path.</a:t>
            </a:r>
          </a:p>
          <a:p>
            <a:r>
              <a:rPr lang="en-US"/>
              <a:t>There are only m different variables, so among the </a:t>
            </a:r>
            <a:r>
              <a:rPr lang="en-US">
                <a:solidFill>
                  <a:srgbClr val="33CC33"/>
                </a:solidFill>
              </a:rPr>
              <a:t>lowest</a:t>
            </a:r>
            <a:r>
              <a:rPr lang="en-US"/>
              <a:t> m+1 we can find two nodes with the same label, say A.</a:t>
            </a:r>
          </a:p>
          <a:p>
            <a:r>
              <a:rPr lang="en-US"/>
              <a:t>The parse tree thus looks like: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765A-AA3D-B640-AEA7-D60C428C71C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Parse Tree in the Pumping-Lemma </a:t>
            </a:r>
            <a:r>
              <a:rPr lang="en-US">
                <a:solidFill>
                  <a:srgbClr val="3366FF"/>
                </a:solidFill>
              </a:rPr>
              <a:t>Proof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5A8B-CC7C-1640-9DAB-4835A4400B91}" type="slidenum">
              <a:rPr lang="en-US"/>
              <a:pPr/>
              <a:t>8</a:t>
            </a:fld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505200" y="1828800"/>
            <a:ext cx="91440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60" name="Group 32"/>
          <p:cNvGrpSpPr>
            <a:grpSpLocks/>
          </p:cNvGrpSpPr>
          <p:nvPr/>
        </p:nvGrpSpPr>
        <p:grpSpPr bwMode="auto">
          <a:xfrm>
            <a:off x="1905000" y="1600200"/>
            <a:ext cx="6896100" cy="4953000"/>
            <a:chOff x="1200" y="1008"/>
            <a:chExt cx="4344" cy="3120"/>
          </a:xfrm>
        </p:grpSpPr>
        <p:sp>
          <p:nvSpPr>
            <p:cNvPr id="22544" name="AutoShape 16"/>
            <p:cNvSpPr>
              <a:spLocks/>
            </p:cNvSpPr>
            <p:nvPr/>
          </p:nvSpPr>
          <p:spPr bwMode="auto">
            <a:xfrm rot="16130295">
              <a:off x="2352" y="2832"/>
              <a:ext cx="144" cy="2448"/>
            </a:xfrm>
            <a:prstGeom prst="leftBrace">
              <a:avLst>
                <a:gd name="adj1" fmla="val 159375"/>
                <a:gd name="adj2" fmla="val 4913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3696" y="1008"/>
              <a:ext cx="184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/>
                <a:t>&lt;</a:t>
              </a:r>
              <a:r>
                <a:rPr lang="en-US"/>
                <a:t> 2</a:t>
              </a:r>
              <a:r>
                <a:rPr lang="en-US" baseline="30000"/>
                <a:t>m</a:t>
              </a:r>
              <a:r>
                <a:rPr lang="en-US"/>
                <a:t> = n because a</a:t>
              </a:r>
            </a:p>
            <a:p>
              <a:r>
                <a:rPr lang="en-US"/>
                <a:t>longest path chosen</a:t>
              </a:r>
            </a:p>
            <a:p>
              <a:r>
                <a:rPr lang="en-US"/>
                <a:t>and only the bottom</a:t>
              </a:r>
            </a:p>
            <a:p>
              <a:r>
                <a:rPr lang="en-US"/>
                <a:t>m+1 variables used.</a:t>
              </a:r>
            </a:p>
          </p:txBody>
        </p:sp>
      </p:grp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533400" y="1828800"/>
            <a:ext cx="7620000" cy="4660900"/>
            <a:chOff x="336" y="1144"/>
            <a:chExt cx="4800" cy="2936"/>
          </a:xfrm>
        </p:grpSpPr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1728" y="3064"/>
              <a:ext cx="1248" cy="720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1200" y="2344"/>
              <a:ext cx="2544" cy="1440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336" y="1144"/>
              <a:ext cx="4800" cy="2640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2304" y="211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112" y="283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624" y="37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344" y="3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320" y="37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120" y="37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208" y="3784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838200" y="2133600"/>
            <a:ext cx="4191000" cy="3733800"/>
            <a:chOff x="528" y="1344"/>
            <a:chExt cx="2640" cy="2352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528" y="1344"/>
              <a:ext cx="98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Can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t both</a:t>
              </a:r>
            </a:p>
            <a:p>
              <a:r>
                <a:rPr lang="en-US"/>
                <a:t>be </a:t>
              </a:r>
              <a:r>
                <a:rPr lang="en-US">
                  <a:latin typeface="Lucida Sans Unicode" charset="0"/>
                </a:rPr>
                <a:t>ε</a:t>
              </a:r>
              <a:r>
                <a:rPr lang="en-US"/>
                <a:t>.</a:t>
              </a: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960" y="1872"/>
              <a:ext cx="528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1200" y="1797"/>
              <a:ext cx="1968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Zero Times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A36D-EC23-2247-802F-4BA94181FDD5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4597" name="Group 21"/>
          <p:cNvGrpSpPr>
            <a:grpSpLocks/>
          </p:cNvGrpSpPr>
          <p:nvPr/>
        </p:nvGrpSpPr>
        <p:grpSpPr bwMode="auto">
          <a:xfrm>
            <a:off x="5334000" y="2819400"/>
            <a:ext cx="911225" cy="1290638"/>
            <a:chOff x="816" y="2403"/>
            <a:chExt cx="574" cy="813"/>
          </a:xfrm>
        </p:grpSpPr>
        <p:sp>
          <p:nvSpPr>
            <p:cNvPr id="24598" name="AutoShape 22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Finite Automata.pptx</Template>
  <TotalTime>384</TotalTime>
  <Words>3301</Words>
  <Application>Microsoft Macintosh PowerPoint</Application>
  <PresentationFormat>全屏显示(4:3)</PresentationFormat>
  <Paragraphs>469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宋体</vt:lpstr>
      <vt:lpstr>Arial</vt:lpstr>
      <vt:lpstr>Calibri</vt:lpstr>
      <vt:lpstr>Lucida Sans Unicode</vt:lpstr>
      <vt:lpstr>Monotype Sorts</vt:lpstr>
      <vt:lpstr>Symbol</vt:lpstr>
      <vt:lpstr>Times New Roman</vt:lpstr>
      <vt:lpstr>Wingdings</vt:lpstr>
      <vt:lpstr>seg</vt:lpstr>
      <vt:lpstr>The Pumping Lemma for CFL’s</vt:lpstr>
      <vt:lpstr>Intuition</vt:lpstr>
      <vt:lpstr>Intuition – (2)</vt:lpstr>
      <vt:lpstr>Statement of the CFL Pumping Lemma</vt:lpstr>
      <vt:lpstr>Proof of the Pumping Lemma</vt:lpstr>
      <vt:lpstr>Proof of Lemma 1</vt:lpstr>
      <vt:lpstr>Back to the Proof of the Pumping Lemma</vt:lpstr>
      <vt:lpstr>Parse Tree in the Pumping-Lemma Proof</vt:lpstr>
      <vt:lpstr>Pump Zero Times</vt:lpstr>
      <vt:lpstr>Pump Twice</vt:lpstr>
      <vt:lpstr>Pump Thrice</vt:lpstr>
      <vt:lpstr>Using the Pumping Lemma</vt:lpstr>
      <vt:lpstr>Using the Pumping Lemma – (2)</vt:lpstr>
      <vt:lpstr>Using the Pumping Lemma – (3)</vt:lpstr>
      <vt:lpstr>Properties of Context-Free Languages</vt:lpstr>
      <vt:lpstr>Summary of Decision Properties</vt:lpstr>
      <vt:lpstr>Non-Decision Properties</vt:lpstr>
      <vt:lpstr>Testing Emptiness</vt:lpstr>
      <vt:lpstr>Testing Membership</vt:lpstr>
      <vt:lpstr>CYK Algorithm</vt:lpstr>
      <vt:lpstr>CYK Algorithm – (2)</vt:lpstr>
      <vt:lpstr>Example: CYK Algorithm</vt:lpstr>
      <vt:lpstr>Example: CYK Algorithm</vt:lpstr>
      <vt:lpstr>Example: CYK Algorithm</vt:lpstr>
      <vt:lpstr>Example: CYK Algorithm</vt:lpstr>
      <vt:lpstr>Example: CYK Algorithm</vt:lpstr>
      <vt:lpstr>Testing Infiniteness</vt:lpstr>
      <vt:lpstr>Closure Properties of CFL’s</vt:lpstr>
      <vt:lpstr>Closure of CFL’s Under Union</vt:lpstr>
      <vt:lpstr>Closure Under Union – (2)</vt:lpstr>
      <vt:lpstr>Closure Under Union – (3)</vt:lpstr>
      <vt:lpstr>Closure of CFL’s Under Concatenation</vt:lpstr>
      <vt:lpstr>Closure Under Concatenation – (2)</vt:lpstr>
      <vt:lpstr>Closure Under Star</vt:lpstr>
      <vt:lpstr>Closure of CFL’s Under Reversal</vt:lpstr>
      <vt:lpstr>Closure of CFL’s Under Homomorphism</vt:lpstr>
      <vt:lpstr>Example: Closure Under Homomorphism</vt:lpstr>
      <vt:lpstr>Nonclosure Under Intersection</vt:lpstr>
      <vt:lpstr>Nonclosure Under Difference</vt:lpstr>
      <vt:lpstr>Intersection with a Regular Language</vt:lpstr>
      <vt:lpstr>DFA and PDA in Parallel</vt:lpstr>
      <vt:lpstr>Formal Construction</vt:lpstr>
      <vt:lpstr>Formal Construction – (2)</vt:lpstr>
      <vt:lpstr>Recall Inverse Homomorphisms</vt:lpstr>
      <vt:lpstr>Example: Inverse Homomorphism</vt:lpstr>
      <vt:lpstr>Closure Proof for Inverse Homomorphism</vt:lpstr>
      <vt:lpstr>Proof – (2)</vt:lpstr>
      <vt:lpstr>Example: Inverse Homomorphism Construction</vt:lpstr>
      <vt:lpstr>Closure of CFL’s Under Inverse Homomorphism</vt:lpstr>
      <vt:lpstr>Architecture of P’</vt:lpstr>
      <vt:lpstr>Formal Construction of P’</vt:lpstr>
      <vt:lpstr>Construction of P’ – (2)</vt:lpstr>
      <vt:lpstr>Transitions of P’</vt:lpstr>
      <vt:lpstr>Proving Correctness of P’</vt:lpstr>
    </vt:vector>
  </TitlesOfParts>
  <Company>NJU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Pumping Lemma for CFL’s</dc:title>
  <dc:creator>Bu Lei</dc:creator>
  <cp:lastModifiedBy>卜磊</cp:lastModifiedBy>
  <cp:revision>23</cp:revision>
  <dcterms:created xsi:type="dcterms:W3CDTF">2013-04-21T08:53:15Z</dcterms:created>
  <dcterms:modified xsi:type="dcterms:W3CDTF">2018-11-24T08:40:55Z</dcterms:modified>
</cp:coreProperties>
</file>