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2"/>
  </p:notes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9" r:id="rId11"/>
    <p:sldId id="330" r:id="rId12"/>
    <p:sldId id="331" r:id="rId13"/>
    <p:sldId id="266" r:id="rId14"/>
    <p:sldId id="282" r:id="rId15"/>
    <p:sldId id="283" r:id="rId16"/>
    <p:sldId id="269" r:id="rId17"/>
    <p:sldId id="270" r:id="rId18"/>
    <p:sldId id="271" r:id="rId19"/>
    <p:sldId id="379" r:id="rId20"/>
    <p:sldId id="380" r:id="rId21"/>
    <p:sldId id="274" r:id="rId22"/>
    <p:sldId id="275" r:id="rId23"/>
    <p:sldId id="276" r:id="rId24"/>
    <p:sldId id="277" r:id="rId25"/>
    <p:sldId id="278" r:id="rId26"/>
    <p:sldId id="279" r:id="rId27"/>
    <p:sldId id="318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39" r:id="rId64"/>
    <p:sldId id="340" r:id="rId65"/>
    <p:sldId id="341" r:id="rId66"/>
    <p:sldId id="381" r:id="rId67"/>
    <p:sldId id="382" r:id="rId68"/>
    <p:sldId id="383" r:id="rId69"/>
    <p:sldId id="384" r:id="rId70"/>
    <p:sldId id="385" r:id="rId71"/>
    <p:sldId id="342" r:id="rId72"/>
    <p:sldId id="343" r:id="rId73"/>
    <p:sldId id="344" r:id="rId74"/>
    <p:sldId id="345" r:id="rId75"/>
    <p:sldId id="386" r:id="rId76"/>
    <p:sldId id="387" r:id="rId77"/>
    <p:sldId id="346" r:id="rId78"/>
    <p:sldId id="347" r:id="rId79"/>
    <p:sldId id="348" r:id="rId80"/>
    <p:sldId id="349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4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62117" autoAdjust="0"/>
  </p:normalViewPr>
  <p:slideViewPr>
    <p:cSldViewPr snapToGrid="0" snapToObjects="1">
      <p:cViewPr varScale="1">
        <p:scale>
          <a:sx n="78" d="100"/>
          <a:sy n="78" d="100"/>
        </p:scale>
        <p:origin x="3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C7DA6-BD63-6C4B-B475-EE40CC48867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C6347-C194-5E4D-8FFF-8674525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F21D6-78FE-B741-A89C-77F3F27B969F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E8BEE-12C1-5E41-AE9E-91C76EA0878E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359C6-C929-944F-8736-499F7B09B9A1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3DC6B-EFAC-664F-B8B9-FC2210A4EC35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C499B-6906-284F-9FB3-EA29F73B516F}" type="slidenum">
              <a:rPr lang="en-US"/>
              <a:pPr/>
              <a:t>14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7CEC7-7E80-064C-A4BE-A7653A7F6B4B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FCC40-6E5A-8B40-A71F-493F3E089ECD}" type="slidenum">
              <a:rPr lang="zh-CN" altLang="en-US"/>
              <a:pPr/>
              <a:t>16</a:t>
            </a:fld>
            <a:endParaRPr lang="zh-CN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46C4-7D9C-3840-8450-B6672B26A722}" type="slidenum">
              <a:rPr lang="zh-CN" altLang="en-US"/>
              <a:pPr/>
              <a:t>17</a:t>
            </a:fld>
            <a:endParaRPr lang="zh-CN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E9E7-B9C1-CD42-A6A3-05D616F23478}" type="slidenum">
              <a:rPr lang="zh-CN" altLang="en-US"/>
              <a:pPr/>
              <a:t>18</a:t>
            </a:fld>
            <a:endParaRPr lang="zh-CN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2D9F7E1-D8CA-C449-9301-46F654874454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0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5B3CD7E-930A-3E49-88B9-C83D286E5283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0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A28B-5DF2-FB4B-BF97-64D5D2812B25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27788-4DDF-524C-BBEF-98D1FE28C6E1}" type="slidenum">
              <a:rPr lang="zh-CN" altLang="en-US"/>
              <a:pPr/>
              <a:t>21</a:t>
            </a:fld>
            <a:endParaRPr lang="zh-CN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3AE0C-9938-3C49-BB42-6264B76ADFBA}" type="slidenum">
              <a:rPr lang="zh-CN" altLang="en-US"/>
              <a:pPr/>
              <a:t>22</a:t>
            </a:fld>
            <a:endParaRPr lang="zh-CN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444DB-7A49-E44C-8D1C-52188A12699E}" type="slidenum">
              <a:rPr lang="zh-CN" altLang="en-US"/>
              <a:pPr/>
              <a:t>23</a:t>
            </a:fld>
            <a:endParaRPr lang="zh-CN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19B4F-60A7-5C41-BA20-E0B7CFA30EF4}" type="slidenum">
              <a:rPr lang="zh-CN" altLang="en-US"/>
              <a:pPr/>
              <a:t>24</a:t>
            </a:fld>
            <a:endParaRPr lang="zh-CN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2858A-FD1E-6F47-B13C-795BF9931B9B}" type="slidenum">
              <a:rPr lang="zh-CN" altLang="en-US"/>
              <a:pPr/>
              <a:t>25</a:t>
            </a:fld>
            <a:endParaRPr lang="zh-CN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D84D3-1B3B-6E49-80C7-E2413DBDD788}" type="slidenum">
              <a:rPr lang="zh-CN" altLang="en-US"/>
              <a:pPr/>
              <a:t>26</a:t>
            </a:fld>
            <a:endParaRPr lang="zh-CN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B6B14-66F4-5D48-B2AA-3FFA128D24FA}" type="slidenum">
              <a:rPr lang="he-IL"/>
              <a:pPr/>
              <a:t>28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2A0A9-D42A-AD4C-8F25-7223CFADCCF8}" type="slidenum">
              <a:rPr lang="he-IL"/>
              <a:pPr/>
              <a:t>29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43657-6C5A-504D-AFEC-D3E7DAFC883B}" type="slidenum">
              <a:rPr lang="he-IL"/>
              <a:pPr/>
              <a:t>30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9148C-5BAC-4245-A7C0-AEA89DE598FF}" type="slidenum">
              <a:rPr lang="he-IL"/>
              <a:pPr/>
              <a:t>31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DCCB4-6FDA-4E4D-B9E9-DB8DCDEA030A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6BF97-064F-F84B-8C98-D56761B93704}" type="slidenum">
              <a:rPr lang="he-IL"/>
              <a:pPr/>
              <a:t>32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CAABB-3FF6-1347-9F2E-AD40B66758BB}" type="slidenum">
              <a:rPr lang="he-IL"/>
              <a:pPr/>
              <a:t>33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8FDB5-0A14-1B4F-94FE-D200989BA061}" type="slidenum">
              <a:rPr lang="he-IL"/>
              <a:pPr/>
              <a:t>34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0AC74-CCAC-B644-A777-FA49DE32D6B5}" type="slidenum">
              <a:rPr lang="he-IL"/>
              <a:pPr/>
              <a:t>35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D869A-3E67-7B4D-BBE3-B826E30EE7C5}" type="slidenum">
              <a:rPr lang="he-IL"/>
              <a:pPr/>
              <a:t>36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F21CB-D9E5-E248-9871-92FAC129E2ED}" type="slidenum">
              <a:rPr lang="he-IL"/>
              <a:pPr/>
              <a:t>37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DE88F-D4D7-434F-8F3A-3D40C29A6243}" type="slidenum">
              <a:rPr lang="he-IL"/>
              <a:pPr/>
              <a:t>38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4219B-1621-5D46-987E-35DD773AA09A}" type="slidenum">
              <a:rPr lang="he-IL"/>
              <a:pPr/>
              <a:t>39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FCD19-AA9C-FC48-A77D-18907B5533BF}" type="slidenum">
              <a:rPr lang="he-IL"/>
              <a:pPr/>
              <a:t>40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DF23D-4F93-954E-BBEF-F22F55730F48}" type="slidenum">
              <a:rPr lang="he-IL"/>
              <a:pPr/>
              <a:t>41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41624-A83B-2340-AA54-CE7ADC306C5D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59516-6F3F-C44C-98CB-A8C57D4E6FDF}" type="slidenum">
              <a:rPr lang="he-IL"/>
              <a:pPr/>
              <a:t>42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879B0-8C61-6D44-88D4-426D3FD08F83}" type="slidenum">
              <a:rPr lang="he-IL"/>
              <a:pPr/>
              <a:t>44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56303-F3EE-A94A-944E-88588CBFAE3F}" type="slidenum">
              <a:rPr lang="en-US"/>
              <a:pPr/>
              <a:t>45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241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9762-F787-2B43-91C4-3776671CC213}" type="slidenum">
              <a:rPr lang="en-US"/>
              <a:pPr/>
              <a:t>46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01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D7B13-7C39-7F43-A024-46E8B0FA8DE7}" type="slidenum">
              <a:rPr lang="en-US"/>
              <a:pPr/>
              <a:t>47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802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DFD6D-7ABB-1945-9E13-4A7BC12F6F28}" type="slidenum">
              <a:rPr lang="en-US"/>
              <a:pPr/>
              <a:t>48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1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7ED46-5EC4-0443-8FC6-25648372D938}" type="slidenum">
              <a:rPr lang="en-US"/>
              <a:pPr/>
              <a:t>49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639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2380B-F6E7-3F4C-9695-37767FD950D8}" type="slidenum">
              <a:rPr lang="en-US"/>
              <a:pPr/>
              <a:t>50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01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A6427-FEBA-E14B-82EC-65BD1A173301}" type="slidenum">
              <a:rPr lang="en-US"/>
              <a:pPr/>
              <a:t>51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42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81197-C394-6647-AC84-CAD90E7259A9}" type="slidenum">
              <a:rPr lang="he-IL"/>
              <a:pPr/>
              <a:t>52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DBD9F-548C-9146-AC33-925885C64F04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6714D-A6B4-EC44-B740-4F4717F794F4}" type="slidenum">
              <a:rPr lang="he-IL"/>
              <a:pPr/>
              <a:t>53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671FA-B63D-1A44-8AC9-3EBFA7522938}" type="slidenum">
              <a:rPr lang="he-IL"/>
              <a:pPr/>
              <a:t>54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9401B-DDD8-6C44-9184-499A48D74C53}" type="slidenum">
              <a:rPr lang="he-IL"/>
              <a:pPr/>
              <a:t>55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43FE2-A5A7-0A40-9341-6704106F06B6}" type="slidenum">
              <a:rPr lang="he-IL"/>
              <a:pPr/>
              <a:t>56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A6F33-87C8-5B44-92EA-CBBA6FE6A553}" type="slidenum">
              <a:rPr lang="he-IL"/>
              <a:pPr/>
              <a:t>57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4EBA0-08A0-DD45-B2F9-45864490974B}" type="slidenum">
              <a:rPr lang="he-IL"/>
              <a:pPr/>
              <a:t>58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333F8-F0AE-6F49-A41E-7EE2B19E7611}" type="slidenum">
              <a:rPr lang="he-IL"/>
              <a:pPr/>
              <a:t>62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7C13A-B7D9-164D-AB9A-684EEC650BB8}" type="slidenum">
              <a:rPr lang="zh-CN" altLang="en-US"/>
              <a:pPr/>
              <a:t>64</a:t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40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65299-8793-4546-B50B-400DF792BCFB}" type="slidenum">
              <a:rPr lang="zh-CN" altLang="en-US"/>
              <a:pPr/>
              <a:t>65</a:t>
            </a:fld>
            <a:endParaRPr lang="zh-CN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49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10E2B-0789-2048-8C51-B764FEB87A46}" type="slidenum">
              <a:rPr lang="zh-CN" altLang="en-US"/>
              <a:pPr/>
              <a:t>66</a:t>
            </a:fld>
            <a:endParaRPr lang="zh-CN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DD78B-135A-8043-A843-F1952C11E135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EB8BE-F6C3-EA4A-86DA-5BEF1CCCD086}" type="slidenum">
              <a:rPr lang="zh-CN" altLang="en-US"/>
              <a:pPr/>
              <a:t>67</a:t>
            </a:fld>
            <a:endParaRPr lang="zh-CN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306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7E2F5-68CC-D845-AD10-7F379293E217}" type="slidenum">
              <a:rPr lang="zh-CN" altLang="en-US"/>
              <a:pPr/>
              <a:t>68</a:t>
            </a:fld>
            <a:endParaRPr lang="zh-CN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209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66FED-21BD-CA46-A89A-909E38652768}" type="slidenum">
              <a:rPr lang="zh-CN" altLang="en-US"/>
              <a:pPr/>
              <a:t>69</a:t>
            </a:fld>
            <a:endParaRPr lang="zh-CN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30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56E3-48EF-CE45-B37B-4F4DB308F8A0}" type="slidenum">
              <a:rPr lang="zh-CN" altLang="en-US"/>
              <a:pPr/>
              <a:t>70</a:t>
            </a:fld>
            <a:endParaRPr lang="zh-CN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332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494F39-576B-D840-9892-9F7E27B8D39B}" type="slidenum">
              <a:rPr lang="en-US" altLang="x-none"/>
              <a:pPr eaLnBrk="1" hangingPunct="1"/>
              <a:t>71</a:t>
            </a:fld>
            <a:endParaRPr lang="en-US" altLang="x-non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939362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F1B9F8-E688-224E-9134-1A04FF2729BF}" type="slidenum">
              <a:rPr lang="en-US" altLang="x-none"/>
              <a:pPr eaLnBrk="1" hangingPunct="1"/>
              <a:t>72</a:t>
            </a:fld>
            <a:endParaRPr lang="en-US" altLang="x-non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37891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1B41BE-22FB-A545-9E70-9B6B064A6BC9}" type="slidenum">
              <a:rPr lang="en-US" altLang="x-none"/>
              <a:pPr eaLnBrk="1" hangingPunct="1"/>
              <a:t>73</a:t>
            </a:fld>
            <a:endParaRPr lang="en-US" altLang="x-non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02344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16A8E-D3CC-364F-9A81-4A2E5E9A23F1}" type="slidenum">
              <a:rPr lang="en-US" altLang="x-none"/>
              <a:pPr eaLnBrk="1" hangingPunct="1"/>
              <a:t>74</a:t>
            </a:fld>
            <a:endParaRPr lang="en-US" altLang="x-none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626137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C830634-1CD6-B443-8A9C-D915D6011DC8}" type="slidenum">
              <a:rPr lang="en-US" altLang="zh-CN" sz="1300"/>
              <a:pPr/>
              <a:t>75</a:t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781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030B70-1198-974B-BFB2-E951583E1E34}" type="slidenum">
              <a:rPr lang="en-US" altLang="zh-CN" sz="1300"/>
              <a:pPr/>
              <a:t>76</a:t>
            </a:fld>
            <a:endParaRPr lang="en-US" altLang="zh-CN" sz="13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6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C59BD-D2EF-DD47-A611-7E07A571BAF8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09612E-3D1E-DF47-A104-9AF73C99A1FF}" type="slidenum">
              <a:rPr lang="en-US" altLang="x-none"/>
              <a:pPr eaLnBrk="1" hangingPunct="1"/>
              <a:t>77</a:t>
            </a:fld>
            <a:endParaRPr lang="en-US" altLang="x-non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5601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CA120-0E2A-3B4A-B084-77BD24EF011B}" type="slidenum">
              <a:rPr lang="en-US" altLang="x-none"/>
              <a:pPr eaLnBrk="1" hangingPunct="1"/>
              <a:t>78</a:t>
            </a:fld>
            <a:endParaRPr lang="en-US" altLang="x-non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32840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59C953-12F2-AD4D-8D47-0B830C7A0F9E}" type="slidenum">
              <a:rPr lang="en-US" altLang="x-none"/>
              <a:pPr eaLnBrk="1" hangingPunct="1"/>
              <a:t>79</a:t>
            </a:fld>
            <a:endParaRPr lang="en-US" altLang="x-non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1439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E3E2B5-7D9C-3F44-8C1F-6CDE2594D931}" type="slidenum">
              <a:rPr lang="en-US" altLang="x-none"/>
              <a:pPr eaLnBrk="1" hangingPunct="1"/>
              <a:t>80</a:t>
            </a:fld>
            <a:endParaRPr lang="en-US" altLang="x-none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447990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18E4E-71F8-3640-8895-25D876409034}" type="slidenum">
              <a:rPr lang="zh-CN" altLang="en-US"/>
              <a:pPr/>
              <a:t>81</a:t>
            </a:fld>
            <a:endParaRPr lang="zh-CN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040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F160B-2446-4E42-8AB5-EF1D862D5490}" type="slidenum">
              <a:rPr lang="zh-CN" altLang="en-US"/>
              <a:pPr/>
              <a:t>82</a:t>
            </a:fld>
            <a:endParaRPr lang="zh-CN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8982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38D41-569A-6546-9F40-B52D8BC50E76}" type="slidenum">
              <a:rPr lang="he-IL"/>
              <a:pPr/>
              <a:t>83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1660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14E7E-DBE9-6048-B562-685B45DA2AA0}" type="slidenum">
              <a:rPr lang="he-IL"/>
              <a:pPr/>
              <a:t>84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06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E8F4-96D0-EA46-9962-B0EDC22709B5}" type="slidenum">
              <a:rPr lang="he-IL"/>
              <a:pPr/>
              <a:t>85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029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BE0B7B-BA0D-4C42-9442-84050F3337EA}" type="slidenum">
              <a:rPr lang="en-US" altLang="x-none"/>
              <a:pPr eaLnBrk="1" hangingPunct="1"/>
              <a:t>93</a:t>
            </a:fld>
            <a:endParaRPr lang="en-US" altLang="x-none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45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C13D6-59E3-164F-B6DF-B2F4CAEBC18E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9BBCFF-01AD-244C-A576-C26673FD6ED0}" type="slidenum">
              <a:rPr lang="en-US" altLang="x-none"/>
              <a:pPr eaLnBrk="1" hangingPunct="1"/>
              <a:t>94</a:t>
            </a:fld>
            <a:endParaRPr lang="en-US" altLang="x-none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205980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6E8BB9-4E77-B744-AEB4-4365F50E4BB4}" type="slidenum">
              <a:rPr lang="en-US" altLang="x-none"/>
              <a:pPr eaLnBrk="1" hangingPunct="1"/>
              <a:t>95</a:t>
            </a:fld>
            <a:endParaRPr lang="en-US" altLang="x-none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881324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BEAC53-BABB-2A4D-B461-B3C52B4D3393}" type="slidenum">
              <a:rPr lang="en-US" altLang="x-none"/>
              <a:pPr eaLnBrk="1" hangingPunct="1"/>
              <a:t>96</a:t>
            </a:fld>
            <a:endParaRPr lang="en-US" altLang="x-none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770805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24D57-A116-2A45-AC5B-D6EA2C3B95D0}" type="slidenum">
              <a:rPr lang="en-US" altLang="x-none"/>
              <a:pPr eaLnBrk="1" hangingPunct="1"/>
              <a:t>97</a:t>
            </a:fld>
            <a:endParaRPr lang="en-US" altLang="x-none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013616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7938FC-FAB4-3E46-9B7D-B8FE2775B8B0}" type="slidenum">
              <a:rPr lang="en-US" altLang="x-none"/>
              <a:pPr eaLnBrk="1" hangingPunct="1"/>
              <a:t>99</a:t>
            </a:fld>
            <a:endParaRPr lang="en-US" altLang="x-none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2570428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EA4D44-2169-D549-A04E-5E3FCC454DFA}" type="slidenum">
              <a:rPr lang="en-US" altLang="x-none"/>
              <a:pPr eaLnBrk="1" hangingPunct="1"/>
              <a:t>100</a:t>
            </a:fld>
            <a:endParaRPr lang="en-US" altLang="x-none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32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4875E-53A1-C445-B7A7-3C4B6DAEAAD5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9C426DC8-EF82-E74A-91E9-997BF1F8C4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C497FFC3-6DDE-E546-9722-A569649BF514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55289" y="4149725"/>
            <a:ext cx="6288599" cy="1336675"/>
          </a:xfrm>
        </p:spPr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The </a:t>
            </a:r>
            <a:r>
              <a:rPr lang="en-US" altLang="zh-CN" dirty="0" err="1">
                <a:ea typeface="宋体" charset="0"/>
                <a:cs typeface="宋体" charset="0"/>
              </a:rPr>
              <a:t>diagonalization</a:t>
            </a:r>
            <a:r>
              <a:rPr lang="en-US" altLang="zh-CN" dirty="0">
                <a:ea typeface="宋体" charset="0"/>
                <a:cs typeface="宋体" charset="0"/>
              </a:rPr>
              <a:t> method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The halting problem is </a:t>
            </a:r>
            <a:r>
              <a:rPr lang="en-US" altLang="zh-CN" dirty="0" err="1">
                <a:ea typeface="宋体" charset="0"/>
                <a:cs typeface="宋体" charset="0"/>
              </a:rPr>
              <a:t>undecidable</a:t>
            </a:r>
            <a:endParaRPr lang="en-US" altLang="zh-CN" dirty="0">
              <a:ea typeface="宋体" charset="0"/>
              <a:cs typeface="宋体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Decidability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Lemma: the set of all languages is </a:t>
            </a:r>
            <a:r>
              <a:rPr lang="en-US" altLang="zh-CN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</a:p>
          <a:p>
            <a:r>
              <a:rPr lang="en-US" altLang="zh-CN">
                <a:ea typeface="宋体" charset="0"/>
                <a:cs typeface="宋体" charset="0"/>
              </a:rPr>
              <a:t>Proof: 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fix an enumeration of all strings s</a:t>
            </a:r>
            <a:r>
              <a:rPr lang="en-US" altLang="zh-CN" baseline="-25000">
                <a:ea typeface="宋体" charset="0"/>
                <a:cs typeface="宋体" charset="0"/>
              </a:rPr>
              <a:t>1</a:t>
            </a:r>
            <a:r>
              <a:rPr lang="en-US" altLang="zh-CN">
                <a:ea typeface="宋体" charset="0"/>
                <a:cs typeface="宋体" charset="0"/>
              </a:rPr>
              <a:t>, s</a:t>
            </a:r>
            <a:r>
              <a:rPr lang="en-US" altLang="zh-CN" baseline="-25000">
                <a:ea typeface="宋体" charset="0"/>
                <a:cs typeface="宋体" charset="0"/>
              </a:rPr>
              <a:t>2</a:t>
            </a:r>
            <a:r>
              <a:rPr lang="en-US" altLang="zh-CN">
                <a:ea typeface="宋体" charset="0"/>
                <a:cs typeface="宋体" charset="0"/>
              </a:rPr>
              <a:t>, s</a:t>
            </a:r>
            <a:r>
              <a:rPr lang="en-US" altLang="zh-CN" baseline="-25000">
                <a:ea typeface="宋体" charset="0"/>
                <a:cs typeface="宋体" charset="0"/>
              </a:rPr>
              <a:t>3</a:t>
            </a:r>
            <a:r>
              <a:rPr lang="en-US" altLang="zh-CN">
                <a:ea typeface="宋体" charset="0"/>
                <a:cs typeface="宋体" charset="0"/>
              </a:rPr>
              <a:t>, </a:t>
            </a:r>
            <a:r>
              <a:rPr lang="en-US" altLang="zh-CN">
                <a:latin typeface="Arial"/>
                <a:ea typeface="宋体" charset="0"/>
                <a:cs typeface="宋体" charset="0"/>
              </a:rPr>
              <a:t>…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buFont typeface="Wingdings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(for example, lexicographic order)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a language L is described by its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characteristic vector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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L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whose i</a:t>
            </a:r>
            <a:r>
              <a:rPr lang="en-US" altLang="zh-CN" baseline="30000">
                <a:ea typeface="宋体" charset="0"/>
                <a:cs typeface="宋体" charset="0"/>
                <a:sym typeface="Symbol" charset="0"/>
              </a:rPr>
              <a:t>th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element is 0 if s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is not in L and 1 if s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is in L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290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Extended Church-Turing Thesis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x-none"/>
              <a:t>the belief that TMs formalize our intuitive notion of an efficient algorithm is:</a:t>
            </a:r>
          </a:p>
        </p:txBody>
      </p:sp>
      <p:sp>
        <p:nvSpPr>
          <p:cNvPr id="1251332" name="Text Box 4"/>
          <p:cNvSpPr txBox="1">
            <a:spLocks noChangeArrowheads="1"/>
          </p:cNvSpPr>
          <p:nvPr/>
        </p:nvSpPr>
        <p:spPr bwMode="auto">
          <a:xfrm>
            <a:off x="990600" y="2551113"/>
            <a:ext cx="7391400" cy="278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3200" u="sng"/>
              <a:t>The “extended” Church-Turing Thesis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x-none" sz="3200"/>
              <a:t>everything we can compute </a:t>
            </a:r>
            <a:r>
              <a:rPr lang="en-US" altLang="x-none" sz="3200">
                <a:solidFill>
                  <a:srgbClr val="FF0000"/>
                </a:solidFill>
              </a:rPr>
              <a:t>in time t(n)</a:t>
            </a:r>
            <a:r>
              <a:rPr lang="en-US" altLang="x-none" sz="3200"/>
              <a:t> on a physical computer can be computed on a Turing Machine </a:t>
            </a:r>
            <a:r>
              <a:rPr lang="en-US" altLang="x-none" sz="3200">
                <a:solidFill>
                  <a:srgbClr val="FF0000"/>
                </a:solidFill>
              </a:rPr>
              <a:t>in time t(n)</a:t>
            </a:r>
            <a:r>
              <a:rPr lang="en-US" altLang="x-none" sz="3200" baseline="30000">
                <a:solidFill>
                  <a:srgbClr val="FF0000"/>
                </a:solidFill>
              </a:rPr>
              <a:t>O(1)</a:t>
            </a:r>
            <a:r>
              <a:rPr lang="en-US" altLang="x-none" sz="3200">
                <a:solidFill>
                  <a:srgbClr val="FF0000"/>
                </a:solidFill>
              </a:rPr>
              <a:t> (polynomial slowdown)</a:t>
            </a:r>
          </a:p>
        </p:txBody>
      </p:sp>
    </p:spTree>
    <p:extLst>
      <p:ext uri="{BB962C8B-B14F-4D97-AF65-F5344CB8AC3E}">
        <p14:creationId xmlns:p14="http://schemas.microsoft.com/office/powerpoint/2010/main" val="11739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474788"/>
          </a:xfrm>
        </p:spPr>
        <p:txBody>
          <a:bodyPr/>
          <a:lstStyle/>
          <a:p>
            <a:pPr lvl="1"/>
            <a:r>
              <a:rPr lang="en-US" altLang="zh-CN">
                <a:ea typeface="宋体" charset="0"/>
                <a:cs typeface="宋体" charset="0"/>
              </a:rPr>
              <a:t>suppose the set of all languages is countable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list characteristic vectors of all languages according to the bijection f: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4191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charset="0"/>
              </a:rPr>
              <a:t>n		f(n)           _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1		0101010…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2		1010011…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3		1110001…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4		0100011…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541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474788"/>
          </a:xfrm>
        </p:spPr>
        <p:txBody>
          <a:bodyPr/>
          <a:lstStyle/>
          <a:p>
            <a:pPr lvl="1"/>
            <a:r>
              <a:rPr lang="en-US" altLang="zh-CN">
                <a:ea typeface="宋体" charset="0"/>
                <a:cs typeface="宋体" charset="0"/>
              </a:rPr>
              <a:t>suppose the set of all languages is countable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list characteristic vectors of all languages according to the bijection f: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4191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charset="0"/>
              </a:rPr>
              <a:t>n		f(n)           _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1		</a:t>
            </a:r>
            <a:r>
              <a:rPr kumimoji="0" lang="en-US" altLang="zh-CN">
                <a:latin typeface="Arial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101010…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2		1</a:t>
            </a:r>
            <a:r>
              <a:rPr kumimoji="0" lang="en-US" altLang="zh-CN">
                <a:latin typeface="Arial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10011…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3		11</a:t>
            </a:r>
            <a:r>
              <a:rPr kumimoji="0" lang="en-US" altLang="zh-CN">
                <a:latin typeface="Arial" charset="0"/>
              </a:rPr>
              <a:t>1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0001…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4		010</a:t>
            </a:r>
            <a:r>
              <a:rPr kumimoji="0" lang="en-US" altLang="zh-CN">
                <a:latin typeface="Arial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011…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…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419600" y="3352800"/>
            <a:ext cx="41910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set</a:t>
            </a:r>
            <a:r>
              <a:rPr lang="en-US" altLang="zh-CN">
                <a:latin typeface="Arial" charset="0"/>
              </a:rPr>
              <a:t> x = 1101…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where i</a:t>
            </a:r>
            <a:r>
              <a:rPr lang="en-US" altLang="zh-CN" baseline="30000">
                <a:latin typeface="Arial" charset="0"/>
              </a:rPr>
              <a:t>th</a:t>
            </a:r>
            <a:r>
              <a:rPr lang="en-US" altLang="zh-CN">
                <a:latin typeface="Arial" charset="0"/>
              </a:rPr>
              <a:t> digit ≠ i</a:t>
            </a:r>
            <a:r>
              <a:rPr lang="en-US" altLang="zh-CN" baseline="30000">
                <a:latin typeface="Arial" charset="0"/>
              </a:rPr>
              <a:t>th</a:t>
            </a:r>
            <a:r>
              <a:rPr lang="en-US" altLang="zh-CN">
                <a:latin typeface="Arial" charset="0"/>
              </a:rPr>
              <a:t> digit of f(i)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x cannot be in the list!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therefore, the language with characteristic vector x is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29377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Lemma: the set of all languages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</a:p>
          <a:p>
            <a:r>
              <a:rPr lang="en-US" dirty="0"/>
              <a:t>Suppose we could enumerate all languages over {0,1} and talk about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language.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Consider the language L = { w | w is the </a:t>
            </a:r>
            <a:r>
              <a:rPr lang="en-US" dirty="0" err="1"/>
              <a:t>i-th</a:t>
            </a:r>
            <a:r>
              <a:rPr lang="en-US" dirty="0"/>
              <a:t> binary string and w is not in the </a:t>
            </a:r>
            <a:r>
              <a:rPr lang="en-US" dirty="0" err="1"/>
              <a:t>i-th</a:t>
            </a:r>
            <a:r>
              <a:rPr lang="en-US" dirty="0"/>
              <a:t> language}.</a:t>
            </a:r>
          </a:p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C0D-70D1-0849-9D04-419E348A0519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Proof</a:t>
            </a:r>
            <a:r>
              <a:rPr lang="en-US" dirty="0">
                <a:latin typeface="Times New Roman"/>
                <a:cs typeface="Times New Roman"/>
              </a:rPr>
              <a:t> – Continued</a:t>
            </a:r>
          </a:p>
        </p:txBody>
      </p:sp>
      <p:sp>
        <p:nvSpPr>
          <p:cNvPr id="108547" name="Rectangle 1027"/>
          <p:cNvSpPr>
            <a:spLocks noChangeArrowheads="1"/>
          </p:cNvSpPr>
          <p:nvPr/>
        </p:nvSpPr>
        <p:spPr bwMode="auto">
          <a:xfrm>
            <a:off x="685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3200" dirty="0">
                <a:latin typeface="Times New Roman"/>
                <a:cs typeface="Times New Roman"/>
              </a:rPr>
              <a:t>Clearly, L is a language over {0,1}.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3200" dirty="0">
                <a:latin typeface="Times New Roman"/>
                <a:cs typeface="Times New Roman"/>
              </a:rPr>
              <a:t>Thus, it is the j-</a:t>
            </a:r>
            <a:r>
              <a:rPr lang="en-US" sz="3200" dirty="0" err="1">
                <a:latin typeface="Times New Roman"/>
                <a:cs typeface="Times New Roman"/>
              </a:rPr>
              <a:t>th</a:t>
            </a:r>
            <a:r>
              <a:rPr lang="en-US" sz="3200" dirty="0">
                <a:latin typeface="Times New Roman"/>
                <a:cs typeface="Times New Roman"/>
              </a:rPr>
              <a:t> language for some particular j.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3200" dirty="0">
                <a:latin typeface="Times New Roman"/>
                <a:cs typeface="Times New Roman"/>
              </a:rPr>
              <a:t>Let x be the j-</a:t>
            </a:r>
            <a:r>
              <a:rPr lang="en-US" sz="3200" dirty="0" err="1">
                <a:latin typeface="Times New Roman"/>
                <a:cs typeface="Times New Roman"/>
              </a:rPr>
              <a:t>th</a:t>
            </a:r>
            <a:r>
              <a:rPr lang="en-US" sz="3200" dirty="0">
                <a:latin typeface="Times New Roman"/>
                <a:cs typeface="Times New Roman"/>
              </a:rPr>
              <a:t> string.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3200" dirty="0">
                <a:latin typeface="Times New Roman"/>
                <a:cs typeface="Times New Roman"/>
              </a:rPr>
              <a:t>Is x in L?</a:t>
            </a: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If so, x is not in L by definition of L.</a:t>
            </a: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If not, then x is in L by definition of L.</a:t>
            </a:r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5513388" y="3352800"/>
            <a:ext cx="3630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</a:rPr>
              <a:t>Recall</a:t>
            </a:r>
            <a:r>
              <a:rPr lang="en-US"/>
              <a:t>: L = { w | w is the</a:t>
            </a:r>
          </a:p>
          <a:p>
            <a:r>
              <a:rPr lang="en-US"/>
              <a:t>i-th binary string and w is</a:t>
            </a:r>
          </a:p>
          <a:p>
            <a:r>
              <a:rPr lang="en-US"/>
              <a:t>not in the i-th language}.</a:t>
            </a:r>
          </a:p>
        </p:txBody>
      </p:sp>
      <p:grpSp>
        <p:nvGrpSpPr>
          <p:cNvPr id="108549" name="Group 1029"/>
          <p:cNvGrpSpPr>
            <a:grpSpLocks/>
          </p:cNvGrpSpPr>
          <p:nvPr/>
        </p:nvGrpSpPr>
        <p:grpSpPr bwMode="auto">
          <a:xfrm>
            <a:off x="6797960" y="2438400"/>
            <a:ext cx="1123951" cy="1338263"/>
            <a:chOff x="4752" y="1536"/>
            <a:chExt cx="708" cy="843"/>
          </a:xfrm>
        </p:grpSpPr>
        <p:sp>
          <p:nvSpPr>
            <p:cNvPr id="108550" name="Text Box 1030"/>
            <p:cNvSpPr txBox="1">
              <a:spLocks noChangeArrowheads="1"/>
            </p:cNvSpPr>
            <p:nvPr/>
          </p:nvSpPr>
          <p:spPr bwMode="auto">
            <a:xfrm>
              <a:off x="5249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551" name="Line 1031"/>
            <p:cNvSpPr>
              <a:spLocks noChangeShapeType="1"/>
            </p:cNvSpPr>
            <p:nvPr/>
          </p:nvSpPr>
          <p:spPr bwMode="auto">
            <a:xfrm flipH="1">
              <a:off x="4752" y="1803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1032"/>
            <p:cNvSpPr>
              <a:spLocks noChangeShapeType="1"/>
            </p:cNvSpPr>
            <p:nvPr/>
          </p:nvSpPr>
          <p:spPr bwMode="auto">
            <a:xfrm flipH="1">
              <a:off x="5088" y="1803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3" name="Line 1033"/>
            <p:cNvSpPr>
              <a:spLocks noChangeShapeType="1"/>
            </p:cNvSpPr>
            <p:nvPr/>
          </p:nvSpPr>
          <p:spPr bwMode="auto">
            <a:xfrm>
              <a:off x="5376" y="1803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54" name="Group 1034"/>
          <p:cNvGrpSpPr>
            <a:grpSpLocks/>
          </p:cNvGrpSpPr>
          <p:nvPr/>
        </p:nvGrpSpPr>
        <p:grpSpPr bwMode="auto">
          <a:xfrm>
            <a:off x="5674684" y="3953552"/>
            <a:ext cx="2633663" cy="1252538"/>
            <a:chOff x="3600" y="2571"/>
            <a:chExt cx="1659" cy="789"/>
          </a:xfrm>
        </p:grpSpPr>
        <p:sp>
          <p:nvSpPr>
            <p:cNvPr id="108555" name="Text Box 1035"/>
            <p:cNvSpPr txBox="1">
              <a:spLocks noChangeArrowheads="1"/>
            </p:cNvSpPr>
            <p:nvPr/>
          </p:nvSpPr>
          <p:spPr bwMode="auto">
            <a:xfrm>
              <a:off x="4848" y="3072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j-</a:t>
              </a:r>
              <a:r>
                <a:rPr lang="en-US" dirty="0" err="1"/>
                <a:t>th</a:t>
              </a:r>
              <a:endParaRPr lang="en-US" dirty="0"/>
            </a:p>
          </p:txBody>
        </p:sp>
        <p:sp>
          <p:nvSpPr>
            <p:cNvPr id="108556" name="Line 1036"/>
            <p:cNvSpPr>
              <a:spLocks noChangeShapeType="1"/>
            </p:cNvSpPr>
            <p:nvPr/>
          </p:nvSpPr>
          <p:spPr bwMode="auto">
            <a:xfrm flipH="1" flipV="1">
              <a:off x="3600" y="2571"/>
              <a:ext cx="12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7" name="Line 1037"/>
            <p:cNvSpPr>
              <a:spLocks noChangeShapeType="1"/>
            </p:cNvSpPr>
            <p:nvPr/>
          </p:nvSpPr>
          <p:spPr bwMode="auto">
            <a:xfrm flipH="1" flipV="1">
              <a:off x="4308" y="2721"/>
              <a:ext cx="732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58" name="Group 1038"/>
          <p:cNvGrpSpPr>
            <a:grpSpLocks/>
          </p:cNvGrpSpPr>
          <p:nvPr/>
        </p:nvGrpSpPr>
        <p:grpSpPr bwMode="auto">
          <a:xfrm>
            <a:off x="6705600" y="1295400"/>
            <a:ext cx="1231900" cy="2895600"/>
            <a:chOff x="4224" y="816"/>
            <a:chExt cx="776" cy="1824"/>
          </a:xfrm>
        </p:grpSpPr>
        <p:sp>
          <p:nvSpPr>
            <p:cNvPr id="108559" name="Text Box 1039"/>
            <p:cNvSpPr txBox="1">
              <a:spLocks noChangeArrowheads="1"/>
            </p:cNvSpPr>
            <p:nvPr/>
          </p:nvSpPr>
          <p:spPr bwMode="auto">
            <a:xfrm>
              <a:off x="4752" y="8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j</a:t>
              </a:r>
            </a:p>
          </p:txBody>
        </p:sp>
        <p:sp>
          <p:nvSpPr>
            <p:cNvPr id="108560" name="Line 1040"/>
            <p:cNvSpPr>
              <a:spLocks noChangeShapeType="1"/>
            </p:cNvSpPr>
            <p:nvPr/>
          </p:nvSpPr>
          <p:spPr bwMode="auto">
            <a:xfrm flipH="1">
              <a:off x="4224" y="110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1" name="Line 1041"/>
            <p:cNvSpPr>
              <a:spLocks noChangeShapeType="1"/>
            </p:cNvSpPr>
            <p:nvPr/>
          </p:nvSpPr>
          <p:spPr bwMode="auto">
            <a:xfrm>
              <a:off x="4896" y="1152"/>
              <a:ext cx="9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0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83A0-6557-AF41-904B-8D7A1DDFB1A9}" type="slidenum">
              <a:rPr lang="en-US"/>
              <a:pPr/>
              <a:t>15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Concluded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We have a contradiction: x is neither in L nor not in L, so our sole assumption (that there was an enumeration of the languages) is wrong.</a:t>
            </a:r>
          </a:p>
          <a:p>
            <a:r>
              <a:rPr lang="en-US" dirty="0">
                <a:solidFill>
                  <a:srgbClr val="993300"/>
                </a:solidFill>
              </a:rPr>
              <a:t>Comment</a:t>
            </a:r>
            <a:r>
              <a:rPr lang="en-US" dirty="0"/>
              <a:t>: This is really bad; there are more languages than </a:t>
            </a:r>
            <a:r>
              <a:rPr lang="en-US" altLang="zh-CN" dirty="0"/>
              <a:t>TM</a:t>
            </a:r>
            <a:r>
              <a:rPr lang="en-US" dirty="0"/>
              <a:t>.</a:t>
            </a:r>
          </a:p>
          <a:p>
            <a:r>
              <a:rPr lang="en-US" dirty="0"/>
              <a:t>E.g., </a:t>
            </a:r>
            <a:r>
              <a:rPr lang="en-US" dirty="0">
                <a:latin typeface="Times New Roman" charset="0"/>
              </a:rPr>
              <a:t>there are languages that are not recognized by any Turing machine.</a:t>
            </a:r>
          </a:p>
        </p:txBody>
      </p:sp>
    </p:spTree>
    <p:extLst>
      <p:ext uri="{BB962C8B-B14F-4D97-AF65-F5344CB8AC3E}">
        <p14:creationId xmlns:p14="http://schemas.microsoft.com/office/powerpoint/2010/main" val="3985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So far</a:t>
            </a:r>
            <a:r>
              <a:rPr lang="en-US" altLang="zh-CN">
                <a:latin typeface="Arial"/>
                <a:ea typeface="宋体" charset="0"/>
                <a:cs typeface="宋体" charset="0"/>
              </a:rPr>
              <a:t>…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54538"/>
            <a:ext cx="8178800" cy="1503362"/>
          </a:xfrm>
        </p:spPr>
        <p:txBody>
          <a:bodyPr/>
          <a:lstStyle/>
          <a:p>
            <a:r>
              <a:rPr lang="en-US" altLang="zh-CN" sz="2800" dirty="0">
                <a:ea typeface="宋体" charset="0"/>
                <a:cs typeface="宋体" charset="0"/>
              </a:rPr>
              <a:t>We will show a natural </a:t>
            </a:r>
            <a:r>
              <a:rPr lang="en-US" altLang="zh-CN" sz="2800" dirty="0" err="1">
                <a:ea typeface="宋体" charset="0"/>
                <a:cs typeface="宋体" charset="0"/>
              </a:rPr>
              <a:t>undecidable</a:t>
            </a:r>
            <a:r>
              <a:rPr lang="en-US" altLang="zh-CN" sz="2800" dirty="0">
                <a:ea typeface="宋体" charset="0"/>
                <a:cs typeface="宋体" charset="0"/>
              </a:rPr>
              <a:t> L next.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14600" y="19812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514600" y="23622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514600" y="25146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regular languages</a:t>
            </a:r>
          </a:p>
        </p:txBody>
      </p:sp>
      <p:cxnSp>
        <p:nvCxnSpPr>
          <p:cNvPr id="31752" name="AutoShape 8"/>
          <p:cNvCxnSpPr>
            <a:cxnSpLocks noChangeShapeType="1"/>
            <a:endCxn id="31750" idx="0"/>
          </p:cNvCxnSpPr>
          <p:nvPr/>
        </p:nvCxnSpPr>
        <p:spPr bwMode="auto">
          <a:xfrm>
            <a:off x="2438400" y="23622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09600" y="31400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context free languages</a:t>
            </a:r>
          </a:p>
        </p:txBody>
      </p:sp>
      <p:cxnSp>
        <p:nvCxnSpPr>
          <p:cNvPr id="31754" name="AutoShape 10"/>
          <p:cNvCxnSpPr>
            <a:cxnSpLocks noChangeShapeType="1"/>
            <a:stCxn id="31753" idx="3"/>
            <a:endCxn id="31749" idx="5"/>
          </p:cNvCxnSpPr>
          <p:nvPr/>
        </p:nvCxnSpPr>
        <p:spPr bwMode="auto">
          <a:xfrm flipV="1">
            <a:off x="2743200" y="31432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400800" y="1676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all languages</a:t>
            </a:r>
          </a:p>
        </p:txBody>
      </p:sp>
      <p:cxnSp>
        <p:nvCxnSpPr>
          <p:cNvPr id="31756" name="AutoShape 12"/>
          <p:cNvCxnSpPr>
            <a:cxnSpLocks noChangeShapeType="1"/>
            <a:stCxn id="31755" idx="2"/>
            <a:endCxn id="31748" idx="6"/>
          </p:cNvCxnSpPr>
          <p:nvPr/>
        </p:nvCxnSpPr>
        <p:spPr bwMode="auto">
          <a:xfrm rot="5400000">
            <a:off x="6896100" y="22479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2514600" y="2133600"/>
            <a:ext cx="3124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362200" y="1447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decidable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096000" y="3352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514600" y="22860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1" name="AutoShape 17"/>
          <p:cNvCxnSpPr>
            <a:cxnSpLocks noChangeShapeType="1"/>
            <a:stCxn id="31758" idx="2"/>
            <a:endCxn id="31760" idx="7"/>
          </p:cNvCxnSpPr>
          <p:nvPr/>
        </p:nvCxnSpPr>
        <p:spPr bwMode="auto">
          <a:xfrm rot="16200000" flipH="1">
            <a:off x="3613944" y="17200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59" idx="0"/>
            <a:endCxn id="31757" idx="6"/>
          </p:cNvCxnSpPr>
          <p:nvPr/>
        </p:nvCxnSpPr>
        <p:spPr bwMode="auto">
          <a:xfrm rot="5400000" flipH="1">
            <a:off x="6134100" y="2324100"/>
            <a:ext cx="533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0" y="1524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| n ≥ 0}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352800" y="2514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8862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7912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200400" y="3962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| n ≥ 0}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953000" y="1143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some language</a:t>
            </a:r>
          </a:p>
        </p:txBody>
      </p:sp>
      <p:cxnSp>
        <p:nvCxnSpPr>
          <p:cNvPr id="31769" name="AutoShape 25"/>
          <p:cNvCxnSpPr>
            <a:cxnSpLocks noChangeShapeType="1"/>
            <a:endCxn id="31764" idx="0"/>
          </p:cNvCxnSpPr>
          <p:nvPr/>
        </p:nvCxnSpPr>
        <p:spPr bwMode="auto">
          <a:xfrm>
            <a:off x="1981200" y="1905000"/>
            <a:ext cx="1409700" cy="609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70" name="AutoShape 26"/>
          <p:cNvCxnSpPr>
            <a:cxnSpLocks noChangeShapeType="1"/>
            <a:stCxn id="31767" idx="0"/>
            <a:endCxn id="31765" idx="7"/>
          </p:cNvCxnSpPr>
          <p:nvPr/>
        </p:nvCxnSpPr>
        <p:spPr bwMode="auto">
          <a:xfrm rot="5400000" flipH="1">
            <a:off x="3829050" y="3257551"/>
            <a:ext cx="827087" cy="5826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71" name="AutoShape 27"/>
          <p:cNvCxnSpPr>
            <a:cxnSpLocks noChangeShapeType="1"/>
            <a:stCxn id="31768" idx="2"/>
            <a:endCxn id="31766" idx="5"/>
          </p:cNvCxnSpPr>
          <p:nvPr/>
        </p:nvCxnSpPr>
        <p:spPr bwMode="auto">
          <a:xfrm rot="5400000">
            <a:off x="5657850" y="1798638"/>
            <a:ext cx="827088" cy="430212"/>
          </a:xfrm>
          <a:prstGeom prst="curvedConnector3">
            <a:avLst>
              <a:gd name="adj1" fmla="val 1130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23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 animBg="1"/>
      <p:bldP spid="317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Halting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Definition of the 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“</a:t>
            </a:r>
            <a:r>
              <a:rPr lang="en-US" altLang="zh-CN" dirty="0">
                <a:ea typeface="宋体" charset="0"/>
                <a:cs typeface="宋体" charset="0"/>
              </a:rPr>
              <a:t>Halting Problem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”</a:t>
            </a:r>
            <a:r>
              <a:rPr lang="en-US" altLang="zh-CN" dirty="0">
                <a:ea typeface="宋体" charset="0"/>
                <a:cs typeface="宋体" charset="0"/>
              </a:rPr>
              <a:t>: </a:t>
            </a:r>
          </a:p>
          <a:p>
            <a:pPr algn="ctr">
              <a:lnSpc>
                <a:spcPct val="90000"/>
              </a:lnSpc>
              <a:buFont typeface="Wingdings 2" charset="0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HALT = { &lt;M, x&gt; | TM M halts on input x }</a:t>
            </a:r>
          </a:p>
          <a:p>
            <a:pPr marL="449262" lvl="1" indent="0">
              <a:buNone/>
            </a:pPr>
            <a:endParaRPr lang="en-US" altLang="zh-CN" dirty="0">
              <a:ea typeface="宋体" charset="0"/>
              <a:cs typeface="宋体" charset="0"/>
            </a:endParaRPr>
          </a:p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Is HALT decidable?</a:t>
            </a:r>
          </a:p>
        </p:txBody>
      </p:sp>
    </p:spTree>
    <p:extLst>
      <p:ext uri="{BB962C8B-B14F-4D97-AF65-F5344CB8AC3E}">
        <p14:creationId xmlns:p14="http://schemas.microsoft.com/office/powerpoint/2010/main" val="2131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Halting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2"/>
            <a:ext cx="8360724" cy="4965533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HALT is not decidable (</a:t>
            </a:r>
            <a:r>
              <a:rPr lang="en-US" altLang="zh-CN" dirty="0" err="1">
                <a:ea typeface="宋体" charset="0"/>
                <a:cs typeface="宋体" charset="0"/>
              </a:rPr>
              <a:t>undecidable</a:t>
            </a:r>
            <a:r>
              <a:rPr lang="en-US" altLang="zh-CN" dirty="0">
                <a:ea typeface="宋体" charset="0"/>
                <a:cs typeface="宋体" charset="0"/>
              </a:rPr>
              <a:t>).</a:t>
            </a:r>
          </a:p>
          <a:p>
            <a:pPr>
              <a:buFont typeface="Wingdings 2" charset="0"/>
              <a:buNone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 2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Proof: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Suppose TM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dirty="0">
                <a:ea typeface="宋体" charset="0"/>
                <a:cs typeface="宋体" charset="0"/>
              </a:rPr>
              <a:t> decides HALT</a:t>
            </a:r>
          </a:p>
          <a:p>
            <a:pPr lvl="2"/>
            <a:r>
              <a:rPr lang="en-US" altLang="zh-CN" dirty="0">
                <a:ea typeface="宋体" charset="0"/>
                <a:cs typeface="宋体" charset="0"/>
              </a:rPr>
              <a:t>if M halts</a:t>
            </a:r>
            <a:r>
              <a:rPr lang="zh-CN" altLang="en-US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on x, H accept</a:t>
            </a:r>
          </a:p>
          <a:p>
            <a:pPr lvl="2"/>
            <a:r>
              <a:rPr lang="en-US" altLang="zh-CN" dirty="0">
                <a:ea typeface="宋体" charset="0"/>
                <a:cs typeface="宋体" charset="0"/>
              </a:rPr>
              <a:t>if M does not halt on x, H reject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Define new TM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: on input &lt;M&gt;</a:t>
            </a:r>
          </a:p>
          <a:p>
            <a:pPr lvl="2"/>
            <a:r>
              <a:rPr lang="en-US" altLang="zh-CN" dirty="0">
                <a:solidFill>
                  <a:schemeClr val="accent1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if H accepts &lt;M, &lt;M&gt;&gt;, then loop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 if H rejects &lt;M, &lt;M&gt;&gt;, then halt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consider H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 on input &lt;H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&gt;: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 if it halts, then H rejects &lt;H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, &lt;H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&gt;&gt;, which implies it cannot halt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 if it loops, then H accepts &lt;H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, &lt;H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&gt;&gt;, which implies it must halt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contradiction. Thus neither H nor H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 can exist</a:t>
            </a:r>
          </a:p>
          <a:p>
            <a:pPr lvl="2"/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8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Where’s the Diagonalization?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x-none"/>
              <a:t>Entry i,j is the value of H on input &lt;M</a:t>
            </a:r>
            <a:r>
              <a:rPr lang="en-US" altLang="x-none" baseline="-25000"/>
              <a:t>i</a:t>
            </a:r>
            <a:r>
              <a:rPr lang="en-US" altLang="x-none"/>
              <a:t>, &lt;M</a:t>
            </a:r>
            <a:r>
              <a:rPr lang="en-US" altLang="x-none" baseline="-25000"/>
              <a:t>j</a:t>
            </a:r>
            <a:r>
              <a:rPr lang="en-US" altLang="x-none"/>
              <a:t>&gt;&gt;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041525" y="2860675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&lt;M1&gt;	&lt;M2&gt;	&lt;M3&gt;	&lt;M4&gt;	…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279525" y="3394075"/>
            <a:ext cx="5222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dirty="0"/>
              <a:t>M1	          A	R	       A	     R</a:t>
            </a:r>
          </a:p>
          <a:p>
            <a:pPr eaLnBrk="1" hangingPunct="1"/>
            <a:r>
              <a:rPr lang="en-US" altLang="x-none" dirty="0"/>
              <a:t>M2	          A	A	       A	     A</a:t>
            </a:r>
          </a:p>
          <a:p>
            <a:pPr eaLnBrk="1" hangingPunct="1"/>
            <a:r>
              <a:rPr lang="en-US" altLang="x-none" dirty="0"/>
              <a:t>M3         R	      R	       R	     R</a:t>
            </a:r>
          </a:p>
          <a:p>
            <a:pPr eaLnBrk="1" hangingPunct="1"/>
            <a:r>
              <a:rPr lang="en-US" altLang="x-none" dirty="0"/>
              <a:t>M4	        A	      A	       R	      R</a:t>
            </a:r>
          </a:p>
          <a:p>
            <a:pPr eaLnBrk="1" hangingPunct="1"/>
            <a:r>
              <a:rPr lang="en-US" altLang="x-none" dirty="0"/>
              <a:t>…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219200" y="3352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057400" y="2971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050925" y="21748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A = Accept, R = Reject</a:t>
            </a:r>
          </a:p>
        </p:txBody>
      </p:sp>
    </p:spTree>
    <p:extLst>
      <p:ext uri="{BB962C8B-B14F-4D97-AF65-F5344CB8AC3E}">
        <p14:creationId xmlns:p14="http://schemas.microsoft.com/office/powerpoint/2010/main" val="14069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0"/>
                <a:cs typeface="宋体" charset="0"/>
              </a:rPr>
              <a:t>Undecidability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44988"/>
            <a:ext cx="8178800" cy="171291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 2" charset="0"/>
              <a:buNone/>
            </a:pPr>
            <a:r>
              <a:rPr lang="en-US" altLang="zh-CN">
                <a:ea typeface="宋体" charset="0"/>
                <a:cs typeface="宋体" charset="0"/>
                <a:sym typeface="Symbol" charset="0"/>
              </a:rPr>
              <a:t>decidable  RE  all languages</a:t>
            </a:r>
          </a:p>
          <a:p>
            <a:pPr algn="ctr">
              <a:lnSpc>
                <a:spcPct val="90000"/>
              </a:lnSpc>
              <a:buFont typeface="Wingdings 2" charset="0"/>
              <a:buNone/>
            </a:pPr>
            <a:endParaRPr lang="en-US" altLang="zh-CN"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90000"/>
              </a:lnSpc>
              <a:buFont typeface="Wingdings 2" charset="0"/>
              <a:buNone/>
            </a:pPr>
            <a:r>
              <a:rPr lang="en-US" altLang="zh-CN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our goal: prove these containments proper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2514600" y="19812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514600" y="23622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514600" y="25146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regular languages</a:t>
            </a:r>
          </a:p>
        </p:txBody>
      </p:sp>
      <p:cxnSp>
        <p:nvCxnSpPr>
          <p:cNvPr id="8200" name="AutoShape 8"/>
          <p:cNvCxnSpPr>
            <a:cxnSpLocks noChangeShapeType="1"/>
            <a:endCxn id="8198" idx="0"/>
          </p:cNvCxnSpPr>
          <p:nvPr/>
        </p:nvCxnSpPr>
        <p:spPr bwMode="auto">
          <a:xfrm>
            <a:off x="2438400" y="23622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" y="31400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context free languages</a:t>
            </a:r>
          </a:p>
        </p:txBody>
      </p:sp>
      <p:cxnSp>
        <p:nvCxnSpPr>
          <p:cNvPr id="8202" name="AutoShape 10"/>
          <p:cNvCxnSpPr>
            <a:cxnSpLocks noChangeShapeType="1"/>
            <a:stCxn id="8201" idx="3"/>
            <a:endCxn id="8197" idx="5"/>
          </p:cNvCxnSpPr>
          <p:nvPr/>
        </p:nvCxnSpPr>
        <p:spPr bwMode="auto">
          <a:xfrm flipV="1">
            <a:off x="2743200" y="31432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400800" y="1676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all languages</a:t>
            </a:r>
          </a:p>
        </p:txBody>
      </p:sp>
      <p:cxnSp>
        <p:nvCxnSpPr>
          <p:cNvPr id="8204" name="AutoShape 12"/>
          <p:cNvCxnSpPr>
            <a:cxnSpLocks noChangeShapeType="1"/>
            <a:stCxn id="8203" idx="2"/>
            <a:endCxn id="8196" idx="6"/>
          </p:cNvCxnSpPr>
          <p:nvPr/>
        </p:nvCxnSpPr>
        <p:spPr bwMode="auto">
          <a:xfrm rot="5400000">
            <a:off x="6896100" y="22479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14600" y="2133600"/>
            <a:ext cx="3124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362200" y="1447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decidable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096000" y="3352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RE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2514600" y="22860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9" name="AutoShape 17"/>
          <p:cNvCxnSpPr>
            <a:cxnSpLocks noChangeShapeType="1"/>
            <a:stCxn id="8206" idx="2"/>
            <a:endCxn id="8208" idx="7"/>
          </p:cNvCxnSpPr>
          <p:nvPr/>
        </p:nvCxnSpPr>
        <p:spPr bwMode="auto">
          <a:xfrm rot="16200000" flipH="1">
            <a:off x="3613944" y="17200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10" name="AutoShape 18"/>
          <p:cNvCxnSpPr>
            <a:cxnSpLocks noChangeShapeType="1"/>
            <a:stCxn id="8207" idx="0"/>
            <a:endCxn id="8205" idx="6"/>
          </p:cNvCxnSpPr>
          <p:nvPr/>
        </p:nvCxnSpPr>
        <p:spPr bwMode="auto">
          <a:xfrm rot="5400000" flipH="1">
            <a:off x="6134100" y="2324100"/>
            <a:ext cx="533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8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92" y="404813"/>
            <a:ext cx="7423679" cy="576262"/>
          </a:xfrm>
        </p:spPr>
        <p:txBody>
          <a:bodyPr/>
          <a:lstStyle/>
          <a:p>
            <a:pPr eaLnBrk="1" hangingPunct="1"/>
            <a:r>
              <a:rPr lang="en-US" altLang="x-none" sz="4000"/>
              <a:t>H’ is the opposite of the diagonals: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x-none"/>
              <a:t>Entry i,j is the value of H on input &lt;M</a:t>
            </a:r>
            <a:r>
              <a:rPr lang="en-US" altLang="x-none" baseline="-25000"/>
              <a:t>i</a:t>
            </a:r>
            <a:r>
              <a:rPr lang="en-US" altLang="x-none"/>
              <a:t>, &lt;M</a:t>
            </a:r>
            <a:r>
              <a:rPr lang="en-US" altLang="x-none" baseline="-25000"/>
              <a:t>j</a:t>
            </a:r>
            <a:r>
              <a:rPr lang="en-US" altLang="x-none"/>
              <a:t>&gt;&gt;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041525" y="2860675"/>
            <a:ext cx="4964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dirty="0"/>
              <a:t>&lt;M1&gt;	&lt;M2&gt;	&lt;M3&gt;	&lt;M4&gt;	…	&lt;H’&gt;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279525" y="3394075"/>
            <a:ext cx="60817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dirty="0"/>
              <a:t>M1	        </a:t>
            </a:r>
            <a:r>
              <a:rPr lang="en-US" altLang="x-none" u="sng" dirty="0"/>
              <a:t>A</a:t>
            </a:r>
            <a:r>
              <a:rPr lang="en-US" altLang="x-none" dirty="0"/>
              <a:t>	       R	        A	      R</a:t>
            </a:r>
          </a:p>
          <a:p>
            <a:pPr eaLnBrk="1" hangingPunct="1"/>
            <a:r>
              <a:rPr lang="en-US" altLang="x-none" dirty="0"/>
              <a:t>M2	        A	       </a:t>
            </a:r>
            <a:r>
              <a:rPr lang="en-US" altLang="x-none" u="sng" dirty="0"/>
              <a:t>A</a:t>
            </a:r>
            <a:r>
              <a:rPr lang="en-US" altLang="x-none" dirty="0"/>
              <a:t>	       A	      A</a:t>
            </a:r>
          </a:p>
          <a:p>
            <a:pPr eaLnBrk="1" hangingPunct="1"/>
            <a:r>
              <a:rPr lang="en-US" altLang="x-none" dirty="0"/>
              <a:t>M3      	R	       R	      </a:t>
            </a:r>
            <a:r>
              <a:rPr lang="en-US" altLang="x-none" u="sng" dirty="0"/>
              <a:t>R</a:t>
            </a:r>
            <a:r>
              <a:rPr lang="en-US" altLang="x-none" dirty="0"/>
              <a:t>	     R</a:t>
            </a:r>
          </a:p>
          <a:p>
            <a:pPr eaLnBrk="1" hangingPunct="1"/>
            <a:r>
              <a:rPr lang="en-US" altLang="x-none" dirty="0"/>
              <a:t>M4	       A	       A	     R	     </a:t>
            </a:r>
            <a:r>
              <a:rPr lang="en-US" altLang="x-none" u="sng" dirty="0"/>
              <a:t>R</a:t>
            </a:r>
          </a:p>
          <a:p>
            <a:pPr eaLnBrk="1" hangingPunct="1"/>
            <a:r>
              <a:rPr lang="en-US" altLang="x-none" dirty="0"/>
              <a:t>…</a:t>
            </a:r>
          </a:p>
          <a:p>
            <a:pPr eaLnBrk="1" hangingPunct="1"/>
            <a:r>
              <a:rPr lang="en-US" altLang="x-none" dirty="0"/>
              <a:t>H’	       R	       R	     A	     A		?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219200" y="3352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2057400" y="2971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3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So far</a:t>
            </a:r>
            <a:r>
              <a:rPr lang="en-US" altLang="zh-CN">
                <a:latin typeface="Arial"/>
                <a:ea typeface="宋体" charset="0"/>
                <a:cs typeface="宋体" charset="0"/>
              </a:rPr>
              <a:t>…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35525"/>
            <a:ext cx="8178800" cy="1222375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Can we exhibit a natural language that is non-RE?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514600" y="24384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2514600" y="28194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514600" y="29718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regular languages</a:t>
            </a:r>
          </a:p>
        </p:txBody>
      </p:sp>
      <p:cxnSp>
        <p:nvCxnSpPr>
          <p:cNvPr id="41992" name="AutoShape 8"/>
          <p:cNvCxnSpPr>
            <a:cxnSpLocks noChangeShapeType="1"/>
            <a:endCxn id="41990" idx="0"/>
          </p:cNvCxnSpPr>
          <p:nvPr/>
        </p:nvCxnSpPr>
        <p:spPr bwMode="auto">
          <a:xfrm>
            <a:off x="2438400" y="28194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09600" y="35972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context free languages</a:t>
            </a:r>
          </a:p>
        </p:txBody>
      </p:sp>
      <p:cxnSp>
        <p:nvCxnSpPr>
          <p:cNvPr id="41994" name="AutoShape 10"/>
          <p:cNvCxnSpPr>
            <a:cxnSpLocks noChangeShapeType="1"/>
            <a:stCxn id="41993" idx="3"/>
            <a:endCxn id="41989" idx="5"/>
          </p:cNvCxnSpPr>
          <p:nvPr/>
        </p:nvCxnSpPr>
        <p:spPr bwMode="auto">
          <a:xfrm flipV="1">
            <a:off x="2743200" y="36004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400800" y="2133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all languages</a:t>
            </a:r>
          </a:p>
        </p:txBody>
      </p:sp>
      <p:cxnSp>
        <p:nvCxnSpPr>
          <p:cNvPr id="41996" name="AutoShape 12"/>
          <p:cNvCxnSpPr>
            <a:cxnSpLocks noChangeShapeType="1"/>
            <a:stCxn id="41995" idx="2"/>
            <a:endCxn id="41988" idx="6"/>
          </p:cNvCxnSpPr>
          <p:nvPr/>
        </p:nvCxnSpPr>
        <p:spPr bwMode="auto">
          <a:xfrm rot="5400000">
            <a:off x="6896100" y="27051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2514600" y="2590800"/>
            <a:ext cx="3124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362200" y="1905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decidable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96000" y="3810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2514600" y="27432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01" name="AutoShape 17"/>
          <p:cNvCxnSpPr>
            <a:cxnSpLocks noChangeShapeType="1"/>
            <a:stCxn id="41998" idx="2"/>
            <a:endCxn id="42000" idx="7"/>
          </p:cNvCxnSpPr>
          <p:nvPr/>
        </p:nvCxnSpPr>
        <p:spPr bwMode="auto">
          <a:xfrm rot="16200000" flipH="1">
            <a:off x="3613944" y="21772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2" name="AutoShape 18"/>
          <p:cNvCxnSpPr>
            <a:cxnSpLocks noChangeShapeType="1"/>
            <a:stCxn id="41999" idx="0"/>
            <a:endCxn id="41997" idx="6"/>
          </p:cNvCxnSpPr>
          <p:nvPr/>
        </p:nvCxnSpPr>
        <p:spPr bwMode="auto">
          <a:xfrm rot="5400000" flipH="1">
            <a:off x="6134100" y="2781300"/>
            <a:ext cx="533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57200" y="1600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| n ≥ 0 }</a:t>
            </a:r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4038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791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3200400" y="4419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| n ≥ 0 }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953000" y="1600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some language</a:t>
            </a:r>
          </a:p>
        </p:txBody>
      </p:sp>
      <p:cxnSp>
        <p:nvCxnSpPr>
          <p:cNvPr id="42009" name="AutoShape 25"/>
          <p:cNvCxnSpPr>
            <a:cxnSpLocks noChangeShapeType="1"/>
            <a:stCxn id="42003" idx="2"/>
            <a:endCxn id="42004" idx="1"/>
          </p:cNvCxnSpPr>
          <p:nvPr/>
        </p:nvCxnSpPr>
        <p:spPr bwMode="auto">
          <a:xfrm rot="16200000" flipH="1">
            <a:off x="2152650" y="1695450"/>
            <a:ext cx="925513" cy="16494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10" name="AutoShape 26"/>
          <p:cNvCxnSpPr>
            <a:cxnSpLocks noChangeShapeType="1"/>
            <a:stCxn id="42007" idx="0"/>
            <a:endCxn id="42005" idx="7"/>
          </p:cNvCxnSpPr>
          <p:nvPr/>
        </p:nvCxnSpPr>
        <p:spPr bwMode="auto">
          <a:xfrm rot="5400000" flipH="1">
            <a:off x="3867150" y="3752851"/>
            <a:ext cx="903287" cy="430212"/>
          </a:xfrm>
          <a:prstGeom prst="curvedConnector3">
            <a:avLst>
              <a:gd name="adj1" fmla="val 126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11" name="AutoShape 27"/>
          <p:cNvCxnSpPr>
            <a:cxnSpLocks noChangeShapeType="1"/>
            <a:stCxn id="42008" idx="2"/>
            <a:endCxn id="42006" idx="5"/>
          </p:cNvCxnSpPr>
          <p:nvPr/>
        </p:nvCxnSpPr>
        <p:spPr bwMode="auto">
          <a:xfrm rot="5400000">
            <a:off x="5657850" y="2255838"/>
            <a:ext cx="827088" cy="4302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096000" y="4191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HALT</a:t>
            </a:r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14" name="AutoShape 30"/>
          <p:cNvCxnSpPr>
            <a:cxnSpLocks noChangeShapeType="1"/>
            <a:stCxn id="42012" idx="0"/>
            <a:endCxn id="42013" idx="6"/>
          </p:cNvCxnSpPr>
          <p:nvPr/>
        </p:nvCxnSpPr>
        <p:spPr bwMode="auto">
          <a:xfrm rot="5400000" flipH="1">
            <a:off x="5562600" y="3086100"/>
            <a:ext cx="647700" cy="1562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05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2012" grpId="0" autoUpdateAnimBg="0"/>
      <p:bldP spid="420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RE and co-RE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123950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complement of a RE language is called a co-RE language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514600" y="36576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514600" y="40386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2514600" y="41910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5800" y="36576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regular languages</a:t>
            </a:r>
          </a:p>
        </p:txBody>
      </p:sp>
      <p:cxnSp>
        <p:nvCxnSpPr>
          <p:cNvPr id="44040" name="AutoShape 8"/>
          <p:cNvCxnSpPr>
            <a:cxnSpLocks noChangeShapeType="1"/>
            <a:endCxn id="44038" idx="0"/>
          </p:cNvCxnSpPr>
          <p:nvPr/>
        </p:nvCxnSpPr>
        <p:spPr bwMode="auto">
          <a:xfrm>
            <a:off x="2438400" y="40386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48164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context free languages</a:t>
            </a:r>
          </a:p>
        </p:txBody>
      </p:sp>
      <p:cxnSp>
        <p:nvCxnSpPr>
          <p:cNvPr id="44042" name="AutoShape 10"/>
          <p:cNvCxnSpPr>
            <a:cxnSpLocks noChangeShapeType="1"/>
            <a:stCxn id="44041" idx="3"/>
            <a:endCxn id="44037" idx="5"/>
          </p:cNvCxnSpPr>
          <p:nvPr/>
        </p:nvCxnSpPr>
        <p:spPr bwMode="auto">
          <a:xfrm flipV="1">
            <a:off x="2743200" y="48196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400800" y="3352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all languages</a:t>
            </a:r>
          </a:p>
        </p:txBody>
      </p:sp>
      <p:cxnSp>
        <p:nvCxnSpPr>
          <p:cNvPr id="44044" name="AutoShape 12"/>
          <p:cNvCxnSpPr>
            <a:cxnSpLocks noChangeShapeType="1"/>
            <a:stCxn id="44043" idx="2"/>
            <a:endCxn id="44036" idx="6"/>
          </p:cNvCxnSpPr>
          <p:nvPr/>
        </p:nvCxnSpPr>
        <p:spPr bwMode="auto">
          <a:xfrm rot="5400000">
            <a:off x="6896100" y="39243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5" name="Oval 13"/>
          <p:cNvSpPr>
            <a:spLocks noChangeArrowheads="1"/>
          </p:cNvSpPr>
          <p:nvPr/>
        </p:nvSpPr>
        <p:spPr bwMode="auto">
          <a:xfrm rot="309908">
            <a:off x="2514600" y="38862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362200" y="3124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decidable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096000" y="5029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RE</a:t>
            </a:r>
          </a:p>
        </p:txBody>
      </p:sp>
      <p:cxnSp>
        <p:nvCxnSpPr>
          <p:cNvPr id="44048" name="AutoShape 16"/>
          <p:cNvCxnSpPr>
            <a:cxnSpLocks noChangeShapeType="1"/>
            <a:stCxn id="44046" idx="2"/>
          </p:cNvCxnSpPr>
          <p:nvPr/>
        </p:nvCxnSpPr>
        <p:spPr bwMode="auto">
          <a:xfrm rot="16200000" flipH="1">
            <a:off x="3613944" y="33964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49" name="AutoShape 17"/>
          <p:cNvCxnSpPr>
            <a:cxnSpLocks noChangeShapeType="1"/>
            <a:stCxn id="44047" idx="0"/>
            <a:endCxn id="44045" idx="6"/>
          </p:cNvCxnSpPr>
          <p:nvPr/>
        </p:nvCxnSpPr>
        <p:spPr bwMode="auto">
          <a:xfrm rot="5400000" flipH="1">
            <a:off x="6249194" y="4115594"/>
            <a:ext cx="315912" cy="1511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57200" y="2819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: n ≥ 0 }</a:t>
            </a:r>
          </a:p>
        </p:txBody>
      </p:sp>
      <p:sp>
        <p:nvSpPr>
          <p:cNvPr id="44051" name="Oval 19"/>
          <p:cNvSpPr>
            <a:spLocks noChangeArrowheads="1"/>
          </p:cNvSpPr>
          <p:nvPr/>
        </p:nvSpPr>
        <p:spPr bwMode="auto">
          <a:xfrm>
            <a:off x="33528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3886200" y="4800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6705600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3200400" y="5638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: n ≥ 0 }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105400" y="2743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some language</a:t>
            </a:r>
          </a:p>
        </p:txBody>
      </p:sp>
      <p:cxnSp>
        <p:nvCxnSpPr>
          <p:cNvPr id="44056" name="AutoShape 24"/>
          <p:cNvCxnSpPr>
            <a:cxnSpLocks noChangeShapeType="1"/>
            <a:stCxn id="44050" idx="2"/>
            <a:endCxn id="44051" idx="1"/>
          </p:cNvCxnSpPr>
          <p:nvPr/>
        </p:nvCxnSpPr>
        <p:spPr bwMode="auto">
          <a:xfrm rot="16200000" flipH="1">
            <a:off x="2114550" y="2952750"/>
            <a:ext cx="925513" cy="15732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57" name="AutoShape 25"/>
          <p:cNvCxnSpPr>
            <a:cxnSpLocks noChangeShapeType="1"/>
            <a:stCxn id="44054" idx="0"/>
            <a:endCxn id="44052" idx="7"/>
          </p:cNvCxnSpPr>
          <p:nvPr/>
        </p:nvCxnSpPr>
        <p:spPr bwMode="auto">
          <a:xfrm rot="5400000" flipH="1">
            <a:off x="3829050" y="4933951"/>
            <a:ext cx="827087" cy="5826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58" name="AutoShape 26"/>
          <p:cNvCxnSpPr>
            <a:cxnSpLocks noChangeShapeType="1"/>
            <a:stCxn id="44055" idx="2"/>
            <a:endCxn id="44053" idx="5"/>
          </p:cNvCxnSpPr>
          <p:nvPr/>
        </p:nvCxnSpPr>
        <p:spPr bwMode="auto">
          <a:xfrm rot="16200000" flipH="1">
            <a:off x="6000750" y="3638550"/>
            <a:ext cx="1208088" cy="331788"/>
          </a:xfrm>
          <a:prstGeom prst="curvedConnector3">
            <a:avLst>
              <a:gd name="adj1" fmla="val 1198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791200" y="5715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HALT</a:t>
            </a:r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48768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61" name="AutoShape 29"/>
          <p:cNvCxnSpPr>
            <a:cxnSpLocks noChangeShapeType="1"/>
            <a:stCxn id="44059" idx="0"/>
            <a:endCxn id="44060" idx="6"/>
          </p:cNvCxnSpPr>
          <p:nvPr/>
        </p:nvCxnSpPr>
        <p:spPr bwMode="auto">
          <a:xfrm rot="5400000" flipH="1">
            <a:off x="5334000" y="4686300"/>
            <a:ext cx="647700" cy="1409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62" name="Oval 30"/>
          <p:cNvSpPr>
            <a:spLocks noChangeArrowheads="1"/>
          </p:cNvSpPr>
          <p:nvPr/>
        </p:nvSpPr>
        <p:spPr bwMode="auto">
          <a:xfrm rot="21290092" flipV="1">
            <a:off x="2514600" y="37338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581400" y="2895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co-RE</a:t>
            </a:r>
          </a:p>
        </p:txBody>
      </p:sp>
      <p:cxnSp>
        <p:nvCxnSpPr>
          <p:cNvPr id="44064" name="AutoShape 32"/>
          <p:cNvCxnSpPr>
            <a:cxnSpLocks noChangeShapeType="1"/>
            <a:stCxn id="44063" idx="2"/>
            <a:endCxn id="44062" idx="5"/>
          </p:cNvCxnSpPr>
          <p:nvPr/>
        </p:nvCxnSpPr>
        <p:spPr bwMode="auto">
          <a:xfrm rot="16200000" flipH="1">
            <a:off x="4656931" y="3344069"/>
            <a:ext cx="465138" cy="482600"/>
          </a:xfrm>
          <a:prstGeom prst="curvedConnector3">
            <a:avLst>
              <a:gd name="adj1" fmla="val 25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45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 autoUpdateAnimBg="0"/>
      <p:bldP spid="44059" grpId="0" autoUpdateAnimBg="0"/>
      <p:bldP spid="44060" grpId="0" animBg="1"/>
      <p:bldP spid="440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RE and co-RE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a language L is decidable if and only if L is RE and L is co-RE.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Proof: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) we already know decidable implies RE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if L is decidable, then complement of L is decidable by flipping accept/reject.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so L is in co-RE.</a:t>
            </a:r>
          </a:p>
        </p:txBody>
      </p:sp>
    </p:spTree>
    <p:extLst>
      <p:ext uri="{BB962C8B-B14F-4D97-AF65-F5344CB8AC3E}">
        <p14:creationId xmlns:p14="http://schemas.microsoft.com/office/powerpoint/2010/main" val="358127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RE and co-RE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a language L is decidable if and only if L is RE and L is co-RE.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Proof: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) we have TM M that recognizes L, and TM M</a:t>
            </a:r>
            <a:r>
              <a:rPr lang="en-US" altLang="zh-CN">
                <a:latin typeface="Arial"/>
                <a:ea typeface="宋体" charset="0"/>
                <a:cs typeface="宋体" charset="0"/>
                <a:sym typeface="Symbol" charset="0"/>
              </a:rPr>
              <a:t>’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recognizes complement of L.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on input x, simulate M, M</a:t>
            </a:r>
            <a:r>
              <a:rPr lang="en-US" altLang="zh-CN"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>
                <a:ea typeface="宋体" charset="0"/>
                <a:cs typeface="宋体" charset="0"/>
              </a:rPr>
              <a:t> in parallel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if M accepts, accept; if M</a:t>
            </a:r>
            <a:r>
              <a:rPr lang="en-US" altLang="zh-CN">
                <a:latin typeface="Arial"/>
                <a:ea typeface="宋体" charset="0"/>
                <a:cs typeface="宋体" charset="0"/>
              </a:rPr>
              <a:t>’</a:t>
            </a:r>
            <a:r>
              <a:rPr lang="en-US" altLang="zh-CN">
                <a:ea typeface="宋体" charset="0"/>
                <a:cs typeface="宋体" charset="0"/>
              </a:rPr>
              <a:t> accepts, reject.</a:t>
            </a:r>
          </a:p>
        </p:txBody>
      </p:sp>
    </p:spTree>
    <p:extLst>
      <p:ext uri="{BB962C8B-B14F-4D97-AF65-F5344CB8AC3E}">
        <p14:creationId xmlns:p14="http://schemas.microsoft.com/office/powerpoint/2010/main" val="91139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 natural non-RE Language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the complement of HALT is not recursively enumerable.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Proof: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we know that HALT is RE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suppose complement of HALT is RE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then HALT is co-RE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implies HALT is decidable.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55374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5116513"/>
            <a:ext cx="8636000" cy="941387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 2" charset="0"/>
              <a:buNone/>
            </a:pPr>
            <a:r>
              <a:rPr lang="en-US" altLang="zh-CN" sz="2800" dirty="0">
                <a:ea typeface="宋体" charset="0"/>
                <a:cs typeface="宋体" charset="0"/>
              </a:rPr>
              <a:t>some problems have no algorithms, HALT in particular.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895600" y="24384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895600" y="28194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2895600" y="29718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066800" y="24384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regular languages</a:t>
            </a:r>
          </a:p>
        </p:txBody>
      </p:sp>
      <p:cxnSp>
        <p:nvCxnSpPr>
          <p:cNvPr id="52232" name="AutoShape 8"/>
          <p:cNvCxnSpPr>
            <a:cxnSpLocks noChangeShapeType="1"/>
            <a:endCxn id="52230" idx="0"/>
          </p:cNvCxnSpPr>
          <p:nvPr/>
        </p:nvCxnSpPr>
        <p:spPr bwMode="auto">
          <a:xfrm>
            <a:off x="2819400" y="28194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990600" y="35972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context free languages</a:t>
            </a:r>
          </a:p>
        </p:txBody>
      </p:sp>
      <p:cxnSp>
        <p:nvCxnSpPr>
          <p:cNvPr id="52234" name="AutoShape 10"/>
          <p:cNvCxnSpPr>
            <a:cxnSpLocks noChangeShapeType="1"/>
            <a:stCxn id="52233" idx="3"/>
            <a:endCxn id="52229" idx="5"/>
          </p:cNvCxnSpPr>
          <p:nvPr/>
        </p:nvCxnSpPr>
        <p:spPr bwMode="auto">
          <a:xfrm flipV="1">
            <a:off x="3124200" y="36004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6781800" y="2133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all languages</a:t>
            </a:r>
          </a:p>
        </p:txBody>
      </p:sp>
      <p:cxnSp>
        <p:nvCxnSpPr>
          <p:cNvPr id="52236" name="AutoShape 12"/>
          <p:cNvCxnSpPr>
            <a:cxnSpLocks noChangeShapeType="1"/>
            <a:stCxn id="52235" idx="2"/>
            <a:endCxn id="52228" idx="6"/>
          </p:cNvCxnSpPr>
          <p:nvPr/>
        </p:nvCxnSpPr>
        <p:spPr bwMode="auto">
          <a:xfrm rot="5400000">
            <a:off x="7277100" y="27051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37" name="Oval 13"/>
          <p:cNvSpPr>
            <a:spLocks noChangeArrowheads="1"/>
          </p:cNvSpPr>
          <p:nvPr/>
        </p:nvSpPr>
        <p:spPr bwMode="auto">
          <a:xfrm rot="309908">
            <a:off x="2895600" y="26670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743200" y="1905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decidable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477000" y="3810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RE</a:t>
            </a:r>
          </a:p>
        </p:txBody>
      </p:sp>
      <p:cxnSp>
        <p:nvCxnSpPr>
          <p:cNvPr id="52240" name="AutoShape 16"/>
          <p:cNvCxnSpPr>
            <a:cxnSpLocks noChangeShapeType="1"/>
            <a:stCxn id="52238" idx="2"/>
          </p:cNvCxnSpPr>
          <p:nvPr/>
        </p:nvCxnSpPr>
        <p:spPr bwMode="auto">
          <a:xfrm rot="16200000" flipH="1">
            <a:off x="3994944" y="21772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41" name="AutoShape 17"/>
          <p:cNvCxnSpPr>
            <a:cxnSpLocks noChangeShapeType="1"/>
            <a:stCxn id="52239" idx="0"/>
            <a:endCxn id="52237" idx="6"/>
          </p:cNvCxnSpPr>
          <p:nvPr/>
        </p:nvCxnSpPr>
        <p:spPr bwMode="auto">
          <a:xfrm rot="5400000" flipH="1">
            <a:off x="6630194" y="2896394"/>
            <a:ext cx="315912" cy="1511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838200" y="1600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: n ≥ 0 }</a:t>
            </a: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3733800" y="2971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70866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581400" y="4419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: n ≥ 0 }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486400" y="1524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some language</a:t>
            </a:r>
          </a:p>
        </p:txBody>
      </p:sp>
      <p:cxnSp>
        <p:nvCxnSpPr>
          <p:cNvPr id="52248" name="AutoShape 24"/>
          <p:cNvCxnSpPr>
            <a:cxnSpLocks noChangeShapeType="1"/>
            <a:stCxn id="52242" idx="2"/>
            <a:endCxn id="52243" idx="1"/>
          </p:cNvCxnSpPr>
          <p:nvPr/>
        </p:nvCxnSpPr>
        <p:spPr bwMode="auto">
          <a:xfrm rot="16200000" flipH="1">
            <a:off x="2495550" y="1733550"/>
            <a:ext cx="925513" cy="15732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49" name="AutoShape 25"/>
          <p:cNvCxnSpPr>
            <a:cxnSpLocks noChangeShapeType="1"/>
            <a:stCxn id="52246" idx="0"/>
            <a:endCxn id="52244" idx="7"/>
          </p:cNvCxnSpPr>
          <p:nvPr/>
        </p:nvCxnSpPr>
        <p:spPr bwMode="auto">
          <a:xfrm rot="5400000" flipH="1">
            <a:off x="4210050" y="3714751"/>
            <a:ext cx="827087" cy="5826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50" name="AutoShape 26"/>
          <p:cNvCxnSpPr>
            <a:cxnSpLocks noChangeShapeType="1"/>
            <a:stCxn id="52247" idx="2"/>
            <a:endCxn id="52245" idx="5"/>
          </p:cNvCxnSpPr>
          <p:nvPr/>
        </p:nvCxnSpPr>
        <p:spPr bwMode="auto">
          <a:xfrm rot="16200000" flipH="1">
            <a:off x="6381750" y="2419350"/>
            <a:ext cx="1208088" cy="331788"/>
          </a:xfrm>
          <a:prstGeom prst="curvedConnector3">
            <a:avLst>
              <a:gd name="adj1" fmla="val 1198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172200" y="4495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HALT</a:t>
            </a: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257800" y="3810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3" name="AutoShape 29"/>
          <p:cNvCxnSpPr>
            <a:cxnSpLocks noChangeShapeType="1"/>
            <a:stCxn id="52251" idx="0"/>
            <a:endCxn id="52252" idx="6"/>
          </p:cNvCxnSpPr>
          <p:nvPr/>
        </p:nvCxnSpPr>
        <p:spPr bwMode="auto">
          <a:xfrm rot="5400000" flipH="1">
            <a:off x="5715000" y="3467100"/>
            <a:ext cx="647700" cy="1409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54" name="Oval 30"/>
          <p:cNvSpPr>
            <a:spLocks noChangeArrowheads="1"/>
          </p:cNvSpPr>
          <p:nvPr/>
        </p:nvSpPr>
        <p:spPr bwMode="auto">
          <a:xfrm rot="21290092" flipV="1">
            <a:off x="2895600" y="25146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962400" y="1676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co-RE</a:t>
            </a:r>
          </a:p>
        </p:txBody>
      </p:sp>
      <p:cxnSp>
        <p:nvCxnSpPr>
          <p:cNvPr id="52256" name="AutoShape 32"/>
          <p:cNvCxnSpPr>
            <a:cxnSpLocks noChangeShapeType="1"/>
            <a:stCxn id="52255" idx="2"/>
            <a:endCxn id="52254" idx="5"/>
          </p:cNvCxnSpPr>
          <p:nvPr/>
        </p:nvCxnSpPr>
        <p:spPr bwMode="auto">
          <a:xfrm rot="16200000" flipH="1">
            <a:off x="5037931" y="2124869"/>
            <a:ext cx="465138" cy="482600"/>
          </a:xfrm>
          <a:prstGeom prst="curvedConnector3">
            <a:avLst>
              <a:gd name="adj1" fmla="val 25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3429000" y="1295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co-HALT</a:t>
            </a:r>
          </a:p>
        </p:txBody>
      </p: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9" name="AutoShape 35"/>
          <p:cNvCxnSpPr>
            <a:cxnSpLocks noChangeShapeType="1"/>
            <a:stCxn id="52257" idx="2"/>
            <a:endCxn id="52258" idx="1"/>
          </p:cNvCxnSpPr>
          <p:nvPr/>
        </p:nvCxnSpPr>
        <p:spPr bwMode="auto">
          <a:xfrm rot="16200000" flipH="1">
            <a:off x="4305300" y="1790700"/>
            <a:ext cx="925513" cy="8493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81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57" grpId="0" autoUpdateAnimBg="0"/>
      <p:bldP spid="522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55289" y="4149725"/>
            <a:ext cx="6288599" cy="1336675"/>
          </a:xfrm>
        </p:spPr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Complexity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P</a:t>
            </a:r>
            <a:r>
              <a:rPr lang="zh-CN" altLang="en-US" dirty="0">
                <a:ea typeface="宋体" charset="0"/>
                <a:cs typeface="宋体" charset="0"/>
              </a:rPr>
              <a:t>、</a:t>
            </a:r>
            <a:r>
              <a:rPr lang="en-US" altLang="zh-CN" dirty="0">
                <a:ea typeface="宋体" charset="0"/>
                <a:cs typeface="宋体" charset="0"/>
              </a:rPr>
              <a:t>NP</a:t>
            </a:r>
            <a:r>
              <a:rPr lang="zh-CN" altLang="en-US" dirty="0">
                <a:ea typeface="宋体" charset="0"/>
                <a:cs typeface="宋体" charset="0"/>
              </a:rPr>
              <a:t>、</a:t>
            </a:r>
            <a:r>
              <a:rPr lang="en-US" altLang="zh-CN" dirty="0">
                <a:ea typeface="宋体" charset="0"/>
                <a:cs typeface="宋体" charset="0"/>
              </a:rPr>
              <a:t>NPC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Complexity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5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C0A4-CA98-9B41-A5E3-3FA02D245F51}" type="slidenum">
              <a:rPr lang="he-IL"/>
              <a:pPr/>
              <a:t>28</a:t>
            </a:fld>
            <a:endParaRPr lang="zh-CN" alt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Complexity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So far we have classified problems by whether they have an algorithm at all.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In real world, we have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limited resources</a:t>
            </a:r>
            <a:r>
              <a:rPr lang="en-US" altLang="zh-CN" dirty="0">
                <a:ea typeface="宋体" charset="0"/>
                <a:cs typeface="宋体" charset="0"/>
              </a:rPr>
              <a:t> with which to run an algorithm: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one resource: time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another: storage space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need to further classify decidable problems according to resources they require</a:t>
            </a:r>
          </a:p>
        </p:txBody>
      </p:sp>
    </p:spTree>
    <p:extLst>
      <p:ext uri="{BB962C8B-B14F-4D97-AF65-F5344CB8AC3E}">
        <p14:creationId xmlns:p14="http://schemas.microsoft.com/office/powerpoint/2010/main" val="187437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3BD7D-A548-6E49-BE2E-7DDFF6D91854}" type="slidenum">
              <a:rPr lang="he-IL"/>
              <a:pPr/>
              <a:t>29</a:t>
            </a:fld>
            <a:endParaRPr lang="zh-CN" alt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Worst-Case Analysis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宋体" charset="0"/>
                <a:cs typeface="宋体" charset="0"/>
              </a:rPr>
              <a:t>Always measure resource (e.g. running time) in the following way: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as a function of the input length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value of the function is the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maximum</a:t>
            </a:r>
            <a:r>
              <a:rPr lang="en-US" altLang="zh-CN" sz="2400" dirty="0">
                <a:ea typeface="宋体" charset="0"/>
                <a:cs typeface="宋体" charset="0"/>
              </a:rPr>
              <a:t> quantity of resource used over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</a:rPr>
              <a:t>all</a:t>
            </a:r>
            <a:r>
              <a:rPr lang="en-US" altLang="zh-CN" sz="2400" dirty="0">
                <a:ea typeface="宋体" charset="0"/>
                <a:cs typeface="宋体" charset="0"/>
              </a:rPr>
              <a:t> inputs of given length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called “worst-case analysis”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ea typeface="宋体" charset="0"/>
                <a:cs typeface="宋体" charset="0"/>
              </a:rPr>
              <a:t>“input length” is the length of input string</a:t>
            </a:r>
          </a:p>
        </p:txBody>
      </p:sp>
    </p:spTree>
    <p:extLst>
      <p:ext uri="{BB962C8B-B14F-4D97-AF65-F5344CB8AC3E}">
        <p14:creationId xmlns:p14="http://schemas.microsoft.com/office/powerpoint/2010/main" val="230288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274228" cy="576262"/>
          </a:xfrm>
        </p:spPr>
        <p:txBody>
          <a:bodyPr/>
          <a:lstStyle/>
          <a:p>
            <a:r>
              <a:rPr lang="en-US" altLang="zh-CN" sz="3600" dirty="0">
                <a:ea typeface="宋体" charset="0"/>
                <a:cs typeface="宋体" charset="0"/>
              </a:rPr>
              <a:t>Countable and Uncountable Sets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natural numbers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 </a:t>
            </a:r>
            <a:r>
              <a:rPr lang="en-US" altLang="zh-CN">
                <a:ea typeface="宋体" charset="0"/>
                <a:cs typeface="宋体" charset="0"/>
              </a:rPr>
              <a:t>= {1,2,3,</a:t>
            </a:r>
            <a:r>
              <a:rPr lang="en-US" altLang="zh-CN">
                <a:latin typeface="Arial"/>
                <a:ea typeface="宋体" charset="0"/>
                <a:cs typeface="宋体" charset="0"/>
              </a:rPr>
              <a:t>…</a:t>
            </a:r>
            <a:r>
              <a:rPr lang="en-US" altLang="zh-CN">
                <a:ea typeface="宋体" charset="0"/>
                <a:cs typeface="宋体" charset="0"/>
              </a:rPr>
              <a:t>}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 </a:t>
            </a:r>
            <a:r>
              <a:rPr lang="en-US" altLang="zh-CN">
                <a:ea typeface="宋体" charset="0"/>
                <a:cs typeface="宋体" charset="0"/>
              </a:rPr>
              <a:t>are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countable</a:t>
            </a:r>
          </a:p>
          <a:p>
            <a:endParaRPr lang="en-US" altLang="zh-CN"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Definition: a set S is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countable</a:t>
            </a:r>
            <a:r>
              <a:rPr lang="en-US" altLang="zh-CN">
                <a:ea typeface="宋体" charset="0"/>
                <a:cs typeface="宋体" charset="0"/>
              </a:rPr>
              <a:t> if it is finite, or it is infinite and there is a </a:t>
            </a:r>
            <a:r>
              <a:rPr lang="en-US" altLang="zh-CN">
                <a:solidFill>
                  <a:srgbClr val="0000FF"/>
                </a:solidFill>
                <a:ea typeface="宋体" charset="0"/>
                <a:cs typeface="宋体" charset="0"/>
              </a:rPr>
              <a:t>bijection</a:t>
            </a:r>
          </a:p>
          <a:p>
            <a:pPr algn="ctr">
              <a:buFont typeface="Wingdings 2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f: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 </a:t>
            </a:r>
            <a:r>
              <a:rPr lang="en-US" altLang="zh-CN">
                <a:ea typeface="宋体" charset="0"/>
                <a:cs typeface="宋体" charset="0"/>
              </a:rPr>
              <a:t>→ S</a:t>
            </a:r>
          </a:p>
          <a:p>
            <a:pPr algn="ctr">
              <a:buFont typeface="Wingdings 2" charset="0"/>
              <a:buNone/>
            </a:pPr>
            <a:endParaRPr lang="zh-CN" altLang="en-US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98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DA7B2-DE2A-B443-B353-4D57E1D45B22}" type="slidenum">
              <a:rPr lang="he-IL"/>
              <a:pPr/>
              <a:t>30</a:t>
            </a:fld>
            <a:endParaRPr lang="zh-CN" alt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Time Complexity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Definition</a:t>
            </a:r>
            <a:r>
              <a:rPr lang="en-US" altLang="zh-CN">
                <a:ea typeface="宋体" charset="0"/>
                <a:cs typeface="宋体" charset="0"/>
              </a:rPr>
              <a:t>: the running time (“time complexity”) of a TM M is a function</a:t>
            </a:r>
          </a:p>
          <a:p>
            <a:pPr algn="ctr"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f: 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 → 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ea typeface="宋体" charset="0"/>
                <a:cs typeface="宋体" charset="0"/>
              </a:rPr>
              <a:t>	where f(n) is the maximum number of steps M uses on any input of length n.</a:t>
            </a:r>
          </a:p>
          <a:p>
            <a:pPr>
              <a:buFontTx/>
              <a:buNone/>
            </a:pPr>
            <a:endParaRPr lang="en-US" altLang="zh-CN"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“M runs in time f(n),” “M is a f(n) time TM”</a:t>
            </a:r>
          </a:p>
        </p:txBody>
      </p:sp>
    </p:spTree>
    <p:extLst>
      <p:ext uri="{BB962C8B-B14F-4D97-AF65-F5344CB8AC3E}">
        <p14:creationId xmlns:p14="http://schemas.microsoft.com/office/powerpoint/2010/main" val="410442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E0BD-7A0E-0246-87D9-84A854B02ACE}" type="slidenum">
              <a:rPr lang="he-IL"/>
              <a:pPr/>
              <a:t>31</a:t>
            </a:fld>
            <a:endParaRPr lang="zh-CN" alt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Analyze Algorithms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762000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Example: TM M deciding L = {0</a:t>
            </a:r>
            <a:r>
              <a:rPr lang="en-US" altLang="zh-CN" baseline="30000">
                <a:ea typeface="宋体" charset="0"/>
                <a:cs typeface="宋体" charset="0"/>
              </a:rPr>
              <a:t>k</a:t>
            </a:r>
            <a:r>
              <a:rPr lang="en-US" altLang="zh-CN">
                <a:ea typeface="宋体" charset="0"/>
                <a:cs typeface="宋体" charset="0"/>
              </a:rPr>
              <a:t>1</a:t>
            </a:r>
            <a:r>
              <a:rPr lang="en-US" altLang="zh-CN" baseline="30000">
                <a:ea typeface="宋体" charset="0"/>
                <a:cs typeface="宋体" charset="0"/>
              </a:rPr>
              <a:t>k </a:t>
            </a:r>
            <a:r>
              <a:rPr lang="en-US" altLang="zh-CN">
                <a:ea typeface="宋体" charset="0"/>
                <a:cs typeface="宋体" charset="0"/>
              </a:rPr>
              <a:t>: k ≥ 0}.</a:t>
            </a: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5257800" cy="34163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On input x: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tape left-to-right, reject if 0 to right of 1</a:t>
            </a:r>
          </a:p>
          <a:p>
            <a:pPr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repeat while 0’s, 1’s on tape:</a:t>
            </a:r>
          </a:p>
          <a:p>
            <a:pPr lvl="1" eaLnBrk="1" hangingPunct="1">
              <a:buFontTx/>
              <a:buChar char="•"/>
            </a:pPr>
            <a:r>
              <a:rPr lang="en-US" altLang="zh-CN" sz="2400" dirty="0"/>
              <a:t> scan, crossing off one 0, one 1</a:t>
            </a:r>
          </a:p>
          <a:p>
            <a:pPr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if only 0’s or only 1’s remain, reject; if neither 0’s nor 1’s remain, accept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6477000" y="3048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# </a:t>
            </a:r>
            <a:r>
              <a:rPr lang="en-US" altLang="zh-CN" sz="2400"/>
              <a:t>steps?</a:t>
            </a: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6477000" y="419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# </a:t>
            </a:r>
            <a:r>
              <a:rPr lang="en-US" altLang="zh-CN" sz="2400"/>
              <a:t>steps?</a:t>
            </a: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# </a:t>
            </a:r>
            <a:r>
              <a:rPr lang="en-US" altLang="zh-CN" sz="2400"/>
              <a:t>steps?</a:t>
            </a:r>
          </a:p>
        </p:txBody>
      </p:sp>
    </p:spTree>
    <p:extLst>
      <p:ext uri="{BB962C8B-B14F-4D97-AF65-F5344CB8AC3E}">
        <p14:creationId xmlns:p14="http://schemas.microsoft.com/office/powerpoint/2010/main" val="25914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7" grpId="0" autoUpdateAnimBg="0"/>
      <p:bldP spid="520198" grpId="0" autoUpdateAnimBg="0"/>
      <p:bldP spid="5201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C96D-8074-CE46-9309-D82B6C50819B}" type="slidenum">
              <a:rPr lang="he-IL"/>
              <a:pPr/>
              <a:t>32</a:t>
            </a:fld>
            <a:endParaRPr lang="zh-CN" alt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Analyze Algorithms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We do not care about fine distinctions 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e.g. how many additional steps M takes to check that it is at the left of tape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We care about the behavior on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large inputs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general-purpose algorithm should be “scalable”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overhead for e.g. initialization shouldn’t matter in big picture</a:t>
            </a:r>
          </a:p>
        </p:txBody>
      </p:sp>
    </p:spTree>
    <p:extLst>
      <p:ext uri="{BB962C8B-B14F-4D97-AF65-F5344CB8AC3E}">
        <p14:creationId xmlns:p14="http://schemas.microsoft.com/office/powerpoint/2010/main" val="222796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4D34-C23A-0E44-BC40-5620956FB702}" type="slidenum">
              <a:rPr lang="he-IL"/>
              <a:pPr/>
              <a:t>33</a:t>
            </a:fld>
            <a:endParaRPr lang="zh-CN" alt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Measure Time Complexity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Measure time complexity using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asymptotic notation </a:t>
            </a:r>
            <a:r>
              <a:rPr lang="en-US" altLang="zh-CN" dirty="0">
                <a:ea typeface="宋体" charset="0"/>
                <a:cs typeface="宋体" charset="0"/>
              </a:rPr>
              <a:t>(“big-oh notation”)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disregard lower-order terms in running time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disregard coefficient on highest order term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example: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f(n) = 6n</a:t>
            </a:r>
            <a:r>
              <a:rPr lang="en-US" altLang="zh-CN" baseline="30000" dirty="0">
                <a:solidFill>
                  <a:schemeClr val="hlink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+ 2n</a:t>
            </a:r>
            <a:r>
              <a:rPr lang="en-US" altLang="zh-CN" baseline="30000" dirty="0">
                <a:solidFill>
                  <a:schemeClr val="hlink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+ 100n + 102781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“f(n) is order n</a:t>
            </a:r>
            <a:r>
              <a:rPr lang="en-US" altLang="zh-CN" baseline="30000" dirty="0">
                <a:ea typeface="宋体" charset="0"/>
                <a:cs typeface="宋体" charset="0"/>
              </a:rPr>
              <a:t>3</a:t>
            </a:r>
            <a:r>
              <a:rPr lang="en-US" altLang="zh-CN" dirty="0">
                <a:ea typeface="宋体" charset="0"/>
                <a:cs typeface="宋体" charset="0"/>
              </a:rPr>
              <a:t>”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write f(n) = O(n</a:t>
            </a:r>
            <a:r>
              <a:rPr lang="en-US" altLang="zh-CN" baseline="30000" dirty="0">
                <a:ea typeface="宋体" charset="0"/>
                <a:cs typeface="宋体" charset="0"/>
              </a:rPr>
              <a:t>3</a:t>
            </a:r>
            <a:r>
              <a:rPr lang="en-US" altLang="zh-CN" dirty="0">
                <a:ea typeface="宋体" charset="0"/>
                <a:cs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90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18E14-4923-6A44-90B3-2B2349EC84C0}" type="slidenum">
              <a:rPr lang="he-IL"/>
              <a:pPr/>
              <a:t>34</a:t>
            </a:fld>
            <a:endParaRPr lang="zh-CN" alt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Asymptotic Notation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given functions f, g: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</a:t>
            </a:r>
            <a:r>
              <a:rPr lang="en-US" altLang="zh-CN" sz="2800">
                <a:ea typeface="宋体" charset="0"/>
                <a:cs typeface="宋体" charset="0"/>
              </a:rPr>
              <a:t> →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</a:t>
            </a:r>
            <a:r>
              <a:rPr lang="en-US" altLang="zh-CN" sz="2800" b="1" baseline="30000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+</a:t>
            </a:r>
            <a:r>
              <a:rPr lang="en-US" altLang="zh-CN" sz="2800">
                <a:ea typeface="宋体" charset="0"/>
                <a:cs typeface="宋体" charset="0"/>
              </a:rPr>
              <a:t>, we say f(n) = O(g(n)) if there exist positive integers c, 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r>
              <a:rPr lang="en-US" altLang="zh-CN" sz="2800">
                <a:ea typeface="宋体" charset="0"/>
                <a:cs typeface="宋体" charset="0"/>
              </a:rPr>
              <a:t> such that for all n ≥ 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endParaRPr lang="en-US" altLang="zh-CN" sz="2800">
              <a:ea typeface="宋体" charset="0"/>
              <a:cs typeface="宋体" charset="0"/>
            </a:endParaRPr>
          </a:p>
          <a:p>
            <a:pPr algn="ctr"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charset="0"/>
                <a:cs typeface="宋体" charset="0"/>
              </a:rPr>
              <a:t>f(n) ≤ cg(n)</a:t>
            </a:r>
            <a:endParaRPr lang="en-US" altLang="zh-CN" sz="2800">
              <a:solidFill>
                <a:schemeClr val="accent2"/>
              </a:solidFill>
              <a:ea typeface="宋体" charset="0"/>
              <a:cs typeface="宋体" charset="0"/>
            </a:endParaRPr>
          </a:p>
          <a:p>
            <a:r>
              <a:rPr lang="en-US" altLang="zh-CN" sz="2800">
                <a:ea typeface="宋体" charset="0"/>
                <a:cs typeface="宋体" charset="0"/>
              </a:rPr>
              <a:t>meaning: f(n) is (asymptotically)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less than or equal</a:t>
            </a:r>
            <a:r>
              <a:rPr lang="en-US" altLang="zh-CN" sz="2800">
                <a:ea typeface="宋体" charset="0"/>
                <a:cs typeface="宋体" charset="0"/>
              </a:rPr>
              <a:t> to g(n)</a:t>
            </a:r>
          </a:p>
          <a:p>
            <a:r>
              <a:rPr lang="en-US" altLang="zh-CN" sz="2800">
                <a:ea typeface="宋体" charset="0"/>
                <a:cs typeface="宋体" charset="0"/>
              </a:rPr>
              <a:t>E.g. f(n) = 5n</a:t>
            </a:r>
            <a:r>
              <a:rPr lang="en-US" altLang="zh-CN" sz="2800" baseline="30000">
                <a:ea typeface="宋体" charset="0"/>
                <a:cs typeface="宋体" charset="0"/>
              </a:rPr>
              <a:t>4</a:t>
            </a:r>
            <a:r>
              <a:rPr lang="en-US" altLang="zh-CN" sz="2800">
                <a:ea typeface="宋体" charset="0"/>
                <a:cs typeface="宋体" charset="0"/>
              </a:rPr>
              <a:t>+27n, g(n)=n</a:t>
            </a:r>
            <a:r>
              <a:rPr lang="en-US" altLang="zh-CN" sz="2800" baseline="30000">
                <a:ea typeface="宋体" charset="0"/>
                <a:cs typeface="宋体" charset="0"/>
              </a:rPr>
              <a:t>4</a:t>
            </a:r>
            <a:r>
              <a:rPr lang="en-US" altLang="zh-CN" sz="2800">
                <a:ea typeface="宋体" charset="0"/>
                <a:cs typeface="宋体" charset="0"/>
              </a:rPr>
              <a:t>, take 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r>
              <a:rPr lang="en-US" altLang="zh-CN" sz="2800">
                <a:ea typeface="宋体" charset="0"/>
                <a:cs typeface="宋体" charset="0"/>
              </a:rPr>
              <a:t>=1 and c = 32 (n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r>
              <a:rPr lang="en-US" altLang="zh-CN" sz="2800">
                <a:ea typeface="宋体" charset="0"/>
                <a:cs typeface="宋体" charset="0"/>
              </a:rPr>
              <a:t>=3 and c = 6 works also)</a:t>
            </a:r>
          </a:p>
        </p:txBody>
      </p:sp>
    </p:spTree>
    <p:extLst>
      <p:ext uri="{BB962C8B-B14F-4D97-AF65-F5344CB8AC3E}">
        <p14:creationId xmlns:p14="http://schemas.microsoft.com/office/powerpoint/2010/main" val="339203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C789-15A6-CC44-BB34-B93B98CC33C0}" type="slidenum">
              <a:rPr lang="he-IL"/>
              <a:pPr/>
              <a:t>35</a:t>
            </a:fld>
            <a:endParaRPr lang="zh-CN" alt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Analyze Algorithms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191125"/>
            <a:ext cx="8610600" cy="762000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total = O(n) + (n/2)O(n) + O(n) = O(n</a:t>
            </a:r>
            <a:r>
              <a:rPr lang="en-US" altLang="zh-CN" baseline="30000">
                <a:ea typeface="宋体" charset="0"/>
                <a:cs typeface="宋体" charset="0"/>
              </a:rPr>
              <a:t>2</a:t>
            </a:r>
            <a:r>
              <a:rPr lang="en-US" altLang="zh-CN">
                <a:ea typeface="宋体" charset="0"/>
                <a:cs typeface="宋体" charset="0"/>
              </a:rPr>
              <a:t>)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5257800" cy="34163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On input x: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tape left-to-right, reject if 0 to right of 1</a:t>
            </a:r>
          </a:p>
          <a:p>
            <a:pPr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repeat while 0’s, 1’s on tape:</a:t>
            </a:r>
          </a:p>
          <a:p>
            <a:pPr lvl="1" eaLnBrk="1" hangingPunct="1">
              <a:buFontTx/>
              <a:buChar char="•"/>
            </a:pPr>
            <a:r>
              <a:rPr lang="en-US" altLang="zh-CN" sz="2400" dirty="0"/>
              <a:t> scan, crossing off one 0, one 1</a:t>
            </a:r>
          </a:p>
          <a:p>
            <a:pPr lvl="1"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if only 0’s or only 1’s remain, reject; if neither 0’s nor 1’s remain, accept</a:t>
            </a: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6477000" y="2133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 steps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6858000" y="3429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 steps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477000" y="419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 steps</a:t>
            </a: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6477000" y="2971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≤ </a:t>
            </a:r>
            <a:r>
              <a:rPr lang="en-US" altLang="zh-CN" sz="2400"/>
              <a:t>n/2 repeats</a:t>
            </a:r>
          </a:p>
        </p:txBody>
      </p:sp>
    </p:spTree>
    <p:extLst>
      <p:ext uri="{BB962C8B-B14F-4D97-AF65-F5344CB8AC3E}">
        <p14:creationId xmlns:p14="http://schemas.microsoft.com/office/powerpoint/2010/main" val="25535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 autoUpdateAnimBg="0"/>
      <p:bldP spid="528389" grpId="0" autoUpdateAnimBg="0"/>
      <p:bldP spid="528390" grpId="0" autoUpdateAnimBg="0"/>
      <p:bldP spid="528391" grpId="0" autoUpdateAnimBg="0"/>
      <p:bldP spid="5283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5F9F7-D2DD-BE49-A590-A4EEC9A6C7CB}" type="slidenum">
              <a:rPr lang="he-IL"/>
              <a:pPr/>
              <a:t>36</a:t>
            </a:fld>
            <a:endParaRPr lang="zh-CN" alt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Asymptotic Notation Facts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logarithmic</a:t>
            </a:r>
            <a:r>
              <a:rPr lang="en-US" altLang="zh-CN" dirty="0">
                <a:ea typeface="宋体" charset="0"/>
                <a:cs typeface="宋体" charset="0"/>
              </a:rPr>
              <a:t>”: O(log n)</a:t>
            </a:r>
          </a:p>
          <a:p>
            <a:pPr lvl="1"/>
            <a:r>
              <a:rPr lang="en-US" altLang="zh-CN" dirty="0" err="1">
                <a:ea typeface="宋体" charset="0"/>
                <a:cs typeface="宋体" charset="0"/>
              </a:rPr>
              <a:t>log</a:t>
            </a:r>
            <a:r>
              <a:rPr lang="en-US" altLang="zh-CN" baseline="-25000" dirty="0" err="1">
                <a:ea typeface="宋体" charset="0"/>
                <a:cs typeface="宋体" charset="0"/>
              </a:rPr>
              <a:t>b</a:t>
            </a:r>
            <a:r>
              <a:rPr lang="en-US" altLang="zh-CN" baseline="-25000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n = (log</a:t>
            </a:r>
            <a:r>
              <a:rPr lang="en-US" altLang="zh-CN" baseline="-25000" dirty="0">
                <a:ea typeface="宋体" charset="0"/>
                <a:cs typeface="宋体" charset="0"/>
              </a:rPr>
              <a:t>2</a:t>
            </a:r>
            <a:r>
              <a:rPr lang="en-US" altLang="zh-CN" dirty="0">
                <a:ea typeface="宋体" charset="0"/>
                <a:cs typeface="宋体" charset="0"/>
              </a:rPr>
              <a:t> n)/(log</a:t>
            </a:r>
            <a:r>
              <a:rPr lang="en-US" altLang="zh-CN" baseline="-25000" dirty="0">
                <a:ea typeface="宋体" charset="0"/>
                <a:cs typeface="宋体" charset="0"/>
              </a:rPr>
              <a:t>2</a:t>
            </a:r>
            <a:r>
              <a:rPr lang="en-US" altLang="zh-CN" dirty="0">
                <a:ea typeface="宋体" charset="0"/>
                <a:cs typeface="宋体" charset="0"/>
              </a:rPr>
              <a:t> b) 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so </a:t>
            </a:r>
            <a:r>
              <a:rPr lang="en-US" altLang="zh-CN" dirty="0" err="1">
                <a:ea typeface="宋体" charset="0"/>
                <a:cs typeface="宋体" charset="0"/>
              </a:rPr>
              <a:t>log</a:t>
            </a:r>
            <a:r>
              <a:rPr lang="en-US" altLang="zh-CN" baseline="-25000" dirty="0" err="1">
                <a:ea typeface="宋体" charset="0"/>
                <a:cs typeface="宋体" charset="0"/>
              </a:rPr>
              <a:t>b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dirty="0">
                <a:ea typeface="宋体" charset="0"/>
                <a:cs typeface="宋体" charset="0"/>
              </a:rPr>
              <a:t> = O(log</a:t>
            </a:r>
            <a:r>
              <a:rPr lang="en-US" altLang="zh-CN" baseline="-25000" dirty="0">
                <a:ea typeface="宋体" charset="0"/>
                <a:cs typeface="宋体" charset="0"/>
              </a:rPr>
              <a:t>2 </a:t>
            </a:r>
            <a:r>
              <a:rPr lang="en-US" altLang="zh-CN" dirty="0">
                <a:ea typeface="宋体" charset="0"/>
                <a:cs typeface="宋体" charset="0"/>
              </a:rPr>
              <a:t>n) for any constant b; therefore suppress base when write it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polynomial</a:t>
            </a:r>
            <a:r>
              <a:rPr lang="en-US" altLang="zh-CN" dirty="0">
                <a:ea typeface="宋体" charset="0"/>
                <a:cs typeface="宋体" charset="0"/>
              </a:rPr>
              <a:t>”: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O(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c</a:t>
            </a:r>
            <a:r>
              <a:rPr lang="en-US" altLang="zh-CN" dirty="0">
                <a:ea typeface="宋体" charset="0"/>
                <a:cs typeface="宋体" charset="0"/>
              </a:rPr>
              <a:t>) = 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O</a:t>
            </a:r>
            <a:r>
              <a:rPr lang="en-US" altLang="zh-CN" baseline="30000" dirty="0">
                <a:ea typeface="宋体" charset="0"/>
                <a:cs typeface="宋体" charset="0"/>
              </a:rPr>
              <a:t>(1)</a:t>
            </a:r>
            <a:endParaRPr lang="en-US" altLang="zh-CN" baseline="-25000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also: </a:t>
            </a:r>
            <a:r>
              <a:rPr lang="en-US" altLang="zh-CN" dirty="0" err="1">
                <a:ea typeface="宋体" charset="0"/>
                <a:cs typeface="宋体" charset="0"/>
              </a:rPr>
              <a:t>c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O</a:t>
            </a:r>
            <a:r>
              <a:rPr lang="en-US" altLang="zh-CN" baseline="30000" dirty="0">
                <a:ea typeface="宋体" charset="0"/>
                <a:cs typeface="宋体" charset="0"/>
              </a:rPr>
              <a:t>(log n) </a:t>
            </a:r>
            <a:r>
              <a:rPr lang="en-US" altLang="zh-CN" dirty="0">
                <a:ea typeface="宋体" charset="0"/>
                <a:cs typeface="宋体" charset="0"/>
              </a:rPr>
              <a:t> = O(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c</a:t>
            </a:r>
            <a:r>
              <a:rPr lang="en-US" altLang="zh-CN" baseline="30000" dirty="0"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) = 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O</a:t>
            </a:r>
            <a:r>
              <a:rPr lang="en-US" altLang="zh-CN" baseline="30000" dirty="0">
                <a:ea typeface="宋体" charset="0"/>
                <a:cs typeface="宋体" charset="0"/>
              </a:rPr>
              <a:t>(1)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exponential</a:t>
            </a:r>
            <a:r>
              <a:rPr lang="en-US" altLang="zh-CN" dirty="0">
                <a:ea typeface="宋体" charset="0"/>
                <a:cs typeface="宋体" charset="0"/>
              </a:rPr>
              <a:t>”: O(2</a:t>
            </a:r>
            <a:r>
              <a:rPr lang="en-US" altLang="zh-CN" baseline="30000" dirty="0">
                <a:ea typeface="宋体" charset="0"/>
                <a:cs typeface="宋体" charset="0"/>
              </a:rPr>
              <a:t>n</a:t>
            </a:r>
            <a:r>
              <a:rPr lang="el-GR" baseline="46000" dirty="0"/>
              <a:t>δ</a:t>
            </a:r>
            <a:r>
              <a:rPr lang="en-US" altLang="zh-CN" dirty="0">
                <a:ea typeface="宋体" charset="0"/>
                <a:cs typeface="宋体" charset="0"/>
              </a:rPr>
              <a:t>) for </a:t>
            </a:r>
            <a:r>
              <a:rPr lang="el-GR" dirty="0"/>
              <a:t>δ</a:t>
            </a:r>
            <a:r>
              <a:rPr lang="en-US" altLang="zh-CN" dirty="0">
                <a:ea typeface="宋体" charset="0"/>
                <a:cs typeface="宋体" charset="0"/>
              </a:rPr>
              <a:t> &gt; 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688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EFCF7-11BE-9842-88DC-14B6DF1C7FD3}" type="slidenum">
              <a:rPr lang="he-IL"/>
              <a:pPr/>
              <a:t>37</a:t>
            </a:fld>
            <a:endParaRPr lang="zh-CN" alt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Time Complexity Class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0"/>
                <a:cs typeface="宋体" charset="0"/>
              </a:rPr>
              <a:t>Recall:</a:t>
            </a: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a language is a set of strings</a:t>
            </a: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a complexity class is a set of languages</a:t>
            </a: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complexity classes we’ve seen:</a:t>
            </a:r>
          </a:p>
          <a:p>
            <a:pPr lvl="2"/>
            <a:r>
              <a:rPr lang="en-US" altLang="zh-CN" sz="2000">
                <a:ea typeface="宋体" charset="0"/>
                <a:cs typeface="宋体" charset="0"/>
              </a:rPr>
              <a:t>Regular Languages, Context-Free Languages, Decidable Languages, RE Languages, co-RE languages</a:t>
            </a:r>
          </a:p>
          <a:p>
            <a:pPr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Time complexity class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	TIME(t(n))</a:t>
            </a:r>
            <a:r>
              <a:rPr lang="en-US" altLang="zh-CN" sz="2800">
                <a:ea typeface="宋体" charset="0"/>
                <a:cs typeface="宋体" charset="0"/>
              </a:rPr>
              <a:t> = {L | there exists a TM M that decides L in time O(t(n))}</a:t>
            </a:r>
          </a:p>
        </p:txBody>
      </p:sp>
    </p:spTree>
    <p:extLst>
      <p:ext uri="{BB962C8B-B14F-4D97-AF65-F5344CB8AC3E}">
        <p14:creationId xmlns:p14="http://schemas.microsoft.com/office/powerpoint/2010/main" val="252199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1810-EAFC-6D49-AA1C-584DA2267ABA}" type="slidenum">
              <a:rPr lang="he-IL"/>
              <a:pPr/>
              <a:t>38</a:t>
            </a:fld>
            <a:endParaRPr lang="zh-CN" alt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Time Complexity Class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We saw that L = {0</a:t>
            </a:r>
            <a:r>
              <a:rPr lang="en-US" altLang="zh-CN" baseline="30000" dirty="0">
                <a:ea typeface="宋体" charset="0"/>
                <a:cs typeface="宋体" charset="0"/>
              </a:rPr>
              <a:t>k</a:t>
            </a:r>
            <a:r>
              <a:rPr lang="en-US" altLang="zh-CN" dirty="0">
                <a:ea typeface="宋体" charset="0"/>
                <a:cs typeface="宋体" charset="0"/>
              </a:rPr>
              <a:t>1</a:t>
            </a:r>
            <a:r>
              <a:rPr lang="en-US" altLang="zh-CN" baseline="30000" dirty="0">
                <a:ea typeface="宋体" charset="0"/>
                <a:cs typeface="宋体" charset="0"/>
              </a:rPr>
              <a:t>k </a:t>
            </a:r>
            <a:r>
              <a:rPr lang="en-US" altLang="zh-CN" dirty="0">
                <a:ea typeface="宋体" charset="0"/>
                <a:cs typeface="宋体" charset="0"/>
              </a:rPr>
              <a:t>: k ≥ 0} is in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TIME(n</a:t>
            </a:r>
            <a:r>
              <a:rPr lang="en-US" altLang="zh-CN" baseline="30000" dirty="0">
                <a:solidFill>
                  <a:schemeClr val="hlink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dirty="0">
                <a:ea typeface="宋体" charset="0"/>
                <a:cs typeface="宋体" charset="0"/>
              </a:rPr>
              <a:t>.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It is also in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TIME(n log n)</a:t>
            </a:r>
            <a:r>
              <a:rPr lang="en-US" altLang="zh-CN" dirty="0">
                <a:ea typeface="宋体" charset="0"/>
                <a:cs typeface="宋体" charset="0"/>
              </a:rPr>
              <a:t> by giving a more clever algorithm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Can prove: O(n log n) time required on a single tape TM.</a:t>
            </a:r>
          </a:p>
          <a:p>
            <a:pPr>
              <a:buFontTx/>
              <a:buNone/>
            </a:pP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How about on a </a:t>
            </a:r>
            <a:r>
              <a:rPr lang="en-US" altLang="zh-CN" dirty="0" err="1">
                <a:ea typeface="宋体" charset="0"/>
                <a:cs typeface="宋体" charset="0"/>
              </a:rPr>
              <a:t>multitape</a:t>
            </a:r>
            <a:r>
              <a:rPr lang="en-US" altLang="zh-CN" dirty="0">
                <a:ea typeface="宋体" charset="0"/>
                <a:cs typeface="宋体" charset="0"/>
              </a:rPr>
              <a:t> TM?</a:t>
            </a:r>
          </a:p>
        </p:txBody>
      </p:sp>
    </p:spTree>
    <p:extLst>
      <p:ext uri="{BB962C8B-B14F-4D97-AF65-F5344CB8AC3E}">
        <p14:creationId xmlns:p14="http://schemas.microsoft.com/office/powerpoint/2010/main" val="4133497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A81D3-58D4-5741-9BD8-2F5C80CA8475}" type="slidenum">
              <a:rPr lang="he-IL"/>
              <a:pPr/>
              <a:t>39</a:t>
            </a:fld>
            <a:endParaRPr lang="zh-CN" altLang="en-US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Multitaple TMs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6778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宋体" charset="0"/>
                <a:cs typeface="宋体" charset="0"/>
              </a:rPr>
              <a:t>2-</a:t>
            </a:r>
            <a:r>
              <a:rPr lang="en-US" altLang="zh-CN">
                <a:ea typeface="宋体" charset="0"/>
                <a:cs typeface="宋体" charset="0"/>
              </a:rPr>
              <a:t>tape TM M deciding L = {0</a:t>
            </a:r>
            <a:r>
              <a:rPr lang="en-US" altLang="zh-CN" baseline="30000">
                <a:ea typeface="宋体" charset="0"/>
                <a:cs typeface="宋体" charset="0"/>
              </a:rPr>
              <a:t>k</a:t>
            </a:r>
            <a:r>
              <a:rPr lang="en-US" altLang="zh-CN">
                <a:ea typeface="宋体" charset="0"/>
                <a:cs typeface="宋体" charset="0"/>
              </a:rPr>
              <a:t>1</a:t>
            </a:r>
            <a:r>
              <a:rPr lang="en-US" altLang="zh-CN" baseline="30000">
                <a:ea typeface="宋体" charset="0"/>
                <a:cs typeface="宋体" charset="0"/>
              </a:rPr>
              <a:t>k </a:t>
            </a:r>
            <a:r>
              <a:rPr lang="en-US" altLang="zh-CN">
                <a:ea typeface="宋体" charset="0"/>
                <a:cs typeface="宋体" charset="0"/>
              </a:rPr>
              <a:t>: k ≥ 0}.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6553200" cy="3935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On input x: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tape left-to-right, reject if 0 to right of 1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0’s on tape 1, copying them to tape 2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1’s on tape 1, crossing off 0’s on tape 2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if all 0’s crossed off before done with 1’s reject </a:t>
            </a:r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if 0’s remain after done with ones, reject; otherwise accept.</a:t>
            </a:r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7467600" y="258195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O(n)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7467600" y="311535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7467600" y="364875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7391400" y="4876800"/>
            <a:ext cx="129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total: 3*O(n) = O(n)</a:t>
            </a:r>
          </a:p>
        </p:txBody>
      </p:sp>
    </p:spTree>
    <p:extLst>
      <p:ext uri="{BB962C8B-B14F-4D97-AF65-F5344CB8AC3E}">
        <p14:creationId xmlns:p14="http://schemas.microsoft.com/office/powerpoint/2010/main" val="21738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 autoUpdateAnimBg="0"/>
      <p:bldP spid="536581" grpId="0" autoUpdateAnimBg="0"/>
      <p:bldP spid="536582" grpId="0" autoUpdateAnimBg="0"/>
      <p:bldP spid="536583" grpId="0" autoUpdateAnimBg="0"/>
      <p:bldP spid="5365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Countable Set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685925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positive rational numbers Q = {m/n | m, n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>
                <a:ea typeface="宋体" charset="0"/>
                <a:cs typeface="宋体" charset="0"/>
              </a:rPr>
              <a:t> } are countable.</a:t>
            </a:r>
          </a:p>
          <a:p>
            <a:r>
              <a:rPr lang="en-US" altLang="zh-CN">
                <a:ea typeface="宋体" charset="0"/>
                <a:cs typeface="宋体" charset="0"/>
              </a:rPr>
              <a:t>Proof: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0" y="3438525"/>
            <a:ext cx="4692352" cy="26776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1/1 1/2 1/3 1/4 1/5 1/6 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2/1 2/2 2/3 2/4 2/5 2/6 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3/1 3/2 3/3 3/4 3/5 3/6 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4/1 4/2 4/3 4/4 4/5 4/6 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5/1 …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344472" y="3048000"/>
            <a:ext cx="2819400" cy="3048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2644840" y="3048000"/>
            <a:ext cx="28956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465420" y="3048000"/>
            <a:ext cx="22860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546052" y="3048000"/>
            <a:ext cx="17526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2667000" y="3048000"/>
            <a:ext cx="12954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172200" y="2895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66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  <p:bldP spid="13317" grpId="0" animBg="1"/>
      <p:bldP spid="13318" grpId="0" animBg="1"/>
      <p:bldP spid="13319" grpId="0" animBg="1"/>
      <p:bldP spid="13320" grpId="0" animBg="1"/>
      <p:bldP spid="13321" grpId="0" animBg="1"/>
      <p:bldP spid="133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F0DCD-F39E-DB47-9144-82C0CB82C201}" type="slidenum">
              <a:rPr lang="he-IL"/>
              <a:pPr/>
              <a:t>40</a:t>
            </a:fld>
            <a:endParaRPr lang="zh-CN" alt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Multitape TMs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Convenient to “program” multitape TMs rather than single-tape ones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equivalent when talking about decidability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not equivalent when talking about time complexity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Let t(n) satisfy t(n)≥n. Every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t(n)</a:t>
            </a:r>
            <a:r>
              <a:rPr lang="en-US" altLang="zh-CN">
                <a:ea typeface="宋体" charset="0"/>
                <a:cs typeface="宋体" charset="0"/>
              </a:rPr>
              <a:t> multitape TM has an equivalent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O(t(n)</a:t>
            </a:r>
            <a:r>
              <a:rPr lang="en-US" altLang="zh-CN" baseline="30000">
                <a:solidFill>
                  <a:schemeClr val="hlink"/>
                </a:solidFill>
                <a:ea typeface="宋体" charset="0"/>
                <a:cs typeface="宋体" charset="0"/>
              </a:rPr>
              <a:t>2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)</a:t>
            </a:r>
            <a:r>
              <a:rPr lang="en-US" altLang="zh-CN">
                <a:ea typeface="宋体" charset="0"/>
                <a:cs typeface="宋体" charset="0"/>
              </a:rPr>
              <a:t>  single-tape TM.</a:t>
            </a:r>
            <a:endParaRPr lang="zh-CN" altLang="en-US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7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F37F-7714-674A-AA5E-94E094AA1D41}" type="slidenum">
              <a:rPr lang="he-IL"/>
              <a:pPr/>
              <a:t>41</a:t>
            </a:fld>
            <a:endParaRPr lang="zh-CN" alt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“Polynomial Time Class” P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宋体" charset="0"/>
                <a:cs typeface="宋体" charset="0"/>
              </a:rPr>
              <a:t>interested in a coarse classification of problems. 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treat any polynomial running time as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efficient</a:t>
            </a:r>
            <a:r>
              <a:rPr lang="en-US" altLang="zh-CN" sz="2400">
                <a:ea typeface="宋体" charset="0"/>
                <a:cs typeface="宋体" charset="0"/>
              </a:rPr>
              <a:t>” or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tractable</a:t>
            </a:r>
            <a:r>
              <a:rPr lang="en-US" altLang="zh-CN" sz="2400">
                <a:ea typeface="宋体" charset="0"/>
                <a:cs typeface="宋体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treat any exponential running time as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inefficient</a:t>
            </a:r>
            <a:r>
              <a:rPr lang="en-US" altLang="zh-CN" sz="2400">
                <a:ea typeface="宋体" charset="0"/>
                <a:cs typeface="宋体" charset="0"/>
              </a:rPr>
              <a:t>” or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intractable</a:t>
            </a:r>
            <a:r>
              <a:rPr lang="en-US" altLang="zh-CN" sz="2400">
                <a:ea typeface="宋体" charset="0"/>
                <a:cs typeface="宋体" charset="0"/>
              </a:rPr>
              <a:t>”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“P” or “polynomial-time” is the class of languages that are decidable in polynomial time on a deterministic single-tape Turing Machine.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P = </a:t>
            </a:r>
            <a:r>
              <a:rPr lang="en-US" altLang="zh-CN" sz="4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</a:t>
            </a:r>
            <a:r>
              <a:rPr lang="en-US" altLang="zh-CN" baseline="-25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TIME(n</a:t>
            </a:r>
            <a:r>
              <a:rPr lang="en-US" altLang="zh-CN" baseline="30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endParaRPr lang="en-US" altLang="zh-CN">
              <a:solidFill>
                <a:schemeClr val="hlink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9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05F7-9E07-D246-9B19-F4DAA2A5F3E5}" type="slidenum">
              <a:rPr lang="he-IL"/>
              <a:pPr/>
              <a:t>42</a:t>
            </a:fld>
            <a:endParaRPr lang="zh-CN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Why P?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0"/>
                <a:cs typeface="宋体" charset="0"/>
              </a:rPr>
              <a:t>insensitive to particular deterministic model of computation chosen (“</a:t>
            </a:r>
            <a:r>
              <a:rPr lang="en-US" altLang="zh-CN" sz="2800" i="1">
                <a:ea typeface="宋体" charset="0"/>
                <a:cs typeface="宋体" charset="0"/>
              </a:rPr>
              <a:t>Any </a:t>
            </a:r>
            <a:r>
              <a:rPr lang="en-US" altLang="zh-CN" sz="2800" i="1">
                <a:solidFill>
                  <a:schemeClr val="hlink"/>
                </a:solidFill>
                <a:ea typeface="宋体" charset="0"/>
                <a:cs typeface="宋体" charset="0"/>
              </a:rPr>
              <a:t>reasonable</a:t>
            </a:r>
            <a:r>
              <a:rPr lang="en-US" altLang="zh-CN" sz="2800" i="1">
                <a:ea typeface="宋体" charset="0"/>
                <a:cs typeface="宋体" charset="0"/>
              </a:rPr>
              <a:t> deterministic computational models are polynomially equivalent.</a:t>
            </a:r>
            <a:r>
              <a:rPr lang="en-US" altLang="zh-CN" sz="2800">
                <a:ea typeface="宋体" charset="0"/>
                <a:cs typeface="宋体" charset="0"/>
              </a:rPr>
              <a:t>”)</a:t>
            </a:r>
          </a:p>
          <a:p>
            <a:r>
              <a:rPr lang="en-US" altLang="zh-CN" sz="2800">
                <a:ea typeface="宋体" charset="0"/>
                <a:cs typeface="宋体" charset="0"/>
              </a:rPr>
              <a:t>empirically: qualitative breakthrough to achieve polynomial running time is followed by quantitative improvements from impractical (e.g. n</a:t>
            </a:r>
            <a:r>
              <a:rPr lang="en-US" altLang="zh-CN" sz="2800" baseline="30000">
                <a:ea typeface="宋体" charset="0"/>
                <a:cs typeface="宋体" charset="0"/>
              </a:rPr>
              <a:t>100</a:t>
            </a:r>
            <a:r>
              <a:rPr lang="en-US" altLang="zh-CN" sz="2800">
                <a:ea typeface="宋体" charset="0"/>
                <a:cs typeface="宋体" charset="0"/>
              </a:rPr>
              <a:t>) to practical (e.g. n</a:t>
            </a:r>
            <a:r>
              <a:rPr lang="en-US" altLang="zh-CN" sz="2800" baseline="30000">
                <a:ea typeface="宋体" charset="0"/>
                <a:cs typeface="宋体" charset="0"/>
              </a:rPr>
              <a:t>3</a:t>
            </a:r>
            <a:r>
              <a:rPr lang="en-US" altLang="zh-CN" sz="2800">
                <a:ea typeface="宋体" charset="0"/>
                <a:cs typeface="宋体" charset="0"/>
              </a:rPr>
              <a:t> or n</a:t>
            </a:r>
            <a:r>
              <a:rPr lang="en-US" altLang="zh-CN" sz="2800" baseline="30000">
                <a:ea typeface="宋体" charset="0"/>
                <a:cs typeface="宋体" charset="0"/>
              </a:rPr>
              <a:t>2</a:t>
            </a:r>
            <a:r>
              <a:rPr lang="en-US" altLang="zh-CN" sz="2800">
                <a:ea typeface="宋体" charset="0"/>
                <a:cs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27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BFBFE-A489-724E-90E2-E27B36FE78E1}" type="slidenum">
              <a:rPr lang="he-IL"/>
              <a:pPr/>
              <a:t>43</a:t>
            </a:fld>
            <a:endParaRPr lang="zh-CN" alt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Languages in P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PATH = {&lt;G, s, t&gt; | G is a directed graph that has a directed path from s to t}</a:t>
            </a:r>
          </a:p>
          <a:p>
            <a:pPr>
              <a:lnSpc>
                <a:spcPct val="120000"/>
              </a:lnSpc>
            </a:pPr>
            <a:endParaRPr lang="en-US" altLang="zh-CN" sz="240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RELPRIME = {&lt;x, y&gt; | x and y are relatively prime}</a:t>
            </a:r>
          </a:p>
          <a:p>
            <a:pPr>
              <a:lnSpc>
                <a:spcPct val="120000"/>
              </a:lnSpc>
            </a:pPr>
            <a:endParaRPr lang="en-US" altLang="zh-CN" sz="200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A</a:t>
            </a:r>
            <a:r>
              <a:rPr lang="en-US" altLang="zh-CN" baseline="-25000">
                <a:ea typeface="宋体" charset="0"/>
                <a:cs typeface="宋体" charset="0"/>
              </a:rPr>
              <a:t>CFG</a:t>
            </a:r>
            <a:r>
              <a:rPr lang="en-US" altLang="zh-CN">
                <a:ea typeface="宋体" charset="0"/>
                <a:cs typeface="宋体" charset="0"/>
              </a:rPr>
              <a:t> = {&lt;G, w&gt; | G is a CFG that generates string w}</a:t>
            </a:r>
          </a:p>
        </p:txBody>
      </p:sp>
    </p:spTree>
    <p:extLst>
      <p:ext uri="{BB962C8B-B14F-4D97-AF65-F5344CB8AC3E}">
        <p14:creationId xmlns:p14="http://schemas.microsoft.com/office/powerpoint/2010/main" val="917996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1ED0B-B23F-D44C-BCDC-A3493C258E1C}" type="slidenum">
              <a:rPr lang="he-IL"/>
              <a:pPr/>
              <a:t>44</a:t>
            </a:fld>
            <a:endParaRPr lang="zh-CN" alt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Nondeterministic TMs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Recall: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nondeterministic TM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informally, TM with several possible next configurations at each step</a:t>
            </a:r>
          </a:p>
        </p:txBody>
      </p:sp>
    </p:spTree>
    <p:extLst>
      <p:ext uri="{BB962C8B-B14F-4D97-AF65-F5344CB8AC3E}">
        <p14:creationId xmlns:p14="http://schemas.microsoft.com/office/powerpoint/2010/main" val="843782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the TM to have a choice of move at each step.</a:t>
            </a:r>
          </a:p>
          <a:p>
            <a:pPr lvl="1"/>
            <a:r>
              <a:rPr lang="en-US"/>
              <a:t>Each choice is a state-symbol-direction triple, as for the deterministic TM.</a:t>
            </a:r>
          </a:p>
          <a:p>
            <a:r>
              <a:rPr lang="en-US"/>
              <a:t>The TM accepts its input if any sequence of choices leads to an accepting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8A5B-2BD1-AB44-952B-046AA663E03F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a NTM by a DTM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The DTM maintains on its tape a queue of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of the NTM.</a:t>
            </a:r>
          </a:p>
          <a:p>
            <a:pPr marL="609600" indent="-609600"/>
            <a:r>
              <a:rPr lang="en-US"/>
              <a:t>A second track is used to mark certain positions: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mark for the ID at the head of the queue.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mark to help copy the ID at the head and make a one-move change.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BD77-7373-434C-B702-31F9F03E9E31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the DTM Tape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7E0-E7E5-D943-9F76-F51603F09B41}" type="slidenum">
              <a:rPr lang="en-US"/>
              <a:pPr/>
              <a:t>47</a:t>
            </a:fld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914400" y="3352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914400" y="3810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914400" y="4343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74725" y="3767138"/>
            <a:ext cx="761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0</a:t>
            </a:r>
            <a:r>
              <a:rPr lang="en-US"/>
              <a:t> # ID</a:t>
            </a:r>
            <a:r>
              <a:rPr lang="en-US" baseline="-25000"/>
              <a:t>1</a:t>
            </a:r>
            <a:r>
              <a:rPr lang="en-US"/>
              <a:t>  # …  # ID</a:t>
            </a:r>
            <a:r>
              <a:rPr lang="en-US" baseline="-25000"/>
              <a:t>k</a:t>
            </a:r>
            <a:r>
              <a:rPr lang="en-US"/>
              <a:t> # ID</a:t>
            </a:r>
            <a:r>
              <a:rPr lang="en-US" baseline="-25000"/>
              <a:t>k+1</a:t>
            </a:r>
            <a:r>
              <a:rPr lang="en-US"/>
              <a:t> …        # ID</a:t>
            </a:r>
            <a:r>
              <a:rPr lang="en-US" baseline="-25000"/>
              <a:t>n</a:t>
            </a:r>
            <a:r>
              <a:rPr lang="en-US"/>
              <a:t>  # New ID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472254" y="33528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2167454" y="1981200"/>
            <a:ext cx="1246188" cy="1371600"/>
            <a:chOff x="1872" y="1248"/>
            <a:chExt cx="785" cy="864"/>
          </a:xfrm>
        </p:grpSpPr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1872" y="1248"/>
              <a:ext cx="7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Front of</a:t>
              </a:r>
            </a:p>
            <a:p>
              <a:r>
                <a:rPr lang="en-US" dirty="0"/>
                <a:t>queue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16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853254" y="33528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3081854" y="1752600"/>
            <a:ext cx="3638550" cy="1600200"/>
            <a:chOff x="2448" y="1104"/>
            <a:chExt cx="2292" cy="1008"/>
          </a:xfrm>
        </p:grpSpPr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3168" y="1104"/>
              <a:ext cx="157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Where you are</a:t>
              </a:r>
            </a:p>
            <a:p>
              <a:r>
                <a:rPr lang="en-US"/>
                <a:t>copying ID</a:t>
              </a:r>
              <a:r>
                <a:rPr lang="en-US" baseline="-25000"/>
                <a:t>k</a:t>
              </a:r>
              <a:r>
                <a:rPr lang="en-US"/>
                <a:t> with </a:t>
              </a:r>
            </a:p>
            <a:p>
              <a:r>
                <a:rPr lang="en-US"/>
                <a:t>a move</a:t>
              </a:r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H="1">
              <a:off x="2448" y="16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986836" y="4724400"/>
            <a:ext cx="1160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 of</a:t>
            </a:r>
          </a:p>
          <a:p>
            <a:r>
              <a:rPr lang="en-US"/>
              <a:t>queue</a:t>
            </a: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367836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8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2667"/>
            <a:ext cx="9144000" cy="482600"/>
          </a:xfrm>
        </p:spPr>
        <p:txBody>
          <a:bodyPr/>
          <a:lstStyle/>
          <a:p>
            <a:r>
              <a:rPr lang="en-US" dirty="0"/>
              <a:t>Operation of the Simulating DTM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DTM finds the ID at the current front of the queue.</a:t>
            </a:r>
          </a:p>
          <a:p>
            <a:r>
              <a:rPr lang="en-US" dirty="0"/>
              <a:t>It looks for the state in that ID so it can determine the moves permitted from that ID.</a:t>
            </a:r>
          </a:p>
          <a:p>
            <a:r>
              <a:rPr lang="en-US" dirty="0"/>
              <a:t>If there are m possible moves, it creates m new 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one for each move, at the rear of the queue.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156A-3BC7-DD4B-8424-748D8D30A3CB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3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of the DTM – 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m new 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are created one at a time.</a:t>
            </a:r>
          </a:p>
          <a:p>
            <a:r>
              <a:rPr lang="en-US" dirty="0"/>
              <a:t>After all are created, the marker for the front of the queue is moved one ID toward the rear of the queue.</a:t>
            </a:r>
          </a:p>
          <a:p>
            <a:r>
              <a:rPr lang="en-US" dirty="0"/>
              <a:t>However, if a created ID has an accepting state, the DTM instead accepts and halts.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0A53-2AD7-BA4F-8653-2176E241FC44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Uncountable Set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the real numbers </a:t>
            </a: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 </a:t>
            </a:r>
            <a:r>
              <a:rPr lang="en-US" altLang="zh-CN" dirty="0">
                <a:ea typeface="宋体" charset="0"/>
                <a:cs typeface="宋体" charset="0"/>
              </a:rPr>
              <a:t>are NOT countable (they are 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  <a:r>
              <a:rPr lang="en-US" altLang="zh-CN" dirty="0">
                <a:latin typeface="Arial"/>
                <a:ea typeface="宋体" charset="0"/>
                <a:cs typeface="宋体" charset="0"/>
              </a:rPr>
              <a:t>”</a:t>
            </a:r>
            <a:r>
              <a:rPr lang="en-US" altLang="zh-CN" dirty="0">
                <a:ea typeface="宋体" charset="0"/>
                <a:cs typeface="宋体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How do you prove such a statement?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assume countable (so there exists </a:t>
            </a:r>
            <a:r>
              <a:rPr lang="en-US" altLang="zh-CN" dirty="0" err="1">
                <a:ea typeface="宋体" charset="0"/>
                <a:cs typeface="宋体" charset="0"/>
              </a:rPr>
              <a:t>bijection</a:t>
            </a:r>
            <a:r>
              <a:rPr lang="en-US" altLang="zh-CN" dirty="0">
                <a:ea typeface="宋体" charset="0"/>
                <a:cs typeface="宋体" charset="0"/>
              </a:rPr>
              <a:t> f)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derive contradiction (some element not mapped to by f)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technique is called </a:t>
            </a:r>
            <a:r>
              <a:rPr lang="en-US" altLang="zh-CN" dirty="0" err="1">
                <a:solidFill>
                  <a:srgbClr val="FF0000"/>
                </a:solidFill>
                <a:ea typeface="宋体" charset="0"/>
                <a:cs typeface="宋体" charset="0"/>
              </a:rPr>
              <a:t>diagonalization</a:t>
            </a:r>
            <a:r>
              <a:rPr lang="en-US" altLang="zh-CN" dirty="0">
                <a:ea typeface="宋体" charset="0"/>
                <a:cs typeface="宋体" charset="0"/>
              </a:rPr>
              <a:t> (Cantor)</a:t>
            </a:r>
          </a:p>
        </p:txBody>
      </p:sp>
    </p:spTree>
    <p:extLst>
      <p:ext uri="{BB962C8B-B14F-4D97-AF65-F5344CB8AC3E}">
        <p14:creationId xmlns:p14="http://schemas.microsoft.com/office/powerpoint/2010/main" val="331178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NTM -&gt; DTM Construction Works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upper bound, say k, on the number of choices of move of the NTM for any state/symbol combination.</a:t>
            </a:r>
          </a:p>
          <a:p>
            <a:r>
              <a:rPr lang="en-US" dirty="0"/>
              <a:t>Thus, any ID reachable from the initial ID by n moves of the NTM will be constructed by the DTM after constructing at most (k</a:t>
            </a:r>
            <a:r>
              <a:rPr lang="en-US" baseline="30000" dirty="0"/>
              <a:t>n+1</a:t>
            </a:r>
            <a:r>
              <a:rPr lang="en-US" dirty="0"/>
              <a:t>-k)/(k-1)ID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7BF-B038-7F49-ABDD-9F0390CA9A80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4241802" y="4419582"/>
            <a:ext cx="2828925" cy="914400"/>
            <a:chOff x="2592" y="3504"/>
            <a:chExt cx="1782" cy="576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2592" y="3792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Sum of k+k</a:t>
              </a:r>
              <a:r>
                <a:rPr lang="en-US" baseline="30000" dirty="0"/>
                <a:t>2</a:t>
              </a:r>
              <a:r>
                <a:rPr lang="en-US" dirty="0"/>
                <a:t>+…+</a:t>
              </a:r>
              <a:r>
                <a:rPr lang="en-US" dirty="0" err="1"/>
                <a:t>k</a:t>
              </a:r>
              <a:r>
                <a:rPr lang="en-US" baseline="30000" dirty="0" err="1"/>
                <a:t>n</a:t>
              </a:r>
              <a:endParaRPr lang="en-US" baseline="30000" dirty="0"/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flipV="1">
              <a:off x="3456" y="350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 – (2)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NTM accepts, it does so in some sequence of n choices of move.</a:t>
            </a:r>
          </a:p>
          <a:p>
            <a:r>
              <a:rPr lang="en-US"/>
              <a:t>Thus the ID with an accepting state will be constructed by the DTM in some large number of its own moves.</a:t>
            </a:r>
          </a:p>
          <a:p>
            <a:r>
              <a:rPr lang="en-US"/>
              <a:t>If the NTM does not accept, there is no way for the DTM to accept.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9925-C225-5441-9FC5-00FB04AA9120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8563C-B612-764B-8664-EBA38F00C720}" type="slidenum">
              <a:rPr lang="he-IL"/>
              <a:pPr/>
              <a:t>52</a:t>
            </a:fld>
            <a:endParaRPr lang="zh-CN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Nondeterministic TMs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67786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>
                <a:ea typeface="宋体" charset="0"/>
                <a:cs typeface="宋体" charset="0"/>
              </a:rPr>
              <a:t>visualize computation of a NTM M as a tree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209800" y="2133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r>
              <a:rPr lang="en-US" altLang="zh-CN" sz="2400" baseline="-25000"/>
              <a:t>start</a:t>
            </a:r>
            <a:endParaRPr lang="en-US" altLang="zh-CN" sz="2400"/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20574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1524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2057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2" name="Oval 8"/>
          <p:cNvSpPr>
            <a:spLocks noChangeArrowheads="1"/>
          </p:cNvSpPr>
          <p:nvPr/>
        </p:nvSpPr>
        <p:spPr bwMode="auto">
          <a:xfrm>
            <a:off x="2590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3" name="Oval 9"/>
          <p:cNvSpPr>
            <a:spLocks noChangeArrowheads="1"/>
          </p:cNvSpPr>
          <p:nvPr/>
        </p:nvSpPr>
        <p:spPr bwMode="auto">
          <a:xfrm>
            <a:off x="114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5" name="Oval 11"/>
          <p:cNvSpPr>
            <a:spLocks noChangeArrowheads="1"/>
          </p:cNvSpPr>
          <p:nvPr/>
        </p:nvSpPr>
        <p:spPr bwMode="auto">
          <a:xfrm>
            <a:off x="2667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6" name="Oval 12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2971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8" name="Oval 14"/>
          <p:cNvSpPr>
            <a:spLocks noChangeArrowheads="1"/>
          </p:cNvSpPr>
          <p:nvPr/>
        </p:nvSpPr>
        <p:spPr bwMode="auto">
          <a:xfrm>
            <a:off x="3810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1447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9144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4241" name="AutoShape 17"/>
          <p:cNvCxnSpPr>
            <a:cxnSpLocks noChangeShapeType="1"/>
            <a:stCxn id="564229" idx="3"/>
            <a:endCxn id="564230" idx="7"/>
          </p:cNvCxnSpPr>
          <p:nvPr/>
        </p:nvCxnSpPr>
        <p:spPr bwMode="auto">
          <a:xfrm flipH="1">
            <a:off x="1654175" y="2492375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2" name="AutoShape 18"/>
          <p:cNvCxnSpPr>
            <a:cxnSpLocks noChangeShapeType="1"/>
            <a:stCxn id="564229" idx="4"/>
            <a:endCxn id="564231" idx="0"/>
          </p:cNvCxnSpPr>
          <p:nvPr/>
        </p:nvCxnSpPr>
        <p:spPr bwMode="auto">
          <a:xfrm>
            <a:off x="2133600" y="2514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3" name="AutoShape 19"/>
          <p:cNvCxnSpPr>
            <a:cxnSpLocks noChangeShapeType="1"/>
            <a:stCxn id="564229" idx="4"/>
            <a:endCxn id="564232" idx="0"/>
          </p:cNvCxnSpPr>
          <p:nvPr/>
        </p:nvCxnSpPr>
        <p:spPr bwMode="auto">
          <a:xfrm>
            <a:off x="2133600" y="2514600"/>
            <a:ext cx="533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4" name="AutoShape 20"/>
          <p:cNvCxnSpPr>
            <a:cxnSpLocks noChangeShapeType="1"/>
            <a:stCxn id="564230" idx="3"/>
            <a:endCxn id="564233" idx="0"/>
          </p:cNvCxnSpPr>
          <p:nvPr/>
        </p:nvCxnSpPr>
        <p:spPr bwMode="auto">
          <a:xfrm flipH="1">
            <a:off x="1219200" y="3178175"/>
            <a:ext cx="3270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5" name="AutoShape 21"/>
          <p:cNvCxnSpPr>
            <a:cxnSpLocks noChangeShapeType="1"/>
            <a:stCxn id="564230" idx="4"/>
            <a:endCxn id="564234" idx="0"/>
          </p:cNvCxnSpPr>
          <p:nvPr/>
        </p:nvCxnSpPr>
        <p:spPr bwMode="auto">
          <a:xfrm>
            <a:off x="1600200" y="3200400"/>
            <a:ext cx="76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6" name="AutoShape 22"/>
          <p:cNvCxnSpPr>
            <a:cxnSpLocks noChangeShapeType="1"/>
            <a:stCxn id="564232" idx="4"/>
            <a:endCxn id="564235" idx="0"/>
          </p:cNvCxnSpPr>
          <p:nvPr/>
        </p:nvCxnSpPr>
        <p:spPr bwMode="auto">
          <a:xfrm>
            <a:off x="2667000" y="3200400"/>
            <a:ext cx="76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7" name="AutoShape 23"/>
          <p:cNvCxnSpPr>
            <a:cxnSpLocks noChangeShapeType="1"/>
            <a:stCxn id="564235" idx="4"/>
            <a:endCxn id="564236" idx="0"/>
          </p:cNvCxnSpPr>
          <p:nvPr/>
        </p:nvCxnSpPr>
        <p:spPr bwMode="auto">
          <a:xfrm flipH="1">
            <a:off x="2514600" y="3810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8" name="AutoShape 24"/>
          <p:cNvCxnSpPr>
            <a:cxnSpLocks noChangeShapeType="1"/>
            <a:stCxn id="564235" idx="4"/>
            <a:endCxn id="564237" idx="0"/>
          </p:cNvCxnSpPr>
          <p:nvPr/>
        </p:nvCxnSpPr>
        <p:spPr bwMode="auto">
          <a:xfrm>
            <a:off x="2743200" y="38100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49" name="AutoShape 25"/>
          <p:cNvCxnSpPr>
            <a:cxnSpLocks noChangeShapeType="1"/>
            <a:stCxn id="564233" idx="4"/>
            <a:endCxn id="564239" idx="0"/>
          </p:cNvCxnSpPr>
          <p:nvPr/>
        </p:nvCxnSpPr>
        <p:spPr bwMode="auto">
          <a:xfrm>
            <a:off x="1219200" y="38100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50" name="AutoShape 26"/>
          <p:cNvCxnSpPr>
            <a:cxnSpLocks noChangeShapeType="1"/>
            <a:stCxn id="564233" idx="4"/>
            <a:endCxn id="564240" idx="0"/>
          </p:cNvCxnSpPr>
          <p:nvPr/>
        </p:nvCxnSpPr>
        <p:spPr bwMode="auto">
          <a:xfrm flipH="1">
            <a:off x="990600" y="3810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51" name="AutoShape 27"/>
          <p:cNvCxnSpPr>
            <a:cxnSpLocks noChangeShapeType="1"/>
            <a:stCxn id="564233" idx="4"/>
            <a:endCxn id="564238" idx="0"/>
          </p:cNvCxnSpPr>
          <p:nvPr/>
        </p:nvCxnSpPr>
        <p:spPr bwMode="auto">
          <a:xfrm flipH="1">
            <a:off x="457200" y="3810000"/>
            <a:ext cx="762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3429000" y="2286000"/>
            <a:ext cx="5257800" cy="386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3200"/>
              <a:t> </a:t>
            </a:r>
            <a:r>
              <a:rPr lang="en-US" altLang="zh-CN" sz="2400"/>
              <a:t>nodes are configurations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 leaves are accept/reject configurations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 M accepts if and only if there exists an accept leaf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M is a decider, so no paths go on forever</a:t>
            </a:r>
          </a:p>
          <a:p>
            <a:pPr eaLnBrk="1" hangingPunct="1">
              <a:buFontTx/>
              <a:buChar char="•"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running time is max. path length</a:t>
            </a:r>
          </a:p>
        </p:txBody>
      </p:sp>
      <p:sp>
        <p:nvSpPr>
          <p:cNvPr id="564253" name="Oval 29"/>
          <p:cNvSpPr>
            <a:spLocks noChangeArrowheads="1"/>
          </p:cNvSpPr>
          <p:nvPr/>
        </p:nvSpPr>
        <p:spPr bwMode="auto">
          <a:xfrm>
            <a:off x="6858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4" name="Oval 30"/>
          <p:cNvSpPr>
            <a:spLocks noChangeArrowheads="1"/>
          </p:cNvSpPr>
          <p:nvPr/>
        </p:nvSpPr>
        <p:spPr bwMode="auto">
          <a:xfrm>
            <a:off x="1219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4255" name="AutoShape 31"/>
          <p:cNvCxnSpPr>
            <a:cxnSpLocks noChangeShapeType="1"/>
            <a:stCxn id="564240" idx="4"/>
            <a:endCxn id="564253" idx="0"/>
          </p:cNvCxnSpPr>
          <p:nvPr/>
        </p:nvCxnSpPr>
        <p:spPr bwMode="auto">
          <a:xfrm flipH="1">
            <a:off x="762000" y="44958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56" name="AutoShape 32"/>
          <p:cNvCxnSpPr>
            <a:cxnSpLocks noChangeShapeType="1"/>
            <a:stCxn id="564240" idx="4"/>
            <a:endCxn id="564254" idx="0"/>
          </p:cNvCxnSpPr>
          <p:nvPr/>
        </p:nvCxnSpPr>
        <p:spPr bwMode="auto">
          <a:xfrm>
            <a:off x="990600" y="44958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9906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8" name="Oval 34"/>
          <p:cNvSpPr>
            <a:spLocks noChangeArrowheads="1"/>
          </p:cNvSpPr>
          <p:nvPr/>
        </p:nvSpPr>
        <p:spPr bwMode="auto">
          <a:xfrm>
            <a:off x="1524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4259" name="AutoShape 35"/>
          <p:cNvCxnSpPr>
            <a:cxnSpLocks noChangeShapeType="1"/>
            <a:stCxn id="564254" idx="4"/>
            <a:endCxn id="564257" idx="0"/>
          </p:cNvCxnSpPr>
          <p:nvPr/>
        </p:nvCxnSpPr>
        <p:spPr bwMode="auto">
          <a:xfrm flipH="1">
            <a:off x="1066800" y="51816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260" name="AutoShape 36"/>
          <p:cNvCxnSpPr>
            <a:cxnSpLocks noChangeShapeType="1"/>
            <a:stCxn id="564254" idx="4"/>
            <a:endCxn id="564258" idx="0"/>
          </p:cNvCxnSpPr>
          <p:nvPr/>
        </p:nvCxnSpPr>
        <p:spPr bwMode="auto">
          <a:xfrm>
            <a:off x="1295400" y="51816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4261" name="Text Box 37"/>
          <p:cNvSpPr txBox="1">
            <a:spLocks noChangeArrowheads="1"/>
          </p:cNvSpPr>
          <p:nvPr/>
        </p:nvSpPr>
        <p:spPr bwMode="auto">
          <a:xfrm>
            <a:off x="2133600" y="4419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acc</a:t>
            </a:r>
          </a:p>
        </p:txBody>
      </p:sp>
      <p:sp>
        <p:nvSpPr>
          <p:cNvPr id="564262" name="Text Box 38"/>
          <p:cNvSpPr txBox="1">
            <a:spLocks noChangeArrowheads="1"/>
          </p:cNvSpPr>
          <p:nvPr/>
        </p:nvSpPr>
        <p:spPr bwMode="auto">
          <a:xfrm>
            <a:off x="1295400" y="4419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rej</a:t>
            </a:r>
          </a:p>
        </p:txBody>
      </p:sp>
    </p:spTree>
    <p:extLst>
      <p:ext uri="{BB962C8B-B14F-4D97-AF65-F5344CB8AC3E}">
        <p14:creationId xmlns:p14="http://schemas.microsoft.com/office/powerpoint/2010/main" val="2026519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1487-3592-5A43-A03B-8584A539595F}" type="slidenum">
              <a:rPr lang="he-IL"/>
              <a:pPr/>
              <a:t>53</a:t>
            </a:fld>
            <a:endParaRPr lang="zh-CN" alt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“Nondeterministic Polynomial Time Class” NP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Definition</a:t>
            </a:r>
            <a:r>
              <a:rPr lang="en-US" altLang="zh-CN">
                <a:ea typeface="宋体" charset="0"/>
                <a:cs typeface="宋体" charset="0"/>
              </a:rPr>
              <a:t>: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TIME(t(n))</a:t>
            </a:r>
            <a:r>
              <a:rPr lang="en-US" altLang="zh-CN">
                <a:ea typeface="宋体" charset="0"/>
                <a:cs typeface="宋体" charset="0"/>
              </a:rPr>
              <a:t> = {L | there exists a TM M that decides L in time O(t(n))}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P = </a:t>
            </a:r>
            <a:r>
              <a:rPr lang="en-US" altLang="zh-CN" sz="44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</a:t>
            </a:r>
            <a:r>
              <a:rPr lang="en-US" altLang="zh-CN" sz="3600" baseline="-25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 sz="36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TIME(n</a:t>
            </a:r>
            <a:r>
              <a:rPr lang="en-US" altLang="zh-CN" sz="3600" baseline="30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36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algn="ctr">
              <a:lnSpc>
                <a:spcPct val="120000"/>
              </a:lnSpc>
              <a:buFontTx/>
              <a:buNone/>
            </a:pPr>
            <a:endParaRPr lang="en-US" altLang="zh-CN" sz="240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Definition</a:t>
            </a:r>
            <a:r>
              <a:rPr lang="en-US" altLang="zh-CN">
                <a:ea typeface="宋体" charset="0"/>
                <a:cs typeface="宋体" charset="0"/>
              </a:rPr>
              <a:t>: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NTIME(t(n))</a:t>
            </a:r>
            <a:r>
              <a:rPr lang="en-US" altLang="zh-CN">
                <a:ea typeface="宋体" charset="0"/>
                <a:cs typeface="宋体" charset="0"/>
              </a:rPr>
              <a:t> = {L | there exists a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>
                <a:ea typeface="宋体" charset="0"/>
                <a:cs typeface="宋体" charset="0"/>
              </a:rPr>
              <a:t>TM M that decides L in time O(t(n))}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NP = </a:t>
            </a:r>
            <a:r>
              <a:rPr lang="en-US" altLang="zh-CN" sz="44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</a:t>
            </a:r>
            <a:r>
              <a:rPr lang="en-US" altLang="zh-CN" sz="3600" baseline="-250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 sz="36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NTIME(n</a:t>
            </a:r>
            <a:r>
              <a:rPr lang="en-US" altLang="zh-CN" sz="3600" baseline="300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36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endParaRPr lang="zh-CN" altLang="en-US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56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B6772-E23C-024C-8E4F-06A62C8F2D83}" type="slidenum">
              <a:rPr lang="he-IL"/>
              <a:pPr/>
              <a:t>54</a:t>
            </a:fld>
            <a:endParaRPr lang="zh-CN" alt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Poly-Time Verifiers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0"/>
                <a:cs typeface="宋体" charset="0"/>
              </a:rPr>
              <a:t>NP = {L | L is decided by some poly-time NTM}</a:t>
            </a:r>
          </a:p>
          <a:p>
            <a:pPr>
              <a:buFontTx/>
              <a:buNone/>
            </a:pPr>
            <a:endParaRPr lang="en-US" altLang="zh-CN" sz="20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Very useful alternate definition of NP:</a:t>
            </a:r>
          </a:p>
          <a:p>
            <a:pPr>
              <a:buFontTx/>
              <a:buNone/>
            </a:pPr>
            <a:r>
              <a:rPr lang="en-US" altLang="zh-CN" sz="2800" b="1" u="sng" dirty="0">
                <a:ea typeface="宋体" charset="0"/>
                <a:cs typeface="宋体" charset="0"/>
              </a:rPr>
              <a:t>Theorem</a:t>
            </a:r>
            <a:r>
              <a:rPr lang="en-US" altLang="zh-CN" sz="2800" dirty="0">
                <a:ea typeface="宋体" charset="0"/>
                <a:cs typeface="宋体" charset="0"/>
              </a:rPr>
              <a:t>: language L </a:t>
            </a:r>
            <a:r>
              <a:rPr lang="en-US" altLang="zh-CN" sz="2800" dirty="0">
                <a:ea typeface="宋体" charset="0"/>
                <a:cs typeface="宋体" charset="0"/>
                <a:sym typeface="Symbol" charset="0"/>
              </a:rPr>
              <a:t>is in NP if and only if it is expressible as:</a:t>
            </a: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L = { x |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y, |y| ≤ |</a:t>
            </a:r>
            <a:r>
              <a:rPr lang="en-US" altLang="zh-CN" sz="24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x|</a:t>
            </a:r>
            <a:r>
              <a:rPr lang="en-US" altLang="zh-CN" sz="2400" baseline="300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k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, &lt;x, y&gt;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charset="0"/>
                <a:cs typeface="宋体" charset="0"/>
                <a:sym typeface="Symbol" charset="0"/>
              </a:rPr>
              <a:t>	where R is a language in P.</a:t>
            </a:r>
          </a:p>
          <a:p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poly-time</a:t>
            </a:r>
            <a:r>
              <a:rPr lang="en-US" altLang="zh-CN" sz="2800" dirty="0">
                <a:ea typeface="宋体" charset="0"/>
                <a:cs typeface="宋体" charset="0"/>
              </a:rPr>
              <a:t> TM M</a:t>
            </a:r>
            <a:r>
              <a:rPr lang="en-US" altLang="zh-CN" sz="2800" baseline="-25000" dirty="0">
                <a:ea typeface="宋体" charset="0"/>
                <a:cs typeface="宋体" charset="0"/>
              </a:rPr>
              <a:t>R</a:t>
            </a:r>
            <a:r>
              <a:rPr lang="en-US" altLang="zh-CN" sz="2800" dirty="0">
                <a:ea typeface="宋体" charset="0"/>
                <a:cs typeface="宋体" charset="0"/>
              </a:rPr>
              <a:t> deciding R is a “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verifier</a:t>
            </a:r>
            <a:r>
              <a:rPr lang="en-US" altLang="zh-CN" sz="2800" dirty="0">
                <a:ea typeface="宋体" charset="0"/>
                <a:cs typeface="宋体" charset="0"/>
              </a:rPr>
              <a:t>” </a:t>
            </a:r>
          </a:p>
        </p:txBody>
      </p:sp>
      <p:sp>
        <p:nvSpPr>
          <p:cNvPr id="571396" name="AutoShape 4"/>
          <p:cNvSpPr>
            <a:spLocks/>
          </p:cNvSpPr>
          <p:nvPr/>
        </p:nvSpPr>
        <p:spPr bwMode="auto">
          <a:xfrm>
            <a:off x="6629400" y="1367357"/>
            <a:ext cx="2286000" cy="952500"/>
          </a:xfrm>
          <a:prstGeom prst="borderCallout1">
            <a:avLst>
              <a:gd name="adj1" fmla="val 12000"/>
              <a:gd name="adj2" fmla="val -3333"/>
              <a:gd name="adj3" fmla="val 252500"/>
              <a:gd name="adj4" fmla="val -12527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solidFill>
                  <a:srgbClr val="FFFF99"/>
                </a:solidFill>
              </a:rPr>
              <a:t>“</a:t>
            </a:r>
            <a:r>
              <a:rPr lang="en-US" altLang="zh-CN" sz="2800">
                <a:solidFill>
                  <a:srgbClr val="FF9933"/>
                </a:solidFill>
              </a:rPr>
              <a:t>certificate</a:t>
            </a:r>
            <a:r>
              <a:rPr lang="en-US" altLang="zh-CN" sz="2800">
                <a:solidFill>
                  <a:srgbClr val="FFFF99"/>
                </a:solidFill>
              </a:rPr>
              <a:t>” or “</a:t>
            </a:r>
            <a:r>
              <a:rPr lang="en-US" altLang="zh-CN" sz="2800">
                <a:solidFill>
                  <a:srgbClr val="FF9933"/>
                </a:solidFill>
              </a:rPr>
              <a:t>proof</a:t>
            </a:r>
            <a:r>
              <a:rPr lang="en-US" altLang="zh-CN" sz="2800">
                <a:solidFill>
                  <a:srgbClr val="FFFF99"/>
                </a:solidFill>
              </a:rPr>
              <a:t>”</a:t>
            </a:r>
          </a:p>
        </p:txBody>
      </p:sp>
      <p:sp>
        <p:nvSpPr>
          <p:cNvPr id="571397" name="AutoShape 5"/>
          <p:cNvSpPr>
            <a:spLocks/>
          </p:cNvSpPr>
          <p:nvPr/>
        </p:nvSpPr>
        <p:spPr bwMode="auto">
          <a:xfrm>
            <a:off x="6934200" y="2967557"/>
            <a:ext cx="1981200" cy="952500"/>
          </a:xfrm>
          <a:prstGeom prst="borderCallout1">
            <a:avLst>
              <a:gd name="adj1" fmla="val 12000"/>
              <a:gd name="adj2" fmla="val -3847"/>
              <a:gd name="adj3" fmla="val 82333"/>
              <a:gd name="adj4" fmla="val -64505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solidFill>
                  <a:srgbClr val="FFFF99"/>
                </a:solidFill>
              </a:rPr>
              <a:t>efficiently verifiable</a:t>
            </a:r>
          </a:p>
        </p:txBody>
      </p:sp>
    </p:spTree>
    <p:extLst>
      <p:ext uri="{BB962C8B-B14F-4D97-AF65-F5344CB8AC3E}">
        <p14:creationId xmlns:p14="http://schemas.microsoft.com/office/powerpoint/2010/main" val="20671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animBg="1" autoUpdateAnimBg="0"/>
      <p:bldP spid="57139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6999-0634-D640-A8DB-F9031566B689}" type="slidenum">
              <a:rPr lang="he-IL"/>
              <a:pPr/>
              <a:t>55</a:t>
            </a:fld>
            <a:endParaRPr lang="zh-CN" alt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Example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宋体" charset="0"/>
                <a:cs typeface="宋体" charset="0"/>
              </a:rPr>
              <a:t>HAMPATH = {&lt;G, s, t&gt; | G is a directed graph with a Hamiltonian path from s to t}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>
                <a:ea typeface="宋体" charset="0"/>
                <a:cs typeface="宋体" charset="0"/>
              </a:rPr>
              <a:t>is expressible as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</a:rPr>
              <a:t>HAMPATH = {</a:t>
            </a:r>
            <a:r>
              <a:rPr lang="en-US" altLang="zh-CN" sz="2800" dirty="0">
                <a:solidFill>
                  <a:schemeClr val="hlink"/>
                </a:solidFill>
              </a:rPr>
              <a:t>&lt;G, s, t&gt;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</a:rPr>
              <a:t> | 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p for which &lt;&lt;G, s, t&gt;, p&gt;  R},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R = {&lt;&lt;G, s, t&gt;,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</a:rPr>
              <a:t> p&gt; | p is a Ham. path in G from s to t}</a:t>
            </a:r>
          </a:p>
          <a:p>
            <a:pPr algn="ctr">
              <a:lnSpc>
                <a:spcPct val="12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i="1" dirty="0">
                <a:ea typeface="宋体" charset="0"/>
                <a:cs typeface="宋体" charset="0"/>
              </a:rPr>
              <a:t>p</a:t>
            </a:r>
            <a:r>
              <a:rPr lang="en-US" altLang="zh-CN" sz="2400" dirty="0">
                <a:ea typeface="宋体" charset="0"/>
                <a:cs typeface="宋体" charset="0"/>
              </a:rPr>
              <a:t> is a certificate to verify that &lt;G, s, t&gt; is in HAMPATH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R is decidable in poly-time</a:t>
            </a:r>
          </a:p>
        </p:txBody>
      </p:sp>
    </p:spTree>
    <p:extLst>
      <p:ext uri="{BB962C8B-B14F-4D97-AF65-F5344CB8AC3E}">
        <p14:creationId xmlns:p14="http://schemas.microsoft.com/office/powerpoint/2010/main" val="3116329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EDA3-E703-B642-AEC3-9305F03C81EF}" type="slidenum">
              <a:rPr lang="he-IL"/>
              <a:pPr/>
              <a:t>56</a:t>
            </a:fld>
            <a:endParaRPr lang="zh-CN" alt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Verifiers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1439863"/>
          </a:xfr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L  NP </a:t>
            </a:r>
            <a:r>
              <a:rPr lang="en-US" altLang="zh-CN" dirty="0" err="1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iff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. L = { x | 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 y, |y| ≤ |</a:t>
            </a:r>
            <a:r>
              <a:rPr lang="en-US" altLang="zh-CN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x|</a:t>
            </a:r>
            <a:r>
              <a:rPr lang="en-US" altLang="zh-CN" baseline="300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k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, &lt;x, y&gt;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 dirty="0">
                <a:ea typeface="宋体" charset="0"/>
                <a:cs typeface="宋体" charset="0"/>
                <a:sym typeface="Symbol" charset="0"/>
              </a:rPr>
              <a:t>Proof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: ()  give poly-time NTM deciding L</a:t>
            </a:r>
          </a:p>
        </p:txBody>
      </p:sp>
      <p:sp>
        <p:nvSpPr>
          <p:cNvPr id="575492" name="Oval 4"/>
          <p:cNvSpPr>
            <a:spLocks noChangeArrowheads="1"/>
          </p:cNvSpPr>
          <p:nvPr/>
        </p:nvSpPr>
        <p:spPr bwMode="auto">
          <a:xfrm>
            <a:off x="61722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493" name="Oval 5"/>
          <p:cNvSpPr>
            <a:spLocks noChangeArrowheads="1"/>
          </p:cNvSpPr>
          <p:nvPr/>
        </p:nvSpPr>
        <p:spPr bwMode="auto">
          <a:xfrm>
            <a:off x="6934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6629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7315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496" name="AutoShape 8"/>
          <p:cNvCxnSpPr>
            <a:cxnSpLocks noChangeShapeType="1"/>
            <a:stCxn id="575492" idx="4"/>
            <a:endCxn id="575493" idx="0"/>
          </p:cNvCxnSpPr>
          <p:nvPr/>
        </p:nvCxnSpPr>
        <p:spPr bwMode="auto">
          <a:xfrm>
            <a:off x="6248400" y="32766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497" name="AutoShape 9"/>
          <p:cNvCxnSpPr>
            <a:cxnSpLocks noChangeShapeType="1"/>
            <a:stCxn id="575493" idx="4"/>
            <a:endCxn id="575494" idx="0"/>
          </p:cNvCxnSpPr>
          <p:nvPr/>
        </p:nvCxnSpPr>
        <p:spPr bwMode="auto">
          <a:xfrm flipH="1">
            <a:off x="6705600" y="38100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498" name="AutoShape 10"/>
          <p:cNvCxnSpPr>
            <a:cxnSpLocks noChangeShapeType="1"/>
            <a:stCxn id="575493" idx="4"/>
            <a:endCxn id="575495" idx="0"/>
          </p:cNvCxnSpPr>
          <p:nvPr/>
        </p:nvCxnSpPr>
        <p:spPr bwMode="auto">
          <a:xfrm>
            <a:off x="7010400" y="3810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499" name="Oval 11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0" name="AutoShape 12"/>
          <p:cNvCxnSpPr>
            <a:cxnSpLocks noChangeShapeType="1"/>
            <a:stCxn id="575495" idx="4"/>
            <a:endCxn id="575499" idx="0"/>
          </p:cNvCxnSpPr>
          <p:nvPr/>
        </p:nvCxnSpPr>
        <p:spPr bwMode="auto">
          <a:xfrm flipH="1">
            <a:off x="71628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01" name="Oval 13"/>
          <p:cNvSpPr>
            <a:spLocks noChangeArrowheads="1"/>
          </p:cNvSpPr>
          <p:nvPr/>
        </p:nvSpPr>
        <p:spPr bwMode="auto">
          <a:xfrm>
            <a:off x="7543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2" name="AutoShape 14"/>
          <p:cNvCxnSpPr>
            <a:cxnSpLocks noChangeShapeType="1"/>
            <a:stCxn id="575495" idx="4"/>
            <a:endCxn id="575501" idx="0"/>
          </p:cNvCxnSpPr>
          <p:nvPr/>
        </p:nvCxnSpPr>
        <p:spPr bwMode="auto">
          <a:xfrm>
            <a:off x="73914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03" name="Oval 15"/>
          <p:cNvSpPr>
            <a:spLocks noChangeArrowheads="1"/>
          </p:cNvSpPr>
          <p:nvPr/>
        </p:nvSpPr>
        <p:spPr bwMode="auto">
          <a:xfrm>
            <a:off x="6400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4" name="AutoShape 16"/>
          <p:cNvCxnSpPr>
            <a:cxnSpLocks noChangeShapeType="1"/>
            <a:stCxn id="575494" idx="4"/>
            <a:endCxn id="575503" idx="0"/>
          </p:cNvCxnSpPr>
          <p:nvPr/>
        </p:nvCxnSpPr>
        <p:spPr bwMode="auto">
          <a:xfrm flipH="1">
            <a:off x="64770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05" name="Oval 17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6" name="AutoShape 18"/>
          <p:cNvCxnSpPr>
            <a:cxnSpLocks noChangeShapeType="1"/>
            <a:stCxn id="575494" idx="4"/>
            <a:endCxn id="575505" idx="0"/>
          </p:cNvCxnSpPr>
          <p:nvPr/>
        </p:nvCxnSpPr>
        <p:spPr bwMode="auto">
          <a:xfrm>
            <a:off x="67056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07" name="Oval 19"/>
          <p:cNvSpPr>
            <a:spLocks noChangeArrowheads="1"/>
          </p:cNvSpPr>
          <p:nvPr/>
        </p:nvSpPr>
        <p:spPr bwMode="auto">
          <a:xfrm>
            <a:off x="54864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08" name="Oval 20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09" name="Oval 21"/>
          <p:cNvSpPr>
            <a:spLocks noChangeArrowheads="1"/>
          </p:cNvSpPr>
          <p:nvPr/>
        </p:nvSpPr>
        <p:spPr bwMode="auto">
          <a:xfrm>
            <a:off x="5867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0" name="AutoShape 22"/>
          <p:cNvCxnSpPr>
            <a:cxnSpLocks noChangeShapeType="1"/>
            <a:stCxn id="575492" idx="4"/>
            <a:endCxn id="575507" idx="0"/>
          </p:cNvCxnSpPr>
          <p:nvPr/>
        </p:nvCxnSpPr>
        <p:spPr bwMode="auto">
          <a:xfrm flipH="1">
            <a:off x="5562600" y="32766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11" name="AutoShape 23"/>
          <p:cNvCxnSpPr>
            <a:cxnSpLocks noChangeShapeType="1"/>
            <a:stCxn id="575507" idx="4"/>
            <a:endCxn id="575508" idx="0"/>
          </p:cNvCxnSpPr>
          <p:nvPr/>
        </p:nvCxnSpPr>
        <p:spPr bwMode="auto">
          <a:xfrm flipH="1">
            <a:off x="5257800" y="38100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12" name="AutoShape 24"/>
          <p:cNvCxnSpPr>
            <a:cxnSpLocks noChangeShapeType="1"/>
            <a:stCxn id="575507" idx="4"/>
            <a:endCxn id="575509" idx="0"/>
          </p:cNvCxnSpPr>
          <p:nvPr/>
        </p:nvCxnSpPr>
        <p:spPr bwMode="auto">
          <a:xfrm>
            <a:off x="5562600" y="3810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13" name="Oval 25"/>
          <p:cNvSpPr>
            <a:spLocks noChangeArrowheads="1"/>
          </p:cNvSpPr>
          <p:nvPr/>
        </p:nvSpPr>
        <p:spPr bwMode="auto">
          <a:xfrm>
            <a:off x="5638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4" name="AutoShape 26"/>
          <p:cNvCxnSpPr>
            <a:cxnSpLocks noChangeShapeType="1"/>
            <a:stCxn id="575509" idx="4"/>
            <a:endCxn id="575513" idx="0"/>
          </p:cNvCxnSpPr>
          <p:nvPr/>
        </p:nvCxnSpPr>
        <p:spPr bwMode="auto">
          <a:xfrm flipH="1">
            <a:off x="57150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15" name="Oval 27"/>
          <p:cNvSpPr>
            <a:spLocks noChangeArrowheads="1"/>
          </p:cNvSpPr>
          <p:nvPr/>
        </p:nvSpPr>
        <p:spPr bwMode="auto">
          <a:xfrm>
            <a:off x="6096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6" name="AutoShape 28"/>
          <p:cNvCxnSpPr>
            <a:cxnSpLocks noChangeShapeType="1"/>
            <a:stCxn id="575509" idx="4"/>
            <a:endCxn id="575515" idx="0"/>
          </p:cNvCxnSpPr>
          <p:nvPr/>
        </p:nvCxnSpPr>
        <p:spPr bwMode="auto">
          <a:xfrm>
            <a:off x="59436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17" name="Oval 29"/>
          <p:cNvSpPr>
            <a:spLocks noChangeArrowheads="1"/>
          </p:cNvSpPr>
          <p:nvPr/>
        </p:nvSpPr>
        <p:spPr bwMode="auto">
          <a:xfrm>
            <a:off x="4953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8" name="AutoShape 30"/>
          <p:cNvCxnSpPr>
            <a:cxnSpLocks noChangeShapeType="1"/>
            <a:stCxn id="575508" idx="4"/>
            <a:endCxn id="575517" idx="0"/>
          </p:cNvCxnSpPr>
          <p:nvPr/>
        </p:nvCxnSpPr>
        <p:spPr bwMode="auto">
          <a:xfrm flipH="1">
            <a:off x="50292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19" name="Oval 31"/>
          <p:cNvSpPr>
            <a:spLocks noChangeArrowheads="1"/>
          </p:cNvSpPr>
          <p:nvPr/>
        </p:nvSpPr>
        <p:spPr bwMode="auto">
          <a:xfrm>
            <a:off x="54102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20" name="AutoShape 32"/>
          <p:cNvCxnSpPr>
            <a:cxnSpLocks noChangeShapeType="1"/>
            <a:stCxn id="575508" idx="4"/>
            <a:endCxn id="575519" idx="0"/>
          </p:cNvCxnSpPr>
          <p:nvPr/>
        </p:nvCxnSpPr>
        <p:spPr bwMode="auto">
          <a:xfrm>
            <a:off x="52578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21" name="Oval 33"/>
          <p:cNvSpPr>
            <a:spLocks noChangeArrowheads="1"/>
          </p:cNvSpPr>
          <p:nvPr/>
        </p:nvSpPr>
        <p:spPr bwMode="auto">
          <a:xfrm>
            <a:off x="4953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22" name="Oval 34"/>
          <p:cNvSpPr>
            <a:spLocks noChangeArrowheads="1"/>
          </p:cNvSpPr>
          <p:nvPr/>
        </p:nvSpPr>
        <p:spPr bwMode="auto">
          <a:xfrm>
            <a:off x="49530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23" name="AutoShape 35"/>
          <p:cNvCxnSpPr>
            <a:cxnSpLocks noChangeShapeType="1"/>
            <a:stCxn id="575517" idx="4"/>
            <a:endCxn id="575521" idx="0"/>
          </p:cNvCxnSpPr>
          <p:nvPr/>
        </p:nvCxnSpPr>
        <p:spPr bwMode="auto">
          <a:xfrm>
            <a:off x="50292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24" name="AutoShape 36"/>
          <p:cNvCxnSpPr>
            <a:cxnSpLocks noChangeShapeType="1"/>
            <a:stCxn id="575521" idx="4"/>
            <a:endCxn id="575522" idx="0"/>
          </p:cNvCxnSpPr>
          <p:nvPr/>
        </p:nvCxnSpPr>
        <p:spPr bwMode="auto">
          <a:xfrm>
            <a:off x="50292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25" name="Oval 37"/>
          <p:cNvSpPr>
            <a:spLocks noChangeArrowheads="1"/>
          </p:cNvSpPr>
          <p:nvPr/>
        </p:nvSpPr>
        <p:spPr bwMode="auto">
          <a:xfrm>
            <a:off x="5410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26" name="Oval 38"/>
          <p:cNvSpPr>
            <a:spLocks noChangeArrowheads="1"/>
          </p:cNvSpPr>
          <p:nvPr/>
        </p:nvSpPr>
        <p:spPr bwMode="auto">
          <a:xfrm>
            <a:off x="54102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27" name="AutoShape 39"/>
          <p:cNvCxnSpPr>
            <a:cxnSpLocks noChangeShapeType="1"/>
            <a:stCxn id="575519" idx="4"/>
            <a:endCxn id="575525" idx="0"/>
          </p:cNvCxnSpPr>
          <p:nvPr/>
        </p:nvCxnSpPr>
        <p:spPr bwMode="auto">
          <a:xfrm>
            <a:off x="54864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28" name="AutoShape 40"/>
          <p:cNvCxnSpPr>
            <a:cxnSpLocks noChangeShapeType="1"/>
            <a:stCxn id="575525" idx="4"/>
            <a:endCxn id="575526" idx="0"/>
          </p:cNvCxnSpPr>
          <p:nvPr/>
        </p:nvCxnSpPr>
        <p:spPr bwMode="auto">
          <a:xfrm>
            <a:off x="54864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29" name="Oval 41"/>
          <p:cNvSpPr>
            <a:spLocks noChangeArrowheads="1"/>
          </p:cNvSpPr>
          <p:nvPr/>
        </p:nvSpPr>
        <p:spPr bwMode="auto">
          <a:xfrm>
            <a:off x="5638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30" name="Oval 42"/>
          <p:cNvSpPr>
            <a:spLocks noChangeArrowheads="1"/>
          </p:cNvSpPr>
          <p:nvPr/>
        </p:nvSpPr>
        <p:spPr bwMode="auto">
          <a:xfrm>
            <a:off x="56388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31" name="AutoShape 43"/>
          <p:cNvCxnSpPr>
            <a:cxnSpLocks noChangeShapeType="1"/>
            <a:stCxn id="575513" idx="4"/>
            <a:endCxn id="575529" idx="0"/>
          </p:cNvCxnSpPr>
          <p:nvPr/>
        </p:nvCxnSpPr>
        <p:spPr bwMode="auto">
          <a:xfrm>
            <a:off x="5715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32" name="AutoShape 44"/>
          <p:cNvCxnSpPr>
            <a:cxnSpLocks noChangeShapeType="1"/>
            <a:stCxn id="575529" idx="4"/>
            <a:endCxn id="575530" idx="0"/>
          </p:cNvCxnSpPr>
          <p:nvPr/>
        </p:nvCxnSpPr>
        <p:spPr bwMode="auto">
          <a:xfrm>
            <a:off x="57150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33" name="Oval 45"/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34" name="Oval 46"/>
          <p:cNvSpPr>
            <a:spLocks noChangeArrowheads="1"/>
          </p:cNvSpPr>
          <p:nvPr/>
        </p:nvSpPr>
        <p:spPr bwMode="auto">
          <a:xfrm>
            <a:off x="60960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35" name="AutoShape 47"/>
          <p:cNvCxnSpPr>
            <a:cxnSpLocks noChangeShapeType="1"/>
            <a:stCxn id="575515" idx="4"/>
            <a:endCxn id="575533" idx="0"/>
          </p:cNvCxnSpPr>
          <p:nvPr/>
        </p:nvCxnSpPr>
        <p:spPr bwMode="auto">
          <a:xfrm>
            <a:off x="61722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36" name="AutoShape 48"/>
          <p:cNvCxnSpPr>
            <a:cxnSpLocks noChangeShapeType="1"/>
            <a:stCxn id="575533" idx="4"/>
            <a:endCxn id="575534" idx="0"/>
          </p:cNvCxnSpPr>
          <p:nvPr/>
        </p:nvCxnSpPr>
        <p:spPr bwMode="auto">
          <a:xfrm>
            <a:off x="61722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37" name="Oval 49"/>
          <p:cNvSpPr>
            <a:spLocks noChangeArrowheads="1"/>
          </p:cNvSpPr>
          <p:nvPr/>
        </p:nvSpPr>
        <p:spPr bwMode="auto">
          <a:xfrm>
            <a:off x="6400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38" name="Oval 50"/>
          <p:cNvSpPr>
            <a:spLocks noChangeArrowheads="1"/>
          </p:cNvSpPr>
          <p:nvPr/>
        </p:nvSpPr>
        <p:spPr bwMode="auto">
          <a:xfrm>
            <a:off x="640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39" name="AutoShape 51"/>
          <p:cNvCxnSpPr>
            <a:cxnSpLocks noChangeShapeType="1"/>
            <a:stCxn id="575503" idx="4"/>
            <a:endCxn id="575537" idx="0"/>
          </p:cNvCxnSpPr>
          <p:nvPr/>
        </p:nvCxnSpPr>
        <p:spPr bwMode="auto">
          <a:xfrm>
            <a:off x="6477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40" name="AutoShape 52"/>
          <p:cNvCxnSpPr>
            <a:cxnSpLocks noChangeShapeType="1"/>
            <a:stCxn id="575537" idx="4"/>
            <a:endCxn id="575538" idx="0"/>
          </p:cNvCxnSpPr>
          <p:nvPr/>
        </p:nvCxnSpPr>
        <p:spPr bwMode="auto">
          <a:xfrm>
            <a:off x="64770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41" name="Oval 53"/>
          <p:cNvSpPr>
            <a:spLocks noChangeArrowheads="1"/>
          </p:cNvSpPr>
          <p:nvPr/>
        </p:nvSpPr>
        <p:spPr bwMode="auto">
          <a:xfrm>
            <a:off x="6858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42" name="Oval 54"/>
          <p:cNvSpPr>
            <a:spLocks noChangeArrowheads="1"/>
          </p:cNvSpPr>
          <p:nvPr/>
        </p:nvSpPr>
        <p:spPr bwMode="auto">
          <a:xfrm>
            <a:off x="68580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43" name="AutoShape 55"/>
          <p:cNvCxnSpPr>
            <a:cxnSpLocks noChangeShapeType="1"/>
            <a:stCxn id="575505" idx="4"/>
            <a:endCxn id="575541" idx="0"/>
          </p:cNvCxnSpPr>
          <p:nvPr/>
        </p:nvCxnSpPr>
        <p:spPr bwMode="auto">
          <a:xfrm>
            <a:off x="69342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44" name="AutoShape 56"/>
          <p:cNvCxnSpPr>
            <a:cxnSpLocks noChangeShapeType="1"/>
            <a:stCxn id="575541" idx="4"/>
            <a:endCxn id="575542" idx="0"/>
          </p:cNvCxnSpPr>
          <p:nvPr/>
        </p:nvCxnSpPr>
        <p:spPr bwMode="auto">
          <a:xfrm>
            <a:off x="69342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45" name="Oval 57"/>
          <p:cNvSpPr>
            <a:spLocks noChangeArrowheads="1"/>
          </p:cNvSpPr>
          <p:nvPr/>
        </p:nvSpPr>
        <p:spPr bwMode="auto">
          <a:xfrm>
            <a:off x="70866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46" name="Oval 58"/>
          <p:cNvSpPr>
            <a:spLocks noChangeArrowheads="1"/>
          </p:cNvSpPr>
          <p:nvPr/>
        </p:nvSpPr>
        <p:spPr bwMode="auto">
          <a:xfrm>
            <a:off x="70866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47" name="AutoShape 59"/>
          <p:cNvCxnSpPr>
            <a:cxnSpLocks noChangeShapeType="1"/>
            <a:stCxn id="575499" idx="4"/>
            <a:endCxn id="575545" idx="0"/>
          </p:cNvCxnSpPr>
          <p:nvPr/>
        </p:nvCxnSpPr>
        <p:spPr bwMode="auto">
          <a:xfrm>
            <a:off x="71628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48" name="AutoShape 60"/>
          <p:cNvCxnSpPr>
            <a:cxnSpLocks noChangeShapeType="1"/>
            <a:stCxn id="575545" idx="4"/>
            <a:endCxn id="575546" idx="0"/>
          </p:cNvCxnSpPr>
          <p:nvPr/>
        </p:nvCxnSpPr>
        <p:spPr bwMode="auto">
          <a:xfrm>
            <a:off x="71628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49" name="Oval 61"/>
          <p:cNvSpPr>
            <a:spLocks noChangeArrowheads="1"/>
          </p:cNvSpPr>
          <p:nvPr/>
        </p:nvSpPr>
        <p:spPr bwMode="auto">
          <a:xfrm>
            <a:off x="7543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50" name="Oval 62"/>
          <p:cNvSpPr>
            <a:spLocks noChangeArrowheads="1"/>
          </p:cNvSpPr>
          <p:nvPr/>
        </p:nvSpPr>
        <p:spPr bwMode="auto">
          <a:xfrm>
            <a:off x="75438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51" name="AutoShape 63"/>
          <p:cNvCxnSpPr>
            <a:cxnSpLocks noChangeShapeType="1"/>
            <a:stCxn id="575501" idx="4"/>
            <a:endCxn id="575549" idx="0"/>
          </p:cNvCxnSpPr>
          <p:nvPr/>
        </p:nvCxnSpPr>
        <p:spPr bwMode="auto">
          <a:xfrm>
            <a:off x="7620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5552" name="AutoShape 64"/>
          <p:cNvCxnSpPr>
            <a:cxnSpLocks noChangeShapeType="1"/>
            <a:stCxn id="575549" idx="4"/>
            <a:endCxn id="575550" idx="0"/>
          </p:cNvCxnSpPr>
          <p:nvPr/>
        </p:nvCxnSpPr>
        <p:spPr bwMode="auto">
          <a:xfrm>
            <a:off x="76200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5553" name="AutoShape 65"/>
          <p:cNvSpPr>
            <a:spLocks/>
          </p:cNvSpPr>
          <p:nvPr/>
        </p:nvSpPr>
        <p:spPr bwMode="auto">
          <a:xfrm>
            <a:off x="4648200" y="3048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54" name="AutoShape 66"/>
          <p:cNvSpPr>
            <a:spLocks/>
          </p:cNvSpPr>
          <p:nvPr/>
        </p:nvSpPr>
        <p:spPr bwMode="auto">
          <a:xfrm>
            <a:off x="4648200" y="4800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55" name="Rectangle 67"/>
          <p:cNvSpPr>
            <a:spLocks noChangeArrowheads="1"/>
          </p:cNvSpPr>
          <p:nvPr/>
        </p:nvSpPr>
        <p:spPr bwMode="auto">
          <a:xfrm>
            <a:off x="762000" y="3276600"/>
            <a:ext cx="3886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00"/>
              <a:t>phase 1: “guess” y with |x|</a:t>
            </a:r>
            <a:r>
              <a:rPr lang="en-US" altLang="zh-CN" sz="2800" baseline="30000"/>
              <a:t>k</a:t>
            </a:r>
            <a:r>
              <a:rPr lang="en-US" altLang="zh-CN" sz="2800"/>
              <a:t> nondeterministic steps</a:t>
            </a:r>
            <a:endParaRPr lang="en-US" altLang="zh-CN" sz="2800" baseline="-25000"/>
          </a:p>
        </p:txBody>
      </p:sp>
      <p:sp>
        <p:nvSpPr>
          <p:cNvPr id="575556" name="Rectangle 68"/>
          <p:cNvSpPr>
            <a:spLocks noChangeArrowheads="1"/>
          </p:cNvSpPr>
          <p:nvPr/>
        </p:nvSpPr>
        <p:spPr bwMode="auto">
          <a:xfrm>
            <a:off x="2590800" y="4648200"/>
            <a:ext cx="2057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00"/>
              <a:t>phase 2: decide if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/>
              <a:t>&lt;x, y&gt; </a:t>
            </a:r>
            <a:r>
              <a:rPr lang="en-US" altLang="zh-CN" sz="2800">
                <a:sym typeface="Symbol" charset="0"/>
              </a:rPr>
              <a:t> R </a:t>
            </a:r>
          </a:p>
        </p:txBody>
      </p:sp>
    </p:spTree>
    <p:extLst>
      <p:ext uri="{BB962C8B-B14F-4D97-AF65-F5344CB8AC3E}">
        <p14:creationId xmlns:p14="http://schemas.microsoft.com/office/powerpoint/2010/main" val="2146147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2DA2-8CDD-5546-B86A-627ADE41303C}" type="slidenum">
              <a:rPr lang="he-IL"/>
              <a:pPr/>
              <a:t>57</a:t>
            </a:fld>
            <a:endParaRPr lang="zh-CN" alt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Verifiers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117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u="sng" dirty="0">
                <a:ea typeface="宋体" charset="0"/>
                <a:cs typeface="宋体" charset="0"/>
                <a:sym typeface="Symbol" charset="0"/>
              </a:rPr>
              <a:t>Proof</a:t>
            </a:r>
            <a:r>
              <a:rPr lang="en-US" altLang="zh-CN" sz="2800" dirty="0">
                <a:ea typeface="宋体" charset="0"/>
                <a:cs typeface="宋体" charset="0"/>
                <a:sym typeface="Symbol" charset="0"/>
              </a:rPr>
              <a:t>: () given L  NP, describe L as: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L = { x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|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 y, |y| ≤ |</a:t>
            </a:r>
            <a:r>
              <a:rPr lang="en-US" altLang="zh-CN" sz="28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x|</a:t>
            </a:r>
            <a:r>
              <a:rPr lang="en-US" altLang="zh-CN" sz="2800" baseline="300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k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, &lt;x, y&gt; 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L is decided by NTM M running in time </a:t>
            </a:r>
            <a:r>
              <a:rPr lang="en-US" altLang="zh-CN" sz="2400" dirty="0" err="1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400" baseline="30000" dirty="0" err="1">
                <a:ea typeface="宋体" charset="0"/>
                <a:cs typeface="宋体" charset="0"/>
                <a:sym typeface="Symbol" charset="0"/>
              </a:rPr>
              <a:t>k</a:t>
            </a:r>
            <a:endParaRPr lang="en-US" altLang="zh-CN" sz="2400" baseline="30000" dirty="0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define the language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R = {&lt;x, y&gt; | y is an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accepting computation history</a:t>
            </a: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 of M on input x}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check: accepting history has length ≤ |</a:t>
            </a:r>
            <a:r>
              <a:rPr lang="en-US" altLang="zh-CN" sz="2400" dirty="0" err="1">
                <a:ea typeface="宋体" charset="0"/>
                <a:cs typeface="宋体" charset="0"/>
              </a:rPr>
              <a:t>x|</a:t>
            </a:r>
            <a:r>
              <a:rPr lang="en-US" altLang="zh-CN" sz="2400" baseline="30000" dirty="0" err="1">
                <a:ea typeface="宋体" charset="0"/>
                <a:cs typeface="宋体" charset="0"/>
              </a:rPr>
              <a:t>k</a:t>
            </a:r>
            <a:endParaRPr lang="en-US" altLang="zh-CN" sz="2400" baseline="300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check: M accepts x </a:t>
            </a:r>
            <a:r>
              <a:rPr lang="en-US" altLang="zh-CN" sz="2400" dirty="0" err="1">
                <a:ea typeface="宋体" charset="0"/>
                <a:cs typeface="宋体" charset="0"/>
              </a:rPr>
              <a:t>iff</a:t>
            </a:r>
            <a:r>
              <a:rPr lang="en-US" altLang="zh-CN" sz="2400" dirty="0">
                <a:ea typeface="宋体" charset="0"/>
                <a:cs typeface="宋体" charset="0"/>
              </a:rPr>
              <a:t> </a:t>
            </a: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s-ES" sz="2400" dirty="0"/>
              <a:t>y, |y| ≤ |</a:t>
            </a:r>
            <a:r>
              <a:rPr lang="es-ES" sz="2400" dirty="0" err="1"/>
              <a:t>x|</a:t>
            </a:r>
            <a:r>
              <a:rPr lang="es-ES" sz="2400" baseline="30000" dirty="0" err="1"/>
              <a:t>k</a:t>
            </a:r>
            <a:r>
              <a:rPr lang="es-ES" sz="2400" dirty="0"/>
              <a:t>, &lt;x, y&gt; </a:t>
            </a:r>
            <a:r>
              <a:rPr lang="es-ES" sz="2400" dirty="0">
                <a:sym typeface="Symbol" charset="0"/>
              </a:rPr>
              <a:t></a:t>
            </a:r>
            <a:r>
              <a:rPr lang="es-ES" sz="2400" dirty="0"/>
              <a:t> R</a:t>
            </a:r>
            <a:endParaRPr lang="en-US" altLang="zh-CN" sz="2400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05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C1191-D1C8-A044-8DB4-3F4DB2BEBE47}" type="slidenum">
              <a:rPr lang="he-IL"/>
              <a:pPr/>
              <a:t>58</a:t>
            </a:fld>
            <a:endParaRPr lang="zh-CN" alt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Why NP?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0"/>
                <a:cs typeface="宋体" charset="0"/>
              </a:rPr>
              <a:t>not a realistic model of computation</a:t>
            </a:r>
          </a:p>
          <a:p>
            <a:r>
              <a:rPr lang="en-US" altLang="zh-CN" sz="2800" dirty="0">
                <a:ea typeface="宋体" charset="0"/>
                <a:cs typeface="宋体" charset="0"/>
              </a:rPr>
              <a:t>but, captures important computational feature of many problems: </a:t>
            </a:r>
          </a:p>
          <a:p>
            <a:pPr algn="ctr"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</a:rPr>
              <a:t>exhaustive search works</a:t>
            </a:r>
          </a:p>
          <a:p>
            <a:endParaRPr lang="en-US" altLang="zh-CN" sz="28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contains </a:t>
            </a:r>
            <a:r>
              <a:rPr lang="en-US" altLang="zh-CN" sz="2800" b="1" dirty="0">
                <a:ea typeface="宋体" charset="0"/>
                <a:cs typeface="宋体" charset="0"/>
              </a:rPr>
              <a:t>huge</a:t>
            </a:r>
            <a:r>
              <a:rPr lang="en-US" altLang="zh-CN" sz="2800" dirty="0">
                <a:ea typeface="宋体" charset="0"/>
                <a:cs typeface="宋体" charset="0"/>
              </a:rPr>
              <a:t> number of natural, practical problems</a:t>
            </a:r>
          </a:p>
          <a:p>
            <a:endParaRPr lang="en-US" altLang="zh-CN" sz="28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many problems have form:</a:t>
            </a: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L = { x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</a:rPr>
              <a:t>|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Euclid Symbol" charset="0"/>
              </a:rPr>
              <a:t> y </a:t>
            </a:r>
            <a:r>
              <a:rPr lang="en-US" altLang="zh-CN" sz="2400" dirty="0" err="1">
                <a:solidFill>
                  <a:srgbClr val="FF0000"/>
                </a:solidFill>
                <a:ea typeface="宋体" charset="0"/>
                <a:cs typeface="宋体" charset="0"/>
                <a:sym typeface="Euclid Symbol" charset="0"/>
              </a:rPr>
              <a:t>s.t.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Euclid Symbol" charset="0"/>
              </a:rPr>
              <a:t> &lt;x, y&gt;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  <a:endParaRPr lang="en-US" altLang="zh-CN" sz="2800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  <p:sp>
        <p:nvSpPr>
          <p:cNvPr id="579588" name="AutoShape 4"/>
          <p:cNvSpPr>
            <a:spLocks/>
          </p:cNvSpPr>
          <p:nvPr/>
        </p:nvSpPr>
        <p:spPr bwMode="auto">
          <a:xfrm>
            <a:off x="228600" y="5562600"/>
            <a:ext cx="2286000" cy="1028700"/>
          </a:xfrm>
          <a:prstGeom prst="borderCallout1">
            <a:avLst>
              <a:gd name="adj1" fmla="val 11111"/>
              <a:gd name="adj2" fmla="val 103333"/>
              <a:gd name="adj3" fmla="val 23148"/>
              <a:gd name="adj4" fmla="val 142014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FF99"/>
                </a:solidFill>
              </a:rPr>
              <a:t>problem requirements</a:t>
            </a:r>
          </a:p>
        </p:txBody>
      </p:sp>
      <p:sp>
        <p:nvSpPr>
          <p:cNvPr id="579589" name="AutoShape 5"/>
          <p:cNvSpPr>
            <a:spLocks/>
          </p:cNvSpPr>
          <p:nvPr/>
        </p:nvSpPr>
        <p:spPr bwMode="auto">
          <a:xfrm>
            <a:off x="6781800" y="2819400"/>
            <a:ext cx="2209800" cy="1066800"/>
          </a:xfrm>
          <a:prstGeom prst="borderCallout1">
            <a:avLst>
              <a:gd name="adj1" fmla="val 10713"/>
              <a:gd name="adj2" fmla="val -3449"/>
              <a:gd name="adj3" fmla="val 276042"/>
              <a:gd name="adj4" fmla="val -122056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FF99"/>
                </a:solidFill>
              </a:rPr>
              <a:t>object we are seeking</a:t>
            </a:r>
          </a:p>
        </p:txBody>
      </p:sp>
      <p:sp>
        <p:nvSpPr>
          <p:cNvPr id="579590" name="AutoShape 6"/>
          <p:cNvSpPr>
            <a:spLocks/>
          </p:cNvSpPr>
          <p:nvPr/>
        </p:nvSpPr>
        <p:spPr bwMode="auto">
          <a:xfrm>
            <a:off x="6400800" y="4800600"/>
            <a:ext cx="2590800" cy="1447800"/>
          </a:xfrm>
          <a:prstGeom prst="borderCallout1">
            <a:avLst>
              <a:gd name="adj1" fmla="val 7894"/>
              <a:gd name="adj2" fmla="val -2940"/>
              <a:gd name="adj3" fmla="val 65023"/>
              <a:gd name="adj4" fmla="val -32412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FF99"/>
                </a:solidFill>
              </a:rPr>
              <a:t>efficient test: does y meet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0764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 autoUpdateAnimBg="0"/>
      <p:bldP spid="579589" grpId="0" animBg="1" autoUpdateAnimBg="0"/>
      <p:bldP spid="57959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EF39-E2B4-B74F-B80A-ACDFE13994CD}" type="slidenum">
              <a:rPr lang="he-IL"/>
              <a:pPr/>
              <a:t>59</a:t>
            </a:fld>
            <a:endParaRPr lang="zh-CN" alt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Languages in NP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i="1" dirty="0"/>
              <a:t>clique</a:t>
            </a:r>
            <a:r>
              <a:rPr lang="en-US" altLang="zh-CN" sz="2800" dirty="0"/>
              <a:t> in an undirected graph is a </a:t>
            </a:r>
            <a:r>
              <a:rPr lang="en-US" altLang="zh-CN" sz="2800" dirty="0" err="1"/>
              <a:t>subgraph</a:t>
            </a:r>
            <a:r>
              <a:rPr lang="en-US" altLang="zh-CN" sz="2800" dirty="0"/>
              <a:t>, wherein every two nodes are connected.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dirty="0"/>
              <a:t>CLIQUE = {&lt;</a:t>
            </a:r>
            <a:r>
              <a:rPr lang="en-US" altLang="zh-CN" sz="2800" dirty="0" err="1"/>
              <a:t>G,k</a:t>
            </a:r>
            <a:r>
              <a:rPr lang="en-US" altLang="zh-CN" sz="2800" dirty="0"/>
              <a:t>&gt; | graph G has a k-clique}</a:t>
            </a:r>
          </a:p>
        </p:txBody>
      </p:sp>
      <p:pic>
        <p:nvPicPr>
          <p:cNvPr id="570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7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4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Uncountable Set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Proof: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suppose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 </a:t>
            </a:r>
            <a:r>
              <a:rPr lang="en-US" altLang="zh-CN">
                <a:ea typeface="宋体" charset="0"/>
                <a:cs typeface="宋体" charset="0"/>
              </a:rPr>
              <a:t>is countable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list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</a:t>
            </a:r>
            <a:r>
              <a:rPr lang="en-US" altLang="zh-CN">
                <a:ea typeface="宋体" charset="0"/>
                <a:cs typeface="宋体" charset="0"/>
              </a:rPr>
              <a:t> according to the bijection f: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4191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charset="0"/>
              </a:rPr>
              <a:t>n		f(n)           _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1		3.14159…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2		5.55555…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3		0.12345…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4		0.50000…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050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048B0-A4D8-1049-B582-EB10728B6801}" type="slidenum">
              <a:rPr lang="he-IL"/>
              <a:pPr/>
              <a:t>60</a:t>
            </a:fld>
            <a:endParaRPr lang="zh-CN" alt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is NP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u="sng"/>
              <a:t>Proof:</a:t>
            </a:r>
            <a:r>
              <a:rPr lang="en-US" altLang="zh-CN" sz="2800"/>
              <a:t> construct an NTM </a:t>
            </a:r>
            <a:r>
              <a:rPr lang="en-US" altLang="zh-CN" sz="2800">
                <a:solidFill>
                  <a:schemeClr val="hlink"/>
                </a:solidFill>
              </a:rPr>
              <a:t>N</a:t>
            </a:r>
            <a:r>
              <a:rPr lang="en-US" altLang="zh-CN" sz="2800"/>
              <a:t> to decide CLIQUE in poly-time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	N</a:t>
            </a:r>
            <a:r>
              <a:rPr lang="en-US" altLang="zh-CN" sz="2800"/>
              <a:t> = “On input &lt;G, k&gt;, where G is a graph:</a:t>
            </a:r>
          </a:p>
          <a:p>
            <a:pPr>
              <a:buFontTx/>
              <a:buNone/>
            </a:pPr>
            <a:r>
              <a:rPr lang="en-US" altLang="zh-CN" sz="2800"/>
              <a:t>		1. Nondeterministically select a subset </a:t>
            </a:r>
            <a:r>
              <a:rPr lang="en-US" altLang="zh-CN" sz="2800" i="1"/>
              <a:t>c</a:t>
            </a:r>
            <a:r>
              <a:rPr lang="en-US" altLang="zh-CN" sz="2800"/>
              <a:t> of k nodes of G.</a:t>
            </a:r>
          </a:p>
          <a:p>
            <a:pPr>
              <a:buFontTx/>
              <a:buNone/>
            </a:pPr>
            <a:r>
              <a:rPr lang="en-US" altLang="zh-CN" sz="2800"/>
              <a:t>		2. Test whether G contains all edges connecting nodes in </a:t>
            </a:r>
            <a:r>
              <a:rPr lang="en-US" altLang="zh-CN" sz="2800" i="1"/>
              <a:t>c</a:t>
            </a:r>
            <a:r>
              <a:rPr lang="en-US" altLang="zh-CN" sz="2800"/>
              <a:t>.</a:t>
            </a:r>
          </a:p>
          <a:p>
            <a:pPr>
              <a:buFontTx/>
              <a:buNone/>
            </a:pPr>
            <a:r>
              <a:rPr lang="en-US" altLang="zh-CN" sz="2800"/>
              <a:t>		3. If yes, </a:t>
            </a:r>
            <a:r>
              <a:rPr lang="en-US" altLang="zh-CN" sz="2800" i="1"/>
              <a:t>accept</a:t>
            </a:r>
            <a:r>
              <a:rPr lang="en-US" altLang="zh-CN" sz="2800"/>
              <a:t>; otherwise, </a:t>
            </a:r>
            <a:r>
              <a:rPr lang="en-US" altLang="zh-CN" sz="2800" i="1"/>
              <a:t>reject</a:t>
            </a:r>
            <a:r>
              <a:rPr lang="en-US" altLang="zh-CN" sz="280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69833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5C2D-8BCB-C64C-A843-3233CCA2E2C3}" type="slidenum">
              <a:rPr lang="he-IL"/>
              <a:pPr/>
              <a:t>61</a:t>
            </a:fld>
            <a:endParaRPr lang="zh-CN" altLang="en-US"/>
          </a:p>
        </p:txBody>
      </p:sp>
      <p:sp>
        <p:nvSpPr>
          <p:cNvPr id="582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is NP</a:t>
            </a:r>
          </a:p>
        </p:txBody>
      </p:sp>
      <p:sp>
        <p:nvSpPr>
          <p:cNvPr id="582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/>
              <a:t>Alternative Proof:</a:t>
            </a:r>
            <a:r>
              <a:rPr lang="en-US" altLang="zh-CN"/>
              <a:t> CLIQUE is expressible as</a:t>
            </a:r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 sz="2800"/>
              <a:t>CLIQUE</a:t>
            </a:r>
            <a:r>
              <a:rPr lang="en-US" altLang="zh-CN" sz="2800">
                <a:ea typeface="宋体" charset="0"/>
                <a:cs typeface="宋体" charset="0"/>
              </a:rPr>
              <a:t> = {</a:t>
            </a:r>
            <a:r>
              <a:rPr lang="en-US" altLang="zh-CN" sz="2800"/>
              <a:t>&lt;G, k&gt;</a:t>
            </a:r>
            <a:r>
              <a:rPr lang="en-US" altLang="zh-CN" sz="2800">
                <a:ea typeface="宋体" charset="0"/>
                <a:cs typeface="宋体" charset="0"/>
              </a:rPr>
              <a:t> | 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c for which &lt;&lt;G, k&gt;, c&gt;  R},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	R = {&lt;&lt;G, k&gt;,</a:t>
            </a:r>
            <a:r>
              <a:rPr lang="en-US" altLang="zh-CN" sz="2800">
                <a:ea typeface="宋体" charset="0"/>
                <a:cs typeface="宋体" charset="0"/>
              </a:rPr>
              <a:t> c&gt; | c is a set of k nodes in G, and all the k nodes are connected in G}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R is decidable in poly-time</a:t>
            </a:r>
          </a:p>
        </p:txBody>
      </p:sp>
    </p:spTree>
    <p:extLst>
      <p:ext uri="{BB962C8B-B14F-4D97-AF65-F5344CB8AC3E}">
        <p14:creationId xmlns:p14="http://schemas.microsoft.com/office/powerpoint/2010/main" val="3193036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7E5E-8EA6-6242-8756-1105C09ABFC5}" type="slidenum">
              <a:rPr lang="he-IL"/>
              <a:pPr/>
              <a:t>62</a:t>
            </a:fld>
            <a:endParaRPr lang="zh-CN" alt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NP in relation to P and EXP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6106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  <a:sym typeface="Euclid Math Two" charset="0"/>
              </a:rPr>
              <a:t>P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 NP 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(poly-time TM </a:t>
            </a:r>
            <a:r>
              <a:rPr lang="en-US" altLang="zh-CN" sz="2800" b="1" i="1">
                <a:ea typeface="宋体" charset="0"/>
                <a:cs typeface="宋体" charset="0"/>
                <a:sym typeface="Symbol" charset="0"/>
              </a:rPr>
              <a:t>is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 a poly-time NTM)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  <a:sym typeface="Euclid Math Two" charset="0"/>
              </a:rPr>
              <a:t>NP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 EXP = 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TIME(2</a:t>
            </a:r>
            <a:r>
              <a:rPr lang="en-US" altLang="zh-CN" baseline="40000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800" baseline="60000"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configuration tree of n</a:t>
            </a:r>
            <a:r>
              <a:rPr lang="en-US" altLang="zh-CN" sz="2400" baseline="30000"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-time NTM has ≤ b</a:t>
            </a:r>
            <a:r>
              <a:rPr lang="en-US" altLang="zh-CN" sz="2400" baseline="30000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400" baseline="46000">
                <a:ea typeface="宋体" charset="0"/>
                <a:cs typeface="宋体" charset="0"/>
                <a:sym typeface="Symbol" charset="0"/>
              </a:rPr>
              <a:t>k </a:t>
            </a: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nodes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can traverse entire tree in O(b</a:t>
            </a:r>
            <a:r>
              <a:rPr lang="en-US" altLang="zh-CN" sz="2400" baseline="30000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400" baseline="46000"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) time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we do not know if either inclusion is proper</a:t>
            </a:r>
          </a:p>
        </p:txBody>
      </p:sp>
      <p:sp>
        <p:nvSpPr>
          <p:cNvPr id="568324" name="Oval 4"/>
          <p:cNvSpPr>
            <a:spLocks noChangeArrowheads="1"/>
          </p:cNvSpPr>
          <p:nvPr/>
        </p:nvSpPr>
        <p:spPr bwMode="auto">
          <a:xfrm>
            <a:off x="2514600" y="1371600"/>
            <a:ext cx="4495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5" name="Oval 5"/>
          <p:cNvSpPr>
            <a:spLocks noChangeArrowheads="1"/>
          </p:cNvSpPr>
          <p:nvPr/>
        </p:nvSpPr>
        <p:spPr bwMode="auto">
          <a:xfrm>
            <a:off x="2514600" y="18288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2514600" y="19812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685800" y="14478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/>
              <a:t>regular languages</a:t>
            </a:r>
          </a:p>
        </p:txBody>
      </p:sp>
      <p:cxnSp>
        <p:nvCxnSpPr>
          <p:cNvPr id="568328" name="AutoShape 8"/>
          <p:cNvCxnSpPr>
            <a:cxnSpLocks noChangeShapeType="1"/>
            <a:endCxn id="568326" idx="0"/>
          </p:cNvCxnSpPr>
          <p:nvPr/>
        </p:nvCxnSpPr>
        <p:spPr bwMode="auto">
          <a:xfrm>
            <a:off x="2438400" y="18288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8329" name="Text Box 9"/>
          <p:cNvSpPr txBox="1">
            <a:spLocks noChangeArrowheads="1"/>
          </p:cNvSpPr>
          <p:nvPr/>
        </p:nvSpPr>
        <p:spPr bwMode="auto">
          <a:xfrm>
            <a:off x="609600" y="26066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/>
              <a:t>context free languages</a:t>
            </a:r>
          </a:p>
        </p:txBody>
      </p:sp>
      <p:cxnSp>
        <p:nvCxnSpPr>
          <p:cNvPr id="568330" name="AutoShape 10"/>
          <p:cNvCxnSpPr>
            <a:cxnSpLocks noChangeShapeType="1"/>
            <a:stCxn id="568329" idx="3"/>
            <a:endCxn id="568325" idx="5"/>
          </p:cNvCxnSpPr>
          <p:nvPr/>
        </p:nvCxnSpPr>
        <p:spPr bwMode="auto">
          <a:xfrm flipV="1">
            <a:off x="2743200" y="26098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8331" name="Text Box 11"/>
          <p:cNvSpPr txBox="1">
            <a:spLocks noChangeArrowheads="1"/>
          </p:cNvSpPr>
          <p:nvPr/>
        </p:nvSpPr>
        <p:spPr bwMode="auto">
          <a:xfrm>
            <a:off x="6629400" y="13874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/>
              <a:t>decidable languages</a:t>
            </a:r>
          </a:p>
        </p:txBody>
      </p:sp>
      <p:cxnSp>
        <p:nvCxnSpPr>
          <p:cNvPr id="568332" name="AutoShape 12"/>
          <p:cNvCxnSpPr>
            <a:cxnSpLocks noChangeShapeType="1"/>
            <a:stCxn id="568331" idx="2"/>
            <a:endCxn id="568324" idx="6"/>
          </p:cNvCxnSpPr>
          <p:nvPr/>
        </p:nvCxnSpPr>
        <p:spPr bwMode="auto">
          <a:xfrm rot="5400000">
            <a:off x="7315200" y="1905000"/>
            <a:ext cx="762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8333" name="Text Box 13"/>
          <p:cNvSpPr txBox="1">
            <a:spLocks noChangeArrowheads="1"/>
          </p:cNvSpPr>
          <p:nvPr/>
        </p:nvSpPr>
        <p:spPr bwMode="auto">
          <a:xfrm>
            <a:off x="5257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</a:rPr>
              <a:t>P</a:t>
            </a:r>
          </a:p>
        </p:txBody>
      </p:sp>
      <p:cxnSp>
        <p:nvCxnSpPr>
          <p:cNvPr id="568334" name="AutoShape 14"/>
          <p:cNvCxnSpPr>
            <a:cxnSpLocks noChangeShapeType="1"/>
            <a:stCxn id="568333" idx="1"/>
            <a:endCxn id="568339" idx="6"/>
          </p:cNvCxnSpPr>
          <p:nvPr/>
        </p:nvCxnSpPr>
        <p:spPr bwMode="auto">
          <a:xfrm rot="10800000">
            <a:off x="4895850" y="2286000"/>
            <a:ext cx="361950" cy="1066800"/>
          </a:xfrm>
          <a:prstGeom prst="curvedConnector3">
            <a:avLst>
              <a:gd name="adj1" fmla="val 5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8335" name="Oval 15"/>
          <p:cNvSpPr>
            <a:spLocks noChangeArrowheads="1"/>
          </p:cNvSpPr>
          <p:nvPr/>
        </p:nvSpPr>
        <p:spPr bwMode="auto">
          <a:xfrm>
            <a:off x="2514600" y="1524000"/>
            <a:ext cx="3581400" cy="1524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36" name="Text Box 16"/>
          <p:cNvSpPr txBox="1">
            <a:spLocks noChangeArrowheads="1"/>
          </p:cNvSpPr>
          <p:nvPr/>
        </p:nvSpPr>
        <p:spPr bwMode="auto">
          <a:xfrm>
            <a:off x="6858000" y="2590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</a:rPr>
              <a:t>EXP</a:t>
            </a:r>
          </a:p>
        </p:txBody>
      </p:sp>
      <p:cxnSp>
        <p:nvCxnSpPr>
          <p:cNvPr id="568337" name="AutoShape 17"/>
          <p:cNvCxnSpPr>
            <a:cxnSpLocks noChangeShapeType="1"/>
            <a:stCxn id="568336" idx="0"/>
            <a:endCxn id="568335" idx="6"/>
          </p:cNvCxnSpPr>
          <p:nvPr/>
        </p:nvCxnSpPr>
        <p:spPr bwMode="auto">
          <a:xfrm rot="5400000" flipH="1">
            <a:off x="6600825" y="1800225"/>
            <a:ext cx="304800" cy="1276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8338" name="Oval 18"/>
          <p:cNvSpPr>
            <a:spLocks noChangeArrowheads="1"/>
          </p:cNvSpPr>
          <p:nvPr/>
        </p:nvSpPr>
        <p:spPr bwMode="auto">
          <a:xfrm>
            <a:off x="2514600" y="1600200"/>
            <a:ext cx="29718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39" name="Oval 19"/>
          <p:cNvSpPr>
            <a:spLocks noChangeArrowheads="1"/>
          </p:cNvSpPr>
          <p:nvPr/>
        </p:nvSpPr>
        <p:spPr bwMode="auto">
          <a:xfrm>
            <a:off x="2514600" y="1676400"/>
            <a:ext cx="2362200" cy="1219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40" name="Text Box 20"/>
          <p:cNvSpPr txBox="1">
            <a:spLocks noChangeArrowheads="1"/>
          </p:cNvSpPr>
          <p:nvPr/>
        </p:nvSpPr>
        <p:spPr bwMode="auto">
          <a:xfrm>
            <a:off x="6400800" y="2895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0000"/>
                </a:solidFill>
              </a:rPr>
              <a:t>NP</a:t>
            </a:r>
          </a:p>
        </p:txBody>
      </p:sp>
      <p:cxnSp>
        <p:nvCxnSpPr>
          <p:cNvPr id="568341" name="AutoShape 21"/>
          <p:cNvCxnSpPr>
            <a:cxnSpLocks noChangeShapeType="1"/>
            <a:stCxn id="568340" idx="1"/>
            <a:endCxn id="568338" idx="6"/>
          </p:cNvCxnSpPr>
          <p:nvPr/>
        </p:nvCxnSpPr>
        <p:spPr bwMode="auto">
          <a:xfrm rot="10800000">
            <a:off x="5505450" y="2286000"/>
            <a:ext cx="895350" cy="838200"/>
          </a:xfrm>
          <a:prstGeom prst="curvedConnector3">
            <a:avLst>
              <a:gd name="adj1" fmla="val 5106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65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autoUpdateAnimBg="0"/>
      <p:bldP spid="568338" grpId="0" animBg="1"/>
      <p:bldP spid="56834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                  </a:t>
            </a:r>
          </a:p>
          <a:p>
            <a:pPr marL="0" indent="0">
              <a:buNone/>
            </a:pPr>
            <a:r>
              <a:rPr kumimoji="1" lang="en-US" altLang="zh-CN" sz="4400"/>
              <a:t>                        Reduce</a:t>
            </a:r>
            <a:endParaRPr kumimoji="1" lang="en-US" altLang="zh-CN" sz="4400" dirty="0"/>
          </a:p>
          <a:p>
            <a:pPr marL="0" indent="0">
              <a:buNone/>
            </a:pPr>
            <a:r>
              <a:rPr kumimoji="1" lang="en-US" altLang="zh-CN" sz="4400" dirty="0"/>
              <a:t>                     P NP NPC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65736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Reductions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Given a new problem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sz="2800" dirty="0">
                <a:ea typeface="宋体" charset="-122"/>
              </a:rPr>
              <a:t>, want to determine if it is undecidable</a:t>
            </a:r>
            <a:endParaRPr lang="en-US" altLang="zh-CN" sz="2800" dirty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prove from scratch that the problem is undecidable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show how to transform a known undecidable problem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OLD</a:t>
            </a:r>
            <a:r>
              <a:rPr lang="en-US" altLang="zh-CN" sz="2400" dirty="0">
                <a:ea typeface="宋体" charset="-122"/>
              </a:rPr>
              <a:t> into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sz="2400" dirty="0">
                <a:ea typeface="宋体" charset="-122"/>
              </a:rPr>
              <a:t> so that solution to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sz="2400" dirty="0">
                <a:ea typeface="宋体" charset="-122"/>
              </a:rPr>
              <a:t> can be used to solve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OLD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reduction</a:t>
            </a:r>
            <a:r>
              <a:rPr lang="en-US" altLang="zh-CN" sz="2800" dirty="0">
                <a:ea typeface="宋体" charset="-122"/>
              </a:rPr>
              <a:t> is a way of converting one problem into another such that a solution to the second problem can be used to solve the first problem.</a:t>
            </a:r>
            <a:endParaRPr lang="en-US" altLang="zh-CN" sz="2800" dirty="0">
              <a:solidFill>
                <a:srgbClr val="0000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06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Reductions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 2" charset="2"/>
              <a:buNone/>
            </a:pPr>
            <a:r>
              <a:rPr lang="en-US" altLang="zh-CN" sz="2800">
                <a:ea typeface="宋体" charset="-122"/>
              </a:rPr>
              <a:t>Reductions are one of the most important and widely used techniques in theoretical Computer Science.</a:t>
            </a:r>
          </a:p>
          <a:p>
            <a:pPr algn="ctr">
              <a:buFont typeface="Wingdings 2" charset="2"/>
              <a:buNone/>
            </a:pPr>
            <a:endParaRPr lang="en-US" altLang="zh-CN" sz="2800">
              <a:ea typeface="宋体" charset="-122"/>
            </a:endParaRPr>
          </a:p>
          <a:p>
            <a:r>
              <a:rPr lang="en-US" altLang="zh-CN" sz="2800">
                <a:ea typeface="宋体" charset="-122"/>
              </a:rPr>
              <a:t>especially for proving problems </a:t>
            </a:r>
            <a:r>
              <a:rPr lang="en-US" altLang="zh-CN" sz="2800">
                <a:latin typeface="Arial" charset="0"/>
                <a:ea typeface="宋体" charset="-122"/>
              </a:rPr>
              <a:t>“</a:t>
            </a:r>
            <a:r>
              <a:rPr lang="en-US" altLang="zh-CN" sz="2800">
                <a:ea typeface="宋体" charset="-122"/>
              </a:rPr>
              <a:t>hard</a:t>
            </a:r>
            <a:r>
              <a:rPr lang="en-US" altLang="zh-CN" sz="2800">
                <a:latin typeface="Arial" charset="0"/>
                <a:ea typeface="宋体" charset="-122"/>
              </a:rPr>
              <a:t>”</a:t>
            </a:r>
            <a:endParaRPr lang="en-US" altLang="zh-CN" sz="2800">
              <a:ea typeface="宋体" charset="-122"/>
            </a:endParaRPr>
          </a:p>
          <a:p>
            <a:pPr lvl="1"/>
            <a:r>
              <a:rPr lang="en-US" altLang="zh-CN" sz="2400">
                <a:ea typeface="宋体" charset="-122"/>
              </a:rPr>
              <a:t>often difficult to do </a:t>
            </a:r>
            <a:r>
              <a:rPr lang="en-US" altLang="zh-CN" sz="2400">
                <a:latin typeface="Arial" charset="0"/>
                <a:ea typeface="宋体" charset="-122"/>
              </a:rPr>
              <a:t>“</a:t>
            </a:r>
            <a:r>
              <a:rPr lang="en-US" altLang="zh-CN" sz="2400">
                <a:ea typeface="宋体" charset="-122"/>
              </a:rPr>
              <a:t>from scratch</a:t>
            </a:r>
            <a:r>
              <a:rPr lang="en-US" altLang="zh-CN" sz="2400">
                <a:latin typeface="Arial" charset="0"/>
                <a:ea typeface="宋体" charset="-122"/>
              </a:rPr>
              <a:t>”</a:t>
            </a:r>
            <a:r>
              <a:rPr lang="en-US" altLang="zh-CN" sz="2400">
                <a:ea typeface="宋体" charset="-122"/>
              </a:rPr>
              <a:t> </a:t>
            </a:r>
          </a:p>
          <a:p>
            <a:pPr lvl="1"/>
            <a:r>
              <a:rPr lang="en-US" altLang="zh-CN" sz="2400">
                <a:ea typeface="宋体" charset="-122"/>
              </a:rPr>
              <a:t>sometimes not known how to do from scratch</a:t>
            </a:r>
          </a:p>
          <a:p>
            <a:pPr lvl="1"/>
            <a:r>
              <a:rPr lang="en-US" altLang="zh-CN" sz="2400">
                <a:ea typeface="宋体" charset="-122"/>
              </a:rPr>
              <a:t>reductions allow proof by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giving an algorithm</a:t>
            </a:r>
            <a:r>
              <a:rPr lang="en-US" altLang="zh-CN" sz="2400">
                <a:ea typeface="宋体" charset="-122"/>
              </a:rPr>
              <a:t> to perform the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75086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Definition of Reduction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More refined notion of reduction: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many-one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”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reduction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(commonly)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mapping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”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reduction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(book)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143000" y="34290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797" name="AutoShape 5"/>
          <p:cNvCxnSpPr>
            <a:cxnSpLocks noChangeShapeType="1"/>
            <a:stCxn id="33796" idx="2"/>
            <a:endCxn id="33796" idx="6"/>
          </p:cNvCxnSpPr>
          <p:nvPr/>
        </p:nvCxnSpPr>
        <p:spPr bwMode="auto">
          <a:xfrm>
            <a:off x="1143000" y="45339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114800" y="34290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799" name="AutoShape 7"/>
          <p:cNvCxnSpPr>
            <a:cxnSpLocks noChangeShapeType="1"/>
            <a:stCxn id="33798" idx="2"/>
            <a:endCxn id="33798" idx="6"/>
          </p:cNvCxnSpPr>
          <p:nvPr/>
        </p:nvCxnSpPr>
        <p:spPr bwMode="auto">
          <a:xfrm>
            <a:off x="4114800" y="45339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yes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76400" y="4724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no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648200" y="3810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yes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48200" y="4724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no</a:t>
            </a:r>
          </a:p>
        </p:txBody>
      </p:sp>
      <p:cxnSp>
        <p:nvCxnSpPr>
          <p:cNvPr id="33804" name="AutoShape 12"/>
          <p:cNvCxnSpPr>
            <a:cxnSpLocks noChangeShapeType="1"/>
            <a:stCxn id="33800" idx="3"/>
            <a:endCxn id="33802" idx="1"/>
          </p:cNvCxnSpPr>
          <p:nvPr/>
        </p:nvCxnSpPr>
        <p:spPr bwMode="auto">
          <a:xfrm>
            <a:off x="2362200" y="40386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1" idx="3"/>
            <a:endCxn id="33803" idx="1"/>
          </p:cNvCxnSpPr>
          <p:nvPr/>
        </p:nvCxnSpPr>
        <p:spPr bwMode="auto">
          <a:xfrm>
            <a:off x="2362200" y="49530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85800" y="3429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A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638800" y="3429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B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172200" y="4037013"/>
            <a:ext cx="2514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reduction 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from</a:t>
            </a:r>
            <a:r>
              <a:rPr lang="en-US" altLang="zh-CN" sz="2800">
                <a:latin typeface="Arial" charset="0"/>
              </a:rPr>
              <a:t> language A 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to</a:t>
            </a:r>
            <a:r>
              <a:rPr lang="en-US" altLang="zh-CN" sz="2800">
                <a:latin typeface="Arial" charset="0"/>
              </a:rPr>
              <a:t> language B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352800" y="3581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f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3528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91791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Definition of Reduction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22713"/>
            <a:ext cx="8178800" cy="2135187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function f should be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computable</a:t>
            </a:r>
          </a:p>
          <a:p>
            <a:pPr>
              <a:buFont typeface="Wingdings 2" charset="2"/>
              <a:buNone/>
            </a:pPr>
            <a:r>
              <a:rPr lang="en-US" altLang="zh-CN" sz="2800" b="1">
                <a:ea typeface="宋体" charset="-122"/>
              </a:rPr>
              <a:t>Definition</a:t>
            </a:r>
            <a:r>
              <a:rPr lang="en-US" altLang="zh-CN" sz="2800">
                <a:ea typeface="宋体" charset="-122"/>
              </a:rPr>
              <a:t>: f :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zh-CN" sz="2800">
                <a:ea typeface="宋体" charset="-122"/>
              </a:rPr>
              <a:t>*→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zh-CN" sz="2800">
                <a:ea typeface="宋体" charset="-122"/>
              </a:rPr>
              <a:t>* is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computable</a:t>
            </a:r>
            <a:r>
              <a:rPr lang="en-US" altLang="zh-CN" sz="2800">
                <a:ea typeface="宋体" charset="-122"/>
              </a:rPr>
              <a:t> if there exists a TM M</a:t>
            </a:r>
            <a:r>
              <a:rPr lang="en-US" altLang="zh-CN" sz="2800" baseline="-25000">
                <a:ea typeface="宋体" charset="-122"/>
              </a:rPr>
              <a:t>f</a:t>
            </a:r>
            <a:r>
              <a:rPr lang="en-US" altLang="zh-CN" sz="2800">
                <a:ea typeface="宋体" charset="-122"/>
              </a:rPr>
              <a:t> such that on every w</a:t>
            </a:r>
            <a:r>
              <a:rPr lang="en-US" altLang="zh-CN" sz="2800">
                <a:ea typeface="宋体" charset="-122"/>
                <a:sym typeface="Symbol" charset="2"/>
              </a:rPr>
              <a:t>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zh-CN" sz="2800">
                <a:ea typeface="宋体" charset="-122"/>
              </a:rPr>
              <a:t>* M</a:t>
            </a:r>
            <a:r>
              <a:rPr lang="en-US" altLang="zh-CN" sz="2800" baseline="-25000">
                <a:ea typeface="宋体" charset="-122"/>
              </a:rPr>
              <a:t>f</a:t>
            </a:r>
            <a:r>
              <a:rPr lang="en-US" altLang="zh-CN" sz="2800">
                <a:ea typeface="宋体" charset="-122"/>
              </a:rPr>
              <a:t> halts on w with f(w) written on its tape.  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286000" y="16002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845" name="AutoShape 5"/>
          <p:cNvCxnSpPr>
            <a:cxnSpLocks noChangeShapeType="1"/>
            <a:stCxn id="35844" idx="2"/>
            <a:endCxn id="35844" idx="6"/>
          </p:cNvCxnSpPr>
          <p:nvPr/>
        </p:nvCxnSpPr>
        <p:spPr bwMode="auto">
          <a:xfrm>
            <a:off x="2286000" y="27051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5257800" y="16002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847" name="AutoShape 7"/>
          <p:cNvCxnSpPr>
            <a:cxnSpLocks noChangeShapeType="1"/>
            <a:stCxn id="35846" idx="2"/>
            <a:endCxn id="35846" idx="6"/>
          </p:cNvCxnSpPr>
          <p:nvPr/>
        </p:nvCxnSpPr>
        <p:spPr bwMode="auto">
          <a:xfrm>
            <a:off x="5257800" y="27051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yes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819400" y="2895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no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791200" y="1981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yes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791200" y="2895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no</a:t>
            </a:r>
          </a:p>
        </p:txBody>
      </p:sp>
      <p:cxnSp>
        <p:nvCxnSpPr>
          <p:cNvPr id="35852" name="AutoShape 12"/>
          <p:cNvCxnSpPr>
            <a:cxnSpLocks noChangeShapeType="1"/>
            <a:stCxn id="35848" idx="3"/>
            <a:endCxn id="35850" idx="1"/>
          </p:cNvCxnSpPr>
          <p:nvPr/>
        </p:nvCxnSpPr>
        <p:spPr bwMode="auto">
          <a:xfrm>
            <a:off x="3505200" y="22098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9" idx="3"/>
            <a:endCxn id="35851" idx="1"/>
          </p:cNvCxnSpPr>
          <p:nvPr/>
        </p:nvCxnSpPr>
        <p:spPr bwMode="auto">
          <a:xfrm>
            <a:off x="3505200" y="31242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828800" y="1600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A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781800" y="1600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B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4495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f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495800" y="2667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14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Definition of Reduction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zh-CN" b="1">
                <a:ea typeface="宋体" charset="-122"/>
              </a:rPr>
              <a:t>Definition</a:t>
            </a:r>
            <a:r>
              <a:rPr lang="en-US" altLang="zh-CN">
                <a:ea typeface="宋体" charset="-122"/>
              </a:rPr>
              <a:t>: A is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mapping reducible</a:t>
            </a:r>
            <a:r>
              <a:rPr lang="en-US" altLang="zh-CN">
                <a:ea typeface="宋体" charset="-122"/>
              </a:rPr>
              <a:t> to B, written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A ≤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m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>
                <a:ea typeface="宋体" charset="-122"/>
              </a:rPr>
              <a:t>, if there is a computable function f such that for all w </a:t>
            </a:r>
          </a:p>
          <a:p>
            <a:pPr lvl="1" algn="ctr">
              <a:lnSpc>
                <a:spcPct val="90000"/>
              </a:lnSpc>
              <a:buFont typeface="Wingdings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w </a:t>
            </a:r>
            <a:r>
              <a:rPr lang="en-US" altLang="zh-CN">
                <a:solidFill>
                  <a:srgbClr val="FF0000"/>
                </a:solidFill>
                <a:ea typeface="宋体" charset="-122"/>
                <a:sym typeface="Symbol" charset="2"/>
              </a:rPr>
              <a:t> A  f(w)  B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“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yes maps to yes and no maps to no</a:t>
            </a:r>
            <a:r>
              <a:rPr lang="en-US" altLang="zh-CN">
                <a:latin typeface="Arial" charset="0"/>
                <a:ea typeface="宋体" charset="-122"/>
              </a:rPr>
              <a:t>”</a:t>
            </a:r>
            <a:r>
              <a:rPr lang="en-US" altLang="zh-CN">
                <a:ea typeface="宋体" charset="-122"/>
              </a:rPr>
              <a:t> means:</a:t>
            </a:r>
          </a:p>
          <a:p>
            <a:pPr algn="ctr">
              <a:lnSpc>
                <a:spcPct val="90000"/>
              </a:lnSpc>
              <a:buFont typeface="Wingdings 2" charset="2"/>
              <a:buNone/>
            </a:pPr>
            <a:r>
              <a:rPr lang="en-US" altLang="zh-CN" sz="2800">
                <a:ea typeface="宋体" charset="-122"/>
              </a:rPr>
              <a:t>w </a:t>
            </a:r>
            <a:r>
              <a:rPr lang="en-US" altLang="zh-CN" sz="2800">
                <a:ea typeface="宋体" charset="-122"/>
                <a:sym typeface="Symbol" charset="2"/>
              </a:rPr>
              <a:t> A maps to f(w)  B</a:t>
            </a:r>
          </a:p>
          <a:p>
            <a:pPr algn="ctr">
              <a:lnSpc>
                <a:spcPct val="90000"/>
              </a:lnSpc>
              <a:buFont typeface="Wingdings 2" charset="2"/>
              <a:buNone/>
            </a:pPr>
            <a:r>
              <a:rPr lang="en-US" altLang="zh-CN" sz="2800" i="1">
                <a:ea typeface="宋体" charset="-122"/>
              </a:rPr>
              <a:t>&amp; </a:t>
            </a:r>
            <a:r>
              <a:rPr lang="en-US" altLang="zh-CN" sz="2800">
                <a:ea typeface="宋体" charset="-122"/>
              </a:rPr>
              <a:t>w </a:t>
            </a:r>
            <a:r>
              <a:rPr lang="en-US" altLang="zh-CN" sz="2800">
                <a:ea typeface="宋体" charset="-122"/>
                <a:sym typeface="Symbol" charset="2"/>
              </a:rPr>
              <a:t> A maps to f(w)  B</a:t>
            </a:r>
            <a:r>
              <a:rPr lang="en-US" altLang="zh-CN">
                <a:ea typeface="宋体" charset="-122"/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  <a:sym typeface="Symbol" charset="2"/>
              </a:rPr>
              <a:t> f is called the </a:t>
            </a:r>
            <a:r>
              <a:rPr lang="en-US" altLang="zh-CN">
                <a:solidFill>
                  <a:srgbClr val="FF0000"/>
                </a:solidFill>
                <a:ea typeface="宋体" charset="-122"/>
                <a:sym typeface="Symbol" charset="2"/>
              </a:rPr>
              <a:t>reduction</a:t>
            </a:r>
            <a:r>
              <a:rPr lang="en-US" altLang="zh-CN">
                <a:ea typeface="宋体" charset="-122"/>
                <a:sym typeface="Symbol" charset="2"/>
              </a:rPr>
              <a:t> of A to B</a:t>
            </a:r>
          </a:p>
        </p:txBody>
      </p:sp>
    </p:spTree>
    <p:extLst>
      <p:ext uri="{BB962C8B-B14F-4D97-AF65-F5344CB8AC3E}">
        <p14:creationId xmlns:p14="http://schemas.microsoft.com/office/powerpoint/2010/main" val="21021723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Reductions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800" b="1" u="sng">
                <a:ea typeface="宋体" charset="-122"/>
              </a:rPr>
              <a:t>Theorem</a:t>
            </a:r>
            <a:r>
              <a:rPr lang="en-US" altLang="zh-CN" sz="2800">
                <a:ea typeface="宋体" charset="-122"/>
              </a:rPr>
              <a:t>: if A ≤</a:t>
            </a:r>
            <a:r>
              <a:rPr lang="en-US" altLang="zh-CN" sz="2800" baseline="-25000">
                <a:ea typeface="宋体" charset="-122"/>
              </a:rPr>
              <a:t>m </a:t>
            </a:r>
            <a:r>
              <a:rPr lang="en-US" altLang="zh-CN" sz="2800">
                <a:ea typeface="宋体" charset="-122"/>
              </a:rPr>
              <a:t>B and B is decidable, then A is decidable</a:t>
            </a:r>
          </a:p>
          <a:p>
            <a:pPr>
              <a:buFont typeface="Wingdings 2" charset="2"/>
              <a:buNone/>
            </a:pPr>
            <a:r>
              <a:rPr lang="en-US" altLang="zh-CN" sz="2800" b="1">
                <a:ea typeface="宋体" charset="-122"/>
              </a:rPr>
              <a:t>Proof</a:t>
            </a:r>
            <a:r>
              <a:rPr lang="en-US" altLang="zh-CN" sz="2800">
                <a:ea typeface="宋体" charset="-122"/>
              </a:rPr>
              <a:t>:</a:t>
            </a:r>
          </a:p>
          <a:p>
            <a:pPr lvl="1"/>
            <a:r>
              <a:rPr lang="en-US" altLang="zh-CN" sz="2400">
                <a:ea typeface="宋体" charset="-122"/>
              </a:rPr>
              <a:t>decider for A: on input w, compute f(w), run decider for B, do whatever it does.</a:t>
            </a:r>
          </a:p>
          <a:p>
            <a:r>
              <a:rPr lang="en-US" altLang="zh-CN" sz="2800">
                <a:ea typeface="宋体" charset="-122"/>
              </a:rPr>
              <a:t>Main use:</a:t>
            </a:r>
            <a:r>
              <a:rPr lang="en-US" altLang="zh-CN" sz="280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given language NEW, prove it is</a:t>
            </a:r>
            <a:r>
              <a:rPr lang="en-US" altLang="zh-CN" sz="280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un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decidable</a:t>
            </a:r>
            <a:r>
              <a:rPr lang="en-US" altLang="zh-CN" sz="280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by showing</a:t>
            </a:r>
            <a:r>
              <a:rPr lang="en-US" altLang="zh-CN" sz="280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OLD ≤</a:t>
            </a:r>
            <a:r>
              <a:rPr lang="en-US" altLang="zh-CN" sz="2800" baseline="-25000">
                <a:solidFill>
                  <a:srgbClr val="FF0000"/>
                </a:solidFill>
                <a:ea typeface="宋体" charset="-122"/>
              </a:rPr>
              <a:t>m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, where OLD is known to be</a:t>
            </a:r>
            <a:r>
              <a:rPr lang="en-US" altLang="zh-CN" sz="280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un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decidable</a:t>
            </a:r>
          </a:p>
          <a:p>
            <a:pPr lvl="1"/>
            <a:r>
              <a:rPr lang="en-US" altLang="zh-CN" sz="2400">
                <a:ea typeface="宋体" charset="-122"/>
              </a:rPr>
              <a:t>common to reduce in wrong direction!</a:t>
            </a:r>
          </a:p>
        </p:txBody>
      </p:sp>
    </p:spTree>
    <p:extLst>
      <p:ext uri="{BB962C8B-B14F-4D97-AF65-F5344CB8AC3E}">
        <p14:creationId xmlns:p14="http://schemas.microsoft.com/office/powerpoint/2010/main" val="102942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Uncountable Set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Proof: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suppose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 </a:t>
            </a:r>
            <a:r>
              <a:rPr lang="en-US" altLang="zh-CN">
                <a:ea typeface="宋体" charset="0"/>
                <a:cs typeface="宋体" charset="0"/>
              </a:rPr>
              <a:t>is countable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list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</a:t>
            </a:r>
            <a:r>
              <a:rPr lang="en-US" altLang="zh-CN">
                <a:ea typeface="宋体" charset="0"/>
                <a:cs typeface="宋体" charset="0"/>
              </a:rPr>
              <a:t> according to the bijection f: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4191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charset="0"/>
              </a:rPr>
              <a:t>n		f(n)           _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1		3.</a:t>
            </a:r>
            <a:r>
              <a:rPr kumimoji="0" lang="en-US" altLang="zh-CN">
                <a:latin typeface="Arial" charset="0"/>
              </a:rPr>
              <a:t>1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4159…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2		5.5</a:t>
            </a:r>
            <a:r>
              <a:rPr kumimoji="0" lang="en-US" altLang="zh-CN">
                <a:latin typeface="Arial" charset="0"/>
              </a:rPr>
              <a:t>5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555…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3		0.12</a:t>
            </a:r>
            <a:r>
              <a:rPr kumimoji="0" lang="en-US" altLang="zh-CN">
                <a:latin typeface="Arial" charset="0"/>
              </a:rPr>
              <a:t>3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45…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4		0.500</a:t>
            </a:r>
            <a:r>
              <a:rPr kumimoji="0" lang="en-US" altLang="zh-CN">
                <a:latin typeface="Arial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0…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charset="0"/>
              </a:rPr>
              <a:t>…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419600" y="3505200"/>
            <a:ext cx="41910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charset="0"/>
              </a:rPr>
              <a:t>set</a:t>
            </a:r>
            <a:r>
              <a:rPr lang="en-US" altLang="zh-CN" dirty="0">
                <a:latin typeface="Arial" charset="0"/>
              </a:rPr>
              <a:t> x = 0.a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a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</a:rPr>
              <a:t>a</a:t>
            </a:r>
            <a:r>
              <a:rPr lang="en-US" altLang="zh-CN" baseline="-25000" dirty="0">
                <a:latin typeface="Arial" charset="0"/>
              </a:rPr>
              <a:t>3</a:t>
            </a:r>
            <a:r>
              <a:rPr lang="en-US" altLang="zh-CN" dirty="0">
                <a:latin typeface="Arial" charset="0"/>
              </a:rPr>
              <a:t>a</a:t>
            </a:r>
            <a:r>
              <a:rPr lang="en-US" altLang="zh-CN" baseline="-25000" dirty="0">
                <a:latin typeface="Arial" charset="0"/>
              </a:rPr>
              <a:t>4</a:t>
            </a:r>
            <a:r>
              <a:rPr lang="en-US" altLang="zh-CN" dirty="0">
                <a:latin typeface="Arial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</a:rPr>
              <a:t>where digit </a:t>
            </a:r>
            <a:r>
              <a:rPr lang="en-US" altLang="zh-CN" dirty="0" err="1">
                <a:latin typeface="Arial" charset="0"/>
              </a:rPr>
              <a:t>a</a:t>
            </a:r>
            <a:r>
              <a:rPr lang="en-US" altLang="zh-CN" baseline="-25000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 ≠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baseline="30000" dirty="0" err="1">
                <a:latin typeface="Arial" charset="0"/>
              </a:rPr>
              <a:t>th</a:t>
            </a:r>
            <a:r>
              <a:rPr lang="en-US" altLang="zh-CN" dirty="0">
                <a:latin typeface="Arial" charset="0"/>
              </a:rPr>
              <a:t> digit after decimal point of f(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) (not 0, 9)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</a:rPr>
              <a:t>e.g. x = 0.2312…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x cannot be in the list!</a:t>
            </a:r>
          </a:p>
        </p:txBody>
      </p:sp>
    </p:spTree>
    <p:extLst>
      <p:ext uri="{BB962C8B-B14F-4D97-AF65-F5344CB8AC3E}">
        <p14:creationId xmlns:p14="http://schemas.microsoft.com/office/powerpoint/2010/main" val="29338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Reductions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zh-CN" b="1" u="sng">
                <a:ea typeface="宋体" charset="-122"/>
              </a:rPr>
              <a:t>Theorem</a:t>
            </a:r>
            <a:r>
              <a:rPr lang="en-US" altLang="zh-CN">
                <a:ea typeface="宋体" charset="-122"/>
              </a:rPr>
              <a:t>: if A ≤</a:t>
            </a:r>
            <a:r>
              <a:rPr lang="en-US" altLang="zh-CN" baseline="-25000">
                <a:ea typeface="宋体" charset="-122"/>
              </a:rPr>
              <a:t>m </a:t>
            </a:r>
            <a:r>
              <a:rPr lang="en-US" altLang="zh-CN">
                <a:ea typeface="宋体" charset="-122"/>
              </a:rPr>
              <a:t>B and B is RE, then A is RE</a:t>
            </a:r>
          </a:p>
          <a:p>
            <a:pPr>
              <a:lnSpc>
                <a:spcPct val="90000"/>
              </a:lnSpc>
              <a:buFont typeface="Wingdings 2" charset="2"/>
              <a:buNone/>
            </a:pPr>
            <a:r>
              <a:rPr lang="en-US" altLang="zh-CN" b="1">
                <a:ea typeface="宋体" charset="-122"/>
              </a:rPr>
              <a:t>Proof</a:t>
            </a:r>
            <a:r>
              <a:rPr lang="en-US" altLang="zh-CN">
                <a:ea typeface="宋体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TM for recognizing A: on input w, compute f(w), run TM that recognizes B, do whatever it does.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Main use: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given language NEW, prove it is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not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RE by showing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OLD ≤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m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, where OLD is known to be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not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RE.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 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76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Try to prove undecidable:</a:t>
            </a:r>
          </a:p>
          <a:p>
            <a:pPr lvl="1" algn="ctr"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 baseline="-25000">
                <a:solidFill>
                  <a:srgbClr val="FF0000"/>
                </a:solidFill>
              </a:rPr>
              <a:t>TM</a:t>
            </a:r>
            <a:r>
              <a:rPr lang="en-US" altLang="x-none">
                <a:solidFill>
                  <a:srgbClr val="FF0000"/>
                </a:solidFill>
              </a:rPr>
              <a:t> = {&lt;M, w&gt; : M accepts input w</a:t>
            </a:r>
            <a:r>
              <a:rPr lang="en-US" altLang="x-none">
                <a:solidFill>
                  <a:srgbClr val="FF0000"/>
                </a:solidFill>
                <a:ea typeface="Arial" charset="0"/>
                <a:cs typeface="Arial" charset="0"/>
              </a:rPr>
              <a:t>}</a:t>
            </a:r>
            <a:endParaRPr lang="en-US" altLang="x-none">
              <a:ea typeface="Arial" charset="0"/>
              <a:cs typeface="Arial" charset="0"/>
            </a:endParaRPr>
          </a:p>
          <a:p>
            <a:r>
              <a:rPr lang="en-US" altLang="x-none">
                <a:ea typeface="Arial" charset="0"/>
                <a:cs typeface="Arial" charset="0"/>
              </a:rPr>
              <a:t>We know this language is undecidable:</a:t>
            </a:r>
          </a:p>
          <a:p>
            <a:pPr lvl="1" algn="ctr">
              <a:buFontTx/>
              <a:buNone/>
            </a:pPr>
            <a:r>
              <a:rPr lang="en-US" altLang="x-none">
                <a:solidFill>
                  <a:schemeClr val="accent2"/>
                </a:solidFill>
              </a:rPr>
              <a:t>HALT = {&lt;M, w&gt; : M halts on input w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}</a:t>
            </a:r>
            <a:endParaRPr lang="en-US" altLang="x-none">
              <a:ea typeface="Arial" charset="0"/>
              <a:cs typeface="Arial" charset="0"/>
            </a:endParaRPr>
          </a:p>
          <a:p>
            <a:r>
              <a:rPr lang="en-US" altLang="x-none">
                <a:ea typeface="Arial" charset="0"/>
                <a:cs typeface="Arial" charset="0"/>
              </a:rPr>
              <a:t>Idea:</a:t>
            </a:r>
          </a:p>
          <a:p>
            <a:pPr lvl="1"/>
            <a:r>
              <a:rPr lang="en-US" altLang="x-none">
                <a:ea typeface="Arial" charset="0"/>
                <a:cs typeface="Arial" charset="0"/>
              </a:rPr>
              <a:t>suppose A</a:t>
            </a:r>
            <a:r>
              <a:rPr lang="en-US" altLang="x-none" baseline="-25000">
                <a:ea typeface="Arial" charset="0"/>
                <a:cs typeface="Arial" charset="0"/>
              </a:rPr>
              <a:t>TM</a:t>
            </a:r>
            <a:r>
              <a:rPr lang="en-US" altLang="x-none">
                <a:ea typeface="Arial" charset="0"/>
                <a:cs typeface="Arial" charset="0"/>
              </a:rPr>
              <a:t> is decidable</a:t>
            </a:r>
          </a:p>
          <a:p>
            <a:pPr lvl="1"/>
            <a:r>
              <a:rPr lang="en-US" altLang="x-none">
                <a:ea typeface="Arial" charset="0"/>
                <a:cs typeface="Arial" charset="0"/>
              </a:rPr>
              <a:t>show that we can use A</a:t>
            </a:r>
            <a:r>
              <a:rPr lang="en-US" altLang="x-none" baseline="-25000">
                <a:ea typeface="Arial" charset="0"/>
                <a:cs typeface="Arial" charset="0"/>
              </a:rPr>
              <a:t>TM</a:t>
            </a:r>
            <a:r>
              <a:rPr lang="en-US" altLang="x-none">
                <a:ea typeface="Arial" charset="0"/>
                <a:cs typeface="Arial" charset="0"/>
              </a:rPr>
              <a:t> to decide HALT</a:t>
            </a:r>
          </a:p>
          <a:p>
            <a:pPr lvl="1"/>
            <a:r>
              <a:rPr lang="en-US" altLang="x-none">
                <a:ea typeface="Arial" charset="0"/>
                <a:cs typeface="Arial" charset="0"/>
              </a:rPr>
              <a:t>conclude HALT is decidable. Contradiction.</a:t>
            </a:r>
          </a:p>
        </p:txBody>
      </p:sp>
      <p:sp>
        <p:nvSpPr>
          <p:cNvPr id="739332" name="AutoShape 4"/>
          <p:cNvSpPr>
            <a:spLocks/>
          </p:cNvSpPr>
          <p:nvPr/>
        </p:nvSpPr>
        <p:spPr bwMode="auto">
          <a:xfrm>
            <a:off x="6659563" y="3432969"/>
            <a:ext cx="1600200" cy="495300"/>
          </a:xfrm>
          <a:prstGeom prst="borderCallout1">
            <a:avLst>
              <a:gd name="adj1" fmla="val 23079"/>
              <a:gd name="adj2" fmla="val -4764"/>
              <a:gd name="adj3" fmla="val 192306"/>
              <a:gd name="adj4" fmla="val -152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75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How could we use procedure that decides A</a:t>
            </a:r>
            <a:r>
              <a:rPr lang="en-US" altLang="x-none" baseline="-25000"/>
              <a:t>TM</a:t>
            </a:r>
            <a:r>
              <a:rPr lang="en-US" altLang="x-none"/>
              <a:t> to decide HALT?</a:t>
            </a:r>
          </a:p>
          <a:p>
            <a:pPr lvl="1"/>
            <a:r>
              <a:rPr lang="en-US" altLang="x-none"/>
              <a:t>given input to HALT: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</a:p>
          <a:p>
            <a:pPr lvl="1"/>
            <a:endParaRPr lang="en-US" altLang="x-none">
              <a:solidFill>
                <a:srgbClr val="FF0000"/>
              </a:solidFill>
            </a:endParaRPr>
          </a:p>
          <a:p>
            <a:r>
              <a:rPr lang="en-US" altLang="x-none"/>
              <a:t>Some things we can do: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</a:rPr>
              <a:t>check if &lt;M, w&gt;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A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sym typeface="Symbol" charset="2"/>
              </a:rPr>
              <a:t>construct another TM M’ and check if        &lt;</a:t>
            </a:r>
            <a:r>
              <a:rPr lang="en-US" altLang="x-none">
                <a:solidFill>
                  <a:schemeClr val="accent2"/>
                </a:solidFill>
              </a:rPr>
              <a:t>M’, w&gt;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A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4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Deciding HALT using a procedure that decides A</a:t>
            </a:r>
            <a:r>
              <a:rPr lang="en-US" altLang="x-none" baseline="-25000"/>
              <a:t>TM</a:t>
            </a:r>
            <a:r>
              <a:rPr lang="en-US" altLang="x-none"/>
              <a:t> (“</a:t>
            </a:r>
            <a:r>
              <a:rPr lang="en-US" altLang="x-none">
                <a:solidFill>
                  <a:schemeClr val="accent2"/>
                </a:solidFill>
              </a:rPr>
              <a:t>reducing HALT to A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/>
              <a:t>”).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on input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 </a:t>
            </a:r>
            <a:r>
              <a:rPr lang="en-US" altLang="x-none"/>
              <a:t>A</a:t>
            </a:r>
            <a:r>
              <a:rPr lang="en-US" altLang="x-none" baseline="-25000"/>
              <a:t>TM</a:t>
            </a:r>
            <a:r>
              <a:rPr lang="en-US" altLang="x-none">
                <a:sym typeface="Symbol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x-none"/>
              <a:t>if yes, the M halts on w; </a:t>
            </a:r>
            <a:r>
              <a:rPr lang="en-US" altLang="x-none" b="1"/>
              <a:t>ACCEPT</a:t>
            </a:r>
          </a:p>
          <a:p>
            <a:pPr lvl="2">
              <a:lnSpc>
                <a:spcPct val="90000"/>
              </a:lnSpc>
            </a:pPr>
            <a:r>
              <a:rPr lang="en-US" altLang="x-none"/>
              <a:t>if no, then M either rejects w or it loops on w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construct M’ by swapping q</a:t>
            </a:r>
            <a:r>
              <a:rPr lang="en-US" altLang="x-none" baseline="-25000"/>
              <a:t>accept</a:t>
            </a:r>
            <a:r>
              <a:rPr lang="en-US" altLang="x-none"/>
              <a:t>/q</a:t>
            </a:r>
            <a:r>
              <a:rPr lang="en-US" altLang="x-none" baseline="-25000"/>
              <a:t>reject</a:t>
            </a:r>
            <a:r>
              <a:rPr lang="en-US" altLang="x-none"/>
              <a:t> in M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&lt;M’, w&gt;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 </a:t>
            </a:r>
            <a:r>
              <a:rPr lang="en-US" altLang="x-none"/>
              <a:t>A</a:t>
            </a:r>
            <a:r>
              <a:rPr lang="en-US" altLang="x-none" baseline="-25000"/>
              <a:t>TM</a:t>
            </a:r>
          </a:p>
          <a:p>
            <a:pPr lvl="2">
              <a:lnSpc>
                <a:spcPct val="90000"/>
              </a:lnSpc>
            </a:pPr>
            <a:r>
              <a:rPr lang="en-US" altLang="x-none"/>
              <a:t>if yes, then M’ accepts w, so M rejects w; </a:t>
            </a:r>
            <a:r>
              <a:rPr lang="en-US" altLang="x-none" b="1"/>
              <a:t>ACCEPT</a:t>
            </a:r>
          </a:p>
          <a:p>
            <a:pPr lvl="2">
              <a:lnSpc>
                <a:spcPct val="90000"/>
              </a:lnSpc>
            </a:pPr>
            <a:r>
              <a:rPr lang="en-US" altLang="x-none"/>
              <a:t>if no, then M neither accepts nor rejects w; </a:t>
            </a:r>
            <a:r>
              <a:rPr lang="en-US" altLang="x-none" b="1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1464538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Preceding reduction proved:</a:t>
            </a:r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 b="1" u="sng"/>
              <a:t>Theorem</a:t>
            </a:r>
            <a:r>
              <a:rPr lang="en-US" altLang="x-none"/>
              <a:t>: A</a:t>
            </a:r>
            <a:r>
              <a:rPr lang="en-US" altLang="x-none" baseline="-25000"/>
              <a:t>TM </a:t>
            </a:r>
            <a:r>
              <a:rPr lang="en-US" altLang="x-none"/>
              <a:t>is undecidable.</a:t>
            </a:r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/>
              <a:t>Proof (recap): 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suppose A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 is decidable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we showed how to use A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 to decide HALT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conclude HALT is decidable. Contradiction.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07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95800"/>
          </a:xfrm>
        </p:spPr>
        <p:txBody>
          <a:bodyPr/>
          <a:lstStyle/>
          <a:p>
            <a:pPr eaLnBrk="1" hangingPunct="1"/>
            <a:r>
              <a:rPr lang="en-US" altLang="zh-CN" sz="2800"/>
              <a:t>A</a:t>
            </a:r>
            <a:r>
              <a:rPr lang="en-US" altLang="zh-CN" sz="2800" baseline="-25000"/>
              <a:t>TM </a:t>
            </a:r>
            <a:r>
              <a:rPr lang="en-US" altLang="zh-CN" sz="2800"/>
              <a:t>= {&lt;M, w&gt; | M is a TM and M accepts w }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Assume that this is Decidable	</a:t>
            </a:r>
          </a:p>
          <a:p>
            <a:pPr lvl="1" eaLnBrk="1" hangingPunct="1"/>
            <a:r>
              <a:rPr lang="en-US" altLang="zh-CN" sz="2400"/>
              <a:t>This means that H is a TM that decides for A</a:t>
            </a:r>
            <a:r>
              <a:rPr lang="en-US" altLang="zh-CN" sz="2400" baseline="-25000"/>
              <a:t>TM</a:t>
            </a:r>
          </a:p>
          <a:p>
            <a:pPr lvl="2" eaLnBrk="1" hangingPunct="1"/>
            <a:r>
              <a:rPr lang="en-US" altLang="zh-CN" sz="2000"/>
              <a:t>H(&lt;M,w&gt;) = {accept if M accepts w, reject if M doesn’t accept w}</a:t>
            </a:r>
          </a:p>
          <a:p>
            <a:pPr lvl="1" eaLnBrk="1" hangingPunct="1"/>
            <a:r>
              <a:rPr lang="en-US" altLang="zh-CN" sz="2400"/>
              <a:t>Construct a new Turing machine D, with H as a subroutine.  D calls H to determine what M does when the input to M is its own description.  Once D has this information, it does the opposite.</a:t>
            </a:r>
          </a:p>
          <a:p>
            <a:pPr lvl="2" eaLnBrk="1" hangingPunct="1"/>
            <a:r>
              <a:rPr lang="en-US" altLang="zh-CN" sz="2000"/>
              <a:t>It rejects if M accepts and accepts if M does not accept</a:t>
            </a:r>
          </a:p>
          <a:p>
            <a:pPr lvl="2" eaLnBrk="1" hangingPunct="1"/>
            <a:endParaRPr lang="en-US" altLang="zh-CN" sz="2000"/>
          </a:p>
          <a:p>
            <a:pPr lvl="1" eaLnBrk="1" hangingPunct="1"/>
            <a:endParaRPr lang="en-US" altLang="zh-CN" sz="2400"/>
          </a:p>
          <a:p>
            <a:pPr eaLnBrk="1" hangingPunct="1"/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952999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pPr eaLnBrk="1" hangingPunct="1"/>
            <a:r>
              <a:rPr lang="en-US" altLang="zh-CN" sz="2800"/>
              <a:t>D(&lt;M&gt;) = {	accept if M does not accept &lt;M&gt;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			reject if M accepts &lt;M&gt; }</a:t>
            </a:r>
          </a:p>
          <a:p>
            <a:pPr eaLnBrk="1" hangingPunct="1"/>
            <a:r>
              <a:rPr lang="en-US" altLang="zh-CN" sz="2800"/>
              <a:t>What happens when:</a:t>
            </a:r>
          </a:p>
          <a:p>
            <a:pPr lvl="1" eaLnBrk="1" hangingPunct="1"/>
            <a:r>
              <a:rPr lang="en-US" altLang="zh-CN" sz="2400"/>
              <a:t>D(&lt;D&gt;) = {	accept if D does not accept &lt;D&gt;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			reject if D accepts &lt;D&gt; }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No matter what D does, it is forced to do the opposite, which is a contradiction.  Therefore, neither D nor H can exist.</a:t>
            </a:r>
          </a:p>
        </p:txBody>
      </p:sp>
    </p:spTree>
    <p:extLst>
      <p:ext uri="{BB962C8B-B14F-4D97-AF65-F5344CB8AC3E}">
        <p14:creationId xmlns:p14="http://schemas.microsoft.com/office/powerpoint/2010/main" val="16239657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Try to prove undecidable: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E</a:t>
            </a:r>
            <a:r>
              <a:rPr lang="en-US" altLang="x-none" baseline="-25000">
                <a:solidFill>
                  <a:srgbClr val="FF0000"/>
                </a:solidFill>
              </a:rPr>
              <a:t>TM</a:t>
            </a:r>
            <a:r>
              <a:rPr lang="en-US" altLang="x-none">
                <a:solidFill>
                  <a:srgbClr val="FF0000"/>
                </a:solidFill>
              </a:rPr>
              <a:t> = {&lt;M&gt; : L(M) = </a:t>
            </a:r>
            <a:r>
              <a:rPr lang="en-US" altLang="x-none">
                <a:solidFill>
                  <a:srgbClr val="FF0000"/>
                </a:solidFill>
                <a:ea typeface="Arial" charset="0"/>
                <a:cs typeface="Arial" charset="0"/>
              </a:rPr>
              <a:t>Ø}</a:t>
            </a:r>
            <a:endParaRPr lang="en-US" altLang="x-none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>
                <a:ea typeface="Arial" charset="0"/>
                <a:cs typeface="Arial" charset="0"/>
              </a:rPr>
              <a:t>which problem should we </a:t>
            </a:r>
            <a:r>
              <a:rPr lang="en-US" altLang="x-none" b="1">
                <a:ea typeface="Arial" charset="0"/>
                <a:cs typeface="Arial" charset="0"/>
              </a:rPr>
              <a:t>reduce from</a:t>
            </a:r>
            <a:r>
              <a:rPr lang="en-US" altLang="x-none">
                <a:ea typeface="Arial" charset="0"/>
                <a:cs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</a:rPr>
              <a:t>HALT = {&lt;M, w&gt; : M halts on input w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A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 = </a:t>
            </a:r>
            <a:r>
              <a:rPr lang="en-US" altLang="x-none">
                <a:solidFill>
                  <a:schemeClr val="accent2"/>
                </a:solidFill>
              </a:rPr>
              <a:t>{&lt;M, w&gt; : M accepts input w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Some things we can do: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</a:rPr>
              <a:t>check if &lt;M&gt;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E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  <a:sym typeface="Symbol" charset="2"/>
              </a:rPr>
              <a:t>construct another TM M’ and check if        &lt;</a:t>
            </a:r>
            <a:r>
              <a:rPr lang="en-US" altLang="x-none">
                <a:solidFill>
                  <a:schemeClr val="accent2"/>
                </a:solidFill>
              </a:rPr>
              <a:t>M’&gt;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E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9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repeatCount="indefinit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We are given input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We want to use a procedure that decides E</a:t>
            </a:r>
            <a:r>
              <a:rPr lang="en-US" altLang="x-none" baseline="-25000"/>
              <a:t>TM</a:t>
            </a:r>
            <a:r>
              <a:rPr lang="en-US" altLang="x-none"/>
              <a:t> to decide if </a:t>
            </a:r>
            <a:r>
              <a:rPr lang="en-US" altLang="x-none">
                <a:solidFill>
                  <a:srgbClr val="FF0000"/>
                </a:solidFill>
              </a:rPr>
              <a:t>&lt;M, w&gt; </a:t>
            </a:r>
            <a:r>
              <a:rPr lang="en-US" altLang="x-none">
                <a:sym typeface="Symbol" charset="2"/>
              </a:rPr>
              <a:t></a:t>
            </a:r>
            <a:r>
              <a:rPr lang="en-US" altLang="x-none"/>
              <a:t> A</a:t>
            </a:r>
            <a:r>
              <a:rPr lang="en-US" altLang="x-none" baseline="-25000"/>
              <a:t>TM</a:t>
            </a:r>
            <a:endParaRPr lang="en-US" altLang="x-none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x-none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/>
              <a:t>Idea: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&lt;M&gt; </a:t>
            </a:r>
            <a:r>
              <a:rPr lang="en-US" altLang="x-none">
                <a:sym typeface="Symbol" charset="2"/>
              </a:rPr>
              <a:t></a:t>
            </a:r>
            <a:r>
              <a:rPr lang="en-US" altLang="x-none">
                <a:solidFill>
                  <a:srgbClr val="FF0000"/>
                </a:solidFill>
              </a:rPr>
              <a:t> </a:t>
            </a:r>
            <a:r>
              <a:rPr lang="en-US" altLang="x-none"/>
              <a:t>E</a:t>
            </a:r>
            <a:r>
              <a:rPr lang="en-US" altLang="x-none" baseline="-25000"/>
              <a:t>TM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if not?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helpful if could make M reject everything except possibly w.</a:t>
            </a:r>
          </a:p>
        </p:txBody>
      </p:sp>
    </p:spTree>
    <p:extLst>
      <p:ext uri="{BB962C8B-B14F-4D97-AF65-F5344CB8AC3E}">
        <p14:creationId xmlns:p14="http://schemas.microsoft.com/office/powerpoint/2010/main" val="5025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Construct TM M’: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</a:rPr>
              <a:t>on input x, if x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 w, then reject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sym typeface="Symbol" charset="2"/>
              </a:rPr>
              <a:t>else simulate M on x, and accept if M does.</a:t>
            </a:r>
          </a:p>
          <a:p>
            <a:r>
              <a:rPr lang="en-US" altLang="x-none"/>
              <a:t>on input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</a:p>
          <a:p>
            <a:pPr lvl="1"/>
            <a:r>
              <a:rPr lang="en-US" altLang="x-none"/>
              <a:t>construct M’ from description of M</a:t>
            </a:r>
          </a:p>
          <a:p>
            <a:pPr lvl="1"/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M’</a:t>
            </a:r>
            <a:r>
              <a:rPr lang="en-US" altLang="x-none">
                <a:sym typeface="Symbol" charset="2"/>
              </a:rPr>
              <a:t> E</a:t>
            </a:r>
            <a:r>
              <a:rPr lang="en-US" altLang="x-none" baseline="-25000">
                <a:sym typeface="Symbol" charset="2"/>
              </a:rPr>
              <a:t>TM</a:t>
            </a:r>
            <a:endParaRPr lang="en-US" altLang="x-none">
              <a:sym typeface="Symbol" charset="2"/>
            </a:endParaRPr>
          </a:p>
          <a:p>
            <a:pPr lvl="2"/>
            <a:r>
              <a:rPr lang="en-US" altLang="x-none">
                <a:sym typeface="Symbol" charset="2"/>
              </a:rPr>
              <a:t>if no, M must accept w; </a:t>
            </a:r>
            <a:r>
              <a:rPr lang="en-US" altLang="x-none" b="1">
                <a:sym typeface="Symbol" charset="2"/>
              </a:rPr>
              <a:t>ACCEPT</a:t>
            </a:r>
          </a:p>
          <a:p>
            <a:pPr lvl="2"/>
            <a:r>
              <a:rPr lang="en-US" altLang="x-none">
                <a:sym typeface="Symbol" charset="2"/>
              </a:rPr>
              <a:t>if yes, M cannot accept w; </a:t>
            </a:r>
            <a:r>
              <a:rPr lang="en-US" altLang="x-none" b="1">
                <a:sym typeface="Symbol" charset="2"/>
              </a:rPr>
              <a:t>REJECT</a:t>
            </a:r>
          </a:p>
        </p:txBody>
      </p:sp>
      <p:sp>
        <p:nvSpPr>
          <p:cNvPr id="751620" name="AutoShape 4"/>
          <p:cNvSpPr>
            <a:spLocks noChangeArrowheads="1"/>
          </p:cNvSpPr>
          <p:nvPr/>
        </p:nvSpPr>
        <p:spPr bwMode="auto">
          <a:xfrm>
            <a:off x="6096000" y="1066800"/>
            <a:ext cx="2971800" cy="1447800"/>
          </a:xfrm>
          <a:prstGeom prst="cloudCallout">
            <a:avLst>
              <a:gd name="adj1" fmla="val -46472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/>
              <a:t>Is this OK? </a:t>
            </a:r>
            <a:r>
              <a:rPr lang="en-US" altLang="x-none" sz="2000"/>
              <a:t>finite # of states?</a:t>
            </a:r>
          </a:p>
        </p:txBody>
      </p:sp>
    </p:spTree>
    <p:extLst>
      <p:ext uri="{BB962C8B-B14F-4D97-AF65-F5344CB8AC3E}">
        <p14:creationId xmlns:p14="http://schemas.microsoft.com/office/powerpoint/2010/main" val="19702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animBg="1"/>
      <p:bldP spid="7516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there exist languages that are not Recursively Enumerable.</a:t>
            </a:r>
          </a:p>
          <a:p>
            <a:pPr>
              <a:buFont typeface="Wingdings 2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Proof outline: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the set of all TMs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countable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the set of all languages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the function L: {TMs} →{languages} cannot be onto</a:t>
            </a:r>
          </a:p>
        </p:txBody>
      </p:sp>
    </p:spTree>
    <p:extLst>
      <p:ext uri="{BB962C8B-B14F-4D97-AF65-F5344CB8AC3E}">
        <p14:creationId xmlns:p14="http://schemas.microsoft.com/office/powerpoint/2010/main" val="20335286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Preceding reduction proved:</a:t>
            </a:r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 b="1" u="sng"/>
              <a:t>Theorem</a:t>
            </a:r>
            <a:r>
              <a:rPr lang="en-US" altLang="x-none"/>
              <a:t>: E</a:t>
            </a:r>
            <a:r>
              <a:rPr lang="en-US" altLang="x-none" baseline="-25000"/>
              <a:t>TM </a:t>
            </a:r>
            <a:r>
              <a:rPr lang="en-US" altLang="x-none"/>
              <a:t>is undecidable.</a:t>
            </a:r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/>
              <a:t>Proof (recap): 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suppose E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 is decidable</a:t>
            </a: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we showed how to use E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 to decide A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endParaRPr lang="en-US" altLang="x-none">
              <a:solidFill>
                <a:schemeClr val="accent2"/>
              </a:solidFill>
              <a:ea typeface="Arial" charset="0"/>
              <a:cs typeface="Arial" charset="0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conclude A</a:t>
            </a:r>
            <a:r>
              <a:rPr lang="en-US" altLang="x-none" baseline="-25000">
                <a:solidFill>
                  <a:schemeClr val="accent2"/>
                </a:solidFill>
                <a:ea typeface="Arial" charset="0"/>
                <a:cs typeface="Arial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charset="0"/>
                <a:cs typeface="Arial" charset="0"/>
              </a:rPr>
              <a:t> is decidable. Contradiction.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7841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Rice</a:t>
            </a:r>
            <a:r>
              <a:rPr lang="en-US" altLang="zh-CN">
                <a:latin typeface="Arial" charset="0"/>
                <a:ea typeface="宋体" charset="-122"/>
              </a:rPr>
              <a:t>’</a:t>
            </a:r>
            <a:r>
              <a:rPr lang="en-US" altLang="zh-CN">
                <a:ea typeface="宋体" charset="-122"/>
              </a:rPr>
              <a:t>s Theorem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We have seen that the following properties of TM</a:t>
            </a:r>
            <a:r>
              <a:rPr lang="en-US" altLang="zh-CN" sz="2800" dirty="0">
                <a:latin typeface="Arial" charset="0"/>
                <a:ea typeface="宋体" charset="-122"/>
              </a:rPr>
              <a:t>’</a:t>
            </a:r>
            <a:r>
              <a:rPr lang="en-US" altLang="zh-CN" sz="2800" dirty="0">
                <a:ea typeface="宋体" charset="-122"/>
              </a:rPr>
              <a:t>s are undecidable:</a:t>
            </a:r>
          </a:p>
          <a:p>
            <a:pPr lvl="1"/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TM accepts string w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TM halts on string w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TM accepts the empty language</a:t>
            </a:r>
          </a:p>
          <a:p>
            <a:r>
              <a:rPr lang="en-US" altLang="zh-CN" sz="2800" dirty="0">
                <a:ea typeface="宋体" charset="-122"/>
              </a:rPr>
              <a:t>Can we describe a single generic reduction for all these proofs?</a:t>
            </a:r>
          </a:p>
          <a:p>
            <a:r>
              <a:rPr lang="en-US" altLang="zh-CN" sz="2800" dirty="0">
                <a:ea typeface="宋体" charset="-122"/>
              </a:rPr>
              <a:t>Yes. </a:t>
            </a:r>
            <a:r>
              <a:rPr lang="en-US" altLang="zh-CN" sz="2800" i="1" dirty="0">
                <a:ea typeface="宋体" charset="-122"/>
              </a:rPr>
              <a:t>Every</a:t>
            </a:r>
            <a:r>
              <a:rPr lang="en-US" altLang="zh-CN" sz="2800" dirty="0">
                <a:ea typeface="宋体" charset="-122"/>
              </a:rPr>
              <a:t> nontrivial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property of TMs is undecidable!</a:t>
            </a:r>
          </a:p>
        </p:txBody>
      </p:sp>
    </p:spTree>
    <p:extLst>
      <p:ext uri="{BB962C8B-B14F-4D97-AF65-F5344CB8AC3E}">
        <p14:creationId xmlns:p14="http://schemas.microsoft.com/office/powerpoint/2010/main" val="8800979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Rice</a:t>
            </a:r>
            <a:r>
              <a:rPr lang="en-US" altLang="zh-CN">
                <a:latin typeface="Arial" charset="0"/>
                <a:ea typeface="宋体" charset="-122"/>
              </a:rPr>
              <a:t>’</a:t>
            </a:r>
            <a:r>
              <a:rPr lang="en-US" altLang="zh-CN">
                <a:ea typeface="宋体" charset="-122"/>
              </a:rPr>
              <a:t>s Theorem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A TM 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property</a:t>
            </a:r>
            <a:r>
              <a:rPr lang="en-US" altLang="zh-CN" sz="2800" dirty="0">
                <a:ea typeface="宋体" charset="-122"/>
              </a:rPr>
              <a:t> is a language 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800" dirty="0">
                <a:ea typeface="宋体" charset="-122"/>
              </a:rPr>
              <a:t> for which</a:t>
            </a:r>
          </a:p>
          <a:p>
            <a:pPr lvl="1"/>
            <a:r>
              <a:rPr lang="en-US" altLang="zh-CN" sz="2400" dirty="0">
                <a:ea typeface="宋体" charset="-122"/>
              </a:rPr>
              <a:t>if L(M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) = L(M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) then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  <a:sym typeface="Symbol" charset="2"/>
              </a:rPr>
              <a:t> P 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  <a:sym typeface="Symbol" charset="2"/>
              </a:rPr>
              <a:t>iff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  <a:sym typeface="Symbol" charset="2"/>
              </a:rPr>
              <a:t> 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charset="-122"/>
                <a:sym typeface="Symbol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  <a:sym typeface="Symbol" charset="2"/>
              </a:rPr>
              <a:t>&gt;  P</a:t>
            </a:r>
            <a:r>
              <a:rPr lang="en-US" altLang="zh-CN" sz="2400" dirty="0">
                <a:ea typeface="宋体" charset="-122"/>
                <a:sym typeface="Symbol" charset="2"/>
              </a:rPr>
              <a:t> </a:t>
            </a:r>
          </a:p>
          <a:p>
            <a:r>
              <a:rPr lang="en-US" altLang="zh-CN" sz="2800" dirty="0">
                <a:ea typeface="宋体" charset="-122"/>
                <a:sym typeface="Symbol" charset="2"/>
              </a:rPr>
              <a:t>TM property P is 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  <a:sym typeface="Symbol" charset="2"/>
              </a:rPr>
              <a:t>nontrivial</a:t>
            </a:r>
            <a:r>
              <a:rPr lang="en-US" altLang="zh-CN" sz="2800" dirty="0">
                <a:ea typeface="宋体" charset="-122"/>
                <a:sym typeface="Symbol" charset="2"/>
              </a:rPr>
              <a:t> if </a:t>
            </a:r>
          </a:p>
          <a:p>
            <a:pPr lvl="1"/>
            <a:r>
              <a:rPr lang="en-US" altLang="zh-CN" sz="2400" dirty="0">
                <a:ea typeface="宋体" charset="-122"/>
                <a:sym typeface="Symbol" charset="2"/>
              </a:rPr>
              <a:t>there exists a TM M</a:t>
            </a:r>
            <a:r>
              <a:rPr lang="en-US" altLang="zh-CN" sz="2400" baseline="-25000" dirty="0">
                <a:ea typeface="宋体" charset="-122"/>
                <a:sym typeface="Symbol" charset="2"/>
              </a:rPr>
              <a:t>1</a:t>
            </a:r>
            <a:r>
              <a:rPr lang="en-US" altLang="zh-CN" sz="2400" dirty="0">
                <a:ea typeface="宋体" charset="-122"/>
                <a:sym typeface="Symbol" charset="2"/>
              </a:rPr>
              <a:t> for which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  <a:sym typeface="Symbol" charset="2"/>
              </a:rPr>
              <a:t> P</a:t>
            </a:r>
            <a:r>
              <a:rPr lang="en-US" altLang="zh-CN" sz="2400" dirty="0">
                <a:ea typeface="宋体" charset="-122"/>
                <a:sym typeface="Symbol" charset="2"/>
              </a:rPr>
              <a:t>, and</a:t>
            </a:r>
            <a:endParaRPr lang="en-US" altLang="zh-CN" sz="2400" dirty="0">
              <a:solidFill>
                <a:srgbClr val="FF0000"/>
              </a:solidFill>
              <a:ea typeface="宋体" charset="-122"/>
              <a:sym typeface="Symbol" charset="2"/>
            </a:endParaRPr>
          </a:p>
          <a:p>
            <a:pPr lvl="1"/>
            <a:r>
              <a:rPr lang="en-US" altLang="zh-CN" sz="2400" dirty="0">
                <a:ea typeface="宋体" charset="-122"/>
                <a:sym typeface="Symbol" charset="2"/>
              </a:rPr>
              <a:t>there exists a TM M</a:t>
            </a:r>
            <a:r>
              <a:rPr lang="en-US" altLang="zh-CN" sz="2400" baseline="-25000" dirty="0">
                <a:ea typeface="宋体" charset="-122"/>
                <a:sym typeface="Symbol" charset="2"/>
              </a:rPr>
              <a:t>2</a:t>
            </a:r>
            <a:r>
              <a:rPr lang="en-US" altLang="zh-CN" sz="2400" dirty="0">
                <a:ea typeface="宋体" charset="-122"/>
                <a:sym typeface="Symbol" charset="2"/>
              </a:rPr>
              <a:t> for which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  <a:sym typeface="Symbol" charset="2"/>
              </a:rPr>
              <a:t> P</a:t>
            </a:r>
            <a:r>
              <a:rPr lang="en-US" altLang="zh-CN" sz="2400" dirty="0">
                <a:ea typeface="宋体" charset="-122"/>
                <a:sym typeface="Symbol" charset="2"/>
              </a:rPr>
              <a:t>.</a:t>
            </a:r>
          </a:p>
          <a:p>
            <a:pPr lvl="1">
              <a:buFont typeface="Wingdings" charset="2"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>
              <a:buFont typeface="Wingdings 2" charset="2"/>
              <a:buNone/>
            </a:pPr>
            <a:r>
              <a:rPr lang="en-US" altLang="zh-CN" sz="2800" b="1" u="sng" dirty="0">
                <a:ea typeface="宋体" charset="-122"/>
                <a:sym typeface="Symbol" charset="2"/>
              </a:rPr>
              <a:t>Rice</a:t>
            </a:r>
            <a:r>
              <a:rPr lang="en-US" altLang="zh-CN" sz="2800" b="1" u="sng" dirty="0">
                <a:latin typeface="Arial" charset="0"/>
                <a:ea typeface="宋体" charset="-122"/>
                <a:sym typeface="Symbol" charset="2"/>
              </a:rPr>
              <a:t>’</a:t>
            </a:r>
            <a:r>
              <a:rPr lang="en-US" altLang="zh-CN" sz="2800" b="1" u="sng" dirty="0">
                <a:ea typeface="宋体" charset="-122"/>
                <a:sym typeface="Symbol" charset="2"/>
              </a:rPr>
              <a:t>s Theorem</a:t>
            </a:r>
            <a:r>
              <a:rPr lang="en-US" altLang="zh-CN" sz="2800" dirty="0">
                <a:ea typeface="宋体" charset="-122"/>
                <a:sym typeface="Symbol" charset="2"/>
              </a:rPr>
              <a:t>: Every nontrivial TM property is undecidable.</a:t>
            </a:r>
            <a:endParaRPr lang="en-US" altLang="zh-CN" sz="2800" b="1" u="sng" dirty="0">
              <a:ea typeface="宋体" charset="-122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64641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640F-CD21-AC41-AA53-D03E328730D5}" type="slidenum">
              <a:rPr lang="he-IL"/>
              <a:pPr/>
              <a:t>83</a:t>
            </a:fld>
            <a:endParaRPr lang="zh-CN" alt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Reductions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27438"/>
            <a:ext cx="8229600" cy="26971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宋体" charset="0"/>
                <a:cs typeface="宋体" charset="0"/>
              </a:rPr>
              <a:t>function f should be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poly-time </a:t>
            </a:r>
            <a:r>
              <a:rPr lang="en-US" altLang="zh-CN" sz="2800">
                <a:solidFill>
                  <a:schemeClr val="hlink"/>
                </a:solidFill>
                <a:ea typeface="宋体" charset="0"/>
                <a:cs typeface="宋体" charset="0"/>
              </a:rPr>
              <a:t>computable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f : </a:t>
            </a:r>
            <a:r>
              <a:rPr lang="el-GR" sz="2800"/>
              <a:t>Σ</a:t>
            </a:r>
            <a:r>
              <a:rPr lang="en-US" altLang="zh-CN" sz="2800">
                <a:ea typeface="宋体" charset="0"/>
                <a:cs typeface="宋体" charset="0"/>
              </a:rPr>
              <a:t>*→ </a:t>
            </a:r>
            <a:r>
              <a:rPr lang="el-GR" sz="2800"/>
              <a:t>Σ</a:t>
            </a:r>
            <a:r>
              <a:rPr lang="en-US" altLang="zh-CN" sz="2800">
                <a:ea typeface="宋体" charset="0"/>
                <a:cs typeface="宋体" charset="0"/>
              </a:rPr>
              <a:t>* is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poly-time </a:t>
            </a:r>
            <a:r>
              <a:rPr lang="en-US" altLang="zh-CN" sz="2800">
                <a:solidFill>
                  <a:schemeClr val="hlink"/>
                </a:solidFill>
                <a:ea typeface="宋体" charset="0"/>
                <a:cs typeface="宋体" charset="0"/>
              </a:rPr>
              <a:t>computable </a:t>
            </a:r>
            <a:r>
              <a:rPr lang="en-US" altLang="zh-CN" sz="2800">
                <a:ea typeface="宋体" charset="0"/>
                <a:cs typeface="宋体" charset="0"/>
              </a:rPr>
              <a:t>if for some g(n) = n</a:t>
            </a:r>
            <a:r>
              <a:rPr lang="en-US" altLang="zh-CN" sz="2800" baseline="30000">
                <a:ea typeface="宋体" charset="0"/>
                <a:cs typeface="宋体" charset="0"/>
              </a:rPr>
              <a:t>O(1) </a:t>
            </a:r>
            <a:r>
              <a:rPr lang="en-US" altLang="zh-CN" sz="2800">
                <a:ea typeface="宋体" charset="0"/>
                <a:cs typeface="宋体" charset="0"/>
              </a:rPr>
              <a:t>there exists a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g(n)-time</a:t>
            </a:r>
            <a:r>
              <a:rPr lang="en-US" altLang="zh-CN" sz="2800">
                <a:ea typeface="宋体" charset="0"/>
                <a:cs typeface="宋体" charset="0"/>
              </a:rPr>
              <a:t> TM M</a:t>
            </a:r>
            <a:r>
              <a:rPr lang="en-US" altLang="zh-CN" sz="2800" baseline="-25000">
                <a:ea typeface="宋体" charset="0"/>
                <a:cs typeface="宋体" charset="0"/>
              </a:rPr>
              <a:t>f</a:t>
            </a:r>
            <a:r>
              <a:rPr lang="en-US" altLang="zh-CN" sz="2800">
                <a:ea typeface="宋体" charset="0"/>
                <a:cs typeface="宋体" charset="0"/>
              </a:rPr>
              <a:t> such that on every w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</a:t>
            </a:r>
            <a:r>
              <a:rPr lang="el-GR" sz="2800"/>
              <a:t>Σ</a:t>
            </a:r>
            <a:r>
              <a:rPr lang="en-US" altLang="zh-CN" sz="2800">
                <a:ea typeface="宋体" charset="0"/>
                <a:cs typeface="宋体" charset="0"/>
              </a:rPr>
              <a:t>*, M</a:t>
            </a:r>
            <a:r>
              <a:rPr lang="en-US" altLang="zh-CN" sz="2800" baseline="-25000">
                <a:ea typeface="宋体" charset="0"/>
                <a:cs typeface="宋体" charset="0"/>
              </a:rPr>
              <a:t>f</a:t>
            </a:r>
            <a:r>
              <a:rPr lang="en-US" altLang="zh-CN" sz="2800">
                <a:ea typeface="宋体" charset="0"/>
                <a:cs typeface="宋体" charset="0"/>
              </a:rPr>
              <a:t> halts with f(w) on its tape. </a:t>
            </a:r>
          </a:p>
        </p:txBody>
      </p:sp>
      <p:sp>
        <p:nvSpPr>
          <p:cNvPr id="583684" name="Oval 4"/>
          <p:cNvSpPr>
            <a:spLocks noChangeArrowheads="1"/>
          </p:cNvSpPr>
          <p:nvPr/>
        </p:nvSpPr>
        <p:spPr bwMode="auto">
          <a:xfrm>
            <a:off x="2286000" y="13716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685" name="AutoShape 5"/>
          <p:cNvCxnSpPr>
            <a:cxnSpLocks noChangeShapeType="1"/>
            <a:stCxn id="583684" idx="2"/>
            <a:endCxn id="583684" idx="6"/>
          </p:cNvCxnSpPr>
          <p:nvPr/>
        </p:nvCxnSpPr>
        <p:spPr bwMode="auto">
          <a:xfrm>
            <a:off x="2286000" y="2476500"/>
            <a:ext cx="16764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3686" name="Oval 6"/>
          <p:cNvSpPr>
            <a:spLocks noChangeArrowheads="1"/>
          </p:cNvSpPr>
          <p:nvPr/>
        </p:nvSpPr>
        <p:spPr bwMode="auto">
          <a:xfrm>
            <a:off x="5257800" y="13716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687" name="AutoShape 7"/>
          <p:cNvCxnSpPr>
            <a:cxnSpLocks noChangeShapeType="1"/>
            <a:stCxn id="583686" idx="2"/>
            <a:endCxn id="583686" idx="6"/>
          </p:cNvCxnSpPr>
          <p:nvPr/>
        </p:nvCxnSpPr>
        <p:spPr bwMode="auto">
          <a:xfrm>
            <a:off x="5257800" y="2476500"/>
            <a:ext cx="16764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2819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yes</a:t>
            </a: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2819400" y="2667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no</a:t>
            </a:r>
          </a:p>
        </p:txBody>
      </p:sp>
      <p:sp>
        <p:nvSpPr>
          <p:cNvPr id="583690" name="Text Box 10"/>
          <p:cNvSpPr txBox="1">
            <a:spLocks noChangeArrowheads="1"/>
          </p:cNvSpPr>
          <p:nvPr/>
        </p:nvSpPr>
        <p:spPr bwMode="auto">
          <a:xfrm>
            <a:off x="57912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yes</a:t>
            </a:r>
          </a:p>
        </p:txBody>
      </p:sp>
      <p:sp>
        <p:nvSpPr>
          <p:cNvPr id="583691" name="Text Box 11"/>
          <p:cNvSpPr txBox="1">
            <a:spLocks noChangeArrowheads="1"/>
          </p:cNvSpPr>
          <p:nvPr/>
        </p:nvSpPr>
        <p:spPr bwMode="auto">
          <a:xfrm>
            <a:off x="5791200" y="2667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no</a:t>
            </a:r>
          </a:p>
        </p:txBody>
      </p:sp>
      <p:cxnSp>
        <p:nvCxnSpPr>
          <p:cNvPr id="583692" name="AutoShape 12"/>
          <p:cNvCxnSpPr>
            <a:cxnSpLocks noChangeShapeType="1"/>
            <a:stCxn id="583688" idx="3"/>
            <a:endCxn id="583690" idx="1"/>
          </p:cNvCxnSpPr>
          <p:nvPr/>
        </p:nvCxnSpPr>
        <p:spPr bwMode="auto">
          <a:xfrm>
            <a:off x="3505200" y="19812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3693" name="AutoShape 13"/>
          <p:cNvCxnSpPr>
            <a:cxnSpLocks noChangeShapeType="1"/>
            <a:stCxn id="583689" idx="3"/>
            <a:endCxn id="583691" idx="1"/>
          </p:cNvCxnSpPr>
          <p:nvPr/>
        </p:nvCxnSpPr>
        <p:spPr bwMode="auto">
          <a:xfrm>
            <a:off x="3505200" y="28956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3694" name="Text Box 14"/>
          <p:cNvSpPr txBox="1">
            <a:spLocks noChangeArrowheads="1"/>
          </p:cNvSpPr>
          <p:nvPr/>
        </p:nvSpPr>
        <p:spPr bwMode="auto">
          <a:xfrm>
            <a:off x="1828800" y="1371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A</a:t>
            </a:r>
          </a:p>
        </p:txBody>
      </p:sp>
      <p:sp>
        <p:nvSpPr>
          <p:cNvPr id="583695" name="Text Box 15"/>
          <p:cNvSpPr txBox="1">
            <a:spLocks noChangeArrowheads="1"/>
          </p:cNvSpPr>
          <p:nvPr/>
        </p:nvSpPr>
        <p:spPr bwMode="auto">
          <a:xfrm>
            <a:off x="6781800" y="1371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B</a:t>
            </a:r>
          </a:p>
        </p:txBody>
      </p: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4495800" y="1524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f</a:t>
            </a:r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44958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317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D372-80E9-9943-AF40-3463876E159B}" type="slidenum">
              <a:rPr lang="he-IL"/>
              <a:pPr/>
              <a:t>84</a:t>
            </a:fld>
            <a:endParaRPr lang="zh-CN" alt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Reductions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Definition</a:t>
            </a:r>
            <a:r>
              <a:rPr lang="en-US" altLang="zh-CN" dirty="0">
                <a:ea typeface="宋体" charset="0"/>
                <a:cs typeface="宋体" charset="0"/>
              </a:rPr>
              <a:t>: A ≤</a:t>
            </a:r>
            <a:r>
              <a:rPr lang="en-US" altLang="zh-CN" baseline="-25000" dirty="0">
                <a:solidFill>
                  <a:srgbClr val="FF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baseline="-25000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B (“A reduces to B”) if there is a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poly-time </a:t>
            </a:r>
            <a:r>
              <a:rPr lang="en-US" altLang="zh-CN" dirty="0">
                <a:ea typeface="宋体" charset="0"/>
                <a:cs typeface="宋体" charset="0"/>
              </a:rPr>
              <a:t>computable function f such that for all w 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A  f(w)  B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as before, condition equivalent to: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YES maps to YES </a:t>
            </a:r>
            <a:r>
              <a:rPr lang="en-US" altLang="zh-CN" i="1" dirty="0">
                <a:solidFill>
                  <a:schemeClr val="hlink"/>
                </a:solidFill>
                <a:ea typeface="宋体" charset="0"/>
                <a:cs typeface="宋体" charset="0"/>
              </a:rPr>
              <a:t>and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NO maps to NO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as before, meaning is: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B is at least as “hard” (or expressive) as A</a:t>
            </a:r>
          </a:p>
        </p:txBody>
      </p:sp>
    </p:spTree>
    <p:extLst>
      <p:ext uri="{BB962C8B-B14F-4D97-AF65-F5344CB8AC3E}">
        <p14:creationId xmlns:p14="http://schemas.microsoft.com/office/powerpoint/2010/main" val="185647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3AD3D-7F7D-C24F-A222-018C2B71A6AA}" type="slidenum">
              <a:rPr lang="he-IL"/>
              <a:pPr/>
              <a:t>85</a:t>
            </a:fld>
            <a:endParaRPr lang="zh-CN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Reductions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if A ≤</a:t>
            </a:r>
            <a:r>
              <a:rPr lang="en-US" altLang="zh-CN" baseline="-25000">
                <a:ea typeface="宋体" charset="0"/>
                <a:cs typeface="宋体" charset="0"/>
              </a:rPr>
              <a:t>P </a:t>
            </a:r>
            <a:r>
              <a:rPr lang="en-US" altLang="zh-CN">
                <a:ea typeface="宋体" charset="0"/>
                <a:cs typeface="宋体" charset="0"/>
              </a:rPr>
              <a:t>B and B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 P</a:t>
            </a:r>
            <a:r>
              <a:rPr lang="en-US" altLang="zh-CN">
                <a:ea typeface="宋体" charset="0"/>
                <a:cs typeface="宋体" charset="0"/>
              </a:rPr>
              <a:t> then A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 P</a:t>
            </a:r>
            <a:r>
              <a:rPr lang="en-US" altLang="zh-CN">
                <a:ea typeface="宋体" charset="0"/>
                <a:cs typeface="宋体" charset="0"/>
              </a:rPr>
              <a:t>.</a:t>
            </a:r>
          </a:p>
          <a:p>
            <a:pPr>
              <a:buFontTx/>
              <a:buNone/>
            </a:pPr>
            <a:endParaRPr lang="en-US" altLang="zh-CN">
              <a:ea typeface="宋体" charset="0"/>
              <a:cs typeface="宋体" charset="0"/>
            </a:endParaRPr>
          </a:p>
          <a:p>
            <a:pPr>
              <a:buFontTx/>
              <a:buNone/>
            </a:pPr>
            <a:r>
              <a:rPr lang="en-US" altLang="zh-CN" b="1">
                <a:ea typeface="宋体" charset="0"/>
                <a:cs typeface="宋体" charset="0"/>
              </a:rPr>
              <a:t>Proof</a:t>
            </a:r>
            <a:r>
              <a:rPr lang="en-US" altLang="zh-CN">
                <a:ea typeface="宋体" charset="0"/>
                <a:cs typeface="宋体" charset="0"/>
              </a:rPr>
              <a:t>:</a:t>
            </a: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A poly-time algorithm for deciding A:</a:t>
            </a: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on input w, compute f(w) in poly-time.</a:t>
            </a: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run poly-time algorithm to decide if f(w)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</a:t>
            </a:r>
            <a:r>
              <a:rPr lang="en-US" altLang="zh-CN">
                <a:ea typeface="宋体" charset="0"/>
                <a:cs typeface="宋体" charset="0"/>
              </a:rPr>
              <a:t> B</a:t>
            </a: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if it says “yes”, output “yes”</a:t>
            </a: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if it says “no”, output “no”</a:t>
            </a:r>
          </a:p>
        </p:txBody>
      </p:sp>
    </p:spTree>
    <p:extLst>
      <p:ext uri="{BB962C8B-B14F-4D97-AF65-F5344CB8AC3E}">
        <p14:creationId xmlns:p14="http://schemas.microsoft.com/office/powerpoint/2010/main" val="316204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D1603-6453-6741-829A-BE19B3BD2B72}" type="slidenum">
              <a:rPr lang="he-IL"/>
              <a:pPr/>
              <a:t>86</a:t>
            </a:fld>
            <a:endParaRPr lang="zh-CN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NP-Completeness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2800" b="1" u="sng" dirty="0"/>
              <a:t>Definition</a:t>
            </a:r>
            <a:r>
              <a:rPr lang="en-US" altLang="zh-CN" sz="2800" b="1" dirty="0"/>
              <a:t>:</a:t>
            </a:r>
            <a:r>
              <a:rPr lang="en-US" altLang="zh-CN" sz="2800" dirty="0"/>
              <a:t> A language B is </a:t>
            </a:r>
            <a:r>
              <a:rPr lang="en-US" altLang="zh-CN" sz="2800" dirty="0">
                <a:solidFill>
                  <a:srgbClr val="FF0000"/>
                </a:solidFill>
              </a:rPr>
              <a:t>NP-complete</a:t>
            </a:r>
            <a:r>
              <a:rPr lang="en-US" altLang="zh-CN" sz="2800" dirty="0"/>
              <a:t> if it satisfies two conditions: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/>
              <a:t>B is in NP, and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/>
              <a:t>Every A in NP is </a:t>
            </a:r>
            <a:r>
              <a:rPr lang="en-US" altLang="zh-CN" sz="2400" dirty="0">
                <a:solidFill>
                  <a:srgbClr val="FF0000"/>
                </a:solidFill>
              </a:rPr>
              <a:t>polynomial time reducible</a:t>
            </a:r>
            <a:r>
              <a:rPr lang="en-US" altLang="zh-CN" sz="2400" dirty="0"/>
              <a:t> to B.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2800" dirty="0"/>
              <a:t>B is called </a:t>
            </a:r>
            <a:r>
              <a:rPr lang="en-US" altLang="zh-CN" sz="2800" dirty="0">
                <a:solidFill>
                  <a:srgbClr val="FF0000"/>
                </a:solidFill>
              </a:rPr>
              <a:t>NP-hard</a:t>
            </a:r>
            <a:r>
              <a:rPr lang="en-US" altLang="zh-CN" sz="2800" dirty="0"/>
              <a:t> if we omit the first condition.</a:t>
            </a:r>
            <a:endParaRPr lang="en-US" altLang="zh-CN" dirty="0"/>
          </a:p>
          <a:p>
            <a:r>
              <a:rPr lang="en-US" altLang="x-none" dirty="0"/>
              <a:t>language L is </a:t>
            </a:r>
            <a:r>
              <a:rPr lang="en-US" altLang="x-none" dirty="0">
                <a:solidFill>
                  <a:srgbClr val="FF0000"/>
                </a:solidFill>
              </a:rPr>
              <a:t>C-hard</a:t>
            </a:r>
            <a:r>
              <a:rPr lang="en-US" altLang="x-none" dirty="0"/>
              <a:t> if every problem in C reduces to L</a:t>
            </a:r>
          </a:p>
          <a:p>
            <a:r>
              <a:rPr lang="en-US" altLang="x-none" dirty="0"/>
              <a:t>language L is </a:t>
            </a:r>
            <a:r>
              <a:rPr lang="en-US" altLang="x-none" dirty="0">
                <a:solidFill>
                  <a:srgbClr val="FF0000"/>
                </a:solidFill>
              </a:rPr>
              <a:t>C-complete</a:t>
            </a:r>
            <a:r>
              <a:rPr lang="en-US" altLang="x-none" dirty="0"/>
              <a:t> if L is C-hard and L is in C.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662723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endParaRPr lang="en-US" altLang="zh-CN" sz="20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u="sng" dirty="0"/>
              <a:t>Theorem</a:t>
            </a:r>
            <a:r>
              <a:rPr lang="en-US" altLang="zh-CN" b="1" dirty="0"/>
              <a:t>:</a:t>
            </a:r>
            <a:r>
              <a:rPr lang="en-US" altLang="zh-CN" dirty="0"/>
              <a:t> If B is NP-complete and B</a:t>
            </a:r>
            <a:r>
              <a:rPr lang="en-US" altLang="zh-CN" dirty="0">
                <a:sym typeface="Symbol" charset="0"/>
              </a:rPr>
              <a:t></a:t>
            </a:r>
            <a:r>
              <a:rPr lang="en-US" altLang="zh-CN" dirty="0"/>
              <a:t>P, then P=NP.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endParaRPr lang="en-US" altLang="zh-CN" sz="20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u="sng" dirty="0"/>
              <a:t>Theorem</a:t>
            </a:r>
            <a:r>
              <a:rPr lang="en-US" altLang="zh-CN" b="1" dirty="0"/>
              <a:t>:</a:t>
            </a:r>
            <a:r>
              <a:rPr lang="en-US" altLang="zh-CN" dirty="0"/>
              <a:t> If B is NP-complete and B </a:t>
            </a:r>
            <a:r>
              <a:rPr lang="en-US" altLang="zh-CN" dirty="0">
                <a:ea typeface="宋体" charset="0"/>
                <a:cs typeface="宋体" charset="0"/>
              </a:rPr>
              <a:t>≤</a:t>
            </a:r>
            <a:r>
              <a:rPr lang="en-US" altLang="zh-CN" baseline="-25000" dirty="0">
                <a:ea typeface="宋体" charset="0"/>
                <a:cs typeface="宋体" charset="0"/>
              </a:rPr>
              <a:t>P </a:t>
            </a:r>
            <a:r>
              <a:rPr lang="en-US" altLang="zh-CN" dirty="0"/>
              <a:t>C for C in NP, then C is NP-complete.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9993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 The following are equivalent.</a:t>
            </a:r>
          </a:p>
          <a:p>
            <a:endParaRPr lang="en-US" dirty="0"/>
          </a:p>
          <a:p>
            <a:r>
              <a:rPr lang="en-US" dirty="0"/>
              <a:t>1. P = NP.</a:t>
            </a:r>
          </a:p>
          <a:p>
            <a:endParaRPr lang="en-US" dirty="0"/>
          </a:p>
          <a:p>
            <a:r>
              <a:rPr lang="en-US" dirty="0"/>
              <a:t>2. Every NP-complete language is in P.</a:t>
            </a:r>
          </a:p>
          <a:p>
            <a:endParaRPr lang="en-US" dirty="0"/>
          </a:p>
          <a:p>
            <a:r>
              <a:rPr lang="en-US" dirty="0"/>
              <a:t>3. Some NP-complete language is in P</a:t>
            </a:r>
          </a:p>
        </p:txBody>
      </p:sp>
    </p:spTree>
    <p:extLst>
      <p:ext uri="{BB962C8B-B14F-4D97-AF65-F5344CB8AC3E}">
        <p14:creationId xmlns:p14="http://schemas.microsoft.com/office/powerpoint/2010/main" val="1128015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7107F-F3DE-8E4A-8C67-2C749BE3EBB0}" type="slidenum">
              <a:rPr lang="he-IL"/>
              <a:pPr/>
              <a:t>89</a:t>
            </a:fld>
            <a:endParaRPr lang="zh-CN" alt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Boolean formula is </a:t>
            </a:r>
            <a:r>
              <a:rPr lang="en-US" altLang="zh-CN">
                <a:solidFill>
                  <a:srgbClr val="FF0000"/>
                </a:solidFill>
              </a:rPr>
              <a:t>satisfiable</a:t>
            </a:r>
            <a:r>
              <a:rPr lang="en-US" altLang="zh-CN"/>
              <a:t> if some assignment of TRUE/FALSE to the variables makes the formula evaluate to TRUE.</a:t>
            </a:r>
          </a:p>
          <a:p>
            <a:r>
              <a:rPr lang="en-US" altLang="zh-CN"/>
              <a:t>SAT = {&lt;</a:t>
            </a:r>
            <a:r>
              <a:rPr lang="el-GR"/>
              <a:t>φ</a:t>
            </a:r>
            <a:r>
              <a:rPr lang="en-US" altLang="zh-CN"/>
              <a:t>&gt; | </a:t>
            </a:r>
            <a:r>
              <a:rPr lang="el-GR"/>
              <a:t>φ</a:t>
            </a:r>
            <a:r>
              <a:rPr lang="en-US" altLang="zh-CN"/>
              <a:t> is a satisfiable Boolean formula}</a:t>
            </a:r>
          </a:p>
          <a:p>
            <a:pPr lvl="1"/>
            <a:r>
              <a:rPr lang="en-US" altLang="zh-CN"/>
              <a:t>E.g. </a:t>
            </a:r>
            <a:r>
              <a:rPr lang="el-GR"/>
              <a:t>Φ</a:t>
            </a:r>
            <a:r>
              <a:rPr lang="en-US" altLang="zh-CN"/>
              <a:t> = (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</a:t>
            </a:r>
            <a:r>
              <a:rPr lang="en-US" altLang="zh-CN">
                <a:ea typeface="宋体" charset="0"/>
                <a:cs typeface="宋体" charset="0"/>
              </a:rPr>
              <a:t>x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 y)  (x  z)</a:t>
            </a:r>
          </a:p>
        </p:txBody>
      </p:sp>
    </p:spTree>
    <p:extLst>
      <p:ext uri="{BB962C8B-B14F-4D97-AF65-F5344CB8AC3E}">
        <p14:creationId xmlns:p14="http://schemas.microsoft.com/office/powerpoint/2010/main" val="57562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Lemma: the set of all TMs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countable</a:t>
            </a:r>
            <a:r>
              <a:rPr lang="en-US" altLang="zh-CN" dirty="0">
                <a:ea typeface="宋体" charset="0"/>
                <a:cs typeface="宋体" charset="0"/>
              </a:rPr>
              <a:t>.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Proof: </a:t>
            </a:r>
          </a:p>
          <a:p>
            <a:pPr lvl="1"/>
            <a:r>
              <a:rPr lang="en-US" dirty="0">
                <a:latin typeface="Times New Roman" charset="0"/>
              </a:rPr>
              <a:t>the set of all strings </a:t>
            </a:r>
            <a:r>
              <a:rPr lang="en-US" dirty="0">
                <a:latin typeface="Times New Roman" charset="0"/>
                <a:sym typeface="Symbol" charset="0"/>
              </a:rPr>
              <a:t></a:t>
            </a:r>
            <a:r>
              <a:rPr lang="en-US" dirty="0">
                <a:latin typeface="Times New Roman" charset="0"/>
              </a:rPr>
              <a:t>* is countable, for a finite alphabet </a:t>
            </a:r>
            <a:r>
              <a:rPr lang="en-US" dirty="0">
                <a:latin typeface="Times New Roman" charset="0"/>
                <a:sym typeface="Symbol" charset="0"/>
              </a:rPr>
              <a:t></a:t>
            </a:r>
            <a:r>
              <a:rPr lang="en-US" dirty="0">
                <a:latin typeface="Times New Roman" charset="0"/>
              </a:rPr>
              <a:t>.  With only finitely many strings of each length, we may form a list of </a:t>
            </a:r>
            <a:r>
              <a:rPr lang="en-US" dirty="0">
                <a:latin typeface="Times New Roman" charset="0"/>
                <a:sym typeface="Symbol" charset="0"/>
              </a:rPr>
              <a:t></a:t>
            </a:r>
            <a:r>
              <a:rPr lang="en-US" dirty="0">
                <a:latin typeface="Times New Roman" charset="0"/>
              </a:rPr>
              <a:t>* by writing down all strings of length 0, all strings of length 1, all strings of length 2, etc.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each TM M can be described by a finite-length string s &lt;M&gt;</a:t>
            </a: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Generate a list of strings and remove any strings that do not represent a TM to get a list of TMs</a:t>
            </a:r>
          </a:p>
        </p:txBody>
      </p:sp>
    </p:spTree>
    <p:extLst>
      <p:ext uri="{BB962C8B-B14F-4D97-AF65-F5344CB8AC3E}">
        <p14:creationId xmlns:p14="http://schemas.microsoft.com/office/powerpoint/2010/main" val="189863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BB26-8A97-A24A-A4C7-C1069CEC2A1E}" type="slidenum">
              <a:rPr lang="he-IL"/>
              <a:pPr/>
              <a:t>90</a:t>
            </a:fld>
            <a:endParaRPr lang="zh-CN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Cook-Levin Theorem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/>
              <a:t>Theorem</a:t>
            </a:r>
            <a:r>
              <a:rPr lang="en-US" altLang="zh-CN" b="1"/>
              <a:t>:</a:t>
            </a:r>
            <a:r>
              <a:rPr lang="en-US" altLang="zh-CN"/>
              <a:t> SAT is NP-complete.</a:t>
            </a:r>
          </a:p>
          <a:p>
            <a:endParaRPr lang="en-US" altLang="zh-CN"/>
          </a:p>
          <a:p>
            <a:r>
              <a:rPr lang="en-US" altLang="zh-CN" b="1"/>
              <a:t>Proof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SAT is in NP</a:t>
            </a:r>
          </a:p>
          <a:p>
            <a:pPr lvl="1"/>
            <a:r>
              <a:rPr lang="en-US" altLang="zh-CN"/>
              <a:t>for any language A in NP, A is polynomial time reducible to SAT.</a:t>
            </a:r>
          </a:p>
        </p:txBody>
      </p:sp>
    </p:spTree>
    <p:extLst>
      <p:ext uri="{BB962C8B-B14F-4D97-AF65-F5344CB8AC3E}">
        <p14:creationId xmlns:p14="http://schemas.microsoft.com/office/powerpoint/2010/main" val="1855464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D172-1D01-2743-9C9C-859B371B155F}" type="slidenum">
              <a:rPr lang="he-IL"/>
              <a:pPr/>
              <a:t>91</a:t>
            </a:fld>
            <a:endParaRPr lang="zh-CN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is NP-Complete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charset="0"/>
              </a:rPr>
              <a:t></a:t>
            </a:r>
            <a:r>
              <a:rPr lang="en-US" altLang="zh-CN"/>
              <a:t> NP</a:t>
            </a:r>
          </a:p>
          <a:p>
            <a:pPr lvl="1"/>
            <a:r>
              <a:rPr lang="en-US" altLang="zh-CN"/>
              <a:t>guess an assignment to the variables, check the assignment</a:t>
            </a:r>
          </a:p>
          <a:p>
            <a:r>
              <a:rPr lang="en-US" altLang="zh-CN"/>
              <a:t>A </a:t>
            </a:r>
            <a:r>
              <a:rPr lang="en-US" altLang="zh-CN">
                <a:ea typeface="宋体" charset="0"/>
                <a:cs typeface="宋体" charset="0"/>
              </a:rPr>
              <a:t>≤</a:t>
            </a:r>
            <a:r>
              <a:rPr lang="en-US" altLang="zh-CN" baseline="-25000">
                <a:ea typeface="宋体" charset="0"/>
                <a:cs typeface="宋体" charset="0"/>
              </a:rPr>
              <a:t>P </a:t>
            </a:r>
            <a:r>
              <a:rPr lang="en-US" altLang="zh-CN"/>
              <a:t>SAT (for any A </a:t>
            </a:r>
            <a:r>
              <a:rPr lang="en-US" altLang="zh-CN">
                <a:sym typeface="Symbol" charset="0"/>
              </a:rPr>
              <a:t></a:t>
            </a:r>
            <a:r>
              <a:rPr lang="en-US" altLang="zh-CN"/>
              <a:t> NP)</a:t>
            </a:r>
          </a:p>
          <a:p>
            <a:pPr lvl="1"/>
            <a:r>
              <a:rPr lang="en-US" altLang="zh-CN"/>
              <a:t>Proof idea: let </a:t>
            </a:r>
            <a:r>
              <a:rPr lang="en-US" altLang="zh-CN">
                <a:solidFill>
                  <a:schemeClr val="hlink"/>
                </a:solidFill>
              </a:rPr>
              <a:t>M</a:t>
            </a:r>
            <a:r>
              <a:rPr lang="en-US" altLang="zh-CN"/>
              <a:t> be a NTM that decides A in </a:t>
            </a:r>
            <a:r>
              <a:rPr lang="en-US" altLang="zh-CN">
                <a:solidFill>
                  <a:schemeClr val="hlink"/>
                </a:solidFill>
              </a:rPr>
              <a:t>n</a:t>
            </a:r>
            <a:r>
              <a:rPr lang="en-US" altLang="zh-CN" baseline="30000">
                <a:solidFill>
                  <a:schemeClr val="hlink"/>
                </a:solidFill>
              </a:rPr>
              <a:t>k</a:t>
            </a:r>
            <a:r>
              <a:rPr lang="en-US" altLang="zh-CN"/>
              <a:t> time. F</a:t>
            </a:r>
            <a:r>
              <a:rPr lang="en-US"/>
              <a:t>or any input string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/>
              <a:t>, we construct a Boolean formula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hlink"/>
                </a:solidFill>
                <a:sym typeface="Symbol" charset="0"/>
              </a:rPr>
              <a:t></a:t>
            </a:r>
            <a:r>
              <a:rPr lang="en-US" baseline="-25000">
                <a:solidFill>
                  <a:schemeClr val="hlink"/>
                </a:solidFill>
                <a:sym typeface="Symbol" charset="0"/>
              </a:rPr>
              <a:t>M,w</a:t>
            </a:r>
            <a:r>
              <a:rPr lang="en-US">
                <a:solidFill>
                  <a:schemeClr val="accent1"/>
                </a:solidFill>
                <a:sym typeface="Symbol" charset="0"/>
              </a:rPr>
              <a:t> </a:t>
            </a:r>
            <a:r>
              <a:rPr lang="en-US"/>
              <a:t>which is satisfiable iff </a:t>
            </a:r>
            <a:r>
              <a:rPr lang="en-US">
                <a:solidFill>
                  <a:schemeClr val="hlink"/>
                </a:solidFill>
              </a:rPr>
              <a:t>M</a:t>
            </a:r>
            <a:r>
              <a:rPr lang="en-US"/>
              <a:t> accepts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/>
              <a:t>.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254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A83FB-A140-0B48-BC26-FCD590985281}" type="slidenum">
              <a:rPr lang="he-IL"/>
              <a:pPr/>
              <a:t>92</a:t>
            </a:fld>
            <a:endParaRPr lang="zh-CN" alt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3</a:t>
            </a:r>
            <a:r>
              <a:rPr lang="en-US" altLang="zh-CN"/>
              <a:t>SAT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x,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x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literals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; a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clause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is several literals connected with s; a </a:t>
            </a:r>
            <a:r>
              <a:rPr lang="en-US" altLang="zh-CN" dirty="0" err="1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cnf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-formula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comprises several clauses connected with s; it is a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3cnf-formula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if all the clauses have three literals.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E.g. </a:t>
            </a:r>
            <a:r>
              <a:rPr lang="en-US" altLang="zh-CN" dirty="0">
                <a:ea typeface="宋体" charset="0"/>
                <a:cs typeface="宋体" charset="0"/>
              </a:rPr>
              <a:t>(x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 </a:t>
            </a:r>
            <a:r>
              <a:rPr lang="en-US" altLang="zh-CN" dirty="0">
                <a:ea typeface="宋体" charset="0"/>
                <a:cs typeface="宋体" charset="0"/>
              </a:rPr>
              <a:t>y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 </a:t>
            </a:r>
            <a:r>
              <a:rPr lang="en-US" altLang="zh-CN" dirty="0">
                <a:ea typeface="宋体" charset="0"/>
                <a:cs typeface="宋体" charset="0"/>
              </a:rPr>
              <a:t>z)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 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</a:t>
            </a:r>
            <a:r>
              <a:rPr lang="en-US" altLang="zh-CN" dirty="0">
                <a:ea typeface="宋体" charset="0"/>
                <a:cs typeface="宋体" charset="0"/>
              </a:rPr>
              <a:t>x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 </a:t>
            </a:r>
            <a:r>
              <a:rPr lang="en-US" altLang="zh-CN" dirty="0">
                <a:ea typeface="宋体" charset="0"/>
                <a:cs typeface="宋体" charset="0"/>
              </a:rPr>
              <a:t>w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</a:t>
            </a:r>
            <a:r>
              <a:rPr lang="en-US" altLang="zh-CN" dirty="0">
                <a:ea typeface="宋体" charset="0"/>
                <a:cs typeface="宋体" charset="0"/>
              </a:rPr>
              <a:t> z)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3</a:t>
            </a:r>
            <a:r>
              <a:rPr lang="en-US" altLang="zh-CN" dirty="0"/>
              <a:t>SAT = {&lt;</a:t>
            </a:r>
            <a:r>
              <a:rPr lang="el-GR" dirty="0"/>
              <a:t>φ</a:t>
            </a:r>
            <a:r>
              <a:rPr lang="en-US" altLang="zh-CN" dirty="0"/>
              <a:t>&gt; | </a:t>
            </a:r>
            <a:r>
              <a:rPr lang="el-GR" dirty="0"/>
              <a:t>φ</a:t>
            </a:r>
            <a:r>
              <a:rPr lang="en-US" altLang="zh-CN" dirty="0"/>
              <a:t> is a </a:t>
            </a:r>
            <a:r>
              <a:rPr lang="en-US" altLang="zh-CN" dirty="0" err="1"/>
              <a:t>satisfiable</a:t>
            </a:r>
            <a:r>
              <a:rPr lang="en-US" altLang="zh-CN" dirty="0"/>
              <a:t> 3cnf-formula}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3SAT </a:t>
            </a:r>
            <a:r>
              <a:rPr lang="en-US" altLang="zh-CN" dirty="0"/>
              <a:t>is in</a:t>
            </a:r>
            <a:r>
              <a:rPr lang="en-US" altLang="zh-CN" dirty="0">
                <a:solidFill>
                  <a:srgbClr val="FF0000"/>
                </a:solidFill>
              </a:rPr>
              <a:t> NP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3SAT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is a special case of </a:t>
            </a:r>
            <a:r>
              <a:rPr lang="en-US" altLang="zh-CN" dirty="0">
                <a:solidFill>
                  <a:srgbClr val="0000FF"/>
                </a:solidFill>
              </a:rPr>
              <a:t>SAT</a:t>
            </a:r>
            <a:r>
              <a:rPr lang="en-US" altLang="zh-CN" dirty="0"/>
              <a:t>, and is therefore clearly in </a:t>
            </a:r>
            <a:r>
              <a:rPr lang="en-US" altLang="zh-CN" dirty="0">
                <a:solidFill>
                  <a:srgbClr val="FF0000"/>
                </a:solidFill>
              </a:rPr>
              <a:t>NP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3454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Complexity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</a:rPr>
              <a:t>Complexity Theory</a:t>
            </a:r>
            <a:r>
              <a:rPr lang="en-US" altLang="x-none" dirty="0"/>
              <a:t> = study of what is computationally feasible (or </a:t>
            </a:r>
            <a:r>
              <a:rPr lang="en-US" altLang="x-none" dirty="0">
                <a:solidFill>
                  <a:schemeClr val="accent2"/>
                </a:solidFill>
              </a:rPr>
              <a:t>tractable</a:t>
            </a:r>
            <a:r>
              <a:rPr lang="en-US" altLang="x-none" dirty="0"/>
              <a:t>) with limited resources: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running </a:t>
            </a:r>
            <a:r>
              <a:rPr lang="en-US" altLang="x-none" i="1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storage </a:t>
            </a:r>
            <a:r>
              <a:rPr lang="en-US" altLang="x-none" i="1" dirty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number of </a:t>
            </a:r>
            <a:r>
              <a:rPr lang="en-US" altLang="x-none" i="1" dirty="0"/>
              <a:t>random bits</a:t>
            </a:r>
            <a:r>
              <a:rPr lang="en-US" altLang="x-none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degree of </a:t>
            </a:r>
            <a:r>
              <a:rPr lang="en-US" altLang="x-none" i="1" dirty="0"/>
              <a:t>parallelism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rounds of </a:t>
            </a:r>
            <a:r>
              <a:rPr lang="en-US" altLang="x-none" i="1" dirty="0"/>
              <a:t>interaction</a:t>
            </a:r>
          </a:p>
          <a:p>
            <a:pPr lvl="1">
              <a:lnSpc>
                <a:spcPct val="90000"/>
              </a:lnSpc>
            </a:pPr>
            <a:r>
              <a:rPr lang="en-US" altLang="x-none" i="1" dirty="0"/>
              <a:t>others…</a:t>
            </a:r>
            <a:endParaRPr lang="en-US" altLang="x-none" dirty="0"/>
          </a:p>
        </p:txBody>
      </p:sp>
      <p:sp>
        <p:nvSpPr>
          <p:cNvPr id="55303" name="AutoShape 4"/>
          <p:cNvSpPr>
            <a:spLocks/>
          </p:cNvSpPr>
          <p:nvPr/>
        </p:nvSpPr>
        <p:spPr bwMode="auto">
          <a:xfrm>
            <a:off x="4800600" y="2336800"/>
            <a:ext cx="1981200" cy="457200"/>
          </a:xfrm>
          <a:prstGeom prst="borderCallout1">
            <a:avLst>
              <a:gd name="adj1" fmla="val 25000"/>
              <a:gd name="adj2" fmla="val -3847"/>
              <a:gd name="adj3" fmla="val 107639"/>
              <a:gd name="adj4" fmla="val -709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/>
              <a:t>main focus</a:t>
            </a:r>
          </a:p>
        </p:txBody>
      </p:sp>
      <p:sp>
        <p:nvSpPr>
          <p:cNvPr id="55304" name="AutoShape 5"/>
          <p:cNvSpPr>
            <a:spLocks/>
          </p:cNvSpPr>
          <p:nvPr/>
        </p:nvSpPr>
        <p:spPr bwMode="auto">
          <a:xfrm>
            <a:off x="5029200" y="3124199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5305" name="Text Box 6"/>
          <p:cNvSpPr txBox="1">
            <a:spLocks noChangeArrowheads="1"/>
          </p:cNvSpPr>
          <p:nvPr/>
        </p:nvSpPr>
        <p:spPr bwMode="auto">
          <a:xfrm>
            <a:off x="5562600" y="3809999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/>
              <a:t>not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0012319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Time and Space Complexity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2800" b="1" u="sng"/>
              <a:t>Definition</a:t>
            </a:r>
            <a:r>
              <a:rPr lang="en-US" altLang="x-none" sz="2800"/>
              <a:t>: the </a:t>
            </a:r>
            <a:r>
              <a:rPr lang="en-US" altLang="x-none" sz="2800">
                <a:solidFill>
                  <a:srgbClr val="FF0000"/>
                </a:solidFill>
              </a:rPr>
              <a:t>time complexity</a:t>
            </a:r>
            <a:r>
              <a:rPr lang="en-US" altLang="x-none" sz="2800"/>
              <a:t> of a TM M is a function </a:t>
            </a:r>
            <a:r>
              <a:rPr lang="en-US" altLang="x-none" sz="2800">
                <a:solidFill>
                  <a:schemeClr val="accent2"/>
                </a:solidFill>
              </a:rPr>
              <a:t>f: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x-none" sz="2800">
                <a:solidFill>
                  <a:schemeClr val="accent2"/>
                </a:solidFill>
              </a:rPr>
              <a:t> </a:t>
            </a:r>
            <a:r>
              <a:rPr lang="en-US" altLang="x-none" sz="2800">
                <a:solidFill>
                  <a:schemeClr val="accent2"/>
                </a:solidFill>
                <a:ea typeface="Arial" charset="0"/>
                <a:cs typeface="Arial" charset="0"/>
              </a:rPr>
              <a:t>→ 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charset="0"/>
                <a:cs typeface="Arial" charset="0"/>
              </a:rPr>
              <a:t>N</a:t>
            </a:r>
            <a:r>
              <a:rPr lang="en-US" altLang="x-none" sz="2800">
                <a:ea typeface="Arial" charset="0"/>
                <a:cs typeface="Arial" charset="0"/>
              </a:rPr>
              <a:t>, where f(n) is the maximum number of steps M uses on any input of length n.</a:t>
            </a:r>
          </a:p>
          <a:p>
            <a:pPr>
              <a:buFontTx/>
              <a:buNone/>
            </a:pPr>
            <a:endParaRPr lang="en-US" altLang="x-none" sz="28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x-none" sz="2800" b="1" u="sng"/>
              <a:t>Definition</a:t>
            </a:r>
            <a:r>
              <a:rPr lang="en-US" altLang="x-none" sz="2800"/>
              <a:t>: the </a:t>
            </a:r>
            <a:r>
              <a:rPr lang="en-US" altLang="x-none" sz="2800">
                <a:solidFill>
                  <a:srgbClr val="FF0000"/>
                </a:solidFill>
              </a:rPr>
              <a:t>space complexity</a:t>
            </a:r>
            <a:r>
              <a:rPr lang="en-US" altLang="x-none" sz="2800"/>
              <a:t> of a TM M is a function </a:t>
            </a:r>
            <a:r>
              <a:rPr lang="en-US" altLang="x-none" sz="2800">
                <a:solidFill>
                  <a:schemeClr val="accent2"/>
                </a:solidFill>
              </a:rPr>
              <a:t>f: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x-none" sz="2800">
                <a:solidFill>
                  <a:schemeClr val="accent2"/>
                </a:solidFill>
              </a:rPr>
              <a:t> </a:t>
            </a:r>
            <a:r>
              <a:rPr lang="en-US" altLang="x-none" sz="2800">
                <a:solidFill>
                  <a:schemeClr val="accent2"/>
                </a:solidFill>
                <a:ea typeface="Arial" charset="0"/>
                <a:cs typeface="Arial" charset="0"/>
              </a:rPr>
              <a:t>→ 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charset="0"/>
                <a:cs typeface="Arial" charset="0"/>
              </a:rPr>
              <a:t>N, </a:t>
            </a:r>
            <a:r>
              <a:rPr lang="en-US" altLang="x-none" sz="2800">
                <a:ea typeface="Arial" charset="0"/>
                <a:cs typeface="Arial" charset="0"/>
              </a:rPr>
              <a:t>where f(n) is the maximum number of tape cells M scans on any input of length n.</a:t>
            </a:r>
          </a:p>
          <a:p>
            <a:pPr>
              <a:buFontTx/>
              <a:buNone/>
            </a:pPr>
            <a:endParaRPr lang="en-US" altLang="x-none" sz="2400">
              <a:ea typeface="Arial" charset="0"/>
              <a:cs typeface="Arial" charset="0"/>
            </a:endParaRPr>
          </a:p>
          <a:p>
            <a:endParaRPr lang="en-US" altLang="x-none" sz="2400"/>
          </a:p>
        </p:txBody>
      </p:sp>
    </p:spTree>
    <p:extLst>
      <p:ext uri="{BB962C8B-B14F-4D97-AF65-F5344CB8AC3E}">
        <p14:creationId xmlns:p14="http://schemas.microsoft.com/office/powerpoint/2010/main" val="12780063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Complexity Classes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x-none" b="1" u="sng"/>
              <a:t>Definition</a:t>
            </a:r>
            <a:r>
              <a:rPr lang="en-US" altLang="x-none"/>
              <a:t>: </a:t>
            </a:r>
            <a:r>
              <a:rPr lang="en-US" altLang="x-none">
                <a:solidFill>
                  <a:schemeClr val="accent2"/>
                </a:solidFill>
              </a:rPr>
              <a:t>TIME(t(n))</a:t>
            </a:r>
            <a:r>
              <a:rPr lang="en-US" altLang="x-none"/>
              <a:t> = {L : there exists a TM M that decides L in space O(t(n))}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P = </a:t>
            </a:r>
            <a:r>
              <a:rPr lang="en-US" altLang="x-none" sz="4400">
                <a:solidFill>
                  <a:schemeClr val="accent2"/>
                </a:solidFill>
                <a:sym typeface="Symbol" charset="2"/>
              </a:rPr>
              <a:t>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k </a:t>
            </a:r>
            <a:r>
              <a:rPr lang="en-US" altLang="x-none" sz="3600" baseline="-25000">
                <a:solidFill>
                  <a:schemeClr val="accent2"/>
                </a:solidFill>
                <a:ea typeface="Arial" charset="0"/>
                <a:cs typeface="Arial" charset="0"/>
                <a:sym typeface="Symbol" charset="2"/>
              </a:rPr>
              <a:t>≥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 1 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TIME(n</a:t>
            </a:r>
            <a:r>
              <a:rPr lang="en-US" altLang="x-none" sz="3600" baseline="3000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)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EXP = </a:t>
            </a:r>
            <a:r>
              <a:rPr lang="en-US" altLang="x-none" sz="4400">
                <a:solidFill>
                  <a:schemeClr val="accent2"/>
                </a:solidFill>
                <a:sym typeface="Symbol" charset="2"/>
              </a:rPr>
              <a:t>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k </a:t>
            </a:r>
            <a:r>
              <a:rPr lang="en-US" altLang="x-none" sz="3600" baseline="-25000">
                <a:solidFill>
                  <a:schemeClr val="accent2"/>
                </a:solidFill>
                <a:ea typeface="Arial" charset="0"/>
                <a:cs typeface="Arial" charset="0"/>
                <a:sym typeface="Symbol" charset="2"/>
              </a:rPr>
              <a:t>≥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 1 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TIME(2</a:t>
            </a:r>
            <a:r>
              <a:rPr lang="en-US" altLang="x-none" sz="3600" baseline="3000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altLang="x-none" sz="3600" baseline="4400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)</a:t>
            </a:r>
            <a:endParaRPr lang="en-US" altLang="x-none" b="1" u="sng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 b="1" u="sng"/>
              <a:t>Definition</a:t>
            </a:r>
            <a:r>
              <a:rPr lang="en-US" altLang="x-none"/>
              <a:t>: </a:t>
            </a:r>
            <a:r>
              <a:rPr lang="en-US" altLang="x-none">
                <a:solidFill>
                  <a:schemeClr val="accent2"/>
                </a:solidFill>
              </a:rPr>
              <a:t>SPACE(t(n))</a:t>
            </a:r>
            <a:r>
              <a:rPr lang="en-US" altLang="x-none"/>
              <a:t> = {L : there exists a TM M that decides L in space O(t(n))}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PSPACE = </a:t>
            </a:r>
            <a:r>
              <a:rPr lang="en-US" altLang="x-none" sz="4400">
                <a:solidFill>
                  <a:schemeClr val="accent2"/>
                </a:solidFill>
                <a:sym typeface="Symbol" charset="2"/>
              </a:rPr>
              <a:t>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k </a:t>
            </a:r>
            <a:r>
              <a:rPr lang="en-US" altLang="x-none" sz="3600" baseline="-25000">
                <a:solidFill>
                  <a:schemeClr val="accent2"/>
                </a:solidFill>
                <a:ea typeface="Arial" charset="0"/>
                <a:cs typeface="Arial" charset="0"/>
                <a:sym typeface="Symbol" charset="2"/>
              </a:rPr>
              <a:t>≥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 1 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SPACE(n</a:t>
            </a:r>
            <a:r>
              <a:rPr lang="en-US" altLang="x-none" sz="3600" baseline="3000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75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Complexity Classes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u="sng" dirty="0"/>
              <a:t>Definition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FF0000"/>
                </a:solidFill>
              </a:rPr>
              <a:t>NTIME(t(n))</a:t>
            </a:r>
            <a:r>
              <a:rPr lang="en-US" altLang="x-none" dirty="0"/>
              <a:t> = {L : there exists a </a:t>
            </a:r>
            <a:r>
              <a:rPr lang="en-US" altLang="x-none" dirty="0">
                <a:solidFill>
                  <a:srgbClr val="FF0000"/>
                </a:solidFill>
              </a:rPr>
              <a:t>N</a:t>
            </a:r>
            <a:r>
              <a:rPr lang="en-US" altLang="x-none" dirty="0"/>
              <a:t>TM M that decides L in time O(t(n))}</a:t>
            </a:r>
          </a:p>
          <a:p>
            <a:pPr algn="ctr">
              <a:buFontTx/>
              <a:buNone/>
            </a:pPr>
            <a:r>
              <a:rPr lang="en-US" altLang="x-none" sz="3600" dirty="0">
                <a:solidFill>
                  <a:srgbClr val="FF0000"/>
                </a:solidFill>
                <a:sym typeface="Symbol" charset="2"/>
              </a:rPr>
              <a:t>NP = </a:t>
            </a:r>
            <a:r>
              <a:rPr lang="en-US" altLang="x-none" sz="4400" dirty="0">
                <a:solidFill>
                  <a:srgbClr val="FF0000"/>
                </a:solidFill>
                <a:sym typeface="Symbol" charset="2"/>
              </a:rPr>
              <a:t></a:t>
            </a:r>
            <a:r>
              <a:rPr lang="en-US" altLang="x-none" sz="3600" baseline="-25000" dirty="0">
                <a:solidFill>
                  <a:srgbClr val="FF0000"/>
                </a:solidFill>
                <a:sym typeface="Symbol" charset="2"/>
              </a:rPr>
              <a:t>k </a:t>
            </a:r>
            <a:r>
              <a:rPr lang="en-US" altLang="x-none" sz="3600" baseline="-25000" dirty="0">
                <a:solidFill>
                  <a:srgbClr val="FF0000"/>
                </a:solidFill>
                <a:ea typeface="Arial" charset="0"/>
                <a:cs typeface="Arial" charset="0"/>
                <a:sym typeface="Symbol" charset="2"/>
              </a:rPr>
              <a:t>≥</a:t>
            </a:r>
            <a:r>
              <a:rPr lang="en-US" altLang="x-none" sz="3600" baseline="-25000" dirty="0">
                <a:solidFill>
                  <a:srgbClr val="FF0000"/>
                </a:solidFill>
                <a:sym typeface="Symbol" charset="2"/>
              </a:rPr>
              <a:t> 1 </a:t>
            </a:r>
            <a:r>
              <a:rPr lang="en-US" altLang="x-none" sz="3600" dirty="0">
                <a:solidFill>
                  <a:srgbClr val="FF0000"/>
                </a:solidFill>
                <a:sym typeface="Symbol" charset="2"/>
              </a:rPr>
              <a:t>NTIME(</a:t>
            </a:r>
            <a:r>
              <a:rPr lang="en-US" altLang="x-none" sz="3600" dirty="0" err="1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altLang="x-none" sz="3600" baseline="30000" dirty="0" err="1">
                <a:solidFill>
                  <a:srgbClr val="FF0000"/>
                </a:solidFill>
                <a:sym typeface="Symbol" charset="2"/>
              </a:rPr>
              <a:t>k</a:t>
            </a:r>
            <a:r>
              <a:rPr lang="en-US" altLang="x-none" sz="3600" dirty="0">
                <a:solidFill>
                  <a:srgbClr val="FF0000"/>
                </a:solidFill>
                <a:sym typeface="Symbol" charset="2"/>
              </a:rPr>
              <a:t>)</a:t>
            </a:r>
            <a:endParaRPr lang="en-US" altLang="x-none" dirty="0"/>
          </a:p>
          <a:p>
            <a:r>
              <a:rPr lang="en-US" altLang="x-none">
                <a:sym typeface="Symbol" charset="2"/>
              </a:rPr>
              <a:t>P </a:t>
            </a:r>
            <a:r>
              <a:rPr lang="en-US" altLang="x-none" dirty="0">
                <a:sym typeface="Symbol" charset="2"/>
              </a:rPr>
              <a:t> NP  PSPACE  EXP</a:t>
            </a:r>
          </a:p>
          <a:p>
            <a:r>
              <a:rPr lang="en-US" altLang="x-none" dirty="0">
                <a:sym typeface="Symbol" charset="2"/>
              </a:rPr>
              <a:t>Don’t know if any of the containments are proper. </a:t>
            </a:r>
          </a:p>
        </p:txBody>
      </p:sp>
    </p:spTree>
    <p:extLst>
      <p:ext uri="{BB962C8B-B14F-4D97-AF65-F5344CB8AC3E}">
        <p14:creationId xmlns:p14="http://schemas.microsoft.com/office/powerpoint/2010/main" val="4764203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x-none"/>
              <a:t>Complexity classes</a:t>
            </a:r>
          </a:p>
        </p:txBody>
      </p:sp>
      <p:sp>
        <p:nvSpPr>
          <p:cNvPr id="1249284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sz="2400"/>
              <a:t>PSPACE</a:t>
            </a:r>
          </a:p>
        </p:txBody>
      </p:sp>
      <p:cxnSp>
        <p:nvCxnSpPr>
          <p:cNvPr id="1249285" name="AutoShape 5"/>
          <p:cNvCxnSpPr>
            <a:cxnSpLocks noChangeShapeType="1"/>
            <a:stCxn id="1249284" idx="2"/>
            <a:endCxn id="1249301" idx="6"/>
          </p:cNvCxnSpPr>
          <p:nvPr/>
        </p:nvCxnSpPr>
        <p:spPr bwMode="auto">
          <a:xfrm rot="5400000">
            <a:off x="5499100" y="1612900"/>
            <a:ext cx="1219200" cy="2108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Oval 6"/>
          <p:cNvSpPr>
            <a:spLocks noChangeArrowheads="1"/>
          </p:cNvSpPr>
          <p:nvPr/>
        </p:nvSpPr>
        <p:spPr bwMode="auto">
          <a:xfrm rot="309908">
            <a:off x="1371600" y="2667000"/>
            <a:ext cx="31242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5546" name="Text Box 7"/>
          <p:cNvSpPr txBox="1">
            <a:spLocks noChangeArrowheads="1"/>
          </p:cNvSpPr>
          <p:nvPr/>
        </p:nvSpPr>
        <p:spPr bwMode="auto">
          <a:xfrm>
            <a:off x="5181600" y="4191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NP</a:t>
            </a:r>
          </a:p>
        </p:txBody>
      </p:sp>
      <p:cxnSp>
        <p:nvCxnSpPr>
          <p:cNvPr id="65547" name="AutoShape 8"/>
          <p:cNvCxnSpPr>
            <a:cxnSpLocks noChangeShapeType="1"/>
            <a:stCxn id="65546" idx="0"/>
            <a:endCxn id="65545" idx="6"/>
          </p:cNvCxnSpPr>
          <p:nvPr/>
        </p:nvCxnSpPr>
        <p:spPr bwMode="auto">
          <a:xfrm rot="5400000" flipH="1">
            <a:off x="5029994" y="2972594"/>
            <a:ext cx="696912" cy="1739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Text Box 9"/>
          <p:cNvSpPr txBox="1">
            <a:spLocks noChangeArrowheads="1"/>
          </p:cNvSpPr>
          <p:nvPr/>
        </p:nvSpPr>
        <p:spPr bwMode="auto">
          <a:xfrm>
            <a:off x="914400" y="4114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P</a:t>
            </a:r>
          </a:p>
        </p:txBody>
      </p:sp>
      <p:sp>
        <p:nvSpPr>
          <p:cNvPr id="65549" name="Oval 10"/>
          <p:cNvSpPr>
            <a:spLocks noChangeArrowheads="1"/>
          </p:cNvSpPr>
          <p:nvPr/>
        </p:nvSpPr>
        <p:spPr bwMode="auto">
          <a:xfrm>
            <a:off x="1371600" y="2819400"/>
            <a:ext cx="2057400" cy="914400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65550" name="AutoShape 11"/>
          <p:cNvCxnSpPr>
            <a:cxnSpLocks noChangeShapeType="1"/>
            <a:stCxn id="65548" idx="3"/>
            <a:endCxn id="65549" idx="5"/>
          </p:cNvCxnSpPr>
          <p:nvPr/>
        </p:nvCxnSpPr>
        <p:spPr bwMode="auto">
          <a:xfrm flipV="1">
            <a:off x="1447800" y="3625850"/>
            <a:ext cx="1679575" cy="717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Text Box 12"/>
          <p:cNvSpPr txBox="1">
            <a:spLocks noChangeArrowheads="1"/>
          </p:cNvSpPr>
          <p:nvPr/>
        </p:nvSpPr>
        <p:spPr bwMode="auto">
          <a:xfrm>
            <a:off x="3048000" y="152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EXP</a:t>
            </a:r>
          </a:p>
        </p:txBody>
      </p:sp>
      <p:cxnSp>
        <p:nvCxnSpPr>
          <p:cNvPr id="65552" name="AutoShape 13"/>
          <p:cNvCxnSpPr>
            <a:cxnSpLocks noChangeShapeType="1"/>
            <a:stCxn id="65551" idx="3"/>
            <a:endCxn id="65559" idx="7"/>
          </p:cNvCxnSpPr>
          <p:nvPr/>
        </p:nvCxnSpPr>
        <p:spPr bwMode="auto">
          <a:xfrm>
            <a:off x="3962400" y="1752600"/>
            <a:ext cx="1246188" cy="7445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Text Box 14"/>
          <p:cNvSpPr txBox="1">
            <a:spLocks noChangeArrowheads="1"/>
          </p:cNvSpPr>
          <p:nvPr/>
        </p:nvSpPr>
        <p:spPr bwMode="auto">
          <a:xfrm>
            <a:off x="4724400" y="1447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coNP</a:t>
            </a:r>
          </a:p>
        </p:txBody>
      </p:sp>
      <p:sp>
        <p:nvSpPr>
          <p:cNvPr id="65554" name="Oval 15"/>
          <p:cNvSpPr>
            <a:spLocks noChangeArrowheads="1"/>
          </p:cNvSpPr>
          <p:nvPr/>
        </p:nvSpPr>
        <p:spPr bwMode="auto">
          <a:xfrm rot="21290092" flipV="1">
            <a:off x="1371600" y="2514600"/>
            <a:ext cx="31242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65555" name="AutoShape 16"/>
          <p:cNvCxnSpPr>
            <a:cxnSpLocks noChangeShapeType="1"/>
            <a:stCxn id="65553" idx="2"/>
            <a:endCxn id="65554" idx="6"/>
          </p:cNvCxnSpPr>
          <p:nvPr/>
        </p:nvCxnSpPr>
        <p:spPr bwMode="auto">
          <a:xfrm rot="5400000">
            <a:off x="4573587" y="1839913"/>
            <a:ext cx="1152525" cy="1282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6" name="Oval 17"/>
          <p:cNvSpPr>
            <a:spLocks noChangeArrowheads="1"/>
          </p:cNvSpPr>
          <p:nvPr/>
        </p:nvSpPr>
        <p:spPr bwMode="auto">
          <a:xfrm>
            <a:off x="1371600" y="1981200"/>
            <a:ext cx="5257800" cy="2590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5557" name="Text Box 18"/>
          <p:cNvSpPr txBox="1">
            <a:spLocks noChangeArrowheads="1"/>
          </p:cNvSpPr>
          <p:nvPr/>
        </p:nvSpPr>
        <p:spPr bwMode="auto">
          <a:xfrm>
            <a:off x="6248400" y="34290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sz="2400"/>
              <a:t>decidable languages</a:t>
            </a:r>
          </a:p>
        </p:txBody>
      </p:sp>
      <p:cxnSp>
        <p:nvCxnSpPr>
          <p:cNvPr id="65558" name="AutoShape 19"/>
          <p:cNvCxnSpPr>
            <a:cxnSpLocks noChangeShapeType="1"/>
            <a:stCxn id="65557" idx="0"/>
            <a:endCxn id="65556" idx="6"/>
          </p:cNvCxnSpPr>
          <p:nvPr/>
        </p:nvCxnSpPr>
        <p:spPr bwMode="auto">
          <a:xfrm rot="5400000" flipH="1">
            <a:off x="6908800" y="3022600"/>
            <a:ext cx="152400" cy="660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9" name="Oval 20"/>
          <p:cNvSpPr>
            <a:spLocks noChangeArrowheads="1"/>
          </p:cNvSpPr>
          <p:nvPr/>
        </p:nvSpPr>
        <p:spPr bwMode="auto">
          <a:xfrm>
            <a:off x="1371600" y="2209800"/>
            <a:ext cx="4495800" cy="2133600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49301" name="Oval 21"/>
          <p:cNvSpPr>
            <a:spLocks noChangeArrowheads="1"/>
          </p:cNvSpPr>
          <p:nvPr/>
        </p:nvSpPr>
        <p:spPr bwMode="auto">
          <a:xfrm>
            <a:off x="1371600" y="2362200"/>
            <a:ext cx="3657600" cy="1828800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3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4" grpId="0"/>
      <p:bldP spid="124930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CoNP</a:t>
            </a:r>
            <a:r>
              <a:rPr kumimoji="1" lang="en-US" altLang="zh-CN" dirty="0"/>
              <a:t>, </a:t>
            </a:r>
          </a:p>
          <a:p>
            <a:r>
              <a:rPr kumimoji="1" lang="en-US" altLang="zh-CN" dirty="0"/>
              <a:t>NPSPACE, </a:t>
            </a:r>
            <a:r>
              <a:rPr kumimoji="1" lang="en-US" altLang="zh-CN" dirty="0" err="1"/>
              <a:t>PSComplete</a:t>
            </a:r>
            <a:r>
              <a:rPr kumimoji="1" lang="en-US" altLang="zh-CN" dirty="0"/>
              <a:t>, PS=NPS!</a:t>
            </a:r>
          </a:p>
          <a:p>
            <a:r>
              <a:rPr kumimoji="1" lang="en-US" altLang="zh-CN" dirty="0"/>
              <a:t>RP,ZPP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23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Church-Turing Thesis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belief that TMs formalize our intuitive notion of an algorithm is:</a:t>
            </a:r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Note: this is a belief, not a theorem.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990600" y="2590800"/>
            <a:ext cx="7391400" cy="2540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3200" u="sng"/>
              <a:t>The Church-Turing Thesis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x-none" sz="3200"/>
              <a:t>everything we can compute on a physical computer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x-none" sz="3200"/>
              <a:t>can be computed on 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730605683"/>
      </p:ext>
    </p:extLst>
  </p:cSld>
  <p:clrMapOvr>
    <a:masterClrMapping/>
  </p:clrMapOvr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6400</Words>
  <Application>Microsoft Macintosh PowerPoint</Application>
  <PresentationFormat>全屏显示(4:3)</PresentationFormat>
  <Paragraphs>883</Paragraphs>
  <Slides>100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7" baseType="lpstr">
      <vt:lpstr>Arial</vt:lpstr>
      <vt:lpstr>Calibri</vt:lpstr>
      <vt:lpstr>Monotype Sorts</vt:lpstr>
      <vt:lpstr>Times New Roman</vt:lpstr>
      <vt:lpstr>Wingdings</vt:lpstr>
      <vt:lpstr>Wingdings 2</vt:lpstr>
      <vt:lpstr>seg</vt:lpstr>
      <vt:lpstr>Decidability</vt:lpstr>
      <vt:lpstr>Undecidability</vt:lpstr>
      <vt:lpstr>Countable and Uncountable Sets</vt:lpstr>
      <vt:lpstr>Example Countable Set</vt:lpstr>
      <vt:lpstr>Example Uncountable Set</vt:lpstr>
      <vt:lpstr>Example Uncountable Set</vt:lpstr>
      <vt:lpstr>Example Uncountable Set</vt:lpstr>
      <vt:lpstr>Non-RE Languages</vt:lpstr>
      <vt:lpstr>Non-RE Languages</vt:lpstr>
      <vt:lpstr>Non-RE Languages</vt:lpstr>
      <vt:lpstr>Non-RE Languages</vt:lpstr>
      <vt:lpstr>Non-RE Languages</vt:lpstr>
      <vt:lpstr>Non-RE Languages</vt:lpstr>
      <vt:lpstr>Proof – Continued</vt:lpstr>
      <vt:lpstr>Proof – Concluded</vt:lpstr>
      <vt:lpstr>So far…</vt:lpstr>
      <vt:lpstr>The Halting Problem</vt:lpstr>
      <vt:lpstr>The Halting Problem</vt:lpstr>
      <vt:lpstr>Where’s the Diagonalization?</vt:lpstr>
      <vt:lpstr>H’ is the opposite of the diagonals:</vt:lpstr>
      <vt:lpstr>So far…</vt:lpstr>
      <vt:lpstr>RE and co-RE</vt:lpstr>
      <vt:lpstr>RE and co-RE</vt:lpstr>
      <vt:lpstr>RE and co-RE</vt:lpstr>
      <vt:lpstr>A natural non-RE Language</vt:lpstr>
      <vt:lpstr>Summary</vt:lpstr>
      <vt:lpstr>Complexity</vt:lpstr>
      <vt:lpstr>Complexity</vt:lpstr>
      <vt:lpstr>Worst-Case Analysis</vt:lpstr>
      <vt:lpstr>Time Complexity</vt:lpstr>
      <vt:lpstr>Analyze Algorithms</vt:lpstr>
      <vt:lpstr>Analyze Algorithms</vt:lpstr>
      <vt:lpstr>Measure Time Complexity</vt:lpstr>
      <vt:lpstr>Asymptotic Notation</vt:lpstr>
      <vt:lpstr>Analyze Algorithms</vt:lpstr>
      <vt:lpstr>Asymptotic Notation Facts</vt:lpstr>
      <vt:lpstr>Time Complexity Class</vt:lpstr>
      <vt:lpstr>Time Complexity Class</vt:lpstr>
      <vt:lpstr>Multitaple TMs</vt:lpstr>
      <vt:lpstr>Multitape TMs</vt:lpstr>
      <vt:lpstr>“Polynomial Time Class” P</vt:lpstr>
      <vt:lpstr>Why P?</vt:lpstr>
      <vt:lpstr>Examples of Languages in P</vt:lpstr>
      <vt:lpstr>Nondeterministic TMs</vt:lpstr>
      <vt:lpstr>Nondeterministic TM’s</vt:lpstr>
      <vt:lpstr>Simulating a NTM by a DTM</vt:lpstr>
      <vt:lpstr>Picture of the DTM Tape</vt:lpstr>
      <vt:lpstr>Operation of the Simulating DTM</vt:lpstr>
      <vt:lpstr>Operation of the DTM – (2)</vt:lpstr>
      <vt:lpstr>Why the NTM -&gt; DTM Construction Works</vt:lpstr>
      <vt:lpstr>Why? – (2)</vt:lpstr>
      <vt:lpstr>Nondeterministic TMs</vt:lpstr>
      <vt:lpstr>“Nondeterministic Polynomial Time Class” NP</vt:lpstr>
      <vt:lpstr>Poly-Time Verifiers</vt:lpstr>
      <vt:lpstr>Example</vt:lpstr>
      <vt:lpstr>Poly-Time Verifiers</vt:lpstr>
      <vt:lpstr>Poly-Time Verifiers</vt:lpstr>
      <vt:lpstr>Why NP?</vt:lpstr>
      <vt:lpstr>Examples of Languages in NP</vt:lpstr>
      <vt:lpstr>CLIQUE is NP</vt:lpstr>
      <vt:lpstr>CLIQUE is NP</vt:lpstr>
      <vt:lpstr>NP in relation to P and EXP</vt:lpstr>
      <vt:lpstr>PowerPoint 演示文稿</vt:lpstr>
      <vt:lpstr>Reductions</vt:lpstr>
      <vt:lpstr>Reductions</vt:lpstr>
      <vt:lpstr>Definition of Reduction</vt:lpstr>
      <vt:lpstr>Definition of Reduction</vt:lpstr>
      <vt:lpstr>Definition of Reduction</vt:lpstr>
      <vt:lpstr>Using Reductions</vt:lpstr>
      <vt:lpstr>Using Reductions</vt:lpstr>
      <vt:lpstr>Example reduction</vt:lpstr>
      <vt:lpstr>Example reduction</vt:lpstr>
      <vt:lpstr>Example reduction</vt:lpstr>
      <vt:lpstr>Example reduction</vt:lpstr>
      <vt:lpstr>PowerPoint 演示文稿</vt:lpstr>
      <vt:lpstr>PowerPoint 演示文稿</vt:lpstr>
      <vt:lpstr>Another example</vt:lpstr>
      <vt:lpstr>Another example</vt:lpstr>
      <vt:lpstr>Another example</vt:lpstr>
      <vt:lpstr>Another example</vt:lpstr>
      <vt:lpstr>Rice’s Theorem</vt:lpstr>
      <vt:lpstr>Rice’s Theorem</vt:lpstr>
      <vt:lpstr>Poly-Time Reductions</vt:lpstr>
      <vt:lpstr>Poly-Time Reductions</vt:lpstr>
      <vt:lpstr>Poly-Time Reductions</vt:lpstr>
      <vt:lpstr>NP-Completeness</vt:lpstr>
      <vt:lpstr>PowerPoint 演示文稿</vt:lpstr>
      <vt:lpstr>PowerPoint 演示文稿</vt:lpstr>
      <vt:lpstr>SAT</vt:lpstr>
      <vt:lpstr>The Cook-Levin Theorem</vt:lpstr>
      <vt:lpstr>SAT is NP-Complete</vt:lpstr>
      <vt:lpstr>3SAT</vt:lpstr>
      <vt:lpstr>Complexity</vt:lpstr>
      <vt:lpstr>Time and Space Complexity</vt:lpstr>
      <vt:lpstr>Complexity Classes</vt:lpstr>
      <vt:lpstr>Complexity Classes</vt:lpstr>
      <vt:lpstr>Complexity classes</vt:lpstr>
      <vt:lpstr>PowerPoint 演示文稿</vt:lpstr>
      <vt:lpstr>Church-Turing Thesis</vt:lpstr>
      <vt:lpstr>Extended Church-Turing Thesis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Decidability</dc:title>
  <dc:creator>Bu Lei</dc:creator>
  <cp:lastModifiedBy>卜磊</cp:lastModifiedBy>
  <cp:revision>35</cp:revision>
  <dcterms:created xsi:type="dcterms:W3CDTF">2013-05-25T09:28:59Z</dcterms:created>
  <dcterms:modified xsi:type="dcterms:W3CDTF">2019-11-25T05:46:57Z</dcterms:modified>
</cp:coreProperties>
</file>