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0"/>
  </p:notesMasterIdLst>
  <p:handoutMasterIdLst>
    <p:handoutMasterId r:id="rId11"/>
  </p:handoutMasterIdLst>
  <p:sldIdLst>
    <p:sldId id="285" r:id="rId2"/>
    <p:sldId id="287" r:id="rId3"/>
    <p:sldId id="288" r:id="rId4"/>
    <p:sldId id="292" r:id="rId5"/>
    <p:sldId id="289" r:id="rId6"/>
    <p:sldId id="293" r:id="rId7"/>
    <p:sldId id="290" r:id="rId8"/>
    <p:sldId id="29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23" y="2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697D1-F556-413C-AD2A-928EB36B49A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2FA7-F793-413D-92D7-45EC8BBC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0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1639B-6B05-49AE-BFB0-F4AB7C152F2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EE15-181B-4444-ACE8-8A963B113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5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9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115888"/>
            <a:ext cx="194310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567690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3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35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35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7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1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35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11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35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 baseline="0">
                <a:solidFill>
                  <a:srgbClr val="002060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200" b="1" i="0" kern="1200" baseline="0" dirty="0">
                <a:solidFill>
                  <a:srgbClr val="00206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836613"/>
            <a:ext cx="3810000" cy="56165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836613"/>
            <a:ext cx="3810000" cy="561657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0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1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41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836613"/>
            <a:ext cx="77724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12775" y="723187"/>
            <a:ext cx="7704138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5" name="Picture 11" descr="2-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115888"/>
            <a:ext cx="571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453188"/>
            <a:ext cx="1081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CC0000"/>
                </a:solidFill>
              </a:defRPr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kumimoji="1" sz="2400" kern="1200">
          <a:solidFill>
            <a:srgbClr val="006699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000" kern="1200">
          <a:solidFill>
            <a:srgbClr val="336600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《计算机网络》复习课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一、绪论</a:t>
            </a:r>
          </a:p>
          <a:p>
            <a:r>
              <a:rPr lang="en-US" altLang="zh-CN" dirty="0"/>
              <a:t>Internet</a:t>
            </a:r>
            <a:r>
              <a:rPr lang="zh-CN" altLang="zh-CN" dirty="0"/>
              <a:t>基本概念</a:t>
            </a:r>
          </a:p>
          <a:p>
            <a:pPr lvl="1"/>
            <a:r>
              <a:rPr lang="zh-CN" altLang="zh-CN" dirty="0"/>
              <a:t>什么是</a:t>
            </a:r>
            <a:r>
              <a:rPr lang="en-US" altLang="zh-CN" dirty="0"/>
              <a:t>Internet</a:t>
            </a:r>
            <a:r>
              <a:rPr lang="zh-CN" altLang="zh-CN" dirty="0"/>
              <a:t>，组成、服务、协议</a:t>
            </a:r>
          </a:p>
          <a:p>
            <a:pPr lvl="1"/>
            <a:r>
              <a:rPr lang="zh-CN" altLang="zh-CN" dirty="0"/>
              <a:t>网络边缘、网络接入（家庭、公司、无线）、网络核心</a:t>
            </a:r>
          </a:p>
          <a:p>
            <a:pPr lvl="1"/>
            <a:r>
              <a:rPr lang="zh-CN" altLang="zh-CN" dirty="0"/>
              <a:t>电路交换、分组交换、虚电路</a:t>
            </a:r>
          </a:p>
          <a:p>
            <a:endParaRPr lang="zh-CN" altLang="zh-CN" dirty="0"/>
          </a:p>
          <a:p>
            <a:r>
              <a:rPr lang="zh-CN" altLang="zh-CN" dirty="0"/>
              <a:t>协议体系结构</a:t>
            </a:r>
          </a:p>
          <a:p>
            <a:pPr lvl="1"/>
            <a:r>
              <a:rPr lang="zh-CN" altLang="zh-CN" dirty="0"/>
              <a:t>多层协议体系结构的必要性</a:t>
            </a:r>
          </a:p>
          <a:p>
            <a:pPr lvl="1"/>
            <a:r>
              <a:rPr lang="en-US" altLang="zh-CN" dirty="0"/>
              <a:t>OSI</a:t>
            </a:r>
            <a:r>
              <a:rPr lang="zh-CN" altLang="zh-CN" dirty="0"/>
              <a:t>与</a:t>
            </a:r>
            <a:r>
              <a:rPr lang="en-US" altLang="zh-CN" dirty="0"/>
              <a:t>TCP/IP</a:t>
            </a:r>
            <a:r>
              <a:rPr lang="zh-CN" altLang="zh-CN" dirty="0"/>
              <a:t>模型</a:t>
            </a:r>
          </a:p>
          <a:p>
            <a:pPr lvl="2"/>
            <a:r>
              <a:rPr lang="zh-CN" altLang="zh-CN" dirty="0"/>
              <a:t>各层名称、层次之间的关系，以及各层对应功能</a:t>
            </a:r>
          </a:p>
          <a:p>
            <a:pPr lvl="2"/>
            <a:r>
              <a:rPr lang="zh-CN" altLang="zh-CN" dirty="0"/>
              <a:t>两种不同模型的层次之间的对应关系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网络性能分析</a:t>
            </a:r>
          </a:p>
          <a:p>
            <a:pPr lvl="1"/>
            <a:r>
              <a:rPr lang="zh-CN" altLang="zh-CN" dirty="0"/>
              <a:t>指标：网络时延、丢包、吞吐量概念</a:t>
            </a:r>
          </a:p>
          <a:p>
            <a:pPr lvl="1"/>
            <a:r>
              <a:rPr lang="zh-CN" altLang="zh-CN" dirty="0"/>
              <a:t>四种时延：处理、排队、传输、传播</a:t>
            </a:r>
          </a:p>
          <a:p>
            <a:pPr lvl="2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65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二、链路层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 </a:t>
            </a:r>
            <a:r>
              <a:rPr lang="zh-CN" altLang="zh-CN" dirty="0"/>
              <a:t>链路层服务：分帧，媒介访问控制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局域网：</a:t>
            </a:r>
          </a:p>
          <a:p>
            <a:pPr lvl="0"/>
            <a:r>
              <a:rPr lang="zh-CN" altLang="zh-CN" dirty="0"/>
              <a:t>局域网的构成：拓扑结构、传输媒介</a:t>
            </a:r>
          </a:p>
          <a:p>
            <a:pPr lvl="0"/>
            <a:r>
              <a:rPr lang="zh-CN" altLang="zh-CN" dirty="0"/>
              <a:t>网桥</a:t>
            </a:r>
          </a:p>
          <a:p>
            <a:pPr lvl="1"/>
            <a:r>
              <a:rPr lang="zh-CN" altLang="zh-CN" dirty="0"/>
              <a:t>网桥的作用和工作原理</a:t>
            </a:r>
          </a:p>
          <a:p>
            <a:pPr lvl="1"/>
            <a:r>
              <a:rPr lang="zh-CN" altLang="zh-CN" dirty="0"/>
              <a:t>路由机制：转发表、地址学习、生成树算法、路由发现机制</a:t>
            </a:r>
          </a:p>
          <a:p>
            <a:pPr lvl="0"/>
            <a:r>
              <a:rPr lang="zh-CN" altLang="zh-CN" dirty="0"/>
              <a:t>二三层交换机，基本工作机理</a:t>
            </a:r>
          </a:p>
          <a:p>
            <a:r>
              <a:rPr lang="zh-CN" altLang="zh-CN" dirty="0"/>
              <a:t>比较：</a:t>
            </a:r>
            <a:r>
              <a:rPr lang="en-US" altLang="zh-CN" dirty="0"/>
              <a:t>Bridge, hub, Layer 2 Switch, Layer 3 Switch, Router</a:t>
            </a:r>
            <a:endParaRPr lang="zh-CN" altLang="zh-CN" dirty="0"/>
          </a:p>
          <a:p>
            <a:pPr lvl="0"/>
            <a:r>
              <a:rPr lang="zh-CN" altLang="zh-CN" dirty="0"/>
              <a:t>令牌环：基本工作原理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以太网：</a:t>
            </a:r>
          </a:p>
          <a:p>
            <a:pPr lvl="0"/>
            <a:r>
              <a:rPr lang="zh-CN" altLang="zh-CN" dirty="0"/>
              <a:t>媒体接入控制：</a:t>
            </a:r>
            <a:r>
              <a:rPr lang="en-US" altLang="zh-CN" dirty="0"/>
              <a:t>CSMA</a:t>
            </a:r>
            <a:r>
              <a:rPr lang="zh-CN" altLang="zh-CN" dirty="0"/>
              <a:t>的基本思想</a:t>
            </a:r>
          </a:p>
          <a:p>
            <a:pPr lvl="0"/>
            <a:r>
              <a:rPr lang="en-US" altLang="zh-CN" dirty="0"/>
              <a:t>CSMA/CD</a:t>
            </a:r>
            <a:r>
              <a:rPr lang="zh-CN" altLang="zh-CN" dirty="0"/>
              <a:t>的工作原理</a:t>
            </a:r>
          </a:p>
          <a:p>
            <a:pPr lvl="1"/>
            <a:r>
              <a:rPr lang="zh-CN" altLang="zh-CN" dirty="0"/>
              <a:t>冲突检测的方式</a:t>
            </a:r>
          </a:p>
          <a:p>
            <a:pPr lvl="1"/>
            <a:r>
              <a:rPr lang="zh-CN" altLang="zh-CN" dirty="0"/>
              <a:t>冲突检测与传播</a:t>
            </a:r>
            <a:r>
              <a:rPr lang="en-US" altLang="zh-CN" dirty="0"/>
              <a:t>/</a:t>
            </a:r>
            <a:r>
              <a:rPr lang="zh-CN" altLang="zh-CN" dirty="0"/>
              <a:t>传输时延的关系</a:t>
            </a:r>
          </a:p>
          <a:p>
            <a:pPr lvl="1"/>
            <a:r>
              <a:rPr lang="zh-CN" altLang="zh-CN" dirty="0"/>
              <a:t>二进制指数退避算法</a:t>
            </a:r>
          </a:p>
          <a:p>
            <a:pPr lvl="1"/>
            <a:r>
              <a:rPr lang="zh-CN" altLang="zh-CN" dirty="0"/>
              <a:t>最小帧长和最大范围</a:t>
            </a:r>
          </a:p>
          <a:p>
            <a:pPr lvl="0"/>
            <a:r>
              <a:rPr lang="en-US" altLang="zh-CN" dirty="0"/>
              <a:t>IEEE 802.3</a:t>
            </a:r>
            <a:r>
              <a:rPr lang="zh-CN" altLang="zh-CN" dirty="0"/>
              <a:t>以太网规约</a:t>
            </a:r>
          </a:p>
          <a:p>
            <a:pPr lvl="1"/>
            <a:r>
              <a:rPr lang="zh-CN" altLang="zh-CN" dirty="0"/>
              <a:t>以太网媒介</a:t>
            </a:r>
          </a:p>
          <a:p>
            <a:pPr lvl="1"/>
            <a:r>
              <a:rPr lang="zh-CN" altLang="zh-CN" dirty="0"/>
              <a:t>以太网帧格式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无线局域网</a:t>
            </a:r>
          </a:p>
          <a:p>
            <a:pPr lvl="0"/>
            <a:r>
              <a:rPr lang="zh-CN" altLang="zh-CN" dirty="0"/>
              <a:t>无线局域网的概念和应用</a:t>
            </a:r>
          </a:p>
          <a:p>
            <a:pPr lvl="0"/>
            <a:r>
              <a:rPr lang="en-US" altLang="zh-CN" dirty="0"/>
              <a:t>IEEE 802.11</a:t>
            </a:r>
            <a:r>
              <a:rPr lang="zh-CN" altLang="zh-CN" dirty="0"/>
              <a:t>体系结构</a:t>
            </a:r>
          </a:p>
          <a:p>
            <a:pPr lvl="1"/>
            <a:r>
              <a:rPr lang="zh-CN" altLang="zh-CN" dirty="0"/>
              <a:t>基本概念</a:t>
            </a:r>
          </a:p>
          <a:p>
            <a:pPr lvl="1"/>
            <a:r>
              <a:rPr lang="zh-CN" altLang="zh-CN" dirty="0"/>
              <a:t>体系结构图</a:t>
            </a:r>
          </a:p>
          <a:p>
            <a:pPr lvl="0"/>
            <a:r>
              <a:rPr lang="zh-CN" altLang="zh-CN" dirty="0"/>
              <a:t>媒体接入控制</a:t>
            </a:r>
            <a:r>
              <a:rPr lang="en-US" altLang="zh-CN" dirty="0"/>
              <a:t> CSMA/CA</a:t>
            </a:r>
            <a:endParaRPr lang="zh-CN" altLang="zh-CN" dirty="0"/>
          </a:p>
          <a:p>
            <a:pPr lvl="1"/>
            <a:r>
              <a:rPr lang="zh-CN" altLang="zh-CN" dirty="0"/>
              <a:t>分布式协调功能</a:t>
            </a:r>
          </a:p>
          <a:p>
            <a:pPr lvl="1"/>
            <a:r>
              <a:rPr lang="zh-CN" altLang="zh-CN" dirty="0"/>
              <a:t>点协调功能</a:t>
            </a:r>
          </a:p>
          <a:p>
            <a:pPr lvl="1"/>
            <a:r>
              <a:rPr lang="zh-CN" altLang="zh-CN" dirty="0"/>
              <a:t>与以太网的</a:t>
            </a:r>
            <a:r>
              <a:rPr lang="en-US" altLang="zh-CN" dirty="0"/>
              <a:t> CSMA/CD</a:t>
            </a:r>
            <a:r>
              <a:rPr lang="zh-CN" altLang="zh-CN" dirty="0"/>
              <a:t>相比较</a:t>
            </a:r>
          </a:p>
          <a:p>
            <a:pPr lvl="0"/>
            <a:r>
              <a:rPr lang="en-US" altLang="zh-CN" dirty="0"/>
              <a:t>802.11b/g</a:t>
            </a:r>
            <a:r>
              <a:rPr lang="zh-CN" altLang="zh-CN" dirty="0"/>
              <a:t>频段及传输速率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en-US" dirty="0"/>
              <a:t>网络</a:t>
            </a:r>
            <a:r>
              <a:rPr lang="zh-CN" altLang="zh-CN" dirty="0"/>
              <a:t>传输媒介利用率分析</a:t>
            </a:r>
          </a:p>
          <a:p>
            <a:pPr lvl="1"/>
            <a:r>
              <a:rPr lang="en-US" altLang="zh-CN" dirty="0"/>
              <a:t>Point-to-point link</a:t>
            </a:r>
            <a:endParaRPr lang="zh-CN" altLang="zh-CN" dirty="0"/>
          </a:p>
          <a:p>
            <a:pPr lvl="1"/>
            <a:r>
              <a:rPr lang="en-US" altLang="zh-CN" dirty="0"/>
              <a:t>ALOHA, Slotted ALOHA</a:t>
            </a:r>
            <a:endParaRPr lang="zh-CN" altLang="zh-CN" dirty="0"/>
          </a:p>
          <a:p>
            <a:pPr lvl="1"/>
            <a:r>
              <a:rPr lang="zh-CN" altLang="zh-CN" dirty="0"/>
              <a:t>令牌环</a:t>
            </a:r>
          </a:p>
          <a:p>
            <a:pPr lvl="1"/>
            <a:r>
              <a:rPr lang="en-US" altLang="zh-CN" dirty="0"/>
              <a:t>CSMA/CD</a:t>
            </a:r>
            <a:r>
              <a:rPr lang="zh-CN" altLang="zh-CN" dirty="0"/>
              <a:t>（</a:t>
            </a:r>
            <a:r>
              <a:rPr lang="en-US" altLang="zh-CN" dirty="0"/>
              <a:t> p-persistent </a:t>
            </a:r>
            <a:r>
              <a:rPr lang="zh-CN" altLang="zh-CN" dirty="0"/>
              <a:t>）的简单性能模型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42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三、网络层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2070" y="802278"/>
            <a:ext cx="4709160" cy="6204857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4300" dirty="0"/>
              <a:t> </a:t>
            </a:r>
            <a:r>
              <a:rPr lang="zh-CN" altLang="zh-CN" sz="4300" dirty="0"/>
              <a:t>网络层服务： </a:t>
            </a:r>
          </a:p>
          <a:p>
            <a:pPr lvl="1"/>
            <a:r>
              <a:rPr lang="zh-CN" altLang="zh-CN" sz="4300" dirty="0"/>
              <a:t>交换</a:t>
            </a:r>
            <a:r>
              <a:rPr lang="en-US" altLang="zh-CN" sz="4300" dirty="0"/>
              <a:t>/</a:t>
            </a:r>
            <a:r>
              <a:rPr lang="zh-CN" altLang="zh-CN" sz="4300" dirty="0"/>
              <a:t>路由，转发，建立连接（虚电路）</a:t>
            </a:r>
            <a:r>
              <a:rPr lang="en-US" altLang="zh-CN" sz="4300" dirty="0"/>
              <a:t> </a:t>
            </a:r>
            <a:endParaRPr lang="zh-CN" altLang="zh-CN" sz="4300" dirty="0"/>
          </a:p>
          <a:p>
            <a:pPr lvl="0"/>
            <a:r>
              <a:rPr lang="zh-CN" altLang="zh-CN" sz="4300" dirty="0"/>
              <a:t>分组交换网络，基本思想</a:t>
            </a:r>
          </a:p>
          <a:p>
            <a:endParaRPr lang="zh-CN" altLang="zh-CN" sz="4300" dirty="0"/>
          </a:p>
          <a:p>
            <a:pPr lvl="0"/>
            <a:r>
              <a:rPr lang="zh-CN" altLang="zh-CN" sz="4300" dirty="0"/>
              <a:t>分组交换网络中路由</a:t>
            </a:r>
          </a:p>
          <a:p>
            <a:pPr lvl="1"/>
            <a:r>
              <a:rPr lang="zh-CN" altLang="zh-CN" sz="4300" dirty="0"/>
              <a:t>性能评估指标</a:t>
            </a:r>
          </a:p>
          <a:p>
            <a:pPr lvl="1"/>
            <a:r>
              <a:rPr lang="zh-CN" altLang="zh-CN" sz="4300" dirty="0"/>
              <a:t>路由信息的更新方式</a:t>
            </a:r>
          </a:p>
          <a:p>
            <a:r>
              <a:rPr lang="en-US" altLang="zh-CN" sz="4300" dirty="0"/>
              <a:t> </a:t>
            </a:r>
            <a:r>
              <a:rPr lang="zh-CN" altLang="zh-CN" sz="4300" dirty="0"/>
              <a:t>路由算法</a:t>
            </a:r>
          </a:p>
          <a:p>
            <a:pPr lvl="1"/>
            <a:r>
              <a:rPr lang="zh-CN" altLang="zh-CN" sz="4300" dirty="0"/>
              <a:t>集中式路由</a:t>
            </a:r>
          </a:p>
          <a:p>
            <a:pPr lvl="1"/>
            <a:r>
              <a:rPr lang="zh-CN" altLang="zh-CN" sz="4300" dirty="0"/>
              <a:t>分布式路由：洪泛，随机行走，自适应路由</a:t>
            </a:r>
            <a:r>
              <a:rPr lang="en-US" altLang="zh-CN" sz="4300" dirty="0"/>
              <a:t>//</a:t>
            </a:r>
            <a:r>
              <a:rPr lang="zh-CN" altLang="zh-CN" sz="4300" dirty="0"/>
              <a:t>动态路由策略与算法</a:t>
            </a:r>
          </a:p>
          <a:p>
            <a:pPr lvl="1"/>
            <a:r>
              <a:rPr lang="zh-CN" altLang="zh-CN" sz="4300" dirty="0"/>
              <a:t>最小代价路由算法及其性能分析</a:t>
            </a:r>
          </a:p>
          <a:p>
            <a:pPr lvl="2"/>
            <a:r>
              <a:rPr lang="en-US" altLang="zh-CN" sz="4300" dirty="0"/>
              <a:t>Bellman-Ford</a:t>
            </a:r>
            <a:r>
              <a:rPr lang="zh-CN" altLang="zh-CN" sz="4300" dirty="0"/>
              <a:t>（分布式、局部信息）</a:t>
            </a:r>
          </a:p>
          <a:p>
            <a:pPr lvl="2"/>
            <a:r>
              <a:rPr lang="en-US" altLang="zh-CN" sz="4300" dirty="0" err="1"/>
              <a:t>Dijkstra</a:t>
            </a:r>
            <a:r>
              <a:rPr lang="en-US" altLang="zh-CN" sz="4300" dirty="0"/>
              <a:t> Algorithm</a:t>
            </a:r>
            <a:r>
              <a:rPr lang="zh-CN" altLang="zh-CN" sz="4300" dirty="0"/>
              <a:t>（集中式、全局信息）</a:t>
            </a:r>
          </a:p>
          <a:p>
            <a:pPr lvl="2"/>
            <a:r>
              <a:rPr lang="zh-CN" altLang="zh-CN" sz="4300" dirty="0"/>
              <a:t>第一、二、三代互联网路由算法之间的对比和改进</a:t>
            </a:r>
          </a:p>
          <a:p>
            <a:pPr lvl="0"/>
            <a:r>
              <a:rPr lang="zh-CN" altLang="zh-CN" sz="4300" dirty="0"/>
              <a:t>链路代价的计算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766535" y="802278"/>
            <a:ext cx="3810000" cy="5616575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sz="4300" dirty="0"/>
              <a:t>自治系统与路由方式</a:t>
            </a:r>
          </a:p>
          <a:p>
            <a:pPr lvl="1"/>
            <a:r>
              <a:rPr lang="en-US" altLang="zh-CN" sz="4300" dirty="0"/>
              <a:t>IRP(IGP) </a:t>
            </a:r>
            <a:r>
              <a:rPr lang="zh-CN" altLang="zh-CN" sz="4300" dirty="0"/>
              <a:t>与</a:t>
            </a:r>
            <a:r>
              <a:rPr lang="en-US" altLang="zh-CN" sz="4300" dirty="0"/>
              <a:t> ERP</a:t>
            </a:r>
            <a:r>
              <a:rPr lang="zh-CN" altLang="zh-CN" sz="4300" dirty="0"/>
              <a:t>（</a:t>
            </a:r>
            <a:r>
              <a:rPr lang="en-US" altLang="zh-CN" sz="4300" dirty="0"/>
              <a:t>EGP</a:t>
            </a:r>
            <a:r>
              <a:rPr lang="zh-CN" altLang="zh-CN" sz="4300" dirty="0"/>
              <a:t>）概念</a:t>
            </a:r>
          </a:p>
          <a:p>
            <a:pPr lvl="1"/>
            <a:r>
              <a:rPr lang="zh-CN" altLang="zh-CN" sz="4300" dirty="0"/>
              <a:t>内部路由协议</a:t>
            </a:r>
          </a:p>
          <a:p>
            <a:pPr lvl="2"/>
            <a:r>
              <a:rPr lang="zh-CN" altLang="zh-CN" sz="4300" dirty="0"/>
              <a:t>距离向量协议（</a:t>
            </a:r>
            <a:r>
              <a:rPr lang="en-US" altLang="zh-CN" sz="4300" dirty="0"/>
              <a:t>RIP</a:t>
            </a:r>
            <a:r>
              <a:rPr lang="zh-CN" altLang="zh-CN" sz="4300" dirty="0"/>
              <a:t>）与链路状态协议（</a:t>
            </a:r>
            <a:r>
              <a:rPr lang="en-US" altLang="zh-CN" sz="4300" dirty="0"/>
              <a:t>OSPF</a:t>
            </a:r>
            <a:r>
              <a:rPr lang="zh-CN" altLang="zh-CN" sz="4300" dirty="0"/>
              <a:t>）</a:t>
            </a:r>
          </a:p>
          <a:p>
            <a:pPr lvl="2"/>
            <a:r>
              <a:rPr lang="zh-CN" altLang="zh-CN" sz="4300" dirty="0"/>
              <a:t>路由结构图与路由表的生成</a:t>
            </a:r>
          </a:p>
          <a:p>
            <a:pPr lvl="1"/>
            <a:r>
              <a:rPr lang="en-US" altLang="zh-CN" sz="4300" dirty="0"/>
              <a:t>BGP</a:t>
            </a:r>
            <a:endParaRPr lang="zh-CN" altLang="zh-CN" sz="4300" dirty="0"/>
          </a:p>
          <a:p>
            <a:pPr lvl="2"/>
            <a:r>
              <a:rPr lang="en-US" altLang="zh-CN" sz="4300" dirty="0"/>
              <a:t>BGP</a:t>
            </a:r>
            <a:r>
              <a:rPr lang="zh-CN" altLang="zh-CN" sz="4300" dirty="0"/>
              <a:t>的功能</a:t>
            </a:r>
          </a:p>
          <a:p>
            <a:pPr lvl="2"/>
            <a:r>
              <a:rPr lang="zh-CN" altLang="zh-CN" sz="4300" dirty="0"/>
              <a:t>基本报文类型和工作方式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82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三、网络层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协议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基本原理</a:t>
            </a:r>
          </a:p>
          <a:p>
            <a:pPr lvl="1"/>
            <a:r>
              <a:rPr lang="zh-CN" altLang="en-US" dirty="0"/>
              <a:t>异构网络环境下，</a:t>
            </a:r>
            <a:r>
              <a:rPr lang="en-US" altLang="zh-CN" dirty="0"/>
              <a:t>internet</a:t>
            </a:r>
            <a:r>
              <a:rPr lang="zh-CN" altLang="en-US" dirty="0"/>
              <a:t>协议的工作过程</a:t>
            </a:r>
          </a:p>
          <a:p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协议基本原语与相关参数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首部格式（各字段含义和变化）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地址的分类法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类划分标准和地址范围</a:t>
            </a:r>
          </a:p>
          <a:p>
            <a:r>
              <a:rPr lang="zh-CN" altLang="en-US" dirty="0"/>
              <a:t>子网划分</a:t>
            </a:r>
            <a:r>
              <a:rPr lang="en-US" altLang="zh-CN" dirty="0"/>
              <a:t>/</a:t>
            </a:r>
            <a:r>
              <a:rPr lang="zh-CN" altLang="en-US" dirty="0"/>
              <a:t>聚集</a:t>
            </a:r>
          </a:p>
          <a:p>
            <a:r>
              <a:rPr lang="en-US" altLang="zh-CN" dirty="0"/>
              <a:t>CIDR</a:t>
            </a:r>
            <a:r>
              <a:rPr lang="zh-CN" altLang="en-US" dirty="0"/>
              <a:t>表达</a:t>
            </a:r>
            <a:r>
              <a:rPr lang="zh-CN" altLang="en-US" sz="1900" dirty="0"/>
              <a:t>（如</a:t>
            </a:r>
            <a:r>
              <a:rPr lang="en-US" altLang="zh-CN" sz="1900" dirty="0"/>
              <a:t>12.253.96.0/18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r>
              <a:rPr lang="en-US" altLang="zh-CN" dirty="0"/>
              <a:t>IPv6</a:t>
            </a:r>
            <a:r>
              <a:rPr lang="zh-CN" altLang="en-US" dirty="0"/>
              <a:t>，和</a:t>
            </a:r>
            <a:r>
              <a:rPr lang="en-US" altLang="zh-CN" dirty="0"/>
              <a:t>IPv4</a:t>
            </a:r>
            <a:r>
              <a:rPr lang="zh-CN" altLang="en-US" dirty="0"/>
              <a:t>的异同，优缺点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原理及优缺点</a:t>
            </a:r>
          </a:p>
          <a:p>
            <a:r>
              <a:rPr lang="en-US" altLang="zh-CN" dirty="0"/>
              <a:t>ARP</a:t>
            </a:r>
            <a:r>
              <a:rPr lang="zh-CN" altLang="en-US" dirty="0"/>
              <a:t>地址解析原理和流程</a:t>
            </a:r>
          </a:p>
          <a:p>
            <a:r>
              <a:rPr lang="en-US" altLang="zh-CN" dirty="0"/>
              <a:t>DHCP</a:t>
            </a:r>
            <a:r>
              <a:rPr lang="zh-CN" altLang="en-US" dirty="0"/>
              <a:t>动态地址获取的过程</a:t>
            </a:r>
          </a:p>
          <a:p>
            <a:r>
              <a:rPr lang="en-US" altLang="zh-CN" dirty="0"/>
              <a:t>ICMP</a:t>
            </a:r>
            <a:r>
              <a:rPr lang="zh-CN" altLang="en-US" dirty="0"/>
              <a:t>：用于发送出错信息，</a:t>
            </a:r>
            <a:r>
              <a:rPr lang="en-US" altLang="zh-CN" dirty="0"/>
              <a:t>Ping</a:t>
            </a:r>
            <a:r>
              <a:rPr lang="zh-CN" altLang="en-US" dirty="0"/>
              <a:t>和</a:t>
            </a:r>
            <a:r>
              <a:rPr lang="en-US" altLang="zh-CN" dirty="0" err="1"/>
              <a:t>traceroute</a:t>
            </a:r>
            <a:r>
              <a:rPr lang="zh-CN" altLang="en-US" dirty="0"/>
              <a:t>的实现原理</a:t>
            </a:r>
          </a:p>
          <a:p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/>
              <a:t>IP</a:t>
            </a:r>
            <a:r>
              <a:rPr lang="zh-CN" altLang="en-US" dirty="0"/>
              <a:t>组播（</a:t>
            </a:r>
            <a:r>
              <a:rPr lang="en-US" altLang="zh-CN" dirty="0"/>
              <a:t>Multicast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组播地址、组播模型、组播组管理：</a:t>
            </a:r>
            <a:r>
              <a:rPr lang="en-US" altLang="zh-CN" dirty="0"/>
              <a:t>IGMP</a:t>
            </a:r>
          </a:p>
          <a:p>
            <a:pPr lvl="1"/>
            <a:r>
              <a:rPr lang="zh-CN" altLang="en-US" dirty="0"/>
              <a:t>组播路由机制</a:t>
            </a:r>
          </a:p>
          <a:p>
            <a:pPr lvl="1"/>
            <a:r>
              <a:rPr lang="en-US" altLang="zh-CN" dirty="0"/>
              <a:t>Shared-tree, Source-based 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8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四、传输层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987" y="873126"/>
            <a:ext cx="7820026" cy="561657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传输层服务：</a:t>
            </a:r>
            <a:endParaRPr lang="en-US" altLang="zh-CN" dirty="0"/>
          </a:p>
          <a:p>
            <a:pPr lvl="1"/>
            <a:r>
              <a:rPr lang="zh-CN" altLang="zh-CN" dirty="0"/>
              <a:t>编址、复用、流控制、面向连接、可靠传输</a:t>
            </a:r>
          </a:p>
          <a:p>
            <a:endParaRPr lang="zh-CN" altLang="zh-CN" dirty="0"/>
          </a:p>
          <a:p>
            <a:pPr lvl="0"/>
            <a:r>
              <a:rPr lang="zh-CN" altLang="zh-CN" dirty="0"/>
              <a:t>可靠传输</a:t>
            </a:r>
            <a:r>
              <a:rPr lang="zh-CN" altLang="en-US" dirty="0"/>
              <a:t>协议的设计</a:t>
            </a:r>
            <a:endParaRPr lang="en-US" altLang="zh-CN" dirty="0"/>
          </a:p>
          <a:p>
            <a:pPr lvl="1"/>
            <a:r>
              <a:rPr lang="zh-CN" altLang="en-US" dirty="0"/>
              <a:t>数据包损坏：校验和，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NAK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数据包丢失：</a:t>
            </a:r>
            <a:r>
              <a:rPr lang="zh-CN" altLang="zh-CN" dirty="0"/>
              <a:t>超时计时器</a:t>
            </a:r>
            <a:endParaRPr lang="en-US" altLang="zh-CN" dirty="0"/>
          </a:p>
          <a:p>
            <a:pPr lvl="1"/>
            <a:r>
              <a:rPr lang="zh-CN" altLang="en-US" dirty="0"/>
              <a:t>按序交付、</a:t>
            </a:r>
            <a:r>
              <a:rPr lang="zh-CN" altLang="zh-CN" dirty="0"/>
              <a:t>副本检测：以序列号区分，要求序列号空间足够大</a:t>
            </a:r>
            <a:endParaRPr lang="en-US" altLang="zh-CN" dirty="0"/>
          </a:p>
          <a:p>
            <a:pPr lvl="1"/>
            <a:r>
              <a:rPr lang="zh-CN" altLang="en-US" dirty="0"/>
              <a:t>传输效率：流水线协议</a:t>
            </a:r>
            <a:endParaRPr lang="zh-CN" altLang="zh-CN" dirty="0"/>
          </a:p>
          <a:p>
            <a:pPr lvl="0"/>
            <a:r>
              <a:rPr lang="zh-CN" altLang="en-US" dirty="0"/>
              <a:t>流水线协议</a:t>
            </a:r>
            <a:endParaRPr lang="en-US" altLang="zh-CN" dirty="0"/>
          </a:p>
          <a:p>
            <a:pPr lvl="1"/>
            <a:r>
              <a:rPr lang="en-US" altLang="zh-CN" dirty="0"/>
              <a:t>Which packets can sender send?</a:t>
            </a:r>
          </a:p>
          <a:p>
            <a:pPr lvl="2"/>
            <a:r>
              <a:rPr lang="en-US" altLang="zh-CN" dirty="0"/>
              <a:t>Sliding window</a:t>
            </a:r>
          </a:p>
          <a:p>
            <a:pPr lvl="1"/>
            <a:r>
              <a:rPr lang="en-US" altLang="zh-CN" dirty="0"/>
              <a:t>How does receiver </a:t>
            </a:r>
            <a:r>
              <a:rPr lang="en-US" altLang="zh-CN" dirty="0" err="1"/>
              <a:t>ack</a:t>
            </a:r>
            <a:r>
              <a:rPr lang="en-US" altLang="zh-CN" dirty="0"/>
              <a:t> packets?</a:t>
            </a:r>
          </a:p>
          <a:p>
            <a:pPr lvl="2"/>
            <a:r>
              <a:rPr lang="en-US" altLang="zh-CN" dirty="0"/>
              <a:t>Cumulative</a:t>
            </a:r>
          </a:p>
          <a:p>
            <a:pPr lvl="2"/>
            <a:r>
              <a:rPr lang="en-US" altLang="zh-CN" dirty="0"/>
              <a:t>Selective</a:t>
            </a:r>
          </a:p>
          <a:p>
            <a:pPr lvl="1"/>
            <a:r>
              <a:rPr lang="en-US" altLang="zh-CN" dirty="0"/>
              <a:t>Which packets does sender resend?</a:t>
            </a:r>
          </a:p>
          <a:p>
            <a:pPr lvl="2"/>
            <a:r>
              <a:rPr lang="en-US" altLang="zh-CN" dirty="0"/>
              <a:t>Go-Back N (GBN)</a:t>
            </a:r>
          </a:p>
          <a:p>
            <a:pPr lvl="2"/>
            <a:r>
              <a:rPr lang="en-US" altLang="zh-CN" dirty="0"/>
              <a:t>Selective Repeat (</a:t>
            </a:r>
            <a:r>
              <a:rPr lang="en-US" altLang="zh-CN"/>
              <a:t>SR)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4025900" y="6026150"/>
            <a:ext cx="48768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u"/>
              <a:defRPr kumimoji="1" sz="2400" kern="1200">
                <a:solidFill>
                  <a:srgbClr val="006699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kumimoji="1" sz="2000" kern="1200">
                <a:solidFill>
                  <a:srgbClr val="3366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8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四、传输层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836613"/>
            <a:ext cx="3960812" cy="5905499"/>
          </a:xfrm>
        </p:spPr>
        <p:txBody>
          <a:bodyPr>
            <a:noAutofit/>
          </a:bodyPr>
          <a:lstStyle/>
          <a:p>
            <a:pPr lvl="0"/>
            <a:r>
              <a:rPr lang="zh-CN" altLang="zh-CN" sz="1200" dirty="0"/>
              <a:t>传输层协议：</a:t>
            </a:r>
            <a:r>
              <a:rPr lang="en-US" altLang="zh-CN" sz="1200" dirty="0"/>
              <a:t>UDP</a:t>
            </a:r>
            <a:r>
              <a:rPr lang="zh-CN" altLang="zh-CN" sz="1200" dirty="0"/>
              <a:t>，</a:t>
            </a:r>
            <a:r>
              <a:rPr lang="en-US" altLang="zh-CN" sz="1200" dirty="0"/>
              <a:t>TCP</a:t>
            </a:r>
            <a:endParaRPr lang="zh-CN" altLang="zh-CN" sz="1200" dirty="0"/>
          </a:p>
          <a:p>
            <a:r>
              <a:rPr lang="en-US" altLang="zh-CN" sz="1200" dirty="0"/>
              <a:t>UDP</a:t>
            </a:r>
            <a:r>
              <a:rPr lang="zh-CN" altLang="en-US" sz="1200" dirty="0"/>
              <a:t>协议</a:t>
            </a:r>
          </a:p>
          <a:p>
            <a:pPr lvl="1"/>
            <a:r>
              <a:rPr lang="zh-CN" altLang="en-US" sz="1200" dirty="0"/>
              <a:t>无连接、非可靠</a:t>
            </a:r>
            <a:endParaRPr lang="en-US" altLang="zh-CN" sz="1200" dirty="0"/>
          </a:p>
          <a:p>
            <a:pPr lvl="0"/>
            <a:r>
              <a:rPr lang="en-US" altLang="zh-CN" sz="1200" dirty="0"/>
              <a:t>TCP</a:t>
            </a:r>
            <a:r>
              <a:rPr lang="zh-CN" altLang="zh-CN" sz="1200" dirty="0"/>
              <a:t>协议</a:t>
            </a:r>
          </a:p>
          <a:p>
            <a:pPr lvl="1"/>
            <a:r>
              <a:rPr lang="zh-CN" altLang="zh-CN" sz="1200" dirty="0"/>
              <a:t>基本服务</a:t>
            </a:r>
          </a:p>
          <a:p>
            <a:pPr lvl="1"/>
            <a:r>
              <a:rPr lang="zh-CN" altLang="zh-CN" sz="1200" dirty="0"/>
              <a:t>协议首部格式</a:t>
            </a:r>
          </a:p>
          <a:p>
            <a:pPr lvl="1"/>
            <a:r>
              <a:rPr lang="zh-CN" altLang="zh-CN" sz="1200" dirty="0"/>
              <a:t>流量控制</a:t>
            </a:r>
          </a:p>
          <a:p>
            <a:pPr lvl="2"/>
            <a:r>
              <a:rPr lang="zh-CN" altLang="zh-CN" sz="1200" dirty="0"/>
              <a:t>滑动窗口机制的设计</a:t>
            </a:r>
          </a:p>
          <a:p>
            <a:pPr lvl="2"/>
            <a:r>
              <a:rPr lang="zh-CN" altLang="zh-CN" sz="1200" dirty="0"/>
              <a:t>信用量窗口</a:t>
            </a:r>
          </a:p>
          <a:p>
            <a:pPr lvl="2"/>
            <a:r>
              <a:rPr lang="en-US" altLang="zh-CN" sz="1200" dirty="0"/>
              <a:t>TCP</a:t>
            </a:r>
            <a:r>
              <a:rPr lang="zh-CN" altLang="zh-CN" sz="1200" dirty="0"/>
              <a:t>复合的窗口管理方式</a:t>
            </a:r>
          </a:p>
          <a:p>
            <a:pPr lvl="3"/>
            <a:r>
              <a:rPr lang="zh-CN" altLang="zh-CN" sz="1200" dirty="0"/>
              <a:t>基于接收方缓冲区</a:t>
            </a:r>
          </a:p>
          <a:p>
            <a:pPr lvl="3"/>
            <a:r>
              <a:rPr lang="zh-CN" altLang="zh-CN" sz="1200" dirty="0"/>
              <a:t>基本机制和工作流程</a:t>
            </a:r>
          </a:p>
          <a:p>
            <a:pPr lvl="1"/>
            <a:r>
              <a:rPr lang="zh-CN" altLang="en-US" sz="1200" dirty="0"/>
              <a:t>连接维护</a:t>
            </a:r>
            <a:endParaRPr lang="en-US" altLang="zh-CN" sz="1200" dirty="0"/>
          </a:p>
          <a:p>
            <a:pPr lvl="2"/>
            <a:r>
              <a:rPr lang="zh-CN" altLang="zh-CN" sz="1200" dirty="0"/>
              <a:t>连接建立：三次握手</a:t>
            </a:r>
          </a:p>
          <a:p>
            <a:pPr lvl="3"/>
            <a:r>
              <a:rPr lang="zh-CN" altLang="zh-CN" sz="1200" dirty="0"/>
              <a:t>可靠网络与不可靠网络下连接建立与终止的算法对比</a:t>
            </a:r>
          </a:p>
          <a:p>
            <a:pPr lvl="3"/>
            <a:r>
              <a:rPr lang="zh-CN" altLang="zh-CN" sz="1200" dirty="0"/>
              <a:t>三次握手的流程图与其必要性</a:t>
            </a:r>
            <a:endParaRPr lang="en-US" altLang="zh-CN" sz="1200" dirty="0"/>
          </a:p>
          <a:p>
            <a:pPr lvl="2"/>
            <a:r>
              <a:rPr lang="zh-CN" altLang="zh-CN" sz="1200" dirty="0"/>
              <a:t>连接终止：四次挥手</a:t>
            </a:r>
          </a:p>
          <a:p>
            <a:pPr lvl="1"/>
            <a:r>
              <a:rPr lang="zh-CN" altLang="zh-CN" sz="1200" dirty="0"/>
              <a:t>拥塞控制算法</a:t>
            </a:r>
          </a:p>
          <a:p>
            <a:pPr lvl="2"/>
            <a:r>
              <a:rPr lang="zh-CN" altLang="zh-CN" sz="1200" dirty="0"/>
              <a:t>时延</a:t>
            </a:r>
            <a:r>
              <a:rPr lang="en-US" altLang="zh-CN" sz="1200" dirty="0"/>
              <a:t>RTT</a:t>
            </a:r>
            <a:r>
              <a:rPr lang="zh-CN" altLang="zh-CN" sz="1200" dirty="0"/>
              <a:t>估计算法</a:t>
            </a:r>
          </a:p>
          <a:p>
            <a:pPr lvl="2"/>
            <a:r>
              <a:rPr lang="en-US" altLang="zh-CN" sz="1200" dirty="0"/>
              <a:t>RTO</a:t>
            </a:r>
            <a:r>
              <a:rPr lang="zh-CN" altLang="zh-CN" sz="1200" dirty="0"/>
              <a:t>计时器管理算法</a:t>
            </a:r>
          </a:p>
          <a:p>
            <a:pPr lvl="2"/>
            <a:r>
              <a:rPr lang="en-US" altLang="zh-CN" sz="1200" dirty="0"/>
              <a:t>Jacobson’s Reno</a:t>
            </a:r>
            <a:endParaRPr lang="zh-CN" altLang="zh-CN" sz="1200" dirty="0"/>
          </a:p>
          <a:p>
            <a:pPr lvl="3"/>
            <a:r>
              <a:rPr lang="zh-CN" altLang="zh-CN" sz="1200" dirty="0"/>
              <a:t>慢启动</a:t>
            </a:r>
          </a:p>
          <a:p>
            <a:pPr lvl="3"/>
            <a:r>
              <a:rPr lang="zh-CN" altLang="zh-CN" sz="1200" dirty="0"/>
              <a:t>拥塞避免：窗口增长基本算法（</a:t>
            </a:r>
            <a:r>
              <a:rPr lang="en-US" altLang="zh-CN" sz="1200" dirty="0"/>
              <a:t>AIMD</a:t>
            </a:r>
            <a:r>
              <a:rPr lang="zh-CN" altLang="zh-CN" sz="1200" dirty="0"/>
              <a:t>）</a:t>
            </a:r>
          </a:p>
          <a:p>
            <a:pPr lvl="3"/>
            <a:r>
              <a:rPr lang="zh-CN" altLang="zh-CN" sz="1200" dirty="0"/>
              <a:t>快重传</a:t>
            </a:r>
          </a:p>
          <a:p>
            <a:pPr lvl="2"/>
            <a:r>
              <a:rPr lang="zh-CN" altLang="zh-CN" sz="1200" dirty="0"/>
              <a:t>快恢复</a:t>
            </a:r>
            <a:endParaRPr lang="en-US" altLang="zh-CN" sz="1200" dirty="0"/>
          </a:p>
          <a:p>
            <a:pPr lvl="2"/>
            <a:endParaRPr lang="en-US" altLang="zh-CN" sz="1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836613"/>
            <a:ext cx="4337050" cy="582612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 </a:t>
            </a:r>
            <a:r>
              <a:rPr lang="zh-CN" altLang="zh-CN" sz="1600" dirty="0"/>
              <a:t>数据网络中的拥塞控制</a:t>
            </a:r>
          </a:p>
          <a:p>
            <a:pPr lvl="1"/>
            <a:r>
              <a:rPr lang="zh-CN" altLang="zh-CN" sz="1600" dirty="0"/>
              <a:t>拥塞问题</a:t>
            </a:r>
          </a:p>
          <a:p>
            <a:pPr lvl="1"/>
            <a:r>
              <a:rPr lang="zh-CN" altLang="zh-CN" sz="1600" dirty="0"/>
              <a:t>网络拥塞和性能指标</a:t>
            </a:r>
          </a:p>
          <a:p>
            <a:pPr lvl="1"/>
            <a:r>
              <a:rPr lang="zh-CN" altLang="zh-CN" sz="1600" dirty="0"/>
              <a:t>拥塞情况下网络吞吐率特征</a:t>
            </a:r>
          </a:p>
          <a:p>
            <a:pPr lvl="1"/>
            <a:r>
              <a:rPr lang="zh-CN" altLang="zh-CN" sz="1600" dirty="0"/>
              <a:t>拥塞控制方式</a:t>
            </a:r>
          </a:p>
          <a:p>
            <a:pPr lvl="2"/>
            <a:r>
              <a:rPr lang="zh-CN" altLang="en-US" sz="1600" dirty="0"/>
              <a:t>抑制分组</a:t>
            </a:r>
          </a:p>
          <a:p>
            <a:pPr lvl="2"/>
            <a:r>
              <a:rPr lang="zh-CN" altLang="en-US" sz="1600" dirty="0"/>
              <a:t>反压</a:t>
            </a:r>
          </a:p>
          <a:p>
            <a:pPr lvl="2"/>
            <a:r>
              <a:rPr lang="zh-CN" altLang="en-US" sz="1600" dirty="0"/>
              <a:t>警告位</a:t>
            </a:r>
          </a:p>
          <a:p>
            <a:pPr lvl="2"/>
            <a:r>
              <a:rPr lang="zh-CN" altLang="en-US" sz="1600" dirty="0"/>
              <a:t>随机早期丢弃</a:t>
            </a:r>
            <a:r>
              <a:rPr lang="zh-CN" altLang="zh-CN" sz="1600" dirty="0"/>
              <a:t>（</a:t>
            </a:r>
            <a:r>
              <a:rPr lang="en-US" altLang="zh-CN" sz="1600" dirty="0"/>
              <a:t>RED</a:t>
            </a:r>
            <a:r>
              <a:rPr lang="zh-CN" altLang="zh-CN" sz="1600" dirty="0"/>
              <a:t>）</a:t>
            </a:r>
          </a:p>
          <a:p>
            <a:pPr lvl="2"/>
            <a:r>
              <a:rPr lang="zh-CN" altLang="en-US" sz="1600" dirty="0"/>
              <a:t>公平队列</a:t>
            </a:r>
          </a:p>
          <a:p>
            <a:endParaRPr lang="en-US" altLang="zh-CN" sz="1600" dirty="0"/>
          </a:p>
          <a:p>
            <a:r>
              <a:rPr lang="en-US" altLang="zh-CN" sz="1600" dirty="0"/>
              <a:t> </a:t>
            </a:r>
            <a:r>
              <a:rPr lang="zh-CN" altLang="zh-CN" sz="1600" dirty="0"/>
              <a:t>网络服务质量</a:t>
            </a:r>
          </a:p>
          <a:p>
            <a:pPr lvl="1"/>
            <a:r>
              <a:rPr lang="zh-CN" altLang="zh-CN" sz="1600" dirty="0"/>
              <a:t>不同类型应用对</a:t>
            </a:r>
            <a:r>
              <a:rPr lang="en-US" altLang="zh-CN" sz="1600" dirty="0" err="1"/>
              <a:t>QoS</a:t>
            </a:r>
            <a:r>
              <a:rPr lang="zh-CN" altLang="zh-CN" sz="1600" dirty="0"/>
              <a:t>要求</a:t>
            </a:r>
            <a:r>
              <a:rPr lang="zh-CN" altLang="en-US" sz="1600" dirty="0"/>
              <a:t>：</a:t>
            </a:r>
            <a:r>
              <a:rPr lang="zh-CN" altLang="zh-CN" sz="1600" dirty="0"/>
              <a:t>弹性流量和非弹性流量</a:t>
            </a:r>
          </a:p>
          <a:p>
            <a:pPr lvl="1"/>
            <a:r>
              <a:rPr lang="zh-CN" altLang="zh-CN" sz="1600" dirty="0"/>
              <a:t>综合服务体系</a:t>
            </a:r>
            <a:r>
              <a:rPr lang="zh-CN" altLang="en-US" sz="1600" dirty="0"/>
              <a:t>（</a:t>
            </a:r>
            <a:r>
              <a:rPr lang="en-US" altLang="zh-CN" sz="1600" dirty="0"/>
              <a:t>ISA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RSVP</a:t>
            </a:r>
            <a:r>
              <a:rPr lang="zh-CN" altLang="en-US" sz="1600" dirty="0"/>
              <a:t>协议</a:t>
            </a:r>
            <a:endParaRPr lang="en-US" altLang="zh-CN" sz="1600" dirty="0"/>
          </a:p>
          <a:p>
            <a:pPr lvl="1"/>
            <a:r>
              <a:rPr lang="zh-CN" altLang="zh-CN" sz="1600" dirty="0"/>
              <a:t>区分服务</a:t>
            </a:r>
            <a:r>
              <a:rPr lang="zh-CN" altLang="en-US" sz="1600" dirty="0"/>
              <a:t>（</a:t>
            </a:r>
            <a:r>
              <a:rPr lang="en-US" altLang="zh-CN" sz="1600" dirty="0"/>
              <a:t>DS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SLA</a:t>
            </a:r>
            <a:r>
              <a:rPr lang="zh-CN" altLang="zh-CN" sz="1600" dirty="0"/>
              <a:t>的概念</a:t>
            </a:r>
            <a:endParaRPr lang="en-US" altLang="zh-CN" sz="1600" dirty="0"/>
          </a:p>
          <a:p>
            <a:pPr lvl="1"/>
            <a:r>
              <a:rPr lang="zh-CN" altLang="zh-CN" sz="1600" dirty="0"/>
              <a:t>流量</a:t>
            </a:r>
            <a:r>
              <a:rPr lang="zh-CN" altLang="en-US" sz="1600" dirty="0"/>
              <a:t>调度算法</a:t>
            </a:r>
            <a:r>
              <a:rPr lang="zh-CN" altLang="zh-CN" sz="1600" dirty="0"/>
              <a:t>：漏桶机制，令牌桶机制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0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五、网络安全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1388" y="868363"/>
            <a:ext cx="6996112" cy="594437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被动攻击与主动攻击的概念</a:t>
            </a:r>
          </a:p>
          <a:p>
            <a:pPr lvl="0"/>
            <a:r>
              <a:rPr lang="zh-CN" altLang="zh-CN" dirty="0"/>
              <a:t>对称加密</a:t>
            </a:r>
          </a:p>
          <a:p>
            <a:pPr lvl="1"/>
            <a:r>
              <a:rPr lang="zh-CN" altLang="zh-CN" dirty="0"/>
              <a:t>加密机制的组成元素</a:t>
            </a:r>
          </a:p>
          <a:p>
            <a:pPr lvl="1"/>
            <a:r>
              <a:rPr lang="zh-CN" altLang="zh-CN" dirty="0"/>
              <a:t>对加密机制的要求</a:t>
            </a:r>
          </a:p>
          <a:p>
            <a:pPr lvl="1"/>
            <a:r>
              <a:rPr lang="zh-CN" altLang="zh-CN" dirty="0"/>
              <a:t>常见加密算法（一般了解）</a:t>
            </a:r>
            <a:endParaRPr lang="en-US" altLang="zh-CN" dirty="0"/>
          </a:p>
          <a:p>
            <a:pPr lvl="2"/>
            <a:r>
              <a:rPr lang="zh-CN" altLang="en-US" dirty="0"/>
              <a:t>经典算法</a:t>
            </a:r>
            <a:endParaRPr lang="en-US" altLang="zh-CN" dirty="0"/>
          </a:p>
          <a:p>
            <a:pPr lvl="2"/>
            <a:r>
              <a:rPr lang="zh-CN" altLang="en-US" dirty="0"/>
              <a:t>现代算法（块加密）</a:t>
            </a:r>
            <a:endParaRPr lang="zh-CN" altLang="zh-CN" dirty="0"/>
          </a:p>
          <a:p>
            <a:pPr lvl="0"/>
            <a:r>
              <a:rPr lang="zh-CN" altLang="zh-CN" dirty="0"/>
              <a:t>非对称加密算法：</a:t>
            </a:r>
            <a:r>
              <a:rPr lang="en-US" altLang="zh-CN" dirty="0"/>
              <a:t>RSA</a:t>
            </a:r>
            <a:r>
              <a:rPr lang="zh-CN" altLang="zh-CN" dirty="0"/>
              <a:t>算法（重点）</a:t>
            </a:r>
          </a:p>
          <a:p>
            <a:pPr lvl="1"/>
            <a:r>
              <a:rPr lang="zh-CN" altLang="zh-CN" dirty="0"/>
              <a:t>密钥生成过程</a:t>
            </a:r>
          </a:p>
          <a:p>
            <a:pPr lvl="1"/>
            <a:r>
              <a:rPr lang="en-US" altLang="zh-CN" dirty="0"/>
              <a:t>RSA</a:t>
            </a:r>
            <a:r>
              <a:rPr lang="zh-CN" altLang="zh-CN" dirty="0"/>
              <a:t>加密和解密计算过程</a:t>
            </a:r>
          </a:p>
          <a:p>
            <a:pPr lvl="0"/>
            <a:r>
              <a:rPr lang="zh-CN" altLang="zh-CN" dirty="0"/>
              <a:t>报文鉴别与散列函数</a:t>
            </a:r>
          </a:p>
          <a:p>
            <a:pPr lvl="1"/>
            <a:r>
              <a:rPr lang="zh-CN" altLang="zh-CN" dirty="0"/>
              <a:t>报文鉴别的可能方式和要求</a:t>
            </a:r>
          </a:p>
          <a:p>
            <a:pPr lvl="0"/>
            <a:r>
              <a:rPr lang="zh-CN" altLang="zh-CN" dirty="0"/>
              <a:t>公钥系统</a:t>
            </a:r>
          </a:p>
          <a:p>
            <a:pPr lvl="1"/>
            <a:r>
              <a:rPr lang="zh-CN" altLang="zh-CN" dirty="0"/>
              <a:t>公钥加密机制的组成元素</a:t>
            </a:r>
          </a:p>
          <a:p>
            <a:pPr lvl="1"/>
            <a:r>
              <a:rPr lang="zh-CN" altLang="zh-CN" dirty="0"/>
              <a:t>加密和数字签名</a:t>
            </a:r>
          </a:p>
          <a:p>
            <a:pPr lvl="1"/>
            <a:r>
              <a:rPr lang="en-US" altLang="zh-CN" dirty="0" err="1"/>
              <a:t>Diffie</a:t>
            </a:r>
            <a:r>
              <a:rPr lang="en-US" altLang="zh-CN" dirty="0"/>
              <a:t>-Hellman </a:t>
            </a:r>
            <a:r>
              <a:rPr lang="zh-CN" altLang="zh-CN" dirty="0"/>
              <a:t>密钥交换过程</a:t>
            </a:r>
          </a:p>
          <a:p>
            <a:pPr lvl="1"/>
            <a:r>
              <a:rPr lang="zh-CN" altLang="zh-CN" dirty="0"/>
              <a:t>数字证书的概念和构造，</a:t>
            </a:r>
            <a:r>
              <a:rPr lang="en-US" altLang="zh-CN" dirty="0"/>
              <a:t>CA</a:t>
            </a:r>
            <a:endParaRPr lang="zh-CN" altLang="zh-CN" dirty="0"/>
          </a:p>
          <a:p>
            <a:pPr lvl="1"/>
            <a:r>
              <a:rPr lang="zh-CN" altLang="zh-CN" dirty="0"/>
              <a:t>安全电子邮件系统设计</a:t>
            </a:r>
          </a:p>
          <a:p>
            <a:pPr lvl="0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网络各层的安全协议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SSL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TLS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IPSEC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，隧道协议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防火墙：基本概念和原理</a:t>
            </a:r>
          </a:p>
        </p:txBody>
      </p:sp>
    </p:spTree>
    <p:extLst>
      <p:ext uri="{BB962C8B-B14F-4D97-AF65-F5344CB8AC3E}">
        <p14:creationId xmlns:p14="http://schemas.microsoft.com/office/powerpoint/2010/main" val="933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考试方式</a:t>
            </a:r>
            <a:endParaRPr lang="en-US" altLang="zh-CN" dirty="0"/>
          </a:p>
          <a:p>
            <a:pPr lvl="1"/>
            <a:r>
              <a:rPr lang="zh-CN" altLang="en-US" dirty="0"/>
              <a:t>闭卷</a:t>
            </a:r>
            <a:endParaRPr lang="en-US" altLang="zh-CN" dirty="0"/>
          </a:p>
          <a:p>
            <a:pPr lvl="1"/>
            <a:r>
              <a:rPr lang="en-US" altLang="zh-CN" dirty="0"/>
              <a:t>6-8</a:t>
            </a:r>
            <a:r>
              <a:rPr lang="zh-CN" altLang="en-US" dirty="0"/>
              <a:t>个大题，每个大题有若干子问题</a:t>
            </a:r>
            <a:endParaRPr lang="en-US" altLang="zh-CN" dirty="0"/>
          </a:p>
          <a:p>
            <a:pPr lvl="1"/>
            <a:r>
              <a:rPr lang="zh-CN" altLang="en-US" dirty="0"/>
              <a:t>问答题和应用题</a:t>
            </a:r>
            <a:endParaRPr lang="en-US" altLang="zh-CN" dirty="0"/>
          </a:p>
          <a:p>
            <a:pPr lvl="1"/>
            <a:r>
              <a:rPr lang="zh-CN" altLang="en-US" dirty="0"/>
              <a:t>考察基本概念、原理、算法，并应用所学的网络知识解决实际问题。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网络基本概念</a:t>
            </a:r>
            <a:endParaRPr lang="en-US" altLang="zh-CN" dirty="0"/>
          </a:p>
          <a:p>
            <a:r>
              <a:rPr lang="zh-CN" altLang="en-US" dirty="0"/>
              <a:t>链路层</a:t>
            </a:r>
            <a:endParaRPr lang="en-US" altLang="zh-CN" dirty="0"/>
          </a:p>
          <a:p>
            <a:r>
              <a:rPr lang="zh-CN" altLang="en-US" dirty="0"/>
              <a:t>网络层</a:t>
            </a:r>
            <a:endParaRPr lang="en-US" altLang="zh-CN" dirty="0"/>
          </a:p>
          <a:p>
            <a:r>
              <a:rPr lang="zh-CN" altLang="en-US" dirty="0"/>
              <a:t>传输层</a:t>
            </a:r>
            <a:endParaRPr lang="en-US" altLang="zh-CN" dirty="0"/>
          </a:p>
          <a:p>
            <a:r>
              <a:rPr lang="zh-CN" altLang="en-US" dirty="0"/>
              <a:t>网络安全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056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distribution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Impact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ta distribution1" id="{0168CD26-DACE-4406-BFBF-AD249C74CB86}" vid="{2C024B29-CABB-4612-BF36-504D8B200E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distribution1</Template>
  <TotalTime>2182</TotalTime>
  <Words>655</Words>
  <Application>Microsoft Office PowerPoint</Application>
  <PresentationFormat>全屏显示(4:3)</PresentationFormat>
  <Paragraphs>207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Arial</vt:lpstr>
      <vt:lpstr>Calibri</vt:lpstr>
      <vt:lpstr>Impact</vt:lpstr>
      <vt:lpstr>Times New Roman</vt:lpstr>
      <vt:lpstr>Wingdings</vt:lpstr>
      <vt:lpstr>data distribution1</vt:lpstr>
      <vt:lpstr>《计算机网络》复习课</vt:lpstr>
      <vt:lpstr>二、链路层</vt:lpstr>
      <vt:lpstr>三、网络层</vt:lpstr>
      <vt:lpstr>三、网络层</vt:lpstr>
      <vt:lpstr>四、传输层</vt:lpstr>
      <vt:lpstr>四、传输层</vt:lpstr>
      <vt:lpstr>五、网络安全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硕导申报述职</dc:title>
  <dc:creator>Wenz Li</dc:creator>
  <cp:lastModifiedBy>lwz</cp:lastModifiedBy>
  <cp:revision>632</cp:revision>
  <dcterms:created xsi:type="dcterms:W3CDTF">2014-06-04T04:19:06Z</dcterms:created>
  <dcterms:modified xsi:type="dcterms:W3CDTF">2021-06-12T23:50:37Z</dcterms:modified>
</cp:coreProperties>
</file>