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56" r:id="rId5"/>
    <p:sldId id="257" r:id="rId6"/>
    <p:sldId id="258" r:id="rId7"/>
    <p:sldId id="290" r:id="rId8"/>
    <p:sldId id="303" r:id="rId9"/>
    <p:sldId id="260" r:id="rId10"/>
    <p:sldId id="293" r:id="rId11"/>
    <p:sldId id="294" r:id="rId12"/>
    <p:sldId id="304" r:id="rId13"/>
    <p:sldId id="287" r:id="rId14"/>
    <p:sldId id="295" r:id="rId15"/>
    <p:sldId id="296" r:id="rId16"/>
    <p:sldId id="305" r:id="rId17"/>
    <p:sldId id="289" r:id="rId18"/>
    <p:sldId id="297" r:id="rId19"/>
    <p:sldId id="298" r:id="rId20"/>
    <p:sldId id="329" r:id="rId21"/>
    <p:sldId id="299" r:id="rId22"/>
    <p:sldId id="301" r:id="rId23"/>
    <p:sldId id="302" r:id="rId24"/>
    <p:sldId id="306" r:id="rId25"/>
    <p:sldId id="324" r:id="rId26"/>
    <p:sldId id="288" r:id="rId27"/>
    <p:sldId id="308" r:id="rId28"/>
    <p:sldId id="309" r:id="rId29"/>
    <p:sldId id="315" r:id="rId30"/>
    <p:sldId id="311" r:id="rId31"/>
    <p:sldId id="316" r:id="rId32"/>
    <p:sldId id="317" r:id="rId33"/>
    <p:sldId id="318" r:id="rId34"/>
    <p:sldId id="312" r:id="rId35"/>
    <p:sldId id="314" r:id="rId36"/>
    <p:sldId id="319" r:id="rId37"/>
    <p:sldId id="325" r:id="rId38"/>
    <p:sldId id="313" r:id="rId39"/>
    <p:sldId id="321" r:id="rId40"/>
    <p:sldId id="322" r:id="rId41"/>
    <p:sldId id="323" r:id="rId42"/>
    <p:sldId id="307" r:id="rId43"/>
    <p:sldId id="326" r:id="rId44"/>
    <p:sldId id="327" r:id="rId45"/>
    <p:sldId id="328" r:id="rId46"/>
    <p:sldId id="268" r:id="rId4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6190"/>
  </p:normalViewPr>
  <p:slideViewPr>
    <p:cSldViewPr snapToGrid="0">
      <p:cViewPr varScale="1">
        <p:scale>
          <a:sx n="63" d="100"/>
          <a:sy n="63" d="100"/>
        </p:scale>
        <p:origin x="76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8" d="100"/>
          <a:sy n="88" d="100"/>
        </p:scale>
        <p:origin x="298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D01EA87-E043-4B09-883E-331FB9DEA675}" type="datetime1">
              <a:rPr lang="zh-CN" altLang="en-US" smtClean="0">
                <a:latin typeface="Microsoft YaHei UI" panose="020B0503020204020204" pitchFamily="34" charset="-122"/>
                <a:ea typeface="Microsoft YaHei UI" panose="020B0503020204020204" pitchFamily="34" charset="-122"/>
              </a:rPr>
              <a:t>2022/7/5</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DFE8CF6F-AEFF-4035-A783-79EB238251D7}" type="datetime1">
              <a:rPr lang="zh-CN" altLang="en-US" smtClean="0"/>
              <a:t>2022/7/5</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1734D747-9380-41EE-9946-EC9EC0CA5D1E}" type="slidenum">
              <a:rPr lang="en-US" smtClean="0"/>
              <a:pPr/>
              <a:t>‹#›</a:t>
            </a:fld>
            <a:endParaRPr lang="en-US"/>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a:t>
            </a:fld>
            <a:endParaRPr lang="zh-CN" altLang="en-US"/>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10</a:t>
            </a:fld>
            <a:endParaRPr lang="zh-CN" altLang="en-US"/>
          </a:p>
        </p:txBody>
      </p:sp>
    </p:spTree>
    <p:extLst>
      <p:ext uri="{BB962C8B-B14F-4D97-AF65-F5344CB8AC3E}">
        <p14:creationId xmlns:p14="http://schemas.microsoft.com/office/powerpoint/2010/main" val="1661975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11</a:t>
            </a:fld>
            <a:endParaRPr lang="zh-CN" altLang="en-US"/>
          </a:p>
        </p:txBody>
      </p:sp>
    </p:spTree>
    <p:extLst>
      <p:ext uri="{BB962C8B-B14F-4D97-AF65-F5344CB8AC3E}">
        <p14:creationId xmlns:p14="http://schemas.microsoft.com/office/powerpoint/2010/main" val="4029524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12</a:t>
            </a:fld>
            <a:endParaRPr lang="zh-CN" altLang="en-US"/>
          </a:p>
        </p:txBody>
      </p:sp>
    </p:spTree>
    <p:extLst>
      <p:ext uri="{BB962C8B-B14F-4D97-AF65-F5344CB8AC3E}">
        <p14:creationId xmlns:p14="http://schemas.microsoft.com/office/powerpoint/2010/main" val="1966390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13</a:t>
            </a:fld>
            <a:endParaRPr lang="zh-CN" altLang="en-US"/>
          </a:p>
        </p:txBody>
      </p:sp>
    </p:spTree>
    <p:extLst>
      <p:ext uri="{BB962C8B-B14F-4D97-AF65-F5344CB8AC3E}">
        <p14:creationId xmlns:p14="http://schemas.microsoft.com/office/powerpoint/2010/main" val="1880372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14</a:t>
            </a:fld>
            <a:endParaRPr lang="zh-CN" altLang="en-US"/>
          </a:p>
        </p:txBody>
      </p:sp>
    </p:spTree>
    <p:extLst>
      <p:ext uri="{BB962C8B-B14F-4D97-AF65-F5344CB8AC3E}">
        <p14:creationId xmlns:p14="http://schemas.microsoft.com/office/powerpoint/2010/main" val="2229210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15</a:t>
            </a:fld>
            <a:endParaRPr lang="zh-CN" altLang="en-US"/>
          </a:p>
        </p:txBody>
      </p:sp>
    </p:spTree>
    <p:extLst>
      <p:ext uri="{BB962C8B-B14F-4D97-AF65-F5344CB8AC3E}">
        <p14:creationId xmlns:p14="http://schemas.microsoft.com/office/powerpoint/2010/main" val="1300301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16</a:t>
            </a:fld>
            <a:endParaRPr lang="zh-CN" altLang="en-US"/>
          </a:p>
        </p:txBody>
      </p:sp>
    </p:spTree>
    <p:extLst>
      <p:ext uri="{BB962C8B-B14F-4D97-AF65-F5344CB8AC3E}">
        <p14:creationId xmlns:p14="http://schemas.microsoft.com/office/powerpoint/2010/main" val="2616675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17</a:t>
            </a:fld>
            <a:endParaRPr lang="zh-CN" altLang="en-US"/>
          </a:p>
        </p:txBody>
      </p:sp>
    </p:spTree>
    <p:extLst>
      <p:ext uri="{BB962C8B-B14F-4D97-AF65-F5344CB8AC3E}">
        <p14:creationId xmlns:p14="http://schemas.microsoft.com/office/powerpoint/2010/main" val="3482869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18</a:t>
            </a:fld>
            <a:endParaRPr lang="zh-CN" altLang="en-US"/>
          </a:p>
        </p:txBody>
      </p:sp>
    </p:spTree>
    <p:extLst>
      <p:ext uri="{BB962C8B-B14F-4D97-AF65-F5344CB8AC3E}">
        <p14:creationId xmlns:p14="http://schemas.microsoft.com/office/powerpoint/2010/main" val="229295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19</a:t>
            </a:fld>
            <a:endParaRPr lang="zh-CN" altLang="en-US"/>
          </a:p>
        </p:txBody>
      </p:sp>
    </p:spTree>
    <p:extLst>
      <p:ext uri="{BB962C8B-B14F-4D97-AF65-F5344CB8AC3E}">
        <p14:creationId xmlns:p14="http://schemas.microsoft.com/office/powerpoint/2010/main" val="3242726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a:t>
            </a:fld>
            <a:endParaRPr lang="zh-CN" altLang="en-US"/>
          </a:p>
        </p:txBody>
      </p:sp>
    </p:spTree>
    <p:extLst>
      <p:ext uri="{BB962C8B-B14F-4D97-AF65-F5344CB8AC3E}">
        <p14:creationId xmlns:p14="http://schemas.microsoft.com/office/powerpoint/2010/main" val="22681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20</a:t>
            </a:fld>
            <a:endParaRPr lang="zh-CN" altLang="en-US"/>
          </a:p>
        </p:txBody>
      </p:sp>
    </p:spTree>
    <p:extLst>
      <p:ext uri="{BB962C8B-B14F-4D97-AF65-F5344CB8AC3E}">
        <p14:creationId xmlns:p14="http://schemas.microsoft.com/office/powerpoint/2010/main" val="248523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21</a:t>
            </a:fld>
            <a:endParaRPr lang="zh-CN" altLang="en-US"/>
          </a:p>
        </p:txBody>
      </p:sp>
    </p:spTree>
    <p:extLst>
      <p:ext uri="{BB962C8B-B14F-4D97-AF65-F5344CB8AC3E}">
        <p14:creationId xmlns:p14="http://schemas.microsoft.com/office/powerpoint/2010/main" val="1976795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22</a:t>
            </a:fld>
            <a:endParaRPr lang="zh-CN" altLang="en-US"/>
          </a:p>
        </p:txBody>
      </p:sp>
    </p:spTree>
    <p:extLst>
      <p:ext uri="{BB962C8B-B14F-4D97-AF65-F5344CB8AC3E}">
        <p14:creationId xmlns:p14="http://schemas.microsoft.com/office/powerpoint/2010/main" val="2060003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23</a:t>
            </a:fld>
            <a:endParaRPr lang="zh-CN" altLang="en-US"/>
          </a:p>
        </p:txBody>
      </p:sp>
    </p:spTree>
    <p:extLst>
      <p:ext uri="{BB962C8B-B14F-4D97-AF65-F5344CB8AC3E}">
        <p14:creationId xmlns:p14="http://schemas.microsoft.com/office/powerpoint/2010/main" val="2709056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24</a:t>
            </a:fld>
            <a:endParaRPr lang="zh-CN" altLang="en-US"/>
          </a:p>
        </p:txBody>
      </p:sp>
    </p:spTree>
    <p:extLst>
      <p:ext uri="{BB962C8B-B14F-4D97-AF65-F5344CB8AC3E}">
        <p14:creationId xmlns:p14="http://schemas.microsoft.com/office/powerpoint/2010/main" val="2817528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25</a:t>
            </a:fld>
            <a:endParaRPr lang="zh-CN" altLang="en-US"/>
          </a:p>
        </p:txBody>
      </p:sp>
    </p:spTree>
    <p:extLst>
      <p:ext uri="{BB962C8B-B14F-4D97-AF65-F5344CB8AC3E}">
        <p14:creationId xmlns:p14="http://schemas.microsoft.com/office/powerpoint/2010/main" val="1677089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26</a:t>
            </a:fld>
            <a:endParaRPr lang="zh-CN" altLang="en-US"/>
          </a:p>
        </p:txBody>
      </p:sp>
    </p:spTree>
    <p:extLst>
      <p:ext uri="{BB962C8B-B14F-4D97-AF65-F5344CB8AC3E}">
        <p14:creationId xmlns:p14="http://schemas.microsoft.com/office/powerpoint/2010/main" val="4289411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27</a:t>
            </a:fld>
            <a:endParaRPr lang="zh-CN" altLang="en-US"/>
          </a:p>
        </p:txBody>
      </p:sp>
    </p:spTree>
    <p:extLst>
      <p:ext uri="{BB962C8B-B14F-4D97-AF65-F5344CB8AC3E}">
        <p14:creationId xmlns:p14="http://schemas.microsoft.com/office/powerpoint/2010/main" val="230091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28</a:t>
            </a:fld>
            <a:endParaRPr lang="zh-CN" altLang="en-US"/>
          </a:p>
        </p:txBody>
      </p:sp>
    </p:spTree>
    <p:extLst>
      <p:ext uri="{BB962C8B-B14F-4D97-AF65-F5344CB8AC3E}">
        <p14:creationId xmlns:p14="http://schemas.microsoft.com/office/powerpoint/2010/main" val="3492247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29</a:t>
            </a:fld>
            <a:endParaRPr lang="zh-CN" altLang="en-US"/>
          </a:p>
        </p:txBody>
      </p:sp>
    </p:spTree>
    <p:extLst>
      <p:ext uri="{BB962C8B-B14F-4D97-AF65-F5344CB8AC3E}">
        <p14:creationId xmlns:p14="http://schemas.microsoft.com/office/powerpoint/2010/main" val="197992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a:t>
            </a:fld>
            <a:endParaRPr lang="zh-CN" altLang="en-US"/>
          </a:p>
        </p:txBody>
      </p:sp>
    </p:spTree>
    <p:extLst>
      <p:ext uri="{BB962C8B-B14F-4D97-AF65-F5344CB8AC3E}">
        <p14:creationId xmlns:p14="http://schemas.microsoft.com/office/powerpoint/2010/main" val="2223578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30</a:t>
            </a:fld>
            <a:endParaRPr lang="zh-CN" altLang="en-US"/>
          </a:p>
        </p:txBody>
      </p:sp>
    </p:spTree>
    <p:extLst>
      <p:ext uri="{BB962C8B-B14F-4D97-AF65-F5344CB8AC3E}">
        <p14:creationId xmlns:p14="http://schemas.microsoft.com/office/powerpoint/2010/main" val="2901492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31</a:t>
            </a:fld>
            <a:endParaRPr lang="zh-CN" altLang="en-US"/>
          </a:p>
        </p:txBody>
      </p:sp>
    </p:spTree>
    <p:extLst>
      <p:ext uri="{BB962C8B-B14F-4D97-AF65-F5344CB8AC3E}">
        <p14:creationId xmlns:p14="http://schemas.microsoft.com/office/powerpoint/2010/main" val="3135472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32</a:t>
            </a:fld>
            <a:endParaRPr lang="zh-CN" altLang="en-US"/>
          </a:p>
        </p:txBody>
      </p:sp>
    </p:spTree>
    <p:extLst>
      <p:ext uri="{BB962C8B-B14F-4D97-AF65-F5344CB8AC3E}">
        <p14:creationId xmlns:p14="http://schemas.microsoft.com/office/powerpoint/2010/main" val="3543632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33</a:t>
            </a:fld>
            <a:endParaRPr lang="zh-CN" altLang="en-US"/>
          </a:p>
        </p:txBody>
      </p:sp>
    </p:spTree>
    <p:extLst>
      <p:ext uri="{BB962C8B-B14F-4D97-AF65-F5344CB8AC3E}">
        <p14:creationId xmlns:p14="http://schemas.microsoft.com/office/powerpoint/2010/main" val="261405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34</a:t>
            </a:fld>
            <a:endParaRPr lang="zh-CN" altLang="en-US"/>
          </a:p>
        </p:txBody>
      </p:sp>
    </p:spTree>
    <p:extLst>
      <p:ext uri="{BB962C8B-B14F-4D97-AF65-F5344CB8AC3E}">
        <p14:creationId xmlns:p14="http://schemas.microsoft.com/office/powerpoint/2010/main" val="1677725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35</a:t>
            </a:fld>
            <a:endParaRPr lang="zh-CN" altLang="en-US"/>
          </a:p>
        </p:txBody>
      </p:sp>
    </p:spTree>
    <p:extLst>
      <p:ext uri="{BB962C8B-B14F-4D97-AF65-F5344CB8AC3E}">
        <p14:creationId xmlns:p14="http://schemas.microsoft.com/office/powerpoint/2010/main" val="2994594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36</a:t>
            </a:fld>
            <a:endParaRPr lang="zh-CN" altLang="en-US"/>
          </a:p>
        </p:txBody>
      </p:sp>
    </p:spTree>
    <p:extLst>
      <p:ext uri="{BB962C8B-B14F-4D97-AF65-F5344CB8AC3E}">
        <p14:creationId xmlns:p14="http://schemas.microsoft.com/office/powerpoint/2010/main" val="586399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37</a:t>
            </a:fld>
            <a:endParaRPr lang="zh-CN" altLang="en-US"/>
          </a:p>
        </p:txBody>
      </p:sp>
    </p:spTree>
    <p:extLst>
      <p:ext uri="{BB962C8B-B14F-4D97-AF65-F5344CB8AC3E}">
        <p14:creationId xmlns:p14="http://schemas.microsoft.com/office/powerpoint/2010/main" val="1133197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38</a:t>
            </a:fld>
            <a:endParaRPr lang="zh-CN" altLang="en-US"/>
          </a:p>
        </p:txBody>
      </p:sp>
    </p:spTree>
    <p:extLst>
      <p:ext uri="{BB962C8B-B14F-4D97-AF65-F5344CB8AC3E}">
        <p14:creationId xmlns:p14="http://schemas.microsoft.com/office/powerpoint/2010/main" val="1311092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39</a:t>
            </a:fld>
            <a:endParaRPr lang="zh-CN" altLang="en-US"/>
          </a:p>
        </p:txBody>
      </p:sp>
    </p:spTree>
    <p:extLst>
      <p:ext uri="{BB962C8B-B14F-4D97-AF65-F5344CB8AC3E}">
        <p14:creationId xmlns:p14="http://schemas.microsoft.com/office/powerpoint/2010/main" val="49911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4</a:t>
            </a:fld>
            <a:endParaRPr lang="zh-CN" altLang="en-US"/>
          </a:p>
        </p:txBody>
      </p:sp>
    </p:spTree>
    <p:extLst>
      <p:ext uri="{BB962C8B-B14F-4D97-AF65-F5344CB8AC3E}">
        <p14:creationId xmlns:p14="http://schemas.microsoft.com/office/powerpoint/2010/main" val="4016930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40</a:t>
            </a:fld>
            <a:endParaRPr lang="zh-CN" altLang="en-US"/>
          </a:p>
        </p:txBody>
      </p:sp>
    </p:spTree>
    <p:extLst>
      <p:ext uri="{BB962C8B-B14F-4D97-AF65-F5344CB8AC3E}">
        <p14:creationId xmlns:p14="http://schemas.microsoft.com/office/powerpoint/2010/main" val="4178431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41</a:t>
            </a:fld>
            <a:endParaRPr lang="zh-CN" altLang="en-US"/>
          </a:p>
        </p:txBody>
      </p:sp>
    </p:spTree>
    <p:extLst>
      <p:ext uri="{BB962C8B-B14F-4D97-AF65-F5344CB8AC3E}">
        <p14:creationId xmlns:p14="http://schemas.microsoft.com/office/powerpoint/2010/main" val="796940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42</a:t>
            </a:fld>
            <a:endParaRPr lang="zh-CN" altLang="en-US"/>
          </a:p>
        </p:txBody>
      </p:sp>
    </p:spTree>
    <p:extLst>
      <p:ext uri="{BB962C8B-B14F-4D97-AF65-F5344CB8AC3E}">
        <p14:creationId xmlns:p14="http://schemas.microsoft.com/office/powerpoint/2010/main" val="23000420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1734D747-9380-41EE-9946-EC9EC0CA5D1E}" type="slidenum">
              <a:rPr lang="en-US" altLang="zh-CN" smtClean="0"/>
              <a:t>43</a:t>
            </a:fld>
            <a:endParaRPr lang="zh-CN" altLang="en-US"/>
          </a:p>
        </p:txBody>
      </p:sp>
    </p:spTree>
    <p:extLst>
      <p:ext uri="{BB962C8B-B14F-4D97-AF65-F5344CB8AC3E}">
        <p14:creationId xmlns:p14="http://schemas.microsoft.com/office/powerpoint/2010/main" val="14778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5</a:t>
            </a:fld>
            <a:endParaRPr lang="zh-CN" altLang="en-US"/>
          </a:p>
        </p:txBody>
      </p:sp>
    </p:spTree>
    <p:extLst>
      <p:ext uri="{BB962C8B-B14F-4D97-AF65-F5344CB8AC3E}">
        <p14:creationId xmlns:p14="http://schemas.microsoft.com/office/powerpoint/2010/main" val="84332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6</a:t>
            </a:fld>
            <a:endParaRPr lang="zh-CN" altLang="en-US"/>
          </a:p>
        </p:txBody>
      </p:sp>
    </p:spTree>
    <p:extLst>
      <p:ext uri="{BB962C8B-B14F-4D97-AF65-F5344CB8AC3E}">
        <p14:creationId xmlns:p14="http://schemas.microsoft.com/office/powerpoint/2010/main" val="14509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7</a:t>
            </a:fld>
            <a:endParaRPr lang="zh-CN" altLang="en-US"/>
          </a:p>
        </p:txBody>
      </p:sp>
    </p:spTree>
    <p:extLst>
      <p:ext uri="{BB962C8B-B14F-4D97-AF65-F5344CB8AC3E}">
        <p14:creationId xmlns:p14="http://schemas.microsoft.com/office/powerpoint/2010/main" val="2296146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8</a:t>
            </a:fld>
            <a:endParaRPr lang="zh-CN" altLang="en-US"/>
          </a:p>
        </p:txBody>
      </p:sp>
    </p:spTree>
    <p:extLst>
      <p:ext uri="{BB962C8B-B14F-4D97-AF65-F5344CB8AC3E}">
        <p14:creationId xmlns:p14="http://schemas.microsoft.com/office/powerpoint/2010/main" val="2308620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1734D747-9380-41EE-9946-EC9EC0CA5D1E}" type="slidenum">
              <a:rPr lang="en-US" altLang="zh-CN" smtClean="0"/>
              <a:t>9</a:t>
            </a:fld>
            <a:endParaRPr lang="zh-CN" altLang="en-US"/>
          </a:p>
        </p:txBody>
      </p:sp>
    </p:spTree>
    <p:extLst>
      <p:ext uri="{BB962C8B-B14F-4D97-AF65-F5344CB8AC3E}">
        <p14:creationId xmlns:p14="http://schemas.microsoft.com/office/powerpoint/2010/main" val="180230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7" name="组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组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直角三角形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直角三角形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直角三角形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9" name="任意多边形：形状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1" name="任意多边形：形状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12" name="组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任意多边形：形状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4" name="任意多边形：形状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sp>
        <p:nvSpPr>
          <p:cNvPr id="2" name="标题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标题</a:t>
            </a:r>
          </a:p>
        </p:txBody>
      </p:sp>
      <p:sp>
        <p:nvSpPr>
          <p:cNvPr id="3" name="副标题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icrosoft YaHei UI" panose="020B0503020204020204" pitchFamily="34" charset="-122"/>
                <a:cs typeface="Arial" panose="020B0604020202020204" pitchFamily="34" charset="0"/>
              </a:defRPr>
            </a:lvl1pPr>
          </a:lstStyle>
          <a:p>
            <a:pPr marL="228600" lvl="0" indent="-228600" rtl="0"/>
            <a:r>
              <a:rPr lang="zh-CN" altLang="en-US" noProof="0"/>
              <a:t>单击以编辑母版副标题样式</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个类别">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0" name="图片占位符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1" name="图片占位符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2" name="图片占位符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3" name="图片占位符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4" name="图片占位符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zh-CN" altLang="en-US" noProof="0"/>
              <a:t>单击图标添加图片</a:t>
            </a:r>
          </a:p>
        </p:txBody>
      </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7" name="文本占位符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8" name="文本占位符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29" name="文本占位符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0" name="文本占位符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cxnSp>
        <p:nvCxnSpPr>
          <p:cNvPr id="7" name="直接连接符​​(S)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直接连接符​​(S)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S)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S)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照片 + 3 节">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13" name="图片占位符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Microsoft YaHei UI" panose="020B0503020204020204" pitchFamily="34" charset="-122"/>
              </a:defRPr>
            </a:lvl1pPr>
          </a:lstStyle>
          <a:p>
            <a:pPr rtl="0"/>
            <a:r>
              <a:rPr lang="zh-CN" altLang="en-US" noProof="0"/>
              <a:t>插入图像</a:t>
            </a:r>
          </a:p>
        </p:txBody>
      </p:sp>
      <p:sp>
        <p:nvSpPr>
          <p:cNvPr id="36" name="文本占位符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7" name="文本占位符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照片 + 文本">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6" name="文本占位符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p:txBody>
      </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13" name="图片占位符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Microsoft YaHei UI" panose="020B0503020204020204" pitchFamily="34" charset="-122"/>
              </a:defRPr>
            </a:lvl1pPr>
          </a:lstStyle>
          <a:p>
            <a:pPr rtl="0"/>
            <a:r>
              <a:rPr lang="zh-CN" altLang="en-US" noProof="0"/>
              <a:t>插入图像</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带标题的图片">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图片占位符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21" name="文本占位符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带标题的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5" name="任意多边形：形状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1" name="文本占位符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22" name="内容占位符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18" name="长方形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任意多边形：形状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0" name="任意多边形：形状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1" name="任意多边形：形状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2" name="任意多边形：形状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24" name="组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任意多边形：形状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6" name="任意多边形：形状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0" name="任意多边形：形状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1" name="灯片编号占位符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GB" altLang="zh-CN" noProof="0" smtClean="0"/>
              <a:pPr/>
              <a:t>‹#›</a:t>
            </a:fld>
            <a:endParaRPr lang="zh-CN" altLang="en-US"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谢谢 1">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grpSp>
        <p:nvGrpSpPr>
          <p:cNvPr id="6" name="组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直角三角形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8" name="直角三角形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9" name="直角三角形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grpSp>
      <p:sp>
        <p:nvSpPr>
          <p:cNvPr id="2" name="标题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谢谢</a:t>
            </a:r>
            <a:endParaRPr lang="zh-CN" altLang="en-GB" noProof="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谢谢 2">
    <p:spTree>
      <p:nvGrpSpPr>
        <p:cNvPr id="1" name=""/>
        <p:cNvGrpSpPr/>
        <p:nvPr/>
      </p:nvGrpSpPr>
      <p:grpSpPr>
        <a:xfrm>
          <a:off x="0" y="0"/>
          <a:ext cx="0" cy="0"/>
          <a:chOff x="0" y="0"/>
          <a:chExt cx="0" cy="0"/>
        </a:xfrm>
      </p:grpSpPr>
      <p:sp>
        <p:nvSpPr>
          <p:cNvPr id="21" name="长方形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16" name="任意多边形：形状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0" name="任意多边形：形状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GB" noProof="0">
              <a:latin typeface="Microsoft YaHei UI" panose="020B0503020204020204" pitchFamily="34" charset="-122"/>
            </a:endParaRPr>
          </a:p>
        </p:txBody>
      </p:sp>
      <p:sp>
        <p:nvSpPr>
          <p:cNvPr id="2" name="标题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icrosoft YaHei UI" panose="020B0503020204020204" pitchFamily="34" charset="-122"/>
                <a:ea typeface="Tahoma" panose="020B0604030504040204" pitchFamily="34" charset="0"/>
                <a:cs typeface="Tahoma" panose="020B0604030504040204" pitchFamily="34" charset="0"/>
              </a:defRPr>
            </a:lvl1pPr>
          </a:lstStyle>
          <a:p>
            <a:pPr lvl="0" rtl="0"/>
            <a:r>
              <a:rPr lang="zh-CN" altLang="en-US" noProof="0"/>
              <a:t>谢谢</a:t>
            </a:r>
            <a:endParaRPr lang="zh-CN" altLang="en-GB" noProof="0"/>
          </a:p>
        </p:txBody>
      </p:sp>
      <p:sp>
        <p:nvSpPr>
          <p:cNvPr id="35" name="任意多边形：形状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2" name="任意多边形：形状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0" name="任意多边形：形状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9" name="任意多边形：形状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直角三角形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1" name="任意多边形：形状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3" name="任意多边形：形状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4" name="任意多边形：形状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5" name="任意多边形：形状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nvGrpSpPr>
          <p:cNvPr id="16" name="组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任意多边形：形状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19" name="组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任意多边形：形状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1" name="任意多边形：形状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3" name="文本占位符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icrosoft YaHei UI" panose="020B0503020204020204" pitchFamily="34" charset="-122"/>
                <a:cs typeface="Arial" panose="020B0604020202020204" pitchFamily="34" charset="0"/>
              </a:defRPr>
            </a:lvl1pPr>
          </a:lstStyle>
          <a:p>
            <a:pPr marL="228600" lvl="0" indent="-228600" rtl="0"/>
            <a:r>
              <a:rPr lang="zh-CN" altLang="en-US" noProof="0"/>
              <a:t>编辑母版文本样式</a:t>
            </a:r>
          </a:p>
        </p:txBody>
      </p:sp>
      <p:sp>
        <p:nvSpPr>
          <p:cNvPr id="22" name="灯片编号占位符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3" name="标题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icrosoft YaHei UI" panose="020B0503020204020204" pitchFamily="34" charset="-122"/>
              </a:defRPr>
            </a:lvl1pPr>
          </a:lstStyle>
          <a:p>
            <a:pPr lvl="0" rtl="0"/>
            <a:r>
              <a:rPr lang="zh-CN" altLang="en-US" noProof="0"/>
              <a:t>节标题 </a:t>
            </a:r>
            <a:r>
              <a:rPr lang="en-US" altLang="zh-CN" noProof="0"/>
              <a:t>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节标题">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4" name="任意多边形：形状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4" name="任意多边形：形状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5" name="任意多边形：形状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nvGrpSpPr>
          <p:cNvPr id="26" name="组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任意多边形：形状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8" name="任意多边形：形状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sp>
        <p:nvSpPr>
          <p:cNvPr id="29" name="任意多边形：形状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30" name="任意多边形：形状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grpSp>
        <p:nvGrpSpPr>
          <p:cNvPr id="31" name="组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任意多边形：形状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3" name="任意多边形：形状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 name="标题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icrosoft YaHei UI" panose="020B0503020204020204" pitchFamily="34" charset="-122"/>
              </a:defRPr>
            </a:lvl1pPr>
          </a:lstStyle>
          <a:p>
            <a:pPr lvl="0" rtl="0"/>
            <a:r>
              <a:rPr lang="zh-CN" altLang="en-US" noProof="0"/>
              <a:t>节标题 </a:t>
            </a:r>
            <a:r>
              <a:rPr lang="en-US" altLang="zh-CN" noProof="0"/>
              <a:t>01</a:t>
            </a:r>
          </a:p>
        </p:txBody>
      </p:sp>
      <p:sp>
        <p:nvSpPr>
          <p:cNvPr id="3" name="文本占位符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icrosoft YaHei UI" panose="020B0503020204020204" pitchFamily="34" charset="-122"/>
                <a:cs typeface="Arial" panose="020B0604020202020204" pitchFamily="34" charset="0"/>
              </a:defRPr>
            </a:lvl1pPr>
          </a:lstStyle>
          <a:p>
            <a:pPr marL="228600" lvl="0" indent="-228600" rtl="0"/>
            <a:r>
              <a:rPr lang="zh-CN" altLang="en-US" noProof="0"/>
              <a:t>编辑母版文本样式</a:t>
            </a:r>
          </a:p>
        </p:txBody>
      </p:sp>
      <p:sp>
        <p:nvSpPr>
          <p:cNvPr id="35" name="灯片编号占位符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引用幻灯片">
    <p:spTree>
      <p:nvGrpSpPr>
        <p:cNvPr id="1" name=""/>
        <p:cNvGrpSpPr/>
        <p:nvPr/>
      </p:nvGrpSpPr>
      <p:grpSpPr>
        <a:xfrm>
          <a:off x="0" y="0"/>
          <a:ext cx="0" cy="0"/>
          <a:chOff x="0" y="0"/>
          <a:chExt cx="0" cy="0"/>
        </a:xfrm>
      </p:grpSpPr>
      <p:sp>
        <p:nvSpPr>
          <p:cNvPr id="22" name="长方形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34" name="任意多边形：形状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24" name="任意多边形：形状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5" name="任意多边形：形状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4" name="椭圆形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8" name="标题 1">
            <a:extLst>
              <a:ext uri="{FF2B5EF4-FFF2-40B4-BE49-F238E27FC236}">
                <a16:creationId xmlns:a16="http://schemas.microsoft.com/office/drawing/2014/main" id="{C9A300DD-BB54-44ED-A7E4-01CD41EC930F}"/>
              </a:ext>
            </a:extLst>
          </p:cNvPr>
          <p:cNvSpPr txBox="1">
            <a:spLocks/>
          </p:cNvSpPr>
          <p:nvPr userDrawn="1"/>
        </p:nvSpPr>
        <p:spPr>
          <a:xfrm>
            <a:off x="1026936" y="1108364"/>
            <a:ext cx="1005115" cy="267425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zh-CN" altLang="en-US" sz="18400" noProof="0">
                <a:solidFill>
                  <a:schemeClr val="accent1">
                    <a:lumMod val="60000"/>
                    <a:lumOff val="40000"/>
                  </a:schemeClr>
                </a:solidFill>
                <a:latin typeface="Microsoft YaHei UI" panose="020B0503020204020204" pitchFamily="34" charset="-122"/>
              </a:rPr>
              <a:t>“</a:t>
            </a:r>
          </a:p>
        </p:txBody>
      </p:sp>
      <p:sp>
        <p:nvSpPr>
          <p:cNvPr id="2" name="标题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icrosoft YaHei UI" panose="020B0503020204020204" pitchFamily="34" charset="-122"/>
              </a:defRPr>
            </a:lvl1pPr>
          </a:lstStyle>
          <a:p>
            <a:pPr lvl="0" rtl="0"/>
            <a:r>
              <a:rPr lang="zh-CN" altLang="en-US" noProof="0"/>
              <a:t>引用</a:t>
            </a:r>
          </a:p>
        </p:txBody>
      </p:sp>
      <p:sp>
        <p:nvSpPr>
          <p:cNvPr id="19" name="灯片编号占位符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 + 文本">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3" name="文本占位符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icrosoft YaHei UI" panose="020B0503020204020204" pitchFamily="34" charset="-122"/>
                <a:cs typeface="Arial" panose="020B0604020202020204" pitchFamily="34" charset="0"/>
              </a:defRPr>
            </a:lvl1pPr>
            <a:lvl2pPr>
              <a:lnSpc>
                <a:spcPct val="100000"/>
              </a:lnSpc>
              <a:spcBef>
                <a:spcPts val="600"/>
              </a:spcBef>
              <a:spcAft>
                <a:spcPts val="400"/>
              </a:spcAft>
              <a:defRPr sz="1400">
                <a:solidFill>
                  <a:schemeClr val="bg1"/>
                </a:solidFill>
                <a:latin typeface="Microsoft YaHei UI" panose="020B0503020204020204" pitchFamily="34" charset="-122"/>
                <a:cs typeface="Arial" panose="020B0604020202020204" pitchFamily="34" charset="0"/>
              </a:defRPr>
            </a:lvl2pPr>
            <a:lvl3pPr>
              <a:lnSpc>
                <a:spcPct val="100000"/>
              </a:lnSpc>
              <a:spcBef>
                <a:spcPts val="600"/>
              </a:spcBef>
              <a:spcAft>
                <a:spcPts val="400"/>
              </a:spcAft>
              <a:defRPr sz="1200">
                <a:solidFill>
                  <a:schemeClr val="bg1"/>
                </a:solidFill>
                <a:latin typeface="Microsoft YaHei UI" panose="020B0503020204020204" pitchFamily="34" charset="-122"/>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zh-CN" altLang="en-US" noProof="0"/>
              <a:t>编辑母版文本样式</a:t>
            </a:r>
          </a:p>
          <a:p>
            <a:pPr lvl="1" rtl="0"/>
            <a:r>
              <a:rPr lang="zh-CN" altLang="en-US" noProof="0"/>
              <a:t>第二级</a:t>
            </a:r>
          </a:p>
          <a:p>
            <a:pPr lvl="2" rtl="0"/>
            <a:r>
              <a:rPr lang="zh-CN" altLang="en-US" noProof="0"/>
              <a:t>第三级</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内容占位符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5" name="文本占位符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6" name="文本占位符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7" name="内容占位符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8" name="内容占位符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2"/>
        </a:solidFill>
        <a:effectLst/>
      </p:bgPr>
    </p:bg>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8" name="任意多边形：形状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12" name="任意多边形：形状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2" name="标题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icrosoft YaHei UI" panose="020B0503020204020204" pitchFamily="34" charset="-122"/>
              </a:defRPr>
            </a:lvl1pPr>
          </a:lstStyle>
          <a:p>
            <a:pPr lvl="0" rtl="0"/>
            <a:r>
              <a:rPr lang="zh-CN" altLang="en-US" noProof="0"/>
              <a:t>单击此处编辑母版标题样式</a:t>
            </a:r>
          </a:p>
        </p:txBody>
      </p:sp>
      <p:grpSp>
        <p:nvGrpSpPr>
          <p:cNvPr id="15" name="组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任意多边形：形状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7" name="任意多边形：形状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6" name="组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矩形：剪去一角的矩形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3" name="矩形：剪去一角的矩形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24" name="任意多边形：形状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20" name="内容占位符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1" name="内容占位符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灯片编号占位符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defRPr>
            </a:lvl1pPr>
          </a:lstStyle>
          <a:p>
            <a:fld id="{C263D6C4-4840-40CC-AC84-17E24B3B7BDE}" type="slidenum">
              <a:rPr lang="en-US" altLang="zh-CN" noProof="0" smtClean="0"/>
              <a:pPr/>
              <a:t>‹#›</a:t>
            </a:fld>
            <a:endParaRPr lang="zh-CN" altLang="en-US" noProof="0"/>
          </a:p>
        </p:txBody>
      </p:sp>
      <p:sp>
        <p:nvSpPr>
          <p:cNvPr id="5" name="长方形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7" name="任意多边形：形状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8" name="任意多边形：形状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ndParaRPr>
          </a:p>
        </p:txBody>
      </p:sp>
      <p:sp>
        <p:nvSpPr>
          <p:cNvPr id="9" name="任意多边形：形状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0" name="任意多边形：形状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1" name="标题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zh-CN" altLang="en-US" noProof="0">
                <a:latin typeface="Microsoft YaHei UI" panose="020B0503020204020204" pitchFamily="34" charset="-122"/>
              </a:rPr>
              <a:t>单击此处编辑母版标题样式</a:t>
            </a:r>
          </a:p>
        </p:txBody>
      </p:sp>
      <p:grpSp>
        <p:nvGrpSpPr>
          <p:cNvPr id="12" name="组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任意多边形：形状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4" name="任意多边形：形状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grpSp>
        <p:nvGrpSpPr>
          <p:cNvPr id="15" name="组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矩形：剪去一角的矩形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zh-CN" altLang="en-US" noProof="0">
                <a:latin typeface="Microsoft YaHei UI" panose="020B0503020204020204" pitchFamily="34" charset="-122"/>
              </a:endParaRPr>
            </a:p>
          </p:txBody>
        </p:sp>
        <p:sp>
          <p:nvSpPr>
            <p:cNvPr id="17" name="矩形：剪去一角的矩形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grpSp>
      <p:sp>
        <p:nvSpPr>
          <p:cNvPr id="18" name="任意多边形：形状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ndParaRPr>
          </a:p>
        </p:txBody>
      </p:sp>
      <p:sp>
        <p:nvSpPr>
          <p:cNvPr id="19" name="灯片编号占位符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altLang="zh-CN" noProof="0" smtClean="0">
                <a:latin typeface="Microsoft YaHei UI" panose="020B0503020204020204" pitchFamily="34" charset="-122"/>
              </a:rPr>
              <a:pPr/>
              <a:t>‹#›</a:t>
            </a:fld>
            <a:endParaRPr lang="zh-CN" altLang="en-US" noProof="0">
              <a:latin typeface="Microsoft YaHei UI" panose="020B0503020204020204" pitchFamily="34" charset="-122"/>
            </a:endParaRPr>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so.csdn.net/so/search?q=MapReduce&amp;spm=1001.2101.3001.7020"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r>
              <a:rPr lang="zh-CN" altLang="en-US"/>
              <a:t>课程设计</a:t>
            </a:r>
            <a:r>
              <a:rPr lang="en-US" altLang="zh-CN" dirty="0"/>
              <a:t>2</a:t>
            </a:r>
            <a:br>
              <a:rPr lang="en-US" altLang="zh-CN" dirty="0"/>
            </a:br>
            <a:r>
              <a:rPr lang="en-US" altLang="zh-CN" dirty="0"/>
              <a:t>—</a:t>
            </a:r>
            <a:r>
              <a:rPr lang="zh-CN" altLang="en-US"/>
              <a:t>人物关系挖掘</a:t>
            </a:r>
          </a:p>
        </p:txBody>
      </p:sp>
      <p:sp>
        <p:nvSpPr>
          <p:cNvPr id="3" name="副标题 2">
            <a:extLst>
              <a:ext uri="{FF2B5EF4-FFF2-40B4-BE49-F238E27FC236}">
                <a16:creationId xmlns:a16="http://schemas.microsoft.com/office/drawing/2014/main" id="{0D537F64-4C96-4AA8-BB21-E8053A3186DD}"/>
              </a:ext>
            </a:extLst>
          </p:cNvPr>
          <p:cNvSpPr>
            <a:spLocks noGrp="1"/>
          </p:cNvSpPr>
          <p:nvPr>
            <p:ph type="subTitle" idx="1"/>
          </p:nvPr>
        </p:nvSpPr>
        <p:spPr>
          <a:xfrm>
            <a:off x="6300216" y="3878316"/>
            <a:ext cx="7077456" cy="1069323"/>
          </a:xfrm>
        </p:spPr>
        <p:txBody>
          <a:bodyPr rtlCol="0">
            <a:normAutofit fontScale="70000" lnSpcReduction="20000"/>
          </a:bodyPr>
          <a:lstStyle/>
          <a:p>
            <a:r>
              <a:rPr lang="zh-CN" altLang="en-US"/>
              <a:t>小组成员：</a:t>
            </a:r>
            <a:endParaRPr lang="en-US" altLang="zh-CN" dirty="0"/>
          </a:p>
          <a:p>
            <a:r>
              <a:rPr lang="zh-CN" altLang="en-US"/>
              <a:t>张涵之</a:t>
            </a:r>
            <a:r>
              <a:rPr lang="en-US" altLang="zh-CN" dirty="0"/>
              <a:t>@191220154 </a:t>
            </a:r>
          </a:p>
          <a:p>
            <a:r>
              <a:rPr lang="zh-CN" altLang="en-US"/>
              <a:t>林芳麒</a:t>
            </a:r>
            <a:r>
              <a:rPr lang="en-US" altLang="zh-CN" dirty="0"/>
              <a:t>@191220057</a:t>
            </a:r>
          </a:p>
          <a:p>
            <a:r>
              <a:rPr lang="zh-CN" altLang="en-US"/>
              <a:t>日期：</a:t>
            </a:r>
            <a:r>
              <a:rPr lang="en-US" altLang="zh-CN" dirty="0"/>
              <a:t>2022.7.5 </a:t>
            </a:r>
            <a:endParaRPr lang="en-GB" dirty="0">
              <a:ea typeface="Microsoft YaHei UI" panose="020B0503020204020204" pitchFamily="34" charset="-122"/>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179B88-D43C-4A31-9A52-3498E9430782}"/>
              </a:ext>
            </a:extLst>
          </p:cNvPr>
          <p:cNvSpPr>
            <a:spLocks noGrp="1"/>
          </p:cNvSpPr>
          <p:nvPr>
            <p:ph type="title"/>
          </p:nvPr>
        </p:nvSpPr>
        <p:spPr/>
        <p:txBody>
          <a:bodyPr rtlCol="0">
            <a:normAutofit fontScale="90000"/>
          </a:bodyPr>
          <a:lstStyle/>
          <a:p>
            <a:r>
              <a:rPr lang="zh-CN" altLang="en-US"/>
              <a:t>任务</a:t>
            </a:r>
            <a:r>
              <a:rPr lang="en-US" altLang="zh-CN"/>
              <a:t>3</a:t>
            </a:r>
            <a:r>
              <a:rPr lang="zh-CN" altLang="en-US"/>
              <a:t>：人物关系图构建与特征归一化 </a:t>
            </a:r>
          </a:p>
        </p:txBody>
      </p:sp>
      <p:sp>
        <p:nvSpPr>
          <p:cNvPr id="5" name="文本占位符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r>
              <a:rPr lang="zh-CN" altLang="en-US"/>
              <a:t>林芳麒</a:t>
            </a:r>
            <a:r>
              <a:rPr lang="en-US" altLang="zh-CN"/>
              <a:t>@191220057 </a:t>
            </a:r>
            <a:endParaRPr lang="zh-CN" altLang="en-US"/>
          </a:p>
        </p:txBody>
      </p:sp>
      <p:sp>
        <p:nvSpPr>
          <p:cNvPr id="2" name="灯片编号占位符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zh-CN" smtClean="0"/>
              <a:pPr rtl="0"/>
              <a:t>10</a:t>
            </a:fld>
            <a:endParaRPr lang="zh-CN" altLang="en-US"/>
          </a:p>
        </p:txBody>
      </p:sp>
    </p:spTree>
    <p:extLst>
      <p:ext uri="{BB962C8B-B14F-4D97-AF65-F5344CB8AC3E}">
        <p14:creationId xmlns:p14="http://schemas.microsoft.com/office/powerpoint/2010/main" val="9076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任务说明</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213601" cy="1803615"/>
          </a:xfrm>
        </p:spPr>
        <p:txBody>
          <a:bodyPr rtlCol="0"/>
          <a:lstStyle/>
          <a:p>
            <a:r>
              <a:rPr lang="zh-CN" altLang="en-US"/>
              <a:t>数据输入：任务</a:t>
            </a:r>
            <a:r>
              <a:rPr lang="en-US" altLang="zh-CN"/>
              <a:t>2</a:t>
            </a:r>
            <a:r>
              <a:rPr lang="zh-CN" altLang="en-US"/>
              <a:t>的输出。</a:t>
            </a:r>
          </a:p>
          <a:p>
            <a:r>
              <a:rPr lang="zh-CN" altLang="en-US"/>
              <a:t>数据输出：人物关系图。</a:t>
            </a:r>
          </a:p>
          <a:p>
            <a:r>
              <a:rPr lang="zh-CN" altLang="en-US"/>
              <a:t>注意：为了使后面的分析方便，需要对共现次数进行归一化处理：将共现次数转换为共现概率。</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11</a:t>
            </a:fld>
            <a:endParaRPr lang="zh-CN" altLang="en-US"/>
          </a:p>
        </p:txBody>
      </p:sp>
      <p:sp>
        <p:nvSpPr>
          <p:cNvPr id="3" name="文本框 2">
            <a:extLst>
              <a:ext uri="{FF2B5EF4-FFF2-40B4-BE49-F238E27FC236}">
                <a16:creationId xmlns:a16="http://schemas.microsoft.com/office/drawing/2014/main" id="{120F650C-7DE5-B244-BC4F-8079BA7CC0EB}"/>
              </a:ext>
            </a:extLst>
          </p:cNvPr>
          <p:cNvSpPr txBox="1"/>
          <p:nvPr/>
        </p:nvSpPr>
        <p:spPr>
          <a:xfrm>
            <a:off x="769623" y="3886198"/>
            <a:ext cx="3895895" cy="1200329"/>
          </a:xfrm>
          <a:prstGeom prst="rect">
            <a:avLst/>
          </a:prstGeom>
          <a:noFill/>
        </p:spPr>
        <p:txBody>
          <a:bodyPr wrap="square" rtlCol="0">
            <a:spAutoFit/>
          </a:bodyPr>
          <a:lstStyle/>
          <a:p>
            <a:r>
              <a:rPr kumimoji="1" lang="zh-CN" altLang="en-US">
                <a:solidFill>
                  <a:schemeClr val="bg1"/>
                </a:solidFill>
              </a:rPr>
              <a:t>需要解决问题：</a:t>
            </a:r>
            <a:endParaRPr kumimoji="1" lang="en-US" altLang="zh-CN">
              <a:solidFill>
                <a:schemeClr val="bg1"/>
              </a:solidFill>
            </a:endParaRPr>
          </a:p>
          <a:p>
            <a:endParaRPr kumimoji="1" lang="en-US" altLang="zh-CN">
              <a:solidFill>
                <a:schemeClr val="bg1"/>
              </a:solidFill>
            </a:endParaRPr>
          </a:p>
          <a:p>
            <a:r>
              <a:rPr kumimoji="1" lang="en-US" altLang="zh-CN">
                <a:solidFill>
                  <a:schemeClr val="bg1"/>
                </a:solidFill>
              </a:rPr>
              <a:t>1.</a:t>
            </a:r>
            <a:r>
              <a:rPr kumimoji="1" lang="zh-CN" altLang="en-US">
                <a:solidFill>
                  <a:schemeClr val="bg1"/>
                </a:solidFill>
              </a:rPr>
              <a:t> 处理输入数据：字符串分割</a:t>
            </a:r>
            <a:endParaRPr kumimoji="1" lang="en-US" altLang="zh-CN">
              <a:solidFill>
                <a:schemeClr val="bg1"/>
              </a:solidFill>
            </a:endParaRPr>
          </a:p>
          <a:p>
            <a:r>
              <a:rPr kumimoji="1" lang="en-US" altLang="zh-CN">
                <a:solidFill>
                  <a:schemeClr val="bg1"/>
                </a:solidFill>
              </a:rPr>
              <a:t>2.</a:t>
            </a:r>
            <a:r>
              <a:rPr kumimoji="1" lang="zh-CN" altLang="en-US">
                <a:solidFill>
                  <a:schemeClr val="bg1"/>
                </a:solidFill>
              </a:rPr>
              <a:t> 归一化处理</a:t>
            </a:r>
          </a:p>
        </p:txBody>
      </p:sp>
      <p:sp>
        <p:nvSpPr>
          <p:cNvPr id="4" name="文本框 3">
            <a:extLst>
              <a:ext uri="{FF2B5EF4-FFF2-40B4-BE49-F238E27FC236}">
                <a16:creationId xmlns:a16="http://schemas.microsoft.com/office/drawing/2014/main" id="{4FA2F7A6-CC1D-FD44-96E5-91C7D9D3DD40}"/>
              </a:ext>
            </a:extLst>
          </p:cNvPr>
          <p:cNvSpPr txBox="1"/>
          <p:nvPr/>
        </p:nvSpPr>
        <p:spPr>
          <a:xfrm>
            <a:off x="4443845" y="4202508"/>
            <a:ext cx="3304309" cy="584775"/>
          </a:xfrm>
          <a:prstGeom prst="rect">
            <a:avLst/>
          </a:prstGeom>
          <a:noFill/>
        </p:spPr>
        <p:txBody>
          <a:bodyPr wrap="square" rtlCol="0">
            <a:spAutoFit/>
          </a:bodyPr>
          <a:lstStyle/>
          <a:p>
            <a:r>
              <a:rPr lang="zh-CN" altLang="en-US" sz="3200">
                <a:solidFill>
                  <a:srgbClr val="FFC000"/>
                </a:solidFill>
              </a:rPr>
              <a:t>数据归一算法</a:t>
            </a:r>
            <a:endParaRPr kumimoji="1" lang="zh-CN" altLang="en-US" sz="3200">
              <a:solidFill>
                <a:srgbClr val="FFC000"/>
              </a:solidFill>
            </a:endParaRPr>
          </a:p>
        </p:txBody>
      </p:sp>
    </p:spTree>
    <p:extLst>
      <p:ext uri="{BB962C8B-B14F-4D97-AF65-F5344CB8AC3E}">
        <p14:creationId xmlns:p14="http://schemas.microsoft.com/office/powerpoint/2010/main" val="69012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055265" cy="4577988"/>
          </a:xfrm>
        </p:spPr>
        <p:txBody>
          <a:bodyPr rtlCol="0"/>
          <a:lstStyle/>
          <a:p>
            <a:r>
              <a:rPr lang="en" altLang="zh-CN" b="1" dirty="0"/>
              <a:t>Mapper:</a:t>
            </a:r>
            <a:endParaRPr lang="en" altLang="zh-CN" dirty="0"/>
          </a:p>
          <a:p>
            <a:r>
              <a:rPr lang="zh-CN" altLang="en-US" dirty="0"/>
              <a:t>处理任务</a:t>
            </a:r>
            <a:r>
              <a:rPr lang="en-US" altLang="zh-CN" dirty="0"/>
              <a:t>2</a:t>
            </a:r>
            <a:r>
              <a:rPr lang="zh-CN" altLang="en-US" dirty="0"/>
              <a:t>输出的数据，划分字符串，获取同现人物对信息。</a:t>
            </a:r>
          </a:p>
          <a:p>
            <a:r>
              <a:rPr lang="zh-CN" altLang="en-US" dirty="0"/>
              <a:t>根据</a:t>
            </a:r>
            <a:r>
              <a:rPr lang="en" altLang="zh-CN" dirty="0"/>
              <a:t>map</a:t>
            </a:r>
            <a:r>
              <a:rPr lang="zh-CN" altLang="en-US" dirty="0"/>
              <a:t>的输出结构</a:t>
            </a:r>
            <a:r>
              <a:rPr lang="en-US" altLang="zh-CN" dirty="0"/>
              <a:t>&lt;</a:t>
            </a:r>
            <a:r>
              <a:rPr lang="en" altLang="zh-CN" dirty="0"/>
              <a:t>name1,(name2, times)&gt;</a:t>
            </a:r>
            <a:r>
              <a:rPr lang="zh-CN" altLang="en-US" dirty="0"/>
              <a:t>发送，其中，</a:t>
            </a:r>
            <a:r>
              <a:rPr lang="en" altLang="zh-CN" dirty="0"/>
              <a:t>name1</a:t>
            </a:r>
            <a:r>
              <a:rPr lang="zh-CN" altLang="en-US" dirty="0"/>
              <a:t>和</a:t>
            </a:r>
            <a:r>
              <a:rPr lang="en" altLang="zh-CN" dirty="0"/>
              <a:t>name2</a:t>
            </a:r>
            <a:r>
              <a:rPr lang="zh-CN" altLang="en-US" dirty="0"/>
              <a:t>是一对同现人物，</a:t>
            </a:r>
            <a:r>
              <a:rPr lang="en" altLang="zh-CN" dirty="0"/>
              <a:t>times</a:t>
            </a:r>
            <a:r>
              <a:rPr lang="zh-CN" altLang="en-US" dirty="0"/>
              <a:t>是同现次数。</a:t>
            </a:r>
          </a:p>
          <a:p>
            <a:endParaRPr lang="en" altLang="zh-CN" b="1" dirty="0"/>
          </a:p>
          <a:p>
            <a:r>
              <a:rPr lang="en" altLang="zh-CN" b="1" dirty="0"/>
              <a:t>Reducer:</a:t>
            </a:r>
            <a:endParaRPr lang="en" altLang="zh-CN" dirty="0"/>
          </a:p>
          <a:p>
            <a:r>
              <a:rPr lang="zh-CN" altLang="en-US" dirty="0"/>
              <a:t>输入</a:t>
            </a:r>
            <a:r>
              <a:rPr lang="en" altLang="zh-CN" dirty="0"/>
              <a:t>Key</a:t>
            </a:r>
            <a:r>
              <a:rPr lang="zh-CN" altLang="en-US" dirty="0"/>
              <a:t>类型为</a:t>
            </a:r>
            <a:r>
              <a:rPr lang="en" altLang="zh-CN" dirty="0"/>
              <a:t>String(</a:t>
            </a:r>
            <a:r>
              <a:rPr lang="zh-CN" altLang="en-US" dirty="0"/>
              <a:t>人物</a:t>
            </a:r>
            <a:r>
              <a:rPr lang="en-US" altLang="zh-CN" dirty="0"/>
              <a:t>1)</a:t>
            </a:r>
            <a:r>
              <a:rPr lang="zh-CN" altLang="en-US" dirty="0"/>
              <a:t>，输入</a:t>
            </a:r>
            <a:r>
              <a:rPr lang="en" altLang="zh-CN" dirty="0"/>
              <a:t>Value</a:t>
            </a:r>
            <a:r>
              <a:rPr lang="zh-CN" altLang="en-US" dirty="0"/>
              <a:t>类型为</a:t>
            </a:r>
            <a:r>
              <a:rPr lang="en-US" altLang="zh-CN" dirty="0"/>
              <a:t>(</a:t>
            </a:r>
            <a:r>
              <a:rPr lang="en" altLang="zh-CN" dirty="0"/>
              <a:t>String,Int)</a:t>
            </a:r>
            <a:r>
              <a:rPr lang="zh-CN" altLang="en" dirty="0"/>
              <a:t>（</a:t>
            </a:r>
            <a:r>
              <a:rPr lang="zh-CN" altLang="en-US" dirty="0"/>
              <a:t>以</a:t>
            </a:r>
            <a:r>
              <a:rPr lang="en" altLang="zh-CN" dirty="0"/>
              <a:t>key</a:t>
            </a:r>
            <a:r>
              <a:rPr lang="zh-CN" altLang="en-US" dirty="0"/>
              <a:t>为分组的的</a:t>
            </a:r>
            <a:r>
              <a:rPr lang="en" altLang="zh-CN" dirty="0"/>
              <a:t>ValuePair</a:t>
            </a:r>
            <a:r>
              <a:rPr lang="zh-CN" altLang="en-US" dirty="0"/>
              <a:t>集合）。</a:t>
            </a:r>
          </a:p>
          <a:p>
            <a:r>
              <a:rPr lang="zh-CN" altLang="en-US" dirty="0"/>
              <a:t>遍历统计与</a:t>
            </a:r>
            <a:r>
              <a:rPr lang="en" altLang="zh-CN" dirty="0"/>
              <a:t>key</a:t>
            </a:r>
            <a:r>
              <a:rPr lang="zh-CN" altLang="en-US" dirty="0"/>
              <a:t>同现的人物总次数</a:t>
            </a:r>
            <a:r>
              <a:rPr lang="en" altLang="zh-CN" dirty="0"/>
              <a:t>count</a:t>
            </a:r>
            <a:r>
              <a:rPr lang="zh-CN" altLang="en-US" dirty="0"/>
              <a:t>和人物数</a:t>
            </a:r>
            <a:r>
              <a:rPr lang="en" altLang="zh-CN" dirty="0"/>
              <a:t>sum</a:t>
            </a:r>
          </a:p>
          <a:p>
            <a:r>
              <a:rPr lang="zh-CN" altLang="en-US" dirty="0"/>
              <a:t>二次遍历与</a:t>
            </a:r>
            <a:r>
              <a:rPr lang="en" altLang="zh-CN" dirty="0"/>
              <a:t>key</a:t>
            </a:r>
            <a:r>
              <a:rPr lang="zh-CN" altLang="en-US" dirty="0"/>
              <a:t>同现的人物，同现次数</a:t>
            </a:r>
            <a:r>
              <a:rPr lang="en-US" altLang="zh-CN" dirty="0"/>
              <a:t>/</a:t>
            </a:r>
            <a:r>
              <a:rPr lang="en" altLang="zh-CN" dirty="0"/>
              <a:t>sum</a:t>
            </a:r>
          </a:p>
          <a:p>
            <a:r>
              <a:rPr lang="zh-CN" altLang="en-US" dirty="0"/>
              <a:t>输出</a:t>
            </a:r>
            <a:r>
              <a:rPr lang="en-US" altLang="zh-CN" dirty="0"/>
              <a:t>&lt;</a:t>
            </a:r>
            <a:r>
              <a:rPr lang="en" altLang="zh-CN" dirty="0"/>
              <a:t>key, ([name1 , value1], [name2 , value2], ....., [name_n , value_n])&gt;</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12</a:t>
            </a:fld>
            <a:endParaRPr lang="zh-CN" altLang="en-US"/>
          </a:p>
        </p:txBody>
      </p:sp>
    </p:spTree>
    <p:extLst>
      <p:ext uri="{BB962C8B-B14F-4D97-AF65-F5344CB8AC3E}">
        <p14:creationId xmlns:p14="http://schemas.microsoft.com/office/powerpoint/2010/main" val="22837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结果展示</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13</a:t>
            </a:fld>
            <a:endParaRPr lang="zh-CN" altLang="en-US"/>
          </a:p>
        </p:txBody>
      </p:sp>
      <p:pic>
        <p:nvPicPr>
          <p:cNvPr id="4" name="图片 3">
            <a:extLst>
              <a:ext uri="{FF2B5EF4-FFF2-40B4-BE49-F238E27FC236}">
                <a16:creationId xmlns:a16="http://schemas.microsoft.com/office/drawing/2014/main" id="{49F88EF6-3752-499D-880C-3705491635C4}"/>
              </a:ext>
            </a:extLst>
          </p:cNvPr>
          <p:cNvPicPr>
            <a:picLocks noChangeAspect="1"/>
          </p:cNvPicPr>
          <p:nvPr/>
        </p:nvPicPr>
        <p:blipFill>
          <a:blip r:embed="rId3"/>
          <a:stretch>
            <a:fillRect/>
          </a:stretch>
        </p:blipFill>
        <p:spPr>
          <a:xfrm>
            <a:off x="1544848" y="1351551"/>
            <a:ext cx="9013403" cy="4690428"/>
          </a:xfrm>
          <a:prstGeom prst="rect">
            <a:avLst/>
          </a:prstGeom>
        </p:spPr>
      </p:pic>
    </p:spTree>
    <p:extLst>
      <p:ext uri="{BB962C8B-B14F-4D97-AF65-F5344CB8AC3E}">
        <p14:creationId xmlns:p14="http://schemas.microsoft.com/office/powerpoint/2010/main" val="397561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9468035" cy="868680"/>
          </a:xfrm>
        </p:spPr>
        <p:txBody>
          <a:bodyPr rtlCol="0">
            <a:normAutofit fontScale="90000"/>
          </a:bodyPr>
          <a:lstStyle/>
          <a:p>
            <a:r>
              <a:rPr lang="zh-CN" altLang="en-US"/>
              <a:t>任务</a:t>
            </a:r>
            <a:r>
              <a:rPr lang="en-US" altLang="zh-CN"/>
              <a:t>4</a:t>
            </a:r>
            <a:r>
              <a:rPr lang="zh-CN" altLang="en-US"/>
              <a:t>：基于人物关系图的</a:t>
            </a:r>
            <a:r>
              <a:rPr lang="en" altLang="zh-CN"/>
              <a:t>PageRank</a:t>
            </a:r>
            <a:r>
              <a:rPr lang="zh-CN" altLang="en-US"/>
              <a:t>计算 </a:t>
            </a:r>
          </a:p>
        </p:txBody>
      </p:sp>
      <p:sp>
        <p:nvSpPr>
          <p:cNvPr id="5" name="文本占位符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r>
              <a:rPr lang="zh-CN" altLang="en-US"/>
              <a:t>张涵之</a:t>
            </a:r>
            <a:r>
              <a:rPr lang="en-US" altLang="zh-CN"/>
              <a:t>@191220154 </a:t>
            </a:r>
          </a:p>
        </p:txBody>
      </p:sp>
      <p:sp>
        <p:nvSpPr>
          <p:cNvPr id="2" name="灯片编号占位符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US" altLang="zh-CN" smtClean="0"/>
              <a:pPr rtl="0"/>
              <a:t>14</a:t>
            </a:fld>
            <a:endParaRPr lang="zh-CN" altLang="en-US"/>
          </a:p>
        </p:txBody>
      </p:sp>
    </p:spTree>
    <p:extLst>
      <p:ext uri="{BB962C8B-B14F-4D97-AF65-F5344CB8AC3E}">
        <p14:creationId xmlns:p14="http://schemas.microsoft.com/office/powerpoint/2010/main" val="359924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任务说明</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168187"/>
            <a:ext cx="7213601" cy="1803615"/>
          </a:xfrm>
        </p:spPr>
        <p:txBody>
          <a:bodyPr rtlCol="0"/>
          <a:lstStyle/>
          <a:p>
            <a:endParaRPr lang="en-US" altLang="zh-CN" dirty="0"/>
          </a:p>
          <a:p>
            <a:r>
              <a:rPr lang="zh-CN" altLang="en-US" dirty="0"/>
              <a:t>计算</a:t>
            </a:r>
            <a:r>
              <a:rPr lang="en" altLang="zh-CN" dirty="0"/>
              <a:t>PageRank</a:t>
            </a:r>
            <a:r>
              <a:rPr lang="zh-CN" altLang="en" dirty="0"/>
              <a:t>，</a:t>
            </a:r>
            <a:r>
              <a:rPr lang="zh-CN" altLang="en-US" dirty="0"/>
              <a:t>定量分析小说的主角。 </a:t>
            </a:r>
          </a:p>
          <a:p>
            <a:r>
              <a:rPr lang="zh-CN" altLang="en-US" dirty="0"/>
              <a:t>数据输入：任务</a:t>
            </a:r>
            <a:r>
              <a:rPr lang="en-US" altLang="zh-CN" dirty="0"/>
              <a:t>3</a:t>
            </a:r>
            <a:r>
              <a:rPr lang="zh-CN" altLang="en-US" dirty="0"/>
              <a:t>的输出</a:t>
            </a:r>
          </a:p>
          <a:p>
            <a:r>
              <a:rPr lang="zh-CN" altLang="en-US" dirty="0"/>
              <a:t>数据输出：各人物的</a:t>
            </a:r>
            <a:r>
              <a:rPr lang="en" altLang="zh-CN" dirty="0"/>
              <a:t>PageRank</a:t>
            </a:r>
            <a:r>
              <a:rPr lang="zh-CN" altLang="en-US" dirty="0"/>
              <a:t>值</a:t>
            </a:r>
          </a:p>
          <a:p>
            <a:r>
              <a:rPr lang="zh-CN" altLang="en-US" dirty="0"/>
              <a:t>注意：该任务默认的输出是杂乱的，从中无法直接得到分析结论。需要对</a:t>
            </a:r>
            <a:r>
              <a:rPr lang="en" altLang="zh-CN" dirty="0"/>
              <a:t>PageRank</a:t>
            </a:r>
            <a:r>
              <a:rPr lang="zh-CN" altLang="en-US" dirty="0"/>
              <a:t>值进行全局排序，确定</a:t>
            </a:r>
            <a:r>
              <a:rPr lang="en" altLang="zh-CN" dirty="0"/>
              <a:t>PageRank</a:t>
            </a:r>
            <a:r>
              <a:rPr lang="zh-CN" altLang="en-US" dirty="0"/>
              <a:t>值最高的任务。</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15</a:t>
            </a:fld>
            <a:endParaRPr lang="zh-CN" altLang="en-US"/>
          </a:p>
        </p:txBody>
      </p:sp>
      <p:sp>
        <p:nvSpPr>
          <p:cNvPr id="3" name="文本框 2">
            <a:extLst>
              <a:ext uri="{FF2B5EF4-FFF2-40B4-BE49-F238E27FC236}">
                <a16:creationId xmlns:a16="http://schemas.microsoft.com/office/drawing/2014/main" id="{120F650C-7DE5-B244-BC4F-8079BA7CC0EB}"/>
              </a:ext>
            </a:extLst>
          </p:cNvPr>
          <p:cNvSpPr txBox="1"/>
          <p:nvPr/>
        </p:nvSpPr>
        <p:spPr>
          <a:xfrm>
            <a:off x="769623" y="3886198"/>
            <a:ext cx="3895895" cy="1200329"/>
          </a:xfrm>
          <a:prstGeom prst="rect">
            <a:avLst/>
          </a:prstGeom>
          <a:noFill/>
        </p:spPr>
        <p:txBody>
          <a:bodyPr wrap="square" rtlCol="0">
            <a:spAutoFit/>
          </a:bodyPr>
          <a:lstStyle/>
          <a:p>
            <a:r>
              <a:rPr kumimoji="1" lang="zh-CN" altLang="en-US">
                <a:solidFill>
                  <a:schemeClr val="bg1"/>
                </a:solidFill>
              </a:rPr>
              <a:t>需要解决问题：</a:t>
            </a:r>
            <a:endParaRPr kumimoji="1" lang="en-US" altLang="zh-CN">
              <a:solidFill>
                <a:schemeClr val="bg1"/>
              </a:solidFill>
            </a:endParaRPr>
          </a:p>
          <a:p>
            <a:endParaRPr kumimoji="1" lang="en-US" altLang="zh-CN">
              <a:solidFill>
                <a:schemeClr val="bg1"/>
              </a:solidFill>
            </a:endParaRPr>
          </a:p>
          <a:p>
            <a:r>
              <a:rPr kumimoji="1" lang="en-US" altLang="zh-CN">
                <a:solidFill>
                  <a:schemeClr val="bg1"/>
                </a:solidFill>
              </a:rPr>
              <a:t>1.</a:t>
            </a:r>
            <a:r>
              <a:rPr lang="zh-CN" altLang="en-US">
                <a:solidFill>
                  <a:schemeClr val="bg1"/>
                </a:solidFill>
              </a:rPr>
              <a:t>各人物的</a:t>
            </a:r>
            <a:r>
              <a:rPr lang="en" altLang="zh-CN">
                <a:solidFill>
                  <a:schemeClr val="bg1"/>
                </a:solidFill>
              </a:rPr>
              <a:t>PageRank</a:t>
            </a:r>
            <a:r>
              <a:rPr lang="zh-CN" altLang="en-US">
                <a:solidFill>
                  <a:schemeClr val="bg1"/>
                </a:solidFill>
              </a:rPr>
              <a:t>值</a:t>
            </a:r>
            <a:endParaRPr lang="en-US" altLang="zh-CN">
              <a:solidFill>
                <a:schemeClr val="bg1"/>
              </a:solidFill>
            </a:endParaRPr>
          </a:p>
          <a:p>
            <a:r>
              <a:rPr kumimoji="1" lang="en-US" altLang="zh-CN">
                <a:solidFill>
                  <a:schemeClr val="bg1"/>
                </a:solidFill>
              </a:rPr>
              <a:t>2.</a:t>
            </a:r>
            <a:r>
              <a:rPr lang="zh-CN" altLang="en-US">
                <a:solidFill>
                  <a:schemeClr val="bg1"/>
                </a:solidFill>
              </a:rPr>
              <a:t>对</a:t>
            </a:r>
            <a:r>
              <a:rPr lang="en" altLang="zh-CN">
                <a:solidFill>
                  <a:schemeClr val="bg1"/>
                </a:solidFill>
              </a:rPr>
              <a:t>PageRank</a:t>
            </a:r>
            <a:r>
              <a:rPr lang="zh-CN" altLang="en-US">
                <a:solidFill>
                  <a:schemeClr val="bg1"/>
                </a:solidFill>
              </a:rPr>
              <a:t>值进行全局排序</a:t>
            </a:r>
            <a:endParaRPr kumimoji="1" lang="zh-CN" altLang="en-US">
              <a:solidFill>
                <a:schemeClr val="bg1"/>
              </a:solidFill>
            </a:endParaRPr>
          </a:p>
        </p:txBody>
      </p:sp>
      <p:sp>
        <p:nvSpPr>
          <p:cNvPr id="4" name="文本框 3">
            <a:extLst>
              <a:ext uri="{FF2B5EF4-FFF2-40B4-BE49-F238E27FC236}">
                <a16:creationId xmlns:a16="http://schemas.microsoft.com/office/drawing/2014/main" id="{4FA2F7A6-CC1D-FD44-96E5-91C7D9D3DD40}"/>
              </a:ext>
            </a:extLst>
          </p:cNvPr>
          <p:cNvSpPr txBox="1"/>
          <p:nvPr/>
        </p:nvSpPr>
        <p:spPr>
          <a:xfrm>
            <a:off x="5451763" y="4117029"/>
            <a:ext cx="5334001" cy="584775"/>
          </a:xfrm>
          <a:prstGeom prst="rect">
            <a:avLst/>
          </a:prstGeom>
          <a:noFill/>
        </p:spPr>
        <p:txBody>
          <a:bodyPr wrap="square" rtlCol="0">
            <a:spAutoFit/>
          </a:bodyPr>
          <a:lstStyle/>
          <a:p>
            <a:r>
              <a:rPr lang="en" altLang="zh-CN" sz="3200">
                <a:solidFill>
                  <a:srgbClr val="FFC000"/>
                </a:solidFill>
              </a:rPr>
              <a:t>PageRank</a:t>
            </a:r>
            <a:r>
              <a:rPr lang="zh-CN" altLang="en-US" sz="3200">
                <a:solidFill>
                  <a:srgbClr val="FFC000"/>
                </a:solidFill>
              </a:rPr>
              <a:t>的随机浏览模型</a:t>
            </a:r>
            <a:endParaRPr kumimoji="1" lang="zh-CN" altLang="en-US" sz="3200">
              <a:solidFill>
                <a:srgbClr val="FFC000"/>
              </a:solidFill>
            </a:endParaRPr>
          </a:p>
        </p:txBody>
      </p:sp>
    </p:spTree>
    <p:extLst>
      <p:ext uri="{BB962C8B-B14F-4D97-AF65-F5344CB8AC3E}">
        <p14:creationId xmlns:p14="http://schemas.microsoft.com/office/powerpoint/2010/main" val="296599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dirty="0"/>
              <a:t>主要算法</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20931" y="1267039"/>
            <a:ext cx="6791069" cy="4688918"/>
          </a:xfrm>
        </p:spPr>
        <p:txBody>
          <a:bodyPr rtlCol="0"/>
          <a:lstStyle/>
          <a:p>
            <a:r>
              <a:rPr lang="zh-CN" altLang="en-US" b="1" dirty="0"/>
              <a:t>使用</a:t>
            </a:r>
            <a:r>
              <a:rPr lang="en-US" altLang="zh-CN" b="1" dirty="0"/>
              <a:t>PageRank</a:t>
            </a:r>
            <a:r>
              <a:rPr lang="zh-CN" altLang="en-US" b="1" dirty="0"/>
              <a:t>随机浏览模型，</a:t>
            </a:r>
            <a:r>
              <a:rPr lang="en-US" altLang="zh-CN" b="1" dirty="0"/>
              <a:t>d</a:t>
            </a:r>
            <a:r>
              <a:rPr lang="zh-CN" altLang="en-US" b="1" dirty="0"/>
              <a:t>取</a:t>
            </a:r>
            <a:r>
              <a:rPr lang="en-US" altLang="zh-CN" b="1" dirty="0"/>
              <a:t>0.85</a:t>
            </a:r>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t>引入同现频率后，改算术平均为加权平均</a:t>
            </a:r>
            <a:endParaRPr lang="en-US" altLang="zh-CN" b="1" dirty="0"/>
          </a:p>
          <a:p>
            <a:pPr marL="0" indent="0">
              <a:buNone/>
            </a:pP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16</a:t>
            </a:fld>
            <a:endParaRPr lang="zh-CN" altLang="en-US"/>
          </a:p>
        </p:txBody>
      </p:sp>
      <p:pic>
        <p:nvPicPr>
          <p:cNvPr id="3" name="图片 2">
            <a:extLst>
              <a:ext uri="{FF2B5EF4-FFF2-40B4-BE49-F238E27FC236}">
                <a16:creationId xmlns:a16="http://schemas.microsoft.com/office/drawing/2014/main" id="{1812701A-9C54-4440-B324-EECDE90E469A}"/>
              </a:ext>
            </a:extLst>
          </p:cNvPr>
          <p:cNvPicPr>
            <a:picLocks noChangeAspect="1"/>
          </p:cNvPicPr>
          <p:nvPr/>
        </p:nvPicPr>
        <p:blipFill>
          <a:blip r:embed="rId3"/>
          <a:stretch>
            <a:fillRect/>
          </a:stretch>
        </p:blipFill>
        <p:spPr>
          <a:xfrm>
            <a:off x="691515" y="1824037"/>
            <a:ext cx="4591050" cy="1076325"/>
          </a:xfrm>
          <a:prstGeom prst="rect">
            <a:avLst/>
          </a:prstGeom>
        </p:spPr>
      </p:pic>
      <p:pic>
        <p:nvPicPr>
          <p:cNvPr id="4" name="图片 3">
            <a:extLst>
              <a:ext uri="{FF2B5EF4-FFF2-40B4-BE49-F238E27FC236}">
                <a16:creationId xmlns:a16="http://schemas.microsoft.com/office/drawing/2014/main" id="{3156B108-23E8-42D5-9FDE-1504E979650C}"/>
              </a:ext>
            </a:extLst>
          </p:cNvPr>
          <p:cNvPicPr>
            <a:picLocks noChangeAspect="1"/>
          </p:cNvPicPr>
          <p:nvPr/>
        </p:nvPicPr>
        <p:blipFill rotWithShape="1">
          <a:blip r:embed="rId4"/>
          <a:srcRect l="2049"/>
          <a:stretch/>
        </p:blipFill>
        <p:spPr>
          <a:xfrm>
            <a:off x="691515" y="4039235"/>
            <a:ext cx="7118667" cy="933450"/>
          </a:xfrm>
          <a:prstGeom prst="rect">
            <a:avLst/>
          </a:prstGeom>
        </p:spPr>
      </p:pic>
    </p:spTree>
    <p:extLst>
      <p:ext uri="{BB962C8B-B14F-4D97-AF65-F5344CB8AC3E}">
        <p14:creationId xmlns:p14="http://schemas.microsoft.com/office/powerpoint/2010/main" val="5541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20931" y="1267039"/>
            <a:ext cx="6791069" cy="4688918"/>
          </a:xfrm>
        </p:spPr>
        <p:txBody>
          <a:bodyPr rtlCol="0"/>
          <a:lstStyle/>
          <a:p>
            <a:r>
              <a:rPr lang="en" altLang="zh-CN" b="1" dirty="0"/>
              <a:t>Phase 1: Graph Builder</a:t>
            </a:r>
            <a:endParaRPr lang="en" altLang="zh-CN" dirty="0"/>
          </a:p>
          <a:p>
            <a:r>
              <a:rPr lang="zh-CN" altLang="en-US" dirty="0"/>
              <a:t>原始数据集：任务</a:t>
            </a:r>
            <a:r>
              <a:rPr lang="en-US" altLang="zh-CN" dirty="0"/>
              <a:t>3</a:t>
            </a:r>
            <a:r>
              <a:rPr lang="zh-CN" altLang="en-US" dirty="0"/>
              <a:t>的输出。每行包含一个人名、与之同现的所有人物和相应的同现频率。</a:t>
            </a:r>
          </a:p>
          <a:p>
            <a:r>
              <a:rPr lang="en" altLang="zh-CN" dirty="0"/>
              <a:t>GraphBuilder</a:t>
            </a:r>
            <a:r>
              <a:rPr lang="zh-CN" altLang="en-US" dirty="0"/>
              <a:t>目标：各人物之间的同现关系任务</a:t>
            </a:r>
            <a:r>
              <a:rPr lang="en-US" altLang="zh-CN" dirty="0"/>
              <a:t>3</a:t>
            </a:r>
            <a:r>
              <a:rPr lang="zh-CN" altLang="en-US" dirty="0"/>
              <a:t>已完成，故此处只需加入</a:t>
            </a:r>
            <a:r>
              <a:rPr lang="en" altLang="zh-CN" dirty="0"/>
              <a:t>PageRank</a:t>
            </a:r>
            <a:r>
              <a:rPr lang="zh-CN" altLang="en-US" dirty="0"/>
              <a:t>初始值即可。</a:t>
            </a:r>
            <a:endParaRPr lang="en-US" altLang="zh-CN" dirty="0"/>
          </a:p>
          <a:p>
            <a:endParaRPr lang="zh-CN" altLang="en-US" dirty="0"/>
          </a:p>
          <a:p>
            <a:r>
              <a:rPr lang="en" altLang="zh-CN" b="1" i="1" dirty="0"/>
              <a:t>Mapper:</a:t>
            </a:r>
            <a:endParaRPr lang="en" altLang="zh-CN" dirty="0"/>
          </a:p>
          <a:p>
            <a:r>
              <a:rPr lang="zh-CN" altLang="en-US" dirty="0"/>
              <a:t>在每个</a:t>
            </a:r>
            <a:r>
              <a:rPr lang="en-US" altLang="zh-CN" dirty="0"/>
              <a:t>&lt;</a:t>
            </a:r>
            <a:r>
              <a:rPr lang="en" altLang="zh-CN" dirty="0"/>
              <a:t>key, value&gt;</a:t>
            </a:r>
            <a:r>
              <a:rPr lang="zh-CN" altLang="en-US" dirty="0"/>
              <a:t>对之间插入</a:t>
            </a:r>
            <a:r>
              <a:rPr lang="en" altLang="zh-CN" dirty="0"/>
              <a:t>PageRank</a:t>
            </a:r>
            <a:r>
              <a:rPr lang="zh-CN" altLang="en-US" dirty="0"/>
              <a:t>初始值</a:t>
            </a:r>
            <a:r>
              <a:rPr lang="en" altLang="zh-CN" dirty="0"/>
              <a:t>PR_init</a:t>
            </a:r>
            <a:r>
              <a:rPr lang="zh-CN" altLang="en" dirty="0"/>
              <a:t>。</a:t>
            </a:r>
            <a:r>
              <a:rPr lang="en" altLang="zh-CN" dirty="0"/>
              <a:t>PR_init</a:t>
            </a:r>
            <a:r>
              <a:rPr lang="zh-CN" altLang="en-US" dirty="0"/>
              <a:t>取值为</a:t>
            </a:r>
            <a:r>
              <a:rPr lang="en-US" altLang="zh-CN" dirty="0"/>
              <a:t>1/</a:t>
            </a:r>
            <a:r>
              <a:rPr lang="en" altLang="zh-CN" dirty="0"/>
              <a:t>N</a:t>
            </a:r>
            <a:r>
              <a:rPr lang="zh-CN" altLang="en" dirty="0"/>
              <a:t>，</a:t>
            </a:r>
            <a:r>
              <a:rPr lang="zh-CN" altLang="en-US" dirty="0"/>
              <a:t>在</a:t>
            </a:r>
            <a:r>
              <a:rPr lang="en" altLang="zh-CN" dirty="0"/>
              <a:t>PageRankDriver</a:t>
            </a:r>
            <a:r>
              <a:rPr lang="zh-CN" altLang="en-US" dirty="0"/>
              <a:t>中计算得到，作为参数输入</a:t>
            </a:r>
            <a:r>
              <a:rPr lang="en" altLang="zh-CN" dirty="0"/>
              <a:t>GraphBuilder</a:t>
            </a:r>
            <a:r>
              <a:rPr lang="zh-CN" altLang="en" dirty="0"/>
              <a:t>。</a:t>
            </a:r>
            <a:r>
              <a:rPr lang="zh-CN" altLang="en-US" dirty="0"/>
              <a:t>输出形如</a:t>
            </a:r>
            <a:r>
              <a:rPr lang="en-US" altLang="zh-CN" dirty="0"/>
              <a:t>&lt;</a:t>
            </a:r>
            <a:r>
              <a:rPr lang="zh-CN" altLang="en-US" dirty="0"/>
              <a:t>人名</a:t>
            </a:r>
            <a:r>
              <a:rPr lang="en-US" altLang="zh-CN" dirty="0"/>
              <a:t>, </a:t>
            </a:r>
            <a:r>
              <a:rPr lang="en" altLang="zh-CN" dirty="0"/>
              <a:t>PR, [[(</a:t>
            </a:r>
            <a:r>
              <a:rPr lang="zh-CN" altLang="en-US" dirty="0"/>
              <a:t>邻居</a:t>
            </a:r>
            <a:r>
              <a:rPr lang="en-US" altLang="zh-CN" dirty="0"/>
              <a:t>1, </a:t>
            </a:r>
            <a:r>
              <a:rPr lang="zh-CN" altLang="en-US" dirty="0"/>
              <a:t>同现频率</a:t>
            </a:r>
            <a:r>
              <a:rPr lang="en-US" altLang="zh-CN" dirty="0"/>
              <a:t>1), ...]&gt;</a:t>
            </a:r>
            <a:r>
              <a:rPr lang="zh-CN" altLang="en-US" dirty="0"/>
              <a:t>。</a:t>
            </a:r>
          </a:p>
          <a:p>
            <a:endParaRPr lang="en-US" altLang="zh-CN" dirty="0"/>
          </a:p>
          <a:p>
            <a:r>
              <a:rPr lang="zh-CN" altLang="en-US" dirty="0"/>
              <a:t>本阶段不需要</a:t>
            </a:r>
            <a:r>
              <a:rPr lang="en" altLang="zh-CN" dirty="0"/>
              <a:t>Reducer</a:t>
            </a:r>
            <a:r>
              <a:rPr lang="zh-CN" altLang="en" dirty="0"/>
              <a:t>。</a:t>
            </a:r>
          </a:p>
          <a:p>
            <a:pPr marL="0" indent="0">
              <a:buNone/>
            </a:pP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17</a:t>
            </a:fld>
            <a:endParaRPr lang="zh-CN" altLang="en-US"/>
          </a:p>
        </p:txBody>
      </p:sp>
    </p:spTree>
    <p:extLst>
      <p:ext uri="{BB962C8B-B14F-4D97-AF65-F5344CB8AC3E}">
        <p14:creationId xmlns:p14="http://schemas.microsoft.com/office/powerpoint/2010/main" val="403480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20931" y="1267039"/>
            <a:ext cx="11337669" cy="4688918"/>
          </a:xfrm>
        </p:spPr>
        <p:txBody>
          <a:bodyPr rtlCol="0"/>
          <a:lstStyle/>
          <a:p>
            <a:r>
              <a:rPr lang="en" altLang="zh-CN" b="1" dirty="0"/>
              <a:t>Phase 2: Page Rank Iterator</a:t>
            </a:r>
          </a:p>
          <a:p>
            <a:r>
              <a:rPr lang="en" altLang="zh-CN" b="1" i="1" dirty="0"/>
              <a:t>Mapper:</a:t>
            </a:r>
            <a:endParaRPr lang="en" altLang="zh-CN" dirty="0"/>
          </a:p>
          <a:p>
            <a:r>
              <a:rPr lang="en" altLang="zh-CN" dirty="0"/>
              <a:t>Map</a:t>
            </a:r>
            <a:r>
              <a:rPr lang="zh-CN" altLang="en-US" dirty="0"/>
              <a:t>对上阶段的</a:t>
            </a:r>
            <a:r>
              <a:rPr lang="en-US" altLang="zh-CN" dirty="0"/>
              <a:t>&lt;</a:t>
            </a:r>
            <a:r>
              <a:rPr lang="zh-CN" altLang="en-US" dirty="0"/>
              <a:t>人名</a:t>
            </a:r>
            <a:r>
              <a:rPr lang="en-US" altLang="zh-CN" dirty="0"/>
              <a:t>, </a:t>
            </a:r>
            <a:r>
              <a:rPr lang="en" altLang="zh-CN" dirty="0"/>
              <a:t>PR, [[(</a:t>
            </a:r>
            <a:r>
              <a:rPr lang="zh-CN" altLang="en-US" dirty="0"/>
              <a:t>邻居</a:t>
            </a:r>
            <a:r>
              <a:rPr lang="en-US" altLang="zh-CN" dirty="0"/>
              <a:t>1, </a:t>
            </a:r>
            <a:r>
              <a:rPr lang="zh-CN" altLang="en-US" dirty="0"/>
              <a:t>同现频率</a:t>
            </a:r>
            <a:r>
              <a:rPr lang="en-US" altLang="zh-CN" dirty="0"/>
              <a:t>1), ...]&gt;</a:t>
            </a:r>
            <a:r>
              <a:rPr lang="zh-CN" altLang="en-US" dirty="0"/>
              <a:t>产生两种键值对：</a:t>
            </a:r>
          </a:p>
          <a:p>
            <a:r>
              <a:rPr lang="en" altLang="zh-CN" dirty="0"/>
              <a:t>For each </a:t>
            </a:r>
            <a:r>
              <a:rPr lang="zh-CN" altLang="en-US" dirty="0"/>
              <a:t>邻居</a:t>
            </a:r>
            <a:r>
              <a:rPr lang="en" altLang="zh-CN" dirty="0"/>
              <a:t>i in link_list</a:t>
            </a:r>
            <a:r>
              <a:rPr lang="zh-CN" altLang="en" dirty="0"/>
              <a:t>，</a:t>
            </a:r>
            <a:r>
              <a:rPr lang="zh-CN" altLang="en-US" dirty="0"/>
              <a:t>输出 </a:t>
            </a:r>
            <a:r>
              <a:rPr lang="en-US" altLang="zh-CN" dirty="0"/>
              <a:t>&lt;</a:t>
            </a:r>
            <a:r>
              <a:rPr lang="zh-CN" altLang="en-US" dirty="0"/>
              <a:t>邻居</a:t>
            </a:r>
            <a:r>
              <a:rPr lang="en" altLang="zh-CN" dirty="0"/>
              <a:t>i, PR * </a:t>
            </a:r>
            <a:r>
              <a:rPr lang="zh-CN" altLang="en-US" dirty="0"/>
              <a:t>同现频率</a:t>
            </a:r>
            <a:r>
              <a:rPr lang="en" altLang="zh-CN" dirty="0"/>
              <a:t>i&gt; </a:t>
            </a:r>
            <a:r>
              <a:rPr lang="zh-CN" altLang="en" dirty="0"/>
              <a:t>，</a:t>
            </a:r>
            <a:r>
              <a:rPr lang="zh-CN" altLang="en-US" dirty="0"/>
              <a:t>其中邻居</a:t>
            </a:r>
            <a:r>
              <a:rPr lang="en" altLang="zh-CN" dirty="0"/>
              <a:t>i</a:t>
            </a:r>
            <a:r>
              <a:rPr lang="zh-CN" altLang="en-US" dirty="0"/>
              <a:t>代表一个和</a:t>
            </a:r>
            <a:endParaRPr lang="en-US" altLang="zh-CN" dirty="0"/>
          </a:p>
          <a:p>
            <a:pPr marL="0" indent="0">
              <a:buNone/>
            </a:pPr>
            <a:r>
              <a:rPr lang="en-US" altLang="zh-CN" dirty="0"/>
              <a:t>    </a:t>
            </a:r>
            <a:r>
              <a:rPr lang="zh-CN" altLang="en-US" dirty="0"/>
              <a:t>当前人物同现的角色，作为</a:t>
            </a:r>
            <a:r>
              <a:rPr lang="en" altLang="zh-CN" dirty="0"/>
              <a:t>key</a:t>
            </a:r>
            <a:r>
              <a:rPr lang="zh-CN" altLang="en" dirty="0"/>
              <a:t>；</a:t>
            </a:r>
            <a:r>
              <a:rPr lang="en" altLang="zh-CN" dirty="0"/>
              <a:t>PR * </a:t>
            </a:r>
            <a:r>
              <a:rPr lang="zh-CN" altLang="en-US" dirty="0"/>
              <a:t>同现频率</a:t>
            </a:r>
            <a:r>
              <a:rPr lang="en" altLang="zh-CN" dirty="0"/>
              <a:t>i</a:t>
            </a:r>
            <a:r>
              <a:rPr lang="zh-CN" altLang="en-US" dirty="0"/>
              <a:t>作为</a:t>
            </a:r>
            <a:r>
              <a:rPr lang="en" altLang="zh-CN" dirty="0"/>
              <a:t>value</a:t>
            </a:r>
            <a:r>
              <a:rPr lang="zh-CN" altLang="en" dirty="0"/>
              <a:t>，</a:t>
            </a:r>
            <a:r>
              <a:rPr lang="zh-CN" altLang="en-US" dirty="0"/>
              <a:t>即实现上面所说的加权平均。</a:t>
            </a:r>
          </a:p>
          <a:p>
            <a:r>
              <a:rPr lang="zh-CN" altLang="en-US" dirty="0"/>
              <a:t>同时为了完成迭代，需要传递每个人物的同现关系以维护图的结构，还要输出</a:t>
            </a:r>
            <a:r>
              <a:rPr lang="en-US" altLang="zh-CN" dirty="0"/>
              <a:t>&lt;</a:t>
            </a:r>
            <a:r>
              <a:rPr lang="zh-CN" altLang="en-US" dirty="0"/>
              <a:t>人名</a:t>
            </a:r>
            <a:r>
              <a:rPr lang="en-US" altLang="zh-CN" dirty="0"/>
              <a:t>, </a:t>
            </a:r>
            <a:r>
              <a:rPr lang="en" altLang="zh-CN" dirty="0"/>
              <a:t>link_list&gt;</a:t>
            </a:r>
            <a:r>
              <a:rPr lang="zh-CN" altLang="en" dirty="0"/>
              <a:t>。</a:t>
            </a:r>
            <a:endParaRPr lang="en-US" altLang="zh-CN" dirty="0"/>
          </a:p>
          <a:p>
            <a:pPr marL="0" indent="0">
              <a:buNone/>
            </a:pPr>
            <a:endParaRPr lang="zh-CN" altLang="en" dirty="0"/>
          </a:p>
          <a:p>
            <a:r>
              <a:rPr lang="en" altLang="zh-CN" b="1" i="1" dirty="0"/>
              <a:t>Combiner:</a:t>
            </a:r>
          </a:p>
          <a:p>
            <a:r>
              <a:rPr lang="zh-CN" altLang="en-US" dirty="0"/>
              <a:t>对</a:t>
            </a:r>
            <a:r>
              <a:rPr lang="en" altLang="zh-CN" dirty="0"/>
              <a:t>Map</a:t>
            </a:r>
            <a:r>
              <a:rPr lang="zh-CN" altLang="en-US" dirty="0"/>
              <a:t>产生的第一类键值对合并处理，即对同一</a:t>
            </a:r>
            <a:r>
              <a:rPr lang="en" altLang="zh-CN" dirty="0"/>
              <a:t>key</a:t>
            </a:r>
            <a:r>
              <a:rPr lang="zh-CN" altLang="en-US" dirty="0"/>
              <a:t>对应的</a:t>
            </a:r>
            <a:r>
              <a:rPr lang="en" altLang="zh-CN" dirty="0"/>
              <a:t>PR * </a:t>
            </a:r>
            <a:r>
              <a:rPr lang="zh-CN" altLang="en-US" dirty="0"/>
              <a:t>同现频率进行累加。</a:t>
            </a:r>
            <a:endParaRPr lang="en-US" altLang="zh-CN" dirty="0"/>
          </a:p>
          <a:p>
            <a:endParaRPr lang="en-US" altLang="zh-CN" dirty="0"/>
          </a:p>
          <a:p>
            <a:r>
              <a:rPr lang="en" altLang="zh-CN" b="1" i="1" dirty="0"/>
              <a:t>Reducer:</a:t>
            </a:r>
            <a:endParaRPr lang="en" altLang="zh-CN" dirty="0"/>
          </a:p>
          <a:p>
            <a:r>
              <a:rPr lang="en" altLang="zh-CN" dirty="0"/>
              <a:t>Reduce</a:t>
            </a:r>
            <a:r>
              <a:rPr lang="zh-CN" altLang="en-US" dirty="0"/>
              <a:t>继续合并同一</a:t>
            </a:r>
            <a:r>
              <a:rPr lang="en" altLang="zh-CN" dirty="0"/>
              <a:t>key</a:t>
            </a:r>
            <a:r>
              <a:rPr lang="zh-CN" altLang="en-US" dirty="0"/>
              <a:t>对应的</a:t>
            </a:r>
            <a:r>
              <a:rPr lang="en" altLang="zh-CN" dirty="0"/>
              <a:t>PR * </a:t>
            </a:r>
            <a:r>
              <a:rPr lang="zh-CN" altLang="en-US" dirty="0"/>
              <a:t>同现频率，根据上面修改后的随即浏览公式，计算当前</a:t>
            </a:r>
            <a:r>
              <a:rPr lang="en" altLang="zh-CN" dirty="0"/>
              <a:t>key</a:t>
            </a:r>
            <a:r>
              <a:rPr lang="zh-CN" altLang="en-US" dirty="0"/>
              <a:t>对应人物的更新后的</a:t>
            </a:r>
            <a:r>
              <a:rPr lang="en" altLang="zh-CN" dirty="0"/>
              <a:t>PR</a:t>
            </a:r>
            <a:r>
              <a:rPr lang="zh-CN" altLang="en" dirty="0"/>
              <a:t>。</a:t>
            </a:r>
            <a:r>
              <a:rPr lang="zh-CN" altLang="en-US" dirty="0"/>
              <a:t>此外还要继续维护图的结构，输出形如</a:t>
            </a:r>
            <a:r>
              <a:rPr lang="en-US" altLang="zh-CN" dirty="0"/>
              <a:t>&lt;</a:t>
            </a:r>
            <a:r>
              <a:rPr lang="zh-CN" altLang="en-US" dirty="0"/>
              <a:t>人名</a:t>
            </a:r>
            <a:r>
              <a:rPr lang="en-US" altLang="zh-CN" dirty="0"/>
              <a:t>, </a:t>
            </a:r>
            <a:r>
              <a:rPr lang="zh-CN" altLang="en-US" dirty="0"/>
              <a:t>新的</a:t>
            </a:r>
            <a:r>
              <a:rPr lang="en" altLang="zh-CN" dirty="0"/>
              <a:t>PR, [[(</a:t>
            </a:r>
            <a:r>
              <a:rPr lang="zh-CN" altLang="en-US" dirty="0"/>
              <a:t>邻居</a:t>
            </a:r>
            <a:r>
              <a:rPr lang="en-US" altLang="zh-CN" dirty="0"/>
              <a:t>1, </a:t>
            </a:r>
            <a:r>
              <a:rPr lang="zh-CN" altLang="en-US" dirty="0"/>
              <a:t>同现频率</a:t>
            </a:r>
            <a:r>
              <a:rPr lang="en-US" altLang="zh-CN" dirty="0"/>
              <a:t>1), ...]&gt;</a:t>
            </a:r>
            <a:r>
              <a:rPr lang="zh-CN" altLang="en-US" dirty="0"/>
              <a:t>。</a:t>
            </a:r>
          </a:p>
          <a:p>
            <a:endParaRPr lang="zh-CN" altLang="en-US" dirty="0"/>
          </a:p>
          <a:p>
            <a:pPr marL="0" indent="0">
              <a:buNone/>
            </a:pP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18</a:t>
            </a:fld>
            <a:endParaRPr lang="zh-CN" altLang="en-US"/>
          </a:p>
        </p:txBody>
      </p:sp>
    </p:spTree>
    <p:extLst>
      <p:ext uri="{BB962C8B-B14F-4D97-AF65-F5344CB8AC3E}">
        <p14:creationId xmlns:p14="http://schemas.microsoft.com/office/powerpoint/2010/main" val="243898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20931" y="1267039"/>
            <a:ext cx="11337669" cy="4688918"/>
          </a:xfrm>
        </p:spPr>
        <p:txBody>
          <a:bodyPr rtlCol="0"/>
          <a:lstStyle/>
          <a:p>
            <a:r>
              <a:rPr lang="en" altLang="zh-CN" b="1" dirty="0"/>
              <a:t>Phase 3: Page Rank Viewer</a:t>
            </a:r>
            <a:endParaRPr lang="en" altLang="zh-CN" dirty="0"/>
          </a:p>
          <a:p>
            <a:r>
              <a:rPr lang="zh-CN" altLang="en-US" dirty="0"/>
              <a:t>将最终结果排序输出。 </a:t>
            </a:r>
            <a:endParaRPr lang="en-US" altLang="zh-CN" dirty="0"/>
          </a:p>
          <a:p>
            <a:r>
              <a:rPr lang="zh-CN" altLang="en-US" dirty="0"/>
              <a:t>从最后一次迭代的结果读出人物和其</a:t>
            </a:r>
            <a:r>
              <a:rPr lang="en" altLang="zh-CN" dirty="0"/>
              <a:t>PR</a:t>
            </a:r>
            <a:r>
              <a:rPr lang="zh-CN" altLang="en" dirty="0"/>
              <a:t>，</a:t>
            </a:r>
            <a:r>
              <a:rPr lang="zh-CN" altLang="en-US" dirty="0"/>
              <a:t>按</a:t>
            </a:r>
            <a:r>
              <a:rPr lang="en" altLang="zh-CN" dirty="0"/>
              <a:t>PR</a:t>
            </a:r>
            <a:r>
              <a:rPr lang="zh-CN" altLang="en-US" dirty="0"/>
              <a:t>值从大到小的顺序输出。 </a:t>
            </a:r>
          </a:p>
          <a:p>
            <a:r>
              <a:rPr lang="zh-CN" altLang="en-US" dirty="0"/>
              <a:t>排序过程利用框架自身的排序处理，使其经过</a:t>
            </a:r>
            <a:r>
              <a:rPr lang="en" altLang="zh-CN" dirty="0"/>
              <a:t>shuffle</a:t>
            </a:r>
            <a:r>
              <a:rPr lang="zh-CN" altLang="en-US" dirty="0"/>
              <a:t>和</a:t>
            </a:r>
            <a:r>
              <a:rPr lang="en" altLang="zh-CN" dirty="0"/>
              <a:t>sort</a:t>
            </a:r>
            <a:r>
              <a:rPr lang="zh-CN" altLang="en-US" dirty="0"/>
              <a:t>后反序（从大到小）输出。</a:t>
            </a:r>
            <a:endParaRPr lang="en-US" altLang="zh-CN" dirty="0"/>
          </a:p>
          <a:p>
            <a:endParaRPr lang="zh-CN" altLang="en-US" dirty="0"/>
          </a:p>
          <a:p>
            <a:r>
              <a:rPr lang="en" altLang="zh-CN" b="1" i="1" dirty="0"/>
              <a:t>Mapper:</a:t>
            </a:r>
            <a:endParaRPr lang="en" altLang="zh-CN" dirty="0"/>
          </a:p>
          <a:p>
            <a:r>
              <a:rPr lang="zh-CN" altLang="en-US" dirty="0"/>
              <a:t>读入</a:t>
            </a:r>
            <a:r>
              <a:rPr lang="en-US" altLang="zh-CN" dirty="0"/>
              <a:t>&lt;</a:t>
            </a:r>
            <a:r>
              <a:rPr lang="zh-CN" altLang="en-US" dirty="0"/>
              <a:t>人名</a:t>
            </a:r>
            <a:r>
              <a:rPr lang="en-US" altLang="zh-CN" dirty="0"/>
              <a:t>, </a:t>
            </a:r>
            <a:r>
              <a:rPr lang="en" altLang="zh-CN" dirty="0"/>
              <a:t>PR, link_list&gt;</a:t>
            </a:r>
            <a:r>
              <a:rPr lang="zh-CN" altLang="en" dirty="0"/>
              <a:t>，</a:t>
            </a:r>
            <a:r>
              <a:rPr lang="zh-CN" altLang="en-US" dirty="0"/>
              <a:t>抛弃</a:t>
            </a:r>
            <a:r>
              <a:rPr lang="en" altLang="zh-CN" dirty="0"/>
              <a:t>link_list</a:t>
            </a:r>
            <a:r>
              <a:rPr lang="zh-CN" altLang="en" dirty="0"/>
              <a:t>，</a:t>
            </a:r>
            <a:r>
              <a:rPr lang="zh-CN" altLang="en-US" dirty="0"/>
              <a:t>以</a:t>
            </a:r>
            <a:r>
              <a:rPr lang="en" altLang="zh-CN" dirty="0"/>
              <a:t>PR</a:t>
            </a:r>
            <a:r>
              <a:rPr lang="zh-CN" altLang="en-US" dirty="0"/>
              <a:t>取负（为了从大到小排序）为</a:t>
            </a:r>
            <a:r>
              <a:rPr lang="en" altLang="zh-CN" dirty="0"/>
              <a:t>key</a:t>
            </a:r>
            <a:r>
              <a:rPr lang="zh-CN" altLang="en" dirty="0"/>
              <a:t>，</a:t>
            </a:r>
            <a:r>
              <a:rPr lang="zh-CN" altLang="en-US" dirty="0"/>
              <a:t>人名为</a:t>
            </a:r>
            <a:r>
              <a:rPr lang="en" altLang="zh-CN" dirty="0"/>
              <a:t>value</a:t>
            </a:r>
            <a:r>
              <a:rPr lang="zh-CN" altLang="en-US" dirty="0"/>
              <a:t>输出。</a:t>
            </a:r>
            <a:endParaRPr lang="en-US" altLang="zh-CN" dirty="0"/>
          </a:p>
          <a:p>
            <a:endParaRPr lang="zh-CN" altLang="en-US" dirty="0"/>
          </a:p>
          <a:p>
            <a:r>
              <a:rPr lang="en" altLang="zh-CN" b="1" i="1" dirty="0"/>
              <a:t>Partitioner</a:t>
            </a:r>
            <a:endParaRPr lang="en" altLang="zh-CN" dirty="0"/>
          </a:p>
          <a:p>
            <a:r>
              <a:rPr lang="zh-CN" altLang="en-US" dirty="0"/>
              <a:t>采用</a:t>
            </a:r>
            <a:r>
              <a:rPr lang="en" altLang="zh-CN" dirty="0"/>
              <a:t>Hadoop</a:t>
            </a:r>
            <a:r>
              <a:rPr lang="zh-CN" altLang="en-US" dirty="0"/>
              <a:t>提供的</a:t>
            </a:r>
            <a:r>
              <a:rPr lang="en" altLang="zh-CN" dirty="0"/>
              <a:t>TotalOrderPartitioner</a:t>
            </a:r>
            <a:r>
              <a:rPr lang="zh-CN" altLang="en" dirty="0"/>
              <a:t>。</a:t>
            </a:r>
            <a:endParaRPr lang="en-US" altLang="zh-CN" dirty="0"/>
          </a:p>
          <a:p>
            <a:endParaRPr lang="zh-CN" altLang="en" dirty="0"/>
          </a:p>
          <a:p>
            <a:r>
              <a:rPr lang="en" altLang="zh-CN" b="1" i="1" dirty="0"/>
              <a:t>Reducer:</a:t>
            </a:r>
            <a:endParaRPr lang="en" altLang="zh-CN" dirty="0"/>
          </a:p>
          <a:p>
            <a:r>
              <a:rPr lang="zh-CN" altLang="en-US" dirty="0"/>
              <a:t>将</a:t>
            </a:r>
            <a:r>
              <a:rPr lang="en" altLang="zh-CN" dirty="0"/>
              <a:t>key</a:t>
            </a:r>
            <a:r>
              <a:rPr lang="zh-CN" altLang="en-US" dirty="0"/>
              <a:t>再次取负获得原来的</a:t>
            </a:r>
            <a:r>
              <a:rPr lang="en" altLang="zh-CN" dirty="0"/>
              <a:t>PR</a:t>
            </a:r>
            <a:r>
              <a:rPr lang="zh-CN" altLang="en-US" dirty="0"/>
              <a:t>作为</a:t>
            </a:r>
            <a:r>
              <a:rPr lang="en" altLang="zh-CN" dirty="0"/>
              <a:t>value</a:t>
            </a:r>
            <a:r>
              <a:rPr lang="zh-CN" altLang="en" dirty="0"/>
              <a:t>，</a:t>
            </a:r>
            <a:r>
              <a:rPr lang="en" altLang="zh-CN" dirty="0"/>
              <a:t>value</a:t>
            </a:r>
            <a:r>
              <a:rPr lang="zh-CN" altLang="en-US" dirty="0"/>
              <a:t>的人名作为</a:t>
            </a:r>
            <a:r>
              <a:rPr lang="en" altLang="zh-CN" dirty="0"/>
              <a:t>key</a:t>
            </a:r>
            <a:r>
              <a:rPr lang="zh-CN" altLang="en-US" dirty="0"/>
              <a:t>输出。</a:t>
            </a:r>
          </a:p>
          <a:p>
            <a:endParaRPr lang="zh-CN" altLang="en-US" dirty="0"/>
          </a:p>
          <a:p>
            <a:pPr marL="0" indent="0">
              <a:buNone/>
            </a:pP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19</a:t>
            </a:fld>
            <a:endParaRPr lang="zh-CN" altLang="en-US"/>
          </a:p>
        </p:txBody>
      </p:sp>
    </p:spTree>
    <p:extLst>
      <p:ext uri="{BB962C8B-B14F-4D97-AF65-F5344CB8AC3E}">
        <p14:creationId xmlns:p14="http://schemas.microsoft.com/office/powerpoint/2010/main" val="287912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BD8413-C238-49D7-A4E1-E8FEF1811A0E}"/>
              </a:ext>
            </a:extLst>
          </p:cNvPr>
          <p:cNvSpPr>
            <a:spLocks noGrp="1"/>
          </p:cNvSpPr>
          <p:nvPr>
            <p:ph type="title"/>
          </p:nvPr>
        </p:nvSpPr>
        <p:spPr/>
        <p:txBody>
          <a:bodyPr rtlCol="0"/>
          <a:lstStyle/>
          <a:p>
            <a:r>
              <a:rPr lang="zh-CN" altLang="en-US"/>
              <a:t>任务</a:t>
            </a:r>
            <a:r>
              <a:rPr lang="en-US" altLang="zh-CN" dirty="0"/>
              <a:t>1</a:t>
            </a:r>
            <a:r>
              <a:rPr lang="zh-CN" altLang="en-US"/>
              <a:t>：数据预处理</a:t>
            </a:r>
          </a:p>
        </p:txBody>
      </p:sp>
      <p:sp>
        <p:nvSpPr>
          <p:cNvPr id="5" name="文本占位符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r>
              <a:rPr lang="zh-CN" altLang="en-US"/>
              <a:t>张涵之</a:t>
            </a:r>
            <a:r>
              <a:rPr lang="en-US" altLang="zh-CN" dirty="0"/>
              <a:t>@191220154 </a:t>
            </a:r>
          </a:p>
        </p:txBody>
      </p:sp>
      <p:sp>
        <p:nvSpPr>
          <p:cNvPr id="2" name="灯片编号占位符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US" altLang="zh-CN" smtClean="0"/>
              <a:pPr/>
              <a:t>2</a:t>
            </a:fld>
            <a:endParaRPr lang="zh-CN" altLang="en-US"/>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67039"/>
            <a:ext cx="11214100" cy="4688918"/>
          </a:xfrm>
        </p:spPr>
        <p:txBody>
          <a:bodyPr rtlCol="0"/>
          <a:lstStyle/>
          <a:p>
            <a:r>
              <a:rPr lang="en" altLang="zh-CN" b="1" dirty="0"/>
              <a:t>PageRank</a:t>
            </a:r>
            <a:r>
              <a:rPr lang="zh-CN" altLang="en-US" b="1" dirty="0"/>
              <a:t>迭代终止条件</a:t>
            </a:r>
            <a:endParaRPr lang="zh-CN" altLang="en-US" dirty="0"/>
          </a:p>
          <a:p>
            <a:r>
              <a:rPr lang="zh-CN" altLang="en-US" dirty="0"/>
              <a:t>迭代至固定次数（默认</a:t>
            </a:r>
            <a:r>
              <a:rPr lang="en-US" altLang="zh-CN" dirty="0"/>
              <a:t>10</a:t>
            </a:r>
            <a:r>
              <a:rPr lang="zh-CN" altLang="en-US" dirty="0"/>
              <a:t>次，用户也可以手动输入）。</a:t>
            </a:r>
            <a:endParaRPr lang="en-US" altLang="zh-CN" dirty="0"/>
          </a:p>
          <a:p>
            <a:endParaRPr lang="zh-CN" altLang="en-US" dirty="0"/>
          </a:p>
          <a:p>
            <a:r>
              <a:rPr lang="zh-CN" altLang="en-US" b="1" dirty="0"/>
              <a:t>多趟</a:t>
            </a:r>
            <a:r>
              <a:rPr lang="en" altLang="zh-CN" b="1" dirty="0"/>
              <a:t>MapReduce</a:t>
            </a:r>
            <a:r>
              <a:rPr lang="zh-CN" altLang="en-US" b="1" dirty="0"/>
              <a:t>的处理</a:t>
            </a:r>
            <a:endParaRPr lang="zh-CN" altLang="en-US" dirty="0"/>
          </a:p>
          <a:p>
            <a:r>
              <a:rPr lang="en" altLang="zh-CN" dirty="0"/>
              <a:t>PageRankDriver</a:t>
            </a:r>
            <a:r>
              <a:rPr lang="zh-CN" altLang="en-US" dirty="0"/>
              <a:t>负责以上三个阶段的调配。</a:t>
            </a:r>
          </a:p>
          <a:p>
            <a:endParaRPr lang="zh-CN" altLang="en-US" dirty="0"/>
          </a:p>
          <a:p>
            <a:pPr marL="0" indent="0">
              <a:buNone/>
            </a:pP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20</a:t>
            </a:fld>
            <a:endParaRPr lang="zh-CN" altLang="en-US"/>
          </a:p>
        </p:txBody>
      </p:sp>
      <p:sp>
        <p:nvSpPr>
          <p:cNvPr id="5" name="文本框 4">
            <a:extLst>
              <a:ext uri="{FF2B5EF4-FFF2-40B4-BE49-F238E27FC236}">
                <a16:creationId xmlns:a16="http://schemas.microsoft.com/office/drawing/2014/main" id="{CB54B6F1-483C-E447-A207-4400985CE504}"/>
              </a:ext>
            </a:extLst>
          </p:cNvPr>
          <p:cNvSpPr txBox="1"/>
          <p:nvPr/>
        </p:nvSpPr>
        <p:spPr>
          <a:xfrm>
            <a:off x="444500" y="3428999"/>
            <a:ext cx="10491229" cy="3139321"/>
          </a:xfrm>
          <a:prstGeom prst="rect">
            <a:avLst/>
          </a:prstGeom>
          <a:noFill/>
        </p:spPr>
        <p:txBody>
          <a:bodyPr wrap="square" rtlCol="0">
            <a:spAutoFit/>
          </a:bodyPr>
          <a:lstStyle/>
          <a:p>
            <a:r>
              <a:rPr lang="zh-CN" altLang="en-US" b="1" dirty="0">
                <a:solidFill>
                  <a:srgbClr val="FFFF00"/>
                </a:solidFill>
              </a:rPr>
              <a:t>遇到问题</a:t>
            </a:r>
          </a:p>
          <a:p>
            <a:r>
              <a:rPr lang="en-US" altLang="zh-CN" dirty="0">
                <a:solidFill>
                  <a:srgbClr val="92D050"/>
                </a:solidFill>
                <a:effectLst/>
              </a:rPr>
              <a:t>1.</a:t>
            </a:r>
            <a:r>
              <a:rPr lang="zh-CN" altLang="en-US" dirty="0">
                <a:solidFill>
                  <a:srgbClr val="92D050"/>
                </a:solidFill>
                <a:effectLst/>
              </a:rPr>
              <a:t> </a:t>
            </a:r>
            <a:r>
              <a:rPr lang="en-US" altLang="zh-CN" dirty="0">
                <a:solidFill>
                  <a:srgbClr val="92D050"/>
                </a:solidFill>
                <a:effectLst/>
              </a:rPr>
              <a:t>PageRank</a:t>
            </a:r>
            <a:r>
              <a:rPr lang="zh-CN" altLang="en-US" dirty="0">
                <a:solidFill>
                  <a:srgbClr val="92D050"/>
                </a:solidFill>
                <a:effectLst/>
              </a:rPr>
              <a:t>思路类比转换</a:t>
            </a:r>
            <a:endParaRPr lang="en-US" altLang="zh-CN" dirty="0">
              <a:solidFill>
                <a:srgbClr val="92D050"/>
              </a:solidFill>
              <a:effectLst/>
            </a:endParaRPr>
          </a:p>
          <a:p>
            <a:pPr marL="285750" indent="-285750">
              <a:buFont typeface="Arial" panose="020B0604020202020204" pitchFamily="34" charset="0"/>
              <a:buChar char="•"/>
            </a:pPr>
            <a:r>
              <a:rPr lang="zh-CN" altLang="en-US" dirty="0">
                <a:solidFill>
                  <a:schemeClr val="bg1"/>
                </a:solidFill>
              </a:rPr>
              <a:t>对于一个网页链接到的所有网页，认为它们被用户点击的概率是相等的。</a:t>
            </a:r>
            <a:endParaRPr lang="en-US" altLang="zh-CN" dirty="0">
              <a:solidFill>
                <a:schemeClr val="bg1"/>
              </a:solidFill>
            </a:endParaRPr>
          </a:p>
          <a:p>
            <a:pPr marL="285750" indent="-285750">
              <a:buFont typeface="Arial" panose="020B0604020202020204" pitchFamily="34" charset="0"/>
              <a:buChar char="•"/>
            </a:pPr>
            <a:r>
              <a:rPr lang="zh-CN" altLang="en-US" dirty="0">
                <a:solidFill>
                  <a:schemeClr val="bg1"/>
                </a:solidFill>
              </a:rPr>
              <a:t>人物在段落之间的“同现”关系其实可以看作一个无向图，而这个“同现频率”其实可以理解为用户浏览某一网页时，随机点击它提供的各个链接的概率。</a:t>
            </a:r>
            <a:endParaRPr lang="en-US" altLang="zh-CN" dirty="0">
              <a:solidFill>
                <a:schemeClr val="bg1"/>
              </a:solidFill>
            </a:endParaRPr>
          </a:p>
          <a:p>
            <a:pPr marL="285750" indent="-285750">
              <a:buFont typeface="Arial" panose="020B0604020202020204" pitchFamily="34" charset="0"/>
              <a:buChar char="•"/>
            </a:pPr>
            <a:endParaRPr lang="en-US" altLang="zh-CN" dirty="0">
              <a:solidFill>
                <a:schemeClr val="bg1"/>
              </a:solidFill>
            </a:endParaRPr>
          </a:p>
          <a:p>
            <a:r>
              <a:rPr lang="en-US" altLang="zh-CN" dirty="0">
                <a:solidFill>
                  <a:srgbClr val="92D050"/>
                </a:solidFill>
              </a:rPr>
              <a:t>2.</a:t>
            </a:r>
            <a:r>
              <a:rPr lang="zh-CN" altLang="en-US" dirty="0">
                <a:solidFill>
                  <a:srgbClr val="92D050"/>
                </a:solidFill>
              </a:rPr>
              <a:t> 自定义数据格式</a:t>
            </a:r>
            <a:r>
              <a:rPr lang="en" altLang="zh-CN" dirty="0">
                <a:solidFill>
                  <a:srgbClr val="92D050"/>
                </a:solidFill>
              </a:rPr>
              <a:t>PageRankBean</a:t>
            </a:r>
            <a:r>
              <a:rPr lang="zh-CN" altLang="en-US" dirty="0">
                <a:solidFill>
                  <a:srgbClr val="92D050"/>
                </a:solidFill>
              </a:rPr>
              <a:t>传值和传引用混淆不清，迭代器</a:t>
            </a:r>
            <a:r>
              <a:rPr lang="en" altLang="zh-CN" dirty="0">
                <a:solidFill>
                  <a:srgbClr val="92D050"/>
                </a:solidFill>
              </a:rPr>
              <a:t>values</a:t>
            </a:r>
            <a:r>
              <a:rPr lang="zh-CN" altLang="en-US" dirty="0">
                <a:solidFill>
                  <a:srgbClr val="92D050"/>
                </a:solidFill>
              </a:rPr>
              <a:t>的特殊性质</a:t>
            </a:r>
            <a:endParaRPr lang="en-US" altLang="zh-CN" dirty="0">
              <a:solidFill>
                <a:srgbClr val="92D050"/>
              </a:solidFill>
            </a:endParaRPr>
          </a:p>
          <a:p>
            <a:pPr marL="285750" indent="-285750">
              <a:buFont typeface="Arial" panose="020B0604020202020204" pitchFamily="34" charset="0"/>
              <a:buChar char="•"/>
            </a:pPr>
            <a:r>
              <a:rPr lang="zh-CN" altLang="en-US" dirty="0">
                <a:solidFill>
                  <a:schemeClr val="bg1"/>
                </a:solidFill>
              </a:rPr>
              <a:t>每次</a:t>
            </a:r>
            <a:r>
              <a:rPr lang="en" altLang="zh-CN" dirty="0">
                <a:solidFill>
                  <a:schemeClr val="bg1"/>
                </a:solidFill>
              </a:rPr>
              <a:t>set</a:t>
            </a:r>
            <a:r>
              <a:rPr lang="zh-CN" altLang="en-US" dirty="0">
                <a:solidFill>
                  <a:schemeClr val="bg1"/>
                </a:solidFill>
              </a:rPr>
              <a:t>或</a:t>
            </a:r>
            <a:r>
              <a:rPr lang="en" altLang="zh-CN" dirty="0">
                <a:solidFill>
                  <a:schemeClr val="bg1"/>
                </a:solidFill>
              </a:rPr>
              <a:t>get</a:t>
            </a:r>
            <a:r>
              <a:rPr lang="zh-CN" altLang="en-US" dirty="0">
                <a:solidFill>
                  <a:schemeClr val="bg1"/>
                </a:solidFill>
              </a:rPr>
              <a:t>该类型数据时，都新建的</a:t>
            </a:r>
            <a:r>
              <a:rPr lang="en" altLang="zh-CN" dirty="0">
                <a:solidFill>
                  <a:schemeClr val="bg1"/>
                </a:solidFill>
              </a:rPr>
              <a:t>Hashtable</a:t>
            </a:r>
            <a:r>
              <a:rPr lang="zh-CN" altLang="en" dirty="0">
                <a:solidFill>
                  <a:schemeClr val="bg1"/>
                </a:solidFill>
              </a:rPr>
              <a:t>，</a:t>
            </a:r>
            <a:r>
              <a:rPr lang="zh-CN" altLang="en-US" dirty="0">
                <a:solidFill>
                  <a:schemeClr val="bg1"/>
                </a:solidFill>
              </a:rPr>
              <a:t>通过逐个</a:t>
            </a:r>
            <a:r>
              <a:rPr lang="en" altLang="zh-CN" dirty="0">
                <a:solidFill>
                  <a:schemeClr val="bg1"/>
                </a:solidFill>
              </a:rPr>
              <a:t>put</a:t>
            </a:r>
            <a:r>
              <a:rPr lang="zh-CN" altLang="en-US" dirty="0">
                <a:solidFill>
                  <a:schemeClr val="bg1"/>
                </a:solidFill>
              </a:rPr>
              <a:t>原</a:t>
            </a:r>
            <a:r>
              <a:rPr lang="en" altLang="zh-CN" dirty="0">
                <a:solidFill>
                  <a:schemeClr val="bg1"/>
                </a:solidFill>
              </a:rPr>
              <a:t>Hashtable</a:t>
            </a:r>
            <a:r>
              <a:rPr lang="zh-CN" altLang="en-US" dirty="0">
                <a:solidFill>
                  <a:schemeClr val="bg1"/>
                </a:solidFill>
              </a:rPr>
              <a:t>中的</a:t>
            </a:r>
            <a:r>
              <a:rPr lang="en-US" altLang="zh-CN" dirty="0">
                <a:solidFill>
                  <a:schemeClr val="bg1"/>
                </a:solidFill>
              </a:rPr>
              <a:t>&lt;</a:t>
            </a:r>
            <a:r>
              <a:rPr lang="en" altLang="zh-CN" dirty="0">
                <a:solidFill>
                  <a:schemeClr val="bg1"/>
                </a:solidFill>
              </a:rPr>
              <a:t>key, value&gt;</a:t>
            </a:r>
            <a:r>
              <a:rPr lang="zh-CN" altLang="en-US" dirty="0">
                <a:solidFill>
                  <a:schemeClr val="bg1"/>
                </a:solidFill>
              </a:rPr>
              <a:t>对来拷贝一个</a:t>
            </a:r>
            <a:r>
              <a:rPr lang="en" altLang="zh-CN" dirty="0">
                <a:solidFill>
                  <a:schemeClr val="bg1"/>
                </a:solidFill>
              </a:rPr>
              <a:t>Hashtable</a:t>
            </a:r>
            <a:r>
              <a:rPr lang="zh-CN" altLang="en-US" dirty="0">
                <a:solidFill>
                  <a:schemeClr val="bg1"/>
                </a:solidFill>
              </a:rPr>
              <a:t>的副本用于赋值，这样就避免了很多问题。</a:t>
            </a:r>
          </a:p>
          <a:p>
            <a:pPr marL="285750" indent="-285750">
              <a:buFont typeface="Arial" panose="020B0604020202020204" pitchFamily="34" charset="0"/>
              <a:buChar char="•"/>
            </a:pPr>
            <a:endParaRPr lang="zh-CN" altLang="en-US" dirty="0">
              <a:solidFill>
                <a:schemeClr val="bg1"/>
              </a:solidFill>
            </a:endParaRPr>
          </a:p>
          <a:p>
            <a:endParaRPr kumimoji="1" lang="zh-CN" altLang="en-US" dirty="0">
              <a:solidFill>
                <a:schemeClr val="bg1"/>
              </a:solidFill>
            </a:endParaRPr>
          </a:p>
        </p:txBody>
      </p:sp>
    </p:spTree>
    <p:extLst>
      <p:ext uri="{BB962C8B-B14F-4D97-AF65-F5344CB8AC3E}">
        <p14:creationId xmlns:p14="http://schemas.microsoft.com/office/powerpoint/2010/main" val="7259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结果展示</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21</a:t>
            </a:fld>
            <a:endParaRPr lang="zh-CN" altLang="en-US"/>
          </a:p>
        </p:txBody>
      </p:sp>
      <p:pic>
        <p:nvPicPr>
          <p:cNvPr id="4" name="图片 3">
            <a:extLst>
              <a:ext uri="{FF2B5EF4-FFF2-40B4-BE49-F238E27FC236}">
                <a16:creationId xmlns:a16="http://schemas.microsoft.com/office/drawing/2014/main" id="{A0D03882-55FF-4AF1-8240-417C7D692949}"/>
              </a:ext>
            </a:extLst>
          </p:cNvPr>
          <p:cNvPicPr>
            <a:picLocks noChangeAspect="1"/>
          </p:cNvPicPr>
          <p:nvPr/>
        </p:nvPicPr>
        <p:blipFill>
          <a:blip r:embed="rId3"/>
          <a:stretch>
            <a:fillRect/>
          </a:stretch>
        </p:blipFill>
        <p:spPr>
          <a:xfrm>
            <a:off x="1380162" y="1315402"/>
            <a:ext cx="9431676" cy="4922838"/>
          </a:xfrm>
          <a:prstGeom prst="rect">
            <a:avLst/>
          </a:prstGeom>
        </p:spPr>
      </p:pic>
    </p:spTree>
    <p:extLst>
      <p:ext uri="{BB962C8B-B14F-4D97-AF65-F5344CB8AC3E}">
        <p14:creationId xmlns:p14="http://schemas.microsoft.com/office/powerpoint/2010/main" val="224869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结果展示</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22</a:t>
            </a:fld>
            <a:endParaRPr lang="zh-CN" altLang="en-US"/>
          </a:p>
        </p:txBody>
      </p:sp>
      <p:pic>
        <p:nvPicPr>
          <p:cNvPr id="4" name="图片 3">
            <a:extLst>
              <a:ext uri="{FF2B5EF4-FFF2-40B4-BE49-F238E27FC236}">
                <a16:creationId xmlns:a16="http://schemas.microsoft.com/office/drawing/2014/main" id="{A0D03882-55FF-4AF1-8240-417C7D692949}"/>
              </a:ext>
            </a:extLst>
          </p:cNvPr>
          <p:cNvPicPr>
            <a:picLocks noChangeAspect="1"/>
          </p:cNvPicPr>
          <p:nvPr/>
        </p:nvPicPr>
        <p:blipFill>
          <a:blip r:embed="rId3"/>
          <a:stretch>
            <a:fillRect/>
          </a:stretch>
        </p:blipFill>
        <p:spPr>
          <a:xfrm>
            <a:off x="1380162" y="1322776"/>
            <a:ext cx="9431676" cy="4908090"/>
          </a:xfrm>
          <a:prstGeom prst="rect">
            <a:avLst/>
          </a:prstGeom>
        </p:spPr>
      </p:pic>
    </p:spTree>
    <p:extLst>
      <p:ext uri="{BB962C8B-B14F-4D97-AF65-F5344CB8AC3E}">
        <p14:creationId xmlns:p14="http://schemas.microsoft.com/office/powerpoint/2010/main" val="97358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BD8413-C238-49D7-A4E1-E8FEF1811A0E}"/>
              </a:ext>
            </a:extLst>
          </p:cNvPr>
          <p:cNvSpPr>
            <a:spLocks noGrp="1"/>
          </p:cNvSpPr>
          <p:nvPr>
            <p:ph type="title"/>
          </p:nvPr>
        </p:nvSpPr>
        <p:spPr/>
        <p:txBody>
          <a:bodyPr rtlCol="0">
            <a:normAutofit fontScale="90000"/>
          </a:bodyPr>
          <a:lstStyle/>
          <a:p>
            <a:r>
              <a:rPr lang="zh-CN" altLang="en-US"/>
              <a:t>任务 </a:t>
            </a:r>
            <a:r>
              <a:rPr lang="en-US" altLang="zh-CN"/>
              <a:t>5</a:t>
            </a:r>
            <a:r>
              <a:rPr lang="zh-CN" altLang="en-US"/>
              <a:t>：人物关系图上的标签传播（选做）</a:t>
            </a:r>
          </a:p>
        </p:txBody>
      </p:sp>
      <p:sp>
        <p:nvSpPr>
          <p:cNvPr id="5" name="文本占位符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r>
              <a:rPr lang="zh-CN" altLang="en-US"/>
              <a:t>张涵之</a:t>
            </a:r>
            <a:r>
              <a:rPr lang="en-US" altLang="zh-CN"/>
              <a:t>@191220154 </a:t>
            </a:r>
          </a:p>
        </p:txBody>
      </p:sp>
      <p:sp>
        <p:nvSpPr>
          <p:cNvPr id="2" name="灯片编号占位符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US" altLang="zh-CN" smtClean="0"/>
              <a:pPr rtl="0"/>
              <a:t>23</a:t>
            </a:fld>
            <a:endParaRPr lang="zh-CN" altLang="en-US"/>
          </a:p>
        </p:txBody>
      </p:sp>
    </p:spTree>
    <p:extLst>
      <p:ext uri="{BB962C8B-B14F-4D97-AF65-F5344CB8AC3E}">
        <p14:creationId xmlns:p14="http://schemas.microsoft.com/office/powerpoint/2010/main" val="292640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任务说明</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747307"/>
            <a:ext cx="7213601" cy="1803615"/>
          </a:xfrm>
        </p:spPr>
        <p:txBody>
          <a:bodyPr rtlCol="0"/>
          <a:lstStyle/>
          <a:p>
            <a:r>
              <a:rPr lang="zh-CN" altLang="en-US" dirty="0"/>
              <a:t>实现标签传播算法。标签传播是一种半监督图分析算法，通过在图上顶点打标签，进行图顶点的聚类分析，从而在一张社交网络图中完成社区发现。</a:t>
            </a:r>
          </a:p>
          <a:p>
            <a:r>
              <a:rPr lang="zh-CN" altLang="en-US" dirty="0"/>
              <a:t>数据输入：任务</a:t>
            </a:r>
            <a:r>
              <a:rPr lang="en-US" altLang="zh-CN" dirty="0"/>
              <a:t>3</a:t>
            </a:r>
            <a:r>
              <a:rPr lang="zh-CN" altLang="en-US" dirty="0"/>
              <a:t>的输出</a:t>
            </a:r>
          </a:p>
          <a:p>
            <a:r>
              <a:rPr lang="zh-CN" altLang="en-US" dirty="0"/>
              <a:t>数据输出：人物标签信息</a:t>
            </a:r>
            <a:br>
              <a:rPr lang="zh-CN" altLang="en-US" dirty="0"/>
            </a:br>
            <a:endParaRPr lang="zh-CN" altLang="en-US"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24</a:t>
            </a:fld>
            <a:endParaRPr lang="zh-CN" altLang="en-US"/>
          </a:p>
        </p:txBody>
      </p:sp>
      <p:sp>
        <p:nvSpPr>
          <p:cNvPr id="3" name="文本框 2">
            <a:extLst>
              <a:ext uri="{FF2B5EF4-FFF2-40B4-BE49-F238E27FC236}">
                <a16:creationId xmlns:a16="http://schemas.microsoft.com/office/drawing/2014/main" id="{120F650C-7DE5-B244-BC4F-8079BA7CC0EB}"/>
              </a:ext>
            </a:extLst>
          </p:cNvPr>
          <p:cNvSpPr txBox="1"/>
          <p:nvPr/>
        </p:nvSpPr>
        <p:spPr>
          <a:xfrm>
            <a:off x="769623" y="3886198"/>
            <a:ext cx="3895895" cy="1477328"/>
          </a:xfrm>
          <a:prstGeom prst="rect">
            <a:avLst/>
          </a:prstGeom>
          <a:noFill/>
        </p:spPr>
        <p:txBody>
          <a:bodyPr wrap="square" rtlCol="0">
            <a:spAutoFit/>
          </a:bodyPr>
          <a:lstStyle/>
          <a:p>
            <a:r>
              <a:rPr kumimoji="1" lang="zh-CN" altLang="en-US">
                <a:solidFill>
                  <a:schemeClr val="bg1"/>
                </a:solidFill>
              </a:rPr>
              <a:t>需要解决问题：</a:t>
            </a:r>
            <a:endParaRPr kumimoji="1" lang="en-US" altLang="zh-CN">
              <a:solidFill>
                <a:schemeClr val="bg1"/>
              </a:solidFill>
            </a:endParaRPr>
          </a:p>
          <a:p>
            <a:endParaRPr kumimoji="1" lang="en-US" altLang="zh-CN">
              <a:solidFill>
                <a:schemeClr val="bg1"/>
              </a:solidFill>
            </a:endParaRPr>
          </a:p>
          <a:p>
            <a:r>
              <a:rPr kumimoji="1" lang="en-US" altLang="zh-CN">
                <a:solidFill>
                  <a:schemeClr val="bg1"/>
                </a:solidFill>
              </a:rPr>
              <a:t>1.</a:t>
            </a:r>
            <a:r>
              <a:rPr kumimoji="1" lang="zh-CN" altLang="en-US">
                <a:solidFill>
                  <a:schemeClr val="bg1"/>
                </a:solidFill>
              </a:rPr>
              <a:t> </a:t>
            </a:r>
            <a:r>
              <a:rPr lang="zh-CN" altLang="en-US">
                <a:solidFill>
                  <a:schemeClr val="bg1"/>
                </a:solidFill>
              </a:rPr>
              <a:t>标签初始化</a:t>
            </a:r>
            <a:endParaRPr lang="en-US" altLang="zh-CN">
              <a:solidFill>
                <a:schemeClr val="bg1"/>
              </a:solidFill>
            </a:endParaRPr>
          </a:p>
          <a:p>
            <a:r>
              <a:rPr kumimoji="1" lang="en-US" altLang="zh-CN">
                <a:solidFill>
                  <a:schemeClr val="bg1"/>
                </a:solidFill>
              </a:rPr>
              <a:t>2.</a:t>
            </a:r>
            <a:r>
              <a:rPr kumimoji="1" lang="zh-CN" altLang="en-US">
                <a:solidFill>
                  <a:schemeClr val="bg1"/>
                </a:solidFill>
              </a:rPr>
              <a:t> </a:t>
            </a:r>
            <a:r>
              <a:rPr lang="zh-CN" altLang="en-US">
                <a:solidFill>
                  <a:schemeClr val="bg1"/>
                </a:solidFill>
              </a:rPr>
              <a:t>标签更新</a:t>
            </a:r>
            <a:endParaRPr lang="en-US" altLang="zh-CN">
              <a:solidFill>
                <a:schemeClr val="bg1"/>
              </a:solidFill>
            </a:endParaRPr>
          </a:p>
          <a:p>
            <a:r>
              <a:rPr kumimoji="1" lang="en-US" altLang="zh-CN">
                <a:solidFill>
                  <a:schemeClr val="bg1"/>
                </a:solidFill>
              </a:rPr>
              <a:t>3.</a:t>
            </a:r>
            <a:r>
              <a:rPr kumimoji="1" lang="zh-CN" altLang="en-US">
                <a:solidFill>
                  <a:schemeClr val="bg1"/>
                </a:solidFill>
              </a:rPr>
              <a:t> 算法中止</a:t>
            </a:r>
          </a:p>
        </p:txBody>
      </p:sp>
      <p:sp>
        <p:nvSpPr>
          <p:cNvPr id="4" name="文本框 3">
            <a:extLst>
              <a:ext uri="{FF2B5EF4-FFF2-40B4-BE49-F238E27FC236}">
                <a16:creationId xmlns:a16="http://schemas.microsoft.com/office/drawing/2014/main" id="{4FA2F7A6-CC1D-FD44-96E5-91C7D9D3DD40}"/>
              </a:ext>
            </a:extLst>
          </p:cNvPr>
          <p:cNvSpPr txBox="1"/>
          <p:nvPr/>
        </p:nvSpPr>
        <p:spPr>
          <a:xfrm>
            <a:off x="5451763" y="4117029"/>
            <a:ext cx="5334001" cy="584775"/>
          </a:xfrm>
          <a:prstGeom prst="rect">
            <a:avLst/>
          </a:prstGeom>
          <a:noFill/>
        </p:spPr>
        <p:txBody>
          <a:bodyPr wrap="square" rtlCol="0">
            <a:spAutoFit/>
          </a:bodyPr>
          <a:lstStyle/>
          <a:p>
            <a:r>
              <a:rPr lang="zh-CN" altLang="en-US" sz="3200">
                <a:solidFill>
                  <a:srgbClr val="FFC000"/>
                </a:solidFill>
              </a:rPr>
              <a:t>标签传播算法</a:t>
            </a:r>
            <a:r>
              <a:rPr lang="en-US" altLang="zh-CN" sz="3200">
                <a:solidFill>
                  <a:srgbClr val="FFC000"/>
                </a:solidFill>
              </a:rPr>
              <a:t>LPA</a:t>
            </a:r>
            <a:endParaRPr kumimoji="1" lang="zh-CN" altLang="en-US" sz="3200">
              <a:solidFill>
                <a:srgbClr val="FFC000"/>
              </a:solidFill>
            </a:endParaRPr>
          </a:p>
        </p:txBody>
      </p:sp>
    </p:spTree>
    <p:extLst>
      <p:ext uri="{BB962C8B-B14F-4D97-AF65-F5344CB8AC3E}">
        <p14:creationId xmlns:p14="http://schemas.microsoft.com/office/powerpoint/2010/main" val="314335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20931" y="1267039"/>
            <a:ext cx="10082909" cy="4688918"/>
          </a:xfrm>
        </p:spPr>
        <p:txBody>
          <a:bodyPr rtlCol="0"/>
          <a:lstStyle/>
          <a:p>
            <a:r>
              <a:rPr lang="zh-CN" altLang="en-US" dirty="0"/>
              <a:t>根据实验指南中所列举参考文献中的内容，总结</a:t>
            </a:r>
            <a:r>
              <a:rPr lang="zh-CN" altLang="en-US" dirty="0">
                <a:solidFill>
                  <a:srgbClr val="FFFF00"/>
                </a:solidFill>
              </a:rPr>
              <a:t>标签传播算法</a:t>
            </a:r>
            <a:r>
              <a:rPr lang="zh-CN" altLang="en-US" dirty="0"/>
              <a:t>主要流程：</a:t>
            </a:r>
            <a:endParaRPr lang="en-US" altLang="zh-CN" dirty="0"/>
          </a:p>
          <a:p>
            <a:endParaRPr lang="zh-CN" altLang="en-US" dirty="0"/>
          </a:p>
          <a:p>
            <a:r>
              <a:rPr lang="en" altLang="zh-CN" b="1" dirty="0"/>
              <a:t>Step 1: initialize every node with unique labels</a:t>
            </a:r>
            <a:endParaRPr lang="en" altLang="zh-CN" dirty="0"/>
          </a:p>
          <a:p>
            <a:r>
              <a:rPr lang="zh-CN" altLang="en-US" dirty="0"/>
              <a:t>先给</a:t>
            </a:r>
            <a:r>
              <a:rPr lang="en" altLang="zh-CN" dirty="0"/>
              <a:t>N</a:t>
            </a:r>
            <a:r>
              <a:rPr lang="zh-CN" altLang="en-US" dirty="0"/>
              <a:t>个节点分配</a:t>
            </a:r>
            <a:r>
              <a:rPr lang="zh-CN" altLang="en-US" dirty="0">
                <a:solidFill>
                  <a:srgbClr val="FFFF00"/>
                </a:solidFill>
              </a:rPr>
              <a:t>独一无二</a:t>
            </a:r>
            <a:r>
              <a:rPr lang="zh-CN" altLang="en-US" dirty="0"/>
              <a:t>的标签，不妨设为</a:t>
            </a:r>
            <a:r>
              <a:rPr lang="en-US" altLang="zh-CN" dirty="0"/>
              <a:t>1-</a:t>
            </a:r>
            <a:r>
              <a:rPr lang="en" altLang="zh-CN" dirty="0"/>
              <a:t>N</a:t>
            </a:r>
            <a:r>
              <a:rPr lang="zh-CN" altLang="en" dirty="0"/>
              <a:t>，</a:t>
            </a:r>
            <a:r>
              <a:rPr lang="zh-CN" altLang="en-US" dirty="0"/>
              <a:t>即节点</a:t>
            </a:r>
            <a:r>
              <a:rPr lang="en-US" altLang="zh-CN" dirty="0"/>
              <a:t>1</a:t>
            </a:r>
            <a:r>
              <a:rPr lang="zh-CN" altLang="en-US" dirty="0"/>
              <a:t>对应标签</a:t>
            </a:r>
            <a:r>
              <a:rPr lang="en-US" altLang="zh-CN" dirty="0"/>
              <a:t>1</a:t>
            </a:r>
            <a:r>
              <a:rPr lang="zh-CN" altLang="en-US" dirty="0"/>
              <a:t>，节点</a:t>
            </a:r>
            <a:r>
              <a:rPr lang="en" altLang="zh-CN" dirty="0"/>
              <a:t>i</a:t>
            </a:r>
            <a:r>
              <a:rPr lang="zh-CN" altLang="en-US" dirty="0"/>
              <a:t>对应标签</a:t>
            </a:r>
            <a:r>
              <a:rPr lang="en" altLang="zh-CN" dirty="0"/>
              <a:t>i</a:t>
            </a:r>
            <a:r>
              <a:rPr lang="zh-CN" altLang="en" dirty="0"/>
              <a:t>。</a:t>
            </a:r>
            <a:endParaRPr lang="en-US" altLang="zh-CN" dirty="0"/>
          </a:p>
          <a:p>
            <a:endParaRPr lang="zh-CN" altLang="en" dirty="0"/>
          </a:p>
          <a:p>
            <a:r>
              <a:rPr lang="en" altLang="zh-CN" b="1" dirty="0"/>
              <a:t>Step 2: let the labels propagate through the network</a:t>
            </a:r>
            <a:endParaRPr lang="en" altLang="zh-CN" dirty="0"/>
          </a:p>
          <a:p>
            <a:r>
              <a:rPr lang="zh-CN" altLang="en-US" dirty="0">
                <a:solidFill>
                  <a:srgbClr val="FFFF00"/>
                </a:solidFill>
              </a:rPr>
              <a:t>迭代更新</a:t>
            </a:r>
            <a:r>
              <a:rPr lang="zh-CN" altLang="en-US" dirty="0"/>
              <a:t>每个节点的标签。在每一轮迭代中，遍历</a:t>
            </a:r>
            <a:r>
              <a:rPr lang="en" altLang="zh-CN" dirty="0"/>
              <a:t>N</a:t>
            </a:r>
            <a:r>
              <a:rPr lang="zh-CN" altLang="en-US" dirty="0"/>
              <a:t>个节点，对于每个节点所有邻居对应的标签，找到出现</a:t>
            </a:r>
            <a:r>
              <a:rPr lang="zh-CN" altLang="en-US" dirty="0">
                <a:solidFill>
                  <a:srgbClr val="FFFF00"/>
                </a:solidFill>
              </a:rPr>
              <a:t>次数最多</a:t>
            </a:r>
            <a:r>
              <a:rPr lang="zh-CN" altLang="en-US" dirty="0"/>
              <a:t>的替换成当前节点的新标签；若出现次数最多的标签不止一个，则</a:t>
            </a:r>
            <a:r>
              <a:rPr lang="zh-CN" altLang="en-US" dirty="0">
                <a:solidFill>
                  <a:srgbClr val="FFFF00"/>
                </a:solidFill>
              </a:rPr>
              <a:t>随机选择</a:t>
            </a:r>
            <a:r>
              <a:rPr lang="zh-CN" altLang="en-US" dirty="0"/>
              <a:t>一个替换此节点标签。</a:t>
            </a:r>
            <a:endParaRPr lang="en-US" altLang="zh-CN" dirty="0"/>
          </a:p>
          <a:p>
            <a:endParaRPr lang="zh-CN" altLang="en-US" dirty="0"/>
          </a:p>
          <a:p>
            <a:r>
              <a:rPr lang="en" altLang="zh-CN" b="1" dirty="0"/>
              <a:t>Step 3: the stopping criteria</a:t>
            </a:r>
            <a:endParaRPr lang="en" altLang="zh-CN" dirty="0"/>
          </a:p>
          <a:p>
            <a:r>
              <a:rPr lang="zh-CN" altLang="en-US" dirty="0"/>
              <a:t>本轮标签更新后，节点标签与上一轮相比</a:t>
            </a:r>
            <a:r>
              <a:rPr lang="zh-CN" altLang="en-US" dirty="0">
                <a:solidFill>
                  <a:srgbClr val="FFFF00"/>
                </a:solidFill>
              </a:rPr>
              <a:t>没有变化</a:t>
            </a:r>
            <a:r>
              <a:rPr lang="zh-CN" altLang="en-US" dirty="0"/>
              <a:t>（即收敛了）；</a:t>
            </a:r>
          </a:p>
          <a:p>
            <a:r>
              <a:rPr lang="zh-CN" altLang="en-US" dirty="0"/>
              <a:t>达到用户手动设定的</a:t>
            </a:r>
            <a:r>
              <a:rPr lang="zh-CN" altLang="en-US" dirty="0">
                <a:solidFill>
                  <a:srgbClr val="FFFF00"/>
                </a:solidFill>
              </a:rPr>
              <a:t>最大迭代次数</a:t>
            </a:r>
            <a:r>
              <a:rPr lang="zh-CN" altLang="en-US" dirty="0"/>
              <a:t>；</a:t>
            </a:r>
          </a:p>
          <a:p>
            <a:r>
              <a:rPr lang="zh-CN" altLang="en-US" dirty="0"/>
              <a:t>本轮标签更新后，每个节点在</a:t>
            </a:r>
            <a:r>
              <a:rPr lang="zh-CN" altLang="en-US" dirty="0">
                <a:solidFill>
                  <a:srgbClr val="FFFF00"/>
                </a:solidFill>
              </a:rPr>
              <a:t>社区内的邻居数量不少于社区外</a:t>
            </a:r>
            <a:r>
              <a:rPr lang="zh-CN" altLang="en-US" dirty="0"/>
              <a:t>的。</a:t>
            </a:r>
          </a:p>
          <a:p>
            <a:pPr marL="0" indent="0">
              <a:buNone/>
            </a:pP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25</a:t>
            </a:fld>
            <a:endParaRPr lang="zh-CN" altLang="en-US"/>
          </a:p>
        </p:txBody>
      </p:sp>
    </p:spTree>
    <p:extLst>
      <p:ext uri="{BB962C8B-B14F-4D97-AF65-F5344CB8AC3E}">
        <p14:creationId xmlns:p14="http://schemas.microsoft.com/office/powerpoint/2010/main" val="419978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dirty="0"/>
              <a:t>分析</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501245"/>
            <a:ext cx="7002780" cy="5483755"/>
          </a:xfrm>
        </p:spPr>
        <p:txBody>
          <a:bodyPr rtlCol="0"/>
          <a:lstStyle/>
          <a:p>
            <a:r>
              <a:rPr lang="zh-CN" altLang="en-US" b="1" dirty="0">
                <a:solidFill>
                  <a:srgbClr val="92D050"/>
                </a:solidFill>
              </a:rPr>
              <a:t>算法结果的不唯一性</a:t>
            </a:r>
            <a:endParaRPr lang="zh-CN" altLang="en-US" dirty="0">
              <a:solidFill>
                <a:srgbClr val="92D050"/>
              </a:solidFill>
            </a:endParaRPr>
          </a:p>
          <a:p>
            <a:r>
              <a:rPr lang="zh-CN" altLang="en-US" dirty="0"/>
              <a:t>由于算法总是随机选取出现频率最高的标签来替换当前的，再加上异步更新顺序的随机性，社区之间的连结总是随机地被打破，随机性在标签传播的迭代过程中不断累积，则同一个图很有会可能得到满足迭代终止条件的不同结果，且结果之间可能区别很大。具体随机性有多大，可以通过多运行几次来观察。</a:t>
            </a:r>
            <a:endParaRPr lang="en-US" altLang="zh-CN" dirty="0"/>
          </a:p>
          <a:p>
            <a:endParaRPr lang="en-US" altLang="zh-CN" dirty="0"/>
          </a:p>
          <a:p>
            <a:endParaRPr lang="zh-CN" altLang="en-US" dirty="0"/>
          </a:p>
          <a:p>
            <a:r>
              <a:rPr lang="zh-CN" altLang="en-US" b="1" dirty="0">
                <a:solidFill>
                  <a:srgbClr val="92D050"/>
                </a:solidFill>
              </a:rPr>
              <a:t>论为什么初始化时要给每个节点分配独一无二的标签</a:t>
            </a:r>
            <a:endParaRPr lang="zh-CN" altLang="en-US" dirty="0">
              <a:solidFill>
                <a:srgbClr val="92D050"/>
              </a:solidFill>
            </a:endParaRPr>
          </a:p>
          <a:p>
            <a:r>
              <a:rPr lang="zh-CN" altLang="en-US" dirty="0"/>
              <a:t>这学期学过的其他一些聚类划分算法，如</a:t>
            </a:r>
            <a:r>
              <a:rPr lang="en" altLang="zh-CN" dirty="0"/>
              <a:t>K-Means</a:t>
            </a:r>
            <a:r>
              <a:rPr lang="zh-CN" altLang="en" dirty="0"/>
              <a:t>，</a:t>
            </a:r>
            <a:r>
              <a:rPr lang="zh-CN" altLang="en-US" dirty="0"/>
              <a:t>会先设置一些初始节点，然后再开始迭代。如果能预先知道一些可能是社区中心的节点，并且给它们独一无二的标签，其他节点则不给初始标签，会不会比给所有的节点初始化不同的标签更容易减小随机性、缩短运行所需的时间呢？理论上是可以的。然而，在一个图中，很难预先判断哪些节点比较可能是社区的中心，所以平等的给每个节点初始化一个的标签也不失为一种办法。</a:t>
            </a:r>
          </a:p>
          <a:p>
            <a:pPr marL="0" indent="0">
              <a:buNone/>
            </a:pPr>
            <a:br>
              <a:rPr lang="zh-CN" altLang="en-US" dirty="0"/>
            </a:b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26</a:t>
            </a:fld>
            <a:endParaRPr lang="zh-CN" altLang="en-US"/>
          </a:p>
        </p:txBody>
      </p:sp>
    </p:spTree>
    <p:extLst>
      <p:ext uri="{BB962C8B-B14F-4D97-AF65-F5344CB8AC3E}">
        <p14:creationId xmlns:p14="http://schemas.microsoft.com/office/powerpoint/2010/main" val="185260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675734"/>
            <a:ext cx="11214100" cy="978729"/>
          </a:xfrm>
        </p:spPr>
        <p:txBody>
          <a:bodyPr rtlCol="0"/>
          <a:lstStyle/>
          <a:p>
            <a:r>
              <a:rPr lang="zh-CN" altLang="en-US" dirty="0"/>
              <a:t>标签传播方式：</a:t>
            </a:r>
            <a:r>
              <a:rPr lang="zh-CN" altLang="en-US" dirty="0">
                <a:solidFill>
                  <a:srgbClr val="FFFF00"/>
                </a:solidFill>
              </a:rPr>
              <a:t>同步更新和异步更新</a:t>
            </a:r>
            <a:br>
              <a:rPr lang="zh-CN" altLang="en-US" dirty="0">
                <a:solidFill>
                  <a:srgbClr val="FFFF00"/>
                </a:solidFill>
              </a:rPr>
            </a:br>
            <a:endParaRPr lang="zh-CN" altLang="en-US" dirty="0"/>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20931" y="1328059"/>
            <a:ext cx="11871069" cy="4639491"/>
          </a:xfrm>
        </p:spPr>
        <p:txBody>
          <a:bodyPr rtlCol="0"/>
          <a:lstStyle/>
          <a:p>
            <a:r>
              <a:rPr lang="en" altLang="zh-CN" sz="1800" b="1" dirty="0"/>
              <a:t>synchronous updating </a:t>
            </a:r>
            <a:r>
              <a:rPr lang="zh-CN" altLang="en-US" sz="1800" b="1" dirty="0"/>
              <a:t>同步更新</a:t>
            </a:r>
          </a:p>
          <a:p>
            <a:r>
              <a:rPr lang="zh-CN" altLang="en-US" dirty="0"/>
              <a:t>概念：在第</a:t>
            </a:r>
            <a:r>
              <a:rPr lang="en" altLang="zh-CN" dirty="0"/>
              <a:t>t</a:t>
            </a:r>
            <a:r>
              <a:rPr lang="zh-CN" altLang="en-US" dirty="0"/>
              <a:t>次迭代中，每个节点只能依赖邻居上一次（第</a:t>
            </a:r>
            <a:r>
              <a:rPr lang="en" altLang="zh-CN" dirty="0"/>
              <a:t>t-1</a:t>
            </a:r>
            <a:r>
              <a:rPr lang="zh-CN" altLang="en-US" dirty="0"/>
              <a:t>次）获得的社区标签。</a:t>
            </a:r>
          </a:p>
          <a:p>
            <a:r>
              <a:rPr lang="zh-CN" altLang="en-US" dirty="0"/>
              <a:t>迁移公式：其中</a:t>
            </a:r>
            <a:r>
              <a:rPr lang="en" altLang="zh-CN" dirty="0"/>
              <a:t>f()</a:t>
            </a:r>
            <a:r>
              <a:rPr lang="zh-CN" altLang="en-US" dirty="0"/>
              <a:t>表示取出现频率最高的标签。</a:t>
            </a:r>
          </a:p>
          <a:p>
            <a:pPr marL="0" indent="0">
              <a:buNone/>
            </a:pPr>
            <a:endParaRPr lang="en" altLang="zh-CN" dirty="0"/>
          </a:p>
          <a:p>
            <a:r>
              <a:rPr lang="zh-CN" altLang="en-US" dirty="0"/>
              <a:t>问题：如果图含有二部图或类似二部图结构的子图，标签将出现震荡（后续将举例说明）。 </a:t>
            </a:r>
            <a:endParaRPr lang="en-US" altLang="zh-CN" dirty="0"/>
          </a:p>
          <a:p>
            <a:endParaRPr lang="zh-CN" altLang="en-US" dirty="0"/>
          </a:p>
          <a:p>
            <a:r>
              <a:rPr lang="en" altLang="zh-CN" sz="1800" b="1" dirty="0"/>
              <a:t>asynchronous updating </a:t>
            </a:r>
            <a:r>
              <a:rPr lang="zh-CN" altLang="en-US" sz="1800" b="1" dirty="0"/>
              <a:t>异步更新</a:t>
            </a:r>
          </a:p>
          <a:p>
            <a:r>
              <a:rPr lang="zh-CN" altLang="en-US" dirty="0"/>
              <a:t>概念：在第</a:t>
            </a:r>
            <a:r>
              <a:rPr lang="en" altLang="zh-CN" dirty="0"/>
              <a:t>t</a:t>
            </a:r>
            <a:r>
              <a:rPr lang="zh-CN" altLang="en-US" dirty="0"/>
              <a:t>次迭代中，节点可以依赖邻居节点在本次（第</a:t>
            </a:r>
            <a:r>
              <a:rPr lang="en" altLang="zh-CN" dirty="0"/>
              <a:t>t</a:t>
            </a:r>
            <a:r>
              <a:rPr lang="zh-CN" altLang="en-US" dirty="0"/>
              <a:t>次）迭代中刚刚更新的社区标签。</a:t>
            </a:r>
          </a:p>
          <a:p>
            <a:r>
              <a:rPr lang="zh-CN" altLang="en-US" dirty="0"/>
              <a:t>迁移公式：其中</a:t>
            </a:r>
            <a:r>
              <a:rPr lang="en" altLang="zh-CN" dirty="0"/>
              <a:t>x_i1</a:t>
            </a:r>
            <a:r>
              <a:rPr lang="zh-CN" altLang="en-US" dirty="0"/>
              <a:t>到</a:t>
            </a:r>
            <a:r>
              <a:rPr lang="en" altLang="zh-CN" dirty="0"/>
              <a:t>x_im</a:t>
            </a:r>
            <a:r>
              <a:rPr lang="zh-CN" altLang="en-US" dirty="0"/>
              <a:t>是本轮迭代中已经更新过标签的邻居，</a:t>
            </a:r>
            <a:r>
              <a:rPr lang="en" altLang="zh-CN" dirty="0"/>
              <a:t>x_i(m+1)</a:t>
            </a:r>
            <a:r>
              <a:rPr lang="zh-CN" altLang="en-US" dirty="0"/>
              <a:t>到</a:t>
            </a:r>
            <a:r>
              <a:rPr lang="en" altLang="zh-CN" dirty="0"/>
              <a:t>x_ik</a:t>
            </a:r>
            <a:r>
              <a:rPr lang="zh-CN" altLang="en-US" dirty="0"/>
              <a:t>是还没有更新的。</a:t>
            </a:r>
            <a:br>
              <a:rPr lang="en" altLang="zh-CN" dirty="0"/>
            </a:br>
            <a:br>
              <a:rPr lang="en" altLang="zh-CN" dirty="0"/>
            </a:br>
            <a:endParaRPr lang="en" altLang="zh-CN" dirty="0"/>
          </a:p>
          <a:p>
            <a:endParaRPr lang="en" altLang="zh-CN" dirty="0"/>
          </a:p>
          <a:p>
            <a:r>
              <a:rPr lang="zh-CN" altLang="en-US" dirty="0"/>
              <a:t>注意：每一轮迭代中，节点更新标签的顺序应该是随机的。</a:t>
            </a:r>
            <a:br>
              <a:rPr lang="zh-CN" altLang="en-US" dirty="0"/>
            </a:b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27</a:t>
            </a:fld>
            <a:endParaRPr lang="zh-CN" altLang="en-US"/>
          </a:p>
        </p:txBody>
      </p:sp>
      <p:pic>
        <p:nvPicPr>
          <p:cNvPr id="4" name="图片 3" descr="图片包含 形状&#10;&#10;描述已自动生成">
            <a:extLst>
              <a:ext uri="{FF2B5EF4-FFF2-40B4-BE49-F238E27FC236}">
                <a16:creationId xmlns:a16="http://schemas.microsoft.com/office/drawing/2014/main" id="{B385F824-18D7-7643-9711-06936F355742}"/>
              </a:ext>
            </a:extLst>
          </p:cNvPr>
          <p:cNvPicPr>
            <a:picLocks noChangeAspect="1"/>
          </p:cNvPicPr>
          <p:nvPr/>
        </p:nvPicPr>
        <p:blipFill>
          <a:blip r:embed="rId3"/>
          <a:stretch>
            <a:fillRect/>
          </a:stretch>
        </p:blipFill>
        <p:spPr>
          <a:xfrm>
            <a:off x="4894820" y="2143460"/>
            <a:ext cx="3495418" cy="598036"/>
          </a:xfrm>
          <a:prstGeom prst="rect">
            <a:avLst/>
          </a:prstGeom>
        </p:spPr>
      </p:pic>
      <p:pic>
        <p:nvPicPr>
          <p:cNvPr id="6" name="图片 5">
            <a:extLst>
              <a:ext uri="{FF2B5EF4-FFF2-40B4-BE49-F238E27FC236}">
                <a16:creationId xmlns:a16="http://schemas.microsoft.com/office/drawing/2014/main" id="{607EEF67-0C7D-2941-8324-6E3858F15736}"/>
              </a:ext>
            </a:extLst>
          </p:cNvPr>
          <p:cNvPicPr>
            <a:picLocks noChangeAspect="1"/>
          </p:cNvPicPr>
          <p:nvPr/>
        </p:nvPicPr>
        <p:blipFill>
          <a:blip r:embed="rId4"/>
          <a:stretch>
            <a:fillRect/>
          </a:stretch>
        </p:blipFill>
        <p:spPr>
          <a:xfrm>
            <a:off x="1455420" y="4914790"/>
            <a:ext cx="5288349" cy="533871"/>
          </a:xfrm>
          <a:prstGeom prst="rect">
            <a:avLst/>
          </a:prstGeom>
        </p:spPr>
      </p:pic>
    </p:spTree>
    <p:extLst>
      <p:ext uri="{BB962C8B-B14F-4D97-AF65-F5344CB8AC3E}">
        <p14:creationId xmlns:p14="http://schemas.microsoft.com/office/powerpoint/2010/main" val="336972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196445"/>
            <a:ext cx="7073900" cy="5483755"/>
          </a:xfrm>
        </p:spPr>
        <p:txBody>
          <a:bodyPr rtlCol="0"/>
          <a:lstStyle/>
          <a:p>
            <a:r>
              <a:rPr lang="zh-CN" altLang="en-US" sz="2400" b="1" dirty="0">
                <a:solidFill>
                  <a:srgbClr val="FFFF00"/>
                </a:solidFill>
              </a:rPr>
              <a:t>同步实现</a:t>
            </a:r>
            <a:endParaRPr lang="en-US" altLang="zh-CN" sz="2400" b="1" dirty="0">
              <a:solidFill>
                <a:srgbClr val="FFFF00"/>
              </a:solidFill>
            </a:endParaRPr>
          </a:p>
          <a:p>
            <a:endParaRPr lang="zh-CN" altLang="en-US" sz="2400" b="1" dirty="0">
              <a:solidFill>
                <a:srgbClr val="FFFF00"/>
              </a:solidFill>
            </a:endParaRPr>
          </a:p>
          <a:p>
            <a:r>
              <a:rPr lang="zh-CN" altLang="en-US" b="1" dirty="0"/>
              <a:t>基本思路</a:t>
            </a:r>
            <a:r>
              <a:rPr lang="en-US" altLang="zh-CN" b="1" dirty="0"/>
              <a:t>:</a:t>
            </a:r>
            <a:endParaRPr lang="zh-CN" altLang="en-US" dirty="0"/>
          </a:p>
          <a:p>
            <a:r>
              <a:rPr lang="zh-CN" altLang="en-US" dirty="0"/>
              <a:t>由于上一任务实现了迭代更新的</a:t>
            </a:r>
            <a:r>
              <a:rPr lang="en" altLang="zh-CN" dirty="0"/>
              <a:t>PageRank</a:t>
            </a:r>
            <a:r>
              <a:rPr lang="zh-CN" altLang="en" dirty="0"/>
              <a:t>，</a:t>
            </a:r>
            <a:r>
              <a:rPr lang="zh-CN" altLang="en-US" dirty="0"/>
              <a:t>很容易想到仿照</a:t>
            </a:r>
            <a:r>
              <a:rPr lang="en" altLang="zh-CN" dirty="0"/>
              <a:t>PageRank</a:t>
            </a:r>
            <a:r>
              <a:rPr lang="zh-CN" altLang="en-US" dirty="0"/>
              <a:t>去写，仍然分为</a:t>
            </a:r>
            <a:r>
              <a:rPr lang="en" altLang="zh-CN" dirty="0"/>
              <a:t>GraphBuilder</a:t>
            </a:r>
            <a:r>
              <a:rPr lang="zh-CN" altLang="en" dirty="0"/>
              <a:t>，</a:t>
            </a:r>
            <a:r>
              <a:rPr lang="en" altLang="zh-CN" dirty="0"/>
              <a:t>Iter</a:t>
            </a:r>
            <a:r>
              <a:rPr lang="zh-CN" altLang="en-US" dirty="0"/>
              <a:t>和</a:t>
            </a:r>
            <a:r>
              <a:rPr lang="en" altLang="zh-CN" dirty="0"/>
              <a:t>Viewer</a:t>
            </a:r>
            <a:r>
              <a:rPr lang="zh-CN" altLang="en-US" dirty="0"/>
              <a:t>三个阶段，分别负责初始建图和分配标签、迭代更新标签、以及将节点按标签分类输出。</a:t>
            </a:r>
          </a:p>
          <a:p>
            <a:endParaRPr lang="en" altLang="zh-CN" b="1" dirty="0"/>
          </a:p>
          <a:p>
            <a:r>
              <a:rPr lang="en" altLang="zh-CN" b="1" dirty="0"/>
              <a:t>Phase 1: Graph Builder</a:t>
            </a:r>
            <a:endParaRPr lang="en" altLang="zh-CN" dirty="0"/>
          </a:p>
          <a:p>
            <a:r>
              <a:rPr lang="en" altLang="zh-CN" b="1" i="1" dirty="0"/>
              <a:t>Mapper:</a:t>
            </a:r>
            <a:endParaRPr lang="en" altLang="zh-CN" dirty="0"/>
          </a:p>
          <a:p>
            <a:r>
              <a:rPr lang="zh-CN" altLang="en-US" dirty="0"/>
              <a:t>为</a:t>
            </a:r>
            <a:r>
              <a:rPr lang="en" altLang="zh-CN" dirty="0"/>
              <a:t>N</a:t>
            </a:r>
            <a:r>
              <a:rPr lang="zh-CN" altLang="en-US" dirty="0"/>
              <a:t>个节点依次分配</a:t>
            </a:r>
            <a:r>
              <a:rPr lang="en-US" altLang="zh-CN" dirty="0"/>
              <a:t>1~</a:t>
            </a:r>
            <a:r>
              <a:rPr lang="en" altLang="zh-CN" dirty="0"/>
              <a:t>N</a:t>
            </a:r>
            <a:r>
              <a:rPr lang="zh-CN" altLang="en-US" dirty="0"/>
              <a:t>的初始标签。</a:t>
            </a:r>
          </a:p>
          <a:p>
            <a:r>
              <a:rPr lang="zh-CN" altLang="en-US" dirty="0"/>
              <a:t>本阶段不需要</a:t>
            </a:r>
            <a:r>
              <a:rPr lang="en" altLang="zh-CN" dirty="0"/>
              <a:t>Reducer</a:t>
            </a:r>
            <a:r>
              <a:rPr lang="zh-CN" altLang="en" dirty="0"/>
              <a:t>。</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28</a:t>
            </a:fld>
            <a:endParaRPr lang="zh-CN" altLang="en-US"/>
          </a:p>
        </p:txBody>
      </p:sp>
    </p:spTree>
    <p:extLst>
      <p:ext uri="{BB962C8B-B14F-4D97-AF65-F5344CB8AC3E}">
        <p14:creationId xmlns:p14="http://schemas.microsoft.com/office/powerpoint/2010/main" val="54546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254686" y="1196445"/>
            <a:ext cx="10240594" cy="5483755"/>
          </a:xfrm>
        </p:spPr>
        <p:txBody>
          <a:bodyPr rtlCol="0"/>
          <a:lstStyle/>
          <a:p>
            <a:r>
              <a:rPr lang="en" altLang="zh-CN" b="1" dirty="0"/>
              <a:t>Phase 2: Label Propagation Iterator</a:t>
            </a:r>
          </a:p>
          <a:p>
            <a:endParaRPr lang="en" altLang="zh-CN" b="1" i="1" dirty="0"/>
          </a:p>
          <a:p>
            <a:r>
              <a:rPr lang="en" altLang="zh-CN" b="1" i="1" dirty="0"/>
              <a:t>Mapper:</a:t>
            </a:r>
            <a:endParaRPr lang="en" altLang="zh-CN" dirty="0"/>
          </a:p>
          <a:p>
            <a:r>
              <a:rPr lang="en" altLang="zh-CN" dirty="0"/>
              <a:t>Map</a:t>
            </a:r>
            <a:r>
              <a:rPr lang="zh-CN" altLang="en-US" dirty="0"/>
              <a:t>对上阶段的</a:t>
            </a:r>
            <a:r>
              <a:rPr lang="en-US" altLang="zh-CN" dirty="0"/>
              <a:t>&lt;</a:t>
            </a:r>
            <a:r>
              <a:rPr lang="zh-CN" altLang="en-US" dirty="0"/>
              <a:t>人名</a:t>
            </a:r>
            <a:r>
              <a:rPr lang="en-US" altLang="zh-CN" dirty="0"/>
              <a:t>, </a:t>
            </a:r>
            <a:r>
              <a:rPr lang="zh-CN" altLang="en-US" dirty="0"/>
              <a:t>标签</a:t>
            </a:r>
            <a:r>
              <a:rPr lang="en-US" altLang="zh-CN" dirty="0"/>
              <a:t>, [[(</a:t>
            </a:r>
            <a:r>
              <a:rPr lang="zh-CN" altLang="en-US" dirty="0"/>
              <a:t>邻居</a:t>
            </a:r>
            <a:r>
              <a:rPr lang="en-US" altLang="zh-CN" dirty="0"/>
              <a:t>1, </a:t>
            </a:r>
            <a:r>
              <a:rPr lang="zh-CN" altLang="en-US" dirty="0"/>
              <a:t>同现频率</a:t>
            </a:r>
            <a:r>
              <a:rPr lang="en-US" altLang="zh-CN" dirty="0"/>
              <a:t>1), ...]&gt;</a:t>
            </a:r>
            <a:r>
              <a:rPr lang="zh-CN" altLang="en-US" dirty="0"/>
              <a:t>产生两种键值对：</a:t>
            </a:r>
          </a:p>
          <a:p>
            <a:r>
              <a:rPr lang="en" altLang="zh-CN" dirty="0"/>
              <a:t>For each </a:t>
            </a:r>
            <a:r>
              <a:rPr lang="zh-CN" altLang="en-US" dirty="0"/>
              <a:t>邻居</a:t>
            </a:r>
            <a:r>
              <a:rPr lang="en" altLang="zh-CN" dirty="0"/>
              <a:t>i in link_list</a:t>
            </a:r>
            <a:r>
              <a:rPr lang="zh-CN" altLang="en" dirty="0"/>
              <a:t>，</a:t>
            </a:r>
            <a:r>
              <a:rPr lang="zh-CN" altLang="en-US" dirty="0"/>
              <a:t>输出 </a:t>
            </a:r>
            <a:r>
              <a:rPr lang="en-US" altLang="zh-CN" dirty="0"/>
              <a:t>&lt;</a:t>
            </a:r>
            <a:r>
              <a:rPr lang="zh-CN" altLang="en-US" dirty="0"/>
              <a:t>邻居</a:t>
            </a:r>
            <a:r>
              <a:rPr lang="en" altLang="zh-CN" dirty="0"/>
              <a:t>i, (</a:t>
            </a:r>
            <a:r>
              <a:rPr lang="zh-CN" altLang="en-US" dirty="0"/>
              <a:t>标签</a:t>
            </a:r>
            <a:r>
              <a:rPr lang="en-US" altLang="zh-CN" dirty="0"/>
              <a:t>, </a:t>
            </a:r>
            <a:r>
              <a:rPr lang="zh-CN" altLang="en-US" dirty="0"/>
              <a:t>人名</a:t>
            </a:r>
            <a:r>
              <a:rPr lang="en-US" altLang="zh-CN" dirty="0"/>
              <a:t>)&gt; </a:t>
            </a:r>
            <a:r>
              <a:rPr lang="zh-CN" altLang="en-US" dirty="0"/>
              <a:t>，即把上一轮更新的标签传给邻居们。</a:t>
            </a:r>
          </a:p>
          <a:p>
            <a:r>
              <a:rPr lang="zh-CN" altLang="en-US" dirty="0"/>
              <a:t>同时为了完成迭代，需要传递每个人物的同现关系以维护图的结构，输出</a:t>
            </a:r>
            <a:r>
              <a:rPr lang="en-US" altLang="zh-CN" dirty="0"/>
              <a:t>&lt;</a:t>
            </a:r>
            <a:r>
              <a:rPr lang="zh-CN" altLang="en-US" dirty="0"/>
              <a:t>人名</a:t>
            </a:r>
            <a:r>
              <a:rPr lang="en-US" altLang="zh-CN" dirty="0"/>
              <a:t>, (</a:t>
            </a:r>
            <a:r>
              <a:rPr lang="en" altLang="zh-CN" dirty="0"/>
              <a:t>link_list, </a:t>
            </a:r>
            <a:r>
              <a:rPr lang="zh-CN" altLang="en-US" dirty="0"/>
              <a:t>标签</a:t>
            </a:r>
            <a:r>
              <a:rPr lang="en-US" altLang="zh-CN" dirty="0"/>
              <a:t>)&gt;</a:t>
            </a:r>
            <a:r>
              <a:rPr lang="zh-CN" altLang="en-US" dirty="0"/>
              <a:t>，即把邻居列表和上一轮更新的旧标签传给自己（旧标签的用途在</a:t>
            </a:r>
            <a:r>
              <a:rPr lang="en" altLang="zh-CN" dirty="0"/>
              <a:t>Reducer</a:t>
            </a:r>
            <a:r>
              <a:rPr lang="zh-CN" altLang="en-US" dirty="0"/>
              <a:t>中会解释）。</a:t>
            </a:r>
            <a:endParaRPr lang="en-US" altLang="zh-CN" dirty="0"/>
          </a:p>
          <a:p>
            <a:endParaRPr lang="en-US" altLang="zh-CN" dirty="0"/>
          </a:p>
          <a:p>
            <a:r>
              <a:rPr lang="en" altLang="zh-CN" b="1" i="1" dirty="0"/>
              <a:t>Reducer:</a:t>
            </a:r>
            <a:endParaRPr lang="en" altLang="zh-CN" dirty="0"/>
          </a:p>
          <a:p>
            <a:r>
              <a:rPr lang="en" altLang="zh-CN" dirty="0"/>
              <a:t>Reduce</a:t>
            </a:r>
            <a:r>
              <a:rPr lang="zh-CN" altLang="en-US" dirty="0"/>
              <a:t>根据上面的同步更新公式，计算</a:t>
            </a:r>
            <a:r>
              <a:rPr lang="en" altLang="zh-CN" dirty="0"/>
              <a:t>key</a:t>
            </a:r>
            <a:r>
              <a:rPr lang="zh-CN" altLang="en-US" dirty="0"/>
              <a:t>对应人物的新标签。这里有一个小设计，即设置一个更新概率，通过生成随机数来决定到底要不要替换标签。通过这种随机更新或继续保持上一轮结束时的旧标签，希望扰动二部图震荡中的“互换”，从而达到伪异步的效果。概率的设置需要权衡，理论上设得越小，异步效果越好，越能够打破二部图震荡的格局，然而每轮更新的标签太少，算法效率就会很低，收敛所需的迭代轮数也会很多；设得越大，每轮正常更新的标签越多，对算法效率的影响越小，然而如果二部图非常庞大和复杂，那么“扰动”因素不够，可能还是没法使二部图合并。此外，比起论文中提到的算法，“邻居中出现最多的标签”不是按照邻居人数，而是同现频率的和来比较。输出形如</a:t>
            </a:r>
            <a:r>
              <a:rPr lang="en-US" altLang="zh-CN" dirty="0"/>
              <a:t>&lt;</a:t>
            </a:r>
            <a:r>
              <a:rPr lang="zh-CN" altLang="en-US" dirty="0"/>
              <a:t>人名</a:t>
            </a:r>
            <a:r>
              <a:rPr lang="en-US" altLang="zh-CN" dirty="0"/>
              <a:t>, </a:t>
            </a:r>
            <a:r>
              <a:rPr lang="zh-CN" altLang="en-US" dirty="0"/>
              <a:t>标签</a:t>
            </a:r>
            <a:r>
              <a:rPr lang="en-US" altLang="zh-CN" dirty="0"/>
              <a:t>, [[(</a:t>
            </a:r>
            <a:r>
              <a:rPr lang="zh-CN" altLang="en-US" dirty="0"/>
              <a:t>邻居</a:t>
            </a:r>
            <a:r>
              <a:rPr lang="en-US" altLang="zh-CN" dirty="0"/>
              <a:t>1, </a:t>
            </a:r>
            <a:r>
              <a:rPr lang="zh-CN" altLang="en-US" dirty="0"/>
              <a:t>同现频率</a:t>
            </a:r>
            <a:r>
              <a:rPr lang="en-US" altLang="zh-CN" dirty="0"/>
              <a:t>1), ...]&gt;</a:t>
            </a:r>
            <a:r>
              <a:rPr lang="zh-CN" altLang="en-US" dirty="0"/>
              <a:t>。</a:t>
            </a:r>
          </a:p>
          <a:p>
            <a:endParaRPr lang="zh-CN" altLang="en-US"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29</a:t>
            </a:fld>
            <a:endParaRPr lang="zh-CN" altLang="en-US"/>
          </a:p>
        </p:txBody>
      </p:sp>
    </p:spTree>
    <p:extLst>
      <p:ext uri="{BB962C8B-B14F-4D97-AF65-F5344CB8AC3E}">
        <p14:creationId xmlns:p14="http://schemas.microsoft.com/office/powerpoint/2010/main" val="7536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zh-CN" altLang="en-US"/>
              <a:t>任务说明</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848162" cy="1803615"/>
          </a:xfrm>
        </p:spPr>
        <p:txBody>
          <a:bodyPr rtlCol="0"/>
          <a:lstStyle/>
          <a:p>
            <a:endParaRPr lang="en-US" altLang="zh-CN" dirty="0"/>
          </a:p>
          <a:p>
            <a:r>
              <a:rPr lang="zh-CN" altLang="en-US" dirty="0"/>
              <a:t>从原始的西游记小说的文本中，抽取出与人物互动相关的数据。 需要屏蔽与人物关系无关的文本内容，为后面的基于人物共现的分析做准备。</a:t>
            </a:r>
          </a:p>
          <a:p>
            <a:r>
              <a:rPr lang="zh-CN" altLang="en-US" dirty="0"/>
              <a:t>数据输入：西游记系列小说文集（未分词）；西游记系列小说中的人名列表。</a:t>
            </a:r>
          </a:p>
          <a:p>
            <a:r>
              <a:rPr lang="zh-CN" altLang="en-US" dirty="0"/>
              <a:t>数据输出：分词后保留人名。</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a:t>
            </a:fld>
            <a:endParaRPr lang="zh-CN" altLang="en-US"/>
          </a:p>
        </p:txBody>
      </p:sp>
      <p:sp>
        <p:nvSpPr>
          <p:cNvPr id="4" name="文本框 3">
            <a:extLst>
              <a:ext uri="{FF2B5EF4-FFF2-40B4-BE49-F238E27FC236}">
                <a16:creationId xmlns:a16="http://schemas.microsoft.com/office/drawing/2014/main" id="{15E821B6-DDBA-5742-91C8-D29EA9DF9FDF}"/>
              </a:ext>
            </a:extLst>
          </p:cNvPr>
          <p:cNvSpPr txBox="1"/>
          <p:nvPr/>
        </p:nvSpPr>
        <p:spPr>
          <a:xfrm>
            <a:off x="830317" y="4078014"/>
            <a:ext cx="10421883" cy="584775"/>
          </a:xfrm>
          <a:prstGeom prst="rect">
            <a:avLst/>
          </a:prstGeom>
          <a:noFill/>
        </p:spPr>
        <p:txBody>
          <a:bodyPr wrap="square" rtlCol="0">
            <a:spAutoFit/>
          </a:bodyPr>
          <a:lstStyle/>
          <a:p>
            <a:r>
              <a:rPr lang="zh-CN" altLang="en-US" sz="2800" dirty="0">
                <a:solidFill>
                  <a:schemeClr val="bg1"/>
                </a:solidFill>
              </a:rPr>
              <a:t>使用第三方的 </a:t>
            </a:r>
            <a:r>
              <a:rPr lang="en" altLang="zh-CN" sz="2800" dirty="0">
                <a:solidFill>
                  <a:schemeClr val="bg1"/>
                </a:solidFill>
              </a:rPr>
              <a:t>JAR </a:t>
            </a:r>
            <a:r>
              <a:rPr lang="zh-CN" altLang="en-US" sz="2800" dirty="0">
                <a:solidFill>
                  <a:schemeClr val="bg1"/>
                </a:solidFill>
              </a:rPr>
              <a:t>包 </a:t>
            </a:r>
            <a:r>
              <a:rPr lang="en-US" altLang="zh-CN" sz="3200" dirty="0" err="1">
                <a:solidFill>
                  <a:srgbClr val="FFC000"/>
                </a:solidFill>
              </a:rPr>
              <a:t>jieba</a:t>
            </a:r>
            <a:r>
              <a:rPr lang="zh-CN" altLang="en-US" sz="3200" dirty="0">
                <a:solidFill>
                  <a:srgbClr val="FFC000"/>
                </a:solidFill>
              </a:rPr>
              <a:t>分词器</a:t>
            </a:r>
            <a:r>
              <a:rPr lang="zh-CN" altLang="en-US" sz="2800" dirty="0">
                <a:solidFill>
                  <a:schemeClr val="bg1"/>
                </a:solidFill>
              </a:rPr>
              <a:t>来辅助分析（进行分词）</a:t>
            </a:r>
            <a:endParaRPr lang="zh-CN" altLang="en-US" sz="2800" b="1" dirty="0">
              <a:solidFill>
                <a:schemeClr val="bg1"/>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196445"/>
            <a:ext cx="5651500" cy="5483755"/>
          </a:xfrm>
        </p:spPr>
        <p:txBody>
          <a:bodyPr rtlCol="0"/>
          <a:lstStyle/>
          <a:p>
            <a:r>
              <a:rPr lang="en" altLang="zh-CN" b="1" dirty="0"/>
              <a:t>Phase 3: Label Propagation Viewer</a:t>
            </a:r>
            <a:endParaRPr lang="en" altLang="zh-CN" dirty="0"/>
          </a:p>
          <a:p>
            <a:r>
              <a:rPr lang="zh-CN" altLang="en-US" dirty="0"/>
              <a:t>将最终结果归并输出。 从最后一次迭代的结果读出人物和标签，按标签输出属于该社区的人物。 </a:t>
            </a:r>
          </a:p>
          <a:p>
            <a:r>
              <a:rPr lang="zh-CN" altLang="en-US" dirty="0"/>
              <a:t>具体实现比较简单，这里不展开了。</a:t>
            </a:r>
            <a:endParaRPr lang="en-US" altLang="zh-CN" dirty="0"/>
          </a:p>
          <a:p>
            <a:endParaRPr lang="zh-CN" altLang="en-US" dirty="0"/>
          </a:p>
          <a:p>
            <a:r>
              <a:rPr lang="zh-CN" altLang="en-US" b="1" dirty="0"/>
              <a:t>迭代终止条件</a:t>
            </a:r>
            <a:endParaRPr lang="zh-CN" altLang="en-US" dirty="0"/>
          </a:p>
          <a:p>
            <a:r>
              <a:rPr lang="zh-CN" altLang="en-US" dirty="0"/>
              <a:t>迭代至固定次数（默认</a:t>
            </a:r>
            <a:r>
              <a:rPr lang="en-US" altLang="zh-CN" dirty="0"/>
              <a:t>20</a:t>
            </a:r>
            <a:r>
              <a:rPr lang="zh-CN" altLang="en-US" dirty="0"/>
              <a:t>次，用户也可以手动输入）。</a:t>
            </a:r>
            <a:endParaRPr lang="en-US" altLang="zh-CN" dirty="0"/>
          </a:p>
          <a:p>
            <a:endParaRPr lang="zh-CN" altLang="en-US" dirty="0"/>
          </a:p>
          <a:p>
            <a:r>
              <a:rPr lang="zh-CN" altLang="en-US" b="1" dirty="0"/>
              <a:t>多趟</a:t>
            </a:r>
            <a:r>
              <a:rPr lang="en" altLang="zh-CN" b="1" dirty="0"/>
              <a:t>MapReduce</a:t>
            </a:r>
            <a:r>
              <a:rPr lang="zh-CN" altLang="en-US" b="1" dirty="0"/>
              <a:t>的处理</a:t>
            </a:r>
            <a:endParaRPr lang="zh-CN" altLang="en-US" dirty="0"/>
          </a:p>
          <a:p>
            <a:r>
              <a:rPr lang="en" altLang="zh-CN" dirty="0"/>
              <a:t>LabelPropDriver</a:t>
            </a:r>
            <a:r>
              <a:rPr lang="zh-CN" altLang="en-US" dirty="0"/>
              <a:t>负责以上三个阶段的调配，与</a:t>
            </a:r>
            <a:r>
              <a:rPr lang="en" altLang="zh-CN" dirty="0"/>
              <a:t>PageRankDriver</a:t>
            </a:r>
            <a:r>
              <a:rPr lang="zh-CN" altLang="en-US" dirty="0"/>
              <a:t>类似，也不展开了。</a:t>
            </a:r>
          </a:p>
          <a:p>
            <a:endParaRPr lang="zh-CN" altLang="en-US"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30</a:t>
            </a:fld>
            <a:endParaRPr lang="zh-CN" altLang="en-US"/>
          </a:p>
        </p:txBody>
      </p:sp>
    </p:spTree>
    <p:extLst>
      <p:ext uri="{BB962C8B-B14F-4D97-AF65-F5344CB8AC3E}">
        <p14:creationId xmlns:p14="http://schemas.microsoft.com/office/powerpoint/2010/main" val="62331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a:t>问题</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20932" y="1219200"/>
            <a:ext cx="7339708" cy="5219443"/>
          </a:xfrm>
        </p:spPr>
        <p:txBody>
          <a:bodyPr rtlCol="0"/>
          <a:lstStyle/>
          <a:p>
            <a:r>
              <a:rPr lang="zh-CN" altLang="en-US" b="1" dirty="0"/>
              <a:t>同步更新中的二部图震荡问题</a:t>
            </a:r>
            <a:endParaRPr lang="en-US" altLang="zh-CN" b="1" dirty="0"/>
          </a:p>
          <a:p>
            <a:endParaRPr lang="en-US" altLang="zh-CN" b="1" dirty="0"/>
          </a:p>
          <a:p>
            <a:r>
              <a:rPr lang="zh-CN" altLang="en-US" dirty="0"/>
              <a:t>二部图震荡效应：如果图中含有二部图和近似二部图结构的子图，使用同步更新会出现震荡现象，如下图所示，即两个“部”的标签每迭代一轮就进行一次互换，始终无法合并到同一个标签下，算法也就无法收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完全按照同步更新。用本地</a:t>
            </a:r>
            <a:r>
              <a:rPr lang="en" altLang="zh-CN" dirty="0"/>
              <a:t>sample</a:t>
            </a:r>
            <a:r>
              <a:rPr lang="zh-CN" altLang="en-US" dirty="0"/>
              <a:t>数据进行测试时，注意到</a:t>
            </a:r>
            <a:r>
              <a:rPr lang="en-US" altLang="zh-CN" dirty="0"/>
              <a:t>&lt;</a:t>
            </a:r>
            <a:r>
              <a:rPr lang="zh-CN" altLang="en-US" dirty="0"/>
              <a:t>龙女</a:t>
            </a:r>
            <a:r>
              <a:rPr lang="en-US" altLang="zh-CN" dirty="0"/>
              <a:t>, </a:t>
            </a:r>
            <a:r>
              <a:rPr lang="zh-CN" altLang="en-US" dirty="0"/>
              <a:t>龙婆</a:t>
            </a:r>
            <a:r>
              <a:rPr lang="en-US" altLang="zh-CN" dirty="0"/>
              <a:t>&gt;</a:t>
            </a:r>
            <a:r>
              <a:rPr lang="zh-CN" altLang="en-US" dirty="0"/>
              <a:t>分别都只和对方同现，即图中是含有二部图的，而输出结果中这两个人物标签确实一直在互换，无论迭代多少轮都永远不会合并到同一个社区。因此这确实是一个问题。一种解决方法是设置一个随机概率决定是否更新标签，从而使每个人物的标签在一定程度上交替更新，来模拟异步的效果。</a:t>
            </a:r>
          </a:p>
          <a:p>
            <a:endParaRPr lang="en-US" altLang="zh-CN" dirty="0"/>
          </a:p>
          <a:p>
            <a:endParaRPr lang="en-US" altLang="zh-CN" dirty="0"/>
          </a:p>
          <a:p>
            <a:endParaRPr lang="en-US" altLang="zh-CN" dirty="0"/>
          </a:p>
          <a:p>
            <a:endParaRPr lang="en-US"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31</a:t>
            </a:fld>
            <a:endParaRPr lang="zh-CN" altLang="en-US"/>
          </a:p>
        </p:txBody>
      </p:sp>
      <p:pic>
        <p:nvPicPr>
          <p:cNvPr id="5" name="图片 4">
            <a:extLst>
              <a:ext uri="{FF2B5EF4-FFF2-40B4-BE49-F238E27FC236}">
                <a16:creationId xmlns:a16="http://schemas.microsoft.com/office/drawing/2014/main" id="{C3D7FA1C-182C-439C-AB2C-13433708AE80}"/>
              </a:ext>
            </a:extLst>
          </p:cNvPr>
          <p:cNvPicPr>
            <a:picLocks noChangeAspect="1"/>
          </p:cNvPicPr>
          <p:nvPr/>
        </p:nvPicPr>
        <p:blipFill>
          <a:blip r:embed="rId3"/>
          <a:stretch>
            <a:fillRect/>
          </a:stretch>
        </p:blipFill>
        <p:spPr>
          <a:xfrm>
            <a:off x="1346200" y="2887851"/>
            <a:ext cx="4705350" cy="1638300"/>
          </a:xfrm>
          <a:prstGeom prst="rect">
            <a:avLst/>
          </a:prstGeom>
        </p:spPr>
      </p:pic>
    </p:spTree>
    <p:extLst>
      <p:ext uri="{BB962C8B-B14F-4D97-AF65-F5344CB8AC3E}">
        <p14:creationId xmlns:p14="http://schemas.microsoft.com/office/powerpoint/2010/main" val="118972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a:t>优化工作</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24576"/>
            <a:ext cx="5509260" cy="5483755"/>
          </a:xfrm>
        </p:spPr>
        <p:txBody>
          <a:bodyPr rtlCol="0"/>
          <a:lstStyle/>
          <a:p>
            <a:r>
              <a:rPr lang="zh-CN" altLang="en-US" b="1" dirty="0"/>
              <a:t>用异步实现</a:t>
            </a:r>
            <a:r>
              <a:rPr lang="en-US" altLang="zh-CN" b="1" dirty="0"/>
              <a:t>:</a:t>
            </a:r>
            <a:endParaRPr lang="zh-CN" altLang="en-US" dirty="0"/>
          </a:p>
          <a:p>
            <a:r>
              <a:rPr lang="zh-CN" altLang="en-US" dirty="0"/>
              <a:t>很容易想到改写成异步更新。然而</a:t>
            </a:r>
            <a:r>
              <a:rPr lang="en" altLang="zh-CN" dirty="0"/>
              <a:t>MapReduce</a:t>
            </a:r>
            <a:r>
              <a:rPr lang="zh-CN" altLang="en-US" dirty="0"/>
              <a:t>的设计决定了不同</a:t>
            </a:r>
            <a:r>
              <a:rPr lang="en" altLang="zh-CN" dirty="0"/>
              <a:t>Mapper</a:t>
            </a:r>
            <a:r>
              <a:rPr lang="zh-CN" altLang="en-US" dirty="0"/>
              <a:t>或者</a:t>
            </a:r>
            <a:r>
              <a:rPr lang="en" altLang="zh-CN" dirty="0"/>
              <a:t>Reducer</a:t>
            </a:r>
            <a:r>
              <a:rPr lang="zh-CN" altLang="en-US" dirty="0"/>
              <a:t>节点之间是并列的，很难相互通信，因此在一个节点上更新的标签无法立即同步给其他节点，不同节点之间也无法使用其他节点上本轮更新的标签。唯一的解决方法就是只用一个</a:t>
            </a:r>
            <a:r>
              <a:rPr lang="en" altLang="zh-CN" dirty="0"/>
              <a:t>Mapper</a:t>
            </a:r>
            <a:r>
              <a:rPr lang="zh-CN" altLang="en-US" dirty="0"/>
              <a:t>或者一个</a:t>
            </a:r>
            <a:r>
              <a:rPr lang="en" altLang="zh-CN" dirty="0"/>
              <a:t>Reducer</a:t>
            </a:r>
            <a:r>
              <a:rPr lang="zh-CN" altLang="en-US" dirty="0"/>
              <a:t>来完成一轮迭代中的全部更新任务。</a:t>
            </a:r>
            <a:endParaRPr lang="en-US" altLang="zh-CN" dirty="0"/>
          </a:p>
          <a:p>
            <a:endParaRPr lang="zh-CN" altLang="en-US" dirty="0"/>
          </a:p>
          <a:p>
            <a:r>
              <a:rPr lang="zh-CN" altLang="en-US" dirty="0"/>
              <a:t>这里主要修改了同步方法中的</a:t>
            </a:r>
            <a:r>
              <a:rPr lang="en" altLang="zh-CN" dirty="0"/>
              <a:t>Phase 2</a:t>
            </a:r>
            <a:r>
              <a:rPr lang="zh-CN" altLang="en-US" dirty="0"/>
              <a:t>。</a:t>
            </a: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32</a:t>
            </a:fld>
            <a:endParaRPr lang="zh-CN" altLang="en-US"/>
          </a:p>
        </p:txBody>
      </p:sp>
    </p:spTree>
    <p:extLst>
      <p:ext uri="{BB962C8B-B14F-4D97-AF65-F5344CB8AC3E}">
        <p14:creationId xmlns:p14="http://schemas.microsoft.com/office/powerpoint/2010/main" val="240968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254686" y="1196445"/>
            <a:ext cx="10997514" cy="5483755"/>
          </a:xfrm>
        </p:spPr>
        <p:txBody>
          <a:bodyPr rtlCol="0"/>
          <a:lstStyle/>
          <a:p>
            <a:r>
              <a:rPr lang="zh-CN" altLang="en-US" sz="2400" b="1">
                <a:solidFill>
                  <a:srgbClr val="FFFF00"/>
                </a:solidFill>
              </a:rPr>
              <a:t>异步实现</a:t>
            </a:r>
          </a:p>
          <a:p>
            <a:r>
              <a:rPr lang="en" altLang="zh-CN" b="1"/>
              <a:t>Phase 2: Label Propagation Iterator</a:t>
            </a:r>
          </a:p>
          <a:p>
            <a:endParaRPr lang="en" altLang="zh-CN"/>
          </a:p>
          <a:p>
            <a:r>
              <a:rPr lang="en" altLang="zh-CN" b="1" i="1"/>
              <a:t>Mapper:</a:t>
            </a:r>
            <a:endParaRPr lang="en" altLang="zh-CN"/>
          </a:p>
          <a:p>
            <a:r>
              <a:rPr lang="en" altLang="zh-CN"/>
              <a:t>Map</a:t>
            </a:r>
            <a:r>
              <a:rPr lang="zh-CN" altLang="en-US"/>
              <a:t>对上阶段的</a:t>
            </a:r>
            <a:r>
              <a:rPr lang="en-US" altLang="zh-CN"/>
              <a:t>&lt;</a:t>
            </a:r>
            <a:r>
              <a:rPr lang="zh-CN" altLang="en-US"/>
              <a:t>人名</a:t>
            </a:r>
            <a:r>
              <a:rPr lang="en-US" altLang="zh-CN"/>
              <a:t>, </a:t>
            </a:r>
            <a:r>
              <a:rPr lang="zh-CN" altLang="en-US"/>
              <a:t>标签</a:t>
            </a:r>
            <a:r>
              <a:rPr lang="en-US" altLang="zh-CN"/>
              <a:t>, [[(</a:t>
            </a:r>
            <a:r>
              <a:rPr lang="zh-CN" altLang="en-US"/>
              <a:t>邻居</a:t>
            </a:r>
            <a:r>
              <a:rPr lang="en-US" altLang="zh-CN"/>
              <a:t>1, </a:t>
            </a:r>
            <a:r>
              <a:rPr lang="zh-CN" altLang="en-US"/>
              <a:t>同现频率</a:t>
            </a:r>
            <a:r>
              <a:rPr lang="en-US" altLang="zh-CN"/>
              <a:t>1), ...]&gt;</a:t>
            </a:r>
            <a:r>
              <a:rPr lang="zh-CN" altLang="en-US"/>
              <a:t>产生两种键值对：</a:t>
            </a:r>
          </a:p>
          <a:p>
            <a:r>
              <a:rPr lang="zh-CN" altLang="en-US"/>
              <a:t>输出 </a:t>
            </a:r>
            <a:r>
              <a:rPr lang="en-US" altLang="zh-CN"/>
              <a:t>&lt;</a:t>
            </a:r>
            <a:r>
              <a:rPr lang="en" altLang="zh-CN"/>
              <a:t>null, (</a:t>
            </a:r>
            <a:r>
              <a:rPr lang="zh-CN" altLang="en-US"/>
              <a:t>标签</a:t>
            </a:r>
            <a:r>
              <a:rPr lang="en-US" altLang="zh-CN"/>
              <a:t>, </a:t>
            </a:r>
            <a:r>
              <a:rPr lang="zh-CN" altLang="en-US"/>
              <a:t>人名</a:t>
            </a:r>
            <a:r>
              <a:rPr lang="en-US" altLang="zh-CN"/>
              <a:t>)&gt; </a:t>
            </a:r>
            <a:r>
              <a:rPr lang="zh-CN" altLang="en-US"/>
              <a:t>，即把上一轮更新的标签传给</a:t>
            </a:r>
            <a:r>
              <a:rPr lang="en" altLang="zh-CN"/>
              <a:t>reducer</a:t>
            </a:r>
            <a:r>
              <a:rPr lang="zh-CN" altLang="en"/>
              <a:t>。</a:t>
            </a:r>
          </a:p>
          <a:p>
            <a:r>
              <a:rPr lang="zh-CN" altLang="en-US"/>
              <a:t>输出</a:t>
            </a:r>
            <a:r>
              <a:rPr lang="en-US" altLang="zh-CN"/>
              <a:t>&lt;</a:t>
            </a:r>
            <a:r>
              <a:rPr lang="en" altLang="zh-CN"/>
              <a:t>null, (link_list, </a:t>
            </a:r>
            <a:r>
              <a:rPr lang="zh-CN" altLang="en-US"/>
              <a:t>人名</a:t>
            </a:r>
            <a:r>
              <a:rPr lang="en-US" altLang="zh-CN"/>
              <a:t>)&gt;</a:t>
            </a:r>
            <a:r>
              <a:rPr lang="zh-CN" altLang="en-US"/>
              <a:t>，即把邻居列表传给</a:t>
            </a:r>
            <a:r>
              <a:rPr lang="en" altLang="zh-CN"/>
              <a:t>reducer</a:t>
            </a:r>
            <a:r>
              <a:rPr lang="zh-CN" altLang="en"/>
              <a:t>。</a:t>
            </a:r>
          </a:p>
          <a:p>
            <a:r>
              <a:rPr lang="zh-CN" altLang="en-US"/>
              <a:t>可见</a:t>
            </a:r>
            <a:r>
              <a:rPr lang="en" altLang="zh-CN"/>
              <a:t>mapper</a:t>
            </a:r>
            <a:r>
              <a:rPr lang="zh-CN" altLang="en-US"/>
              <a:t>什么都没有做，输出的</a:t>
            </a:r>
            <a:r>
              <a:rPr lang="en" altLang="zh-CN"/>
              <a:t>key</a:t>
            </a:r>
            <a:r>
              <a:rPr lang="zh-CN" altLang="en-US"/>
              <a:t>是</a:t>
            </a:r>
            <a:r>
              <a:rPr lang="en" altLang="zh-CN"/>
              <a:t>NullWritable</a:t>
            </a:r>
            <a:r>
              <a:rPr lang="zh-CN" altLang="en-US"/>
              <a:t>类型，所有键值对都发射到同一个</a:t>
            </a:r>
            <a:r>
              <a:rPr lang="en" altLang="zh-CN"/>
              <a:t>reducer</a:t>
            </a:r>
            <a:r>
              <a:rPr lang="zh-CN" altLang="en"/>
              <a:t>。</a:t>
            </a:r>
            <a:endParaRPr lang="en-US" altLang="zh-CN"/>
          </a:p>
          <a:p>
            <a:endParaRPr lang="en-US" altLang="zh-CN"/>
          </a:p>
          <a:p>
            <a:r>
              <a:rPr lang="en" altLang="zh-CN" b="1" i="1"/>
              <a:t>Reducer:</a:t>
            </a:r>
            <a:endParaRPr lang="en" altLang="zh-CN"/>
          </a:p>
          <a:p>
            <a:r>
              <a:rPr lang="en" altLang="zh-CN"/>
              <a:t>Reduce</a:t>
            </a:r>
            <a:r>
              <a:rPr lang="zh-CN" altLang="en-US"/>
              <a:t>根据上面的同步更新公式，计算</a:t>
            </a:r>
            <a:r>
              <a:rPr lang="en" altLang="zh-CN"/>
              <a:t>key</a:t>
            </a:r>
            <a:r>
              <a:rPr lang="zh-CN" altLang="en-US"/>
              <a:t>对应人物的新标签。</a:t>
            </a:r>
            <a:r>
              <a:rPr lang="en" altLang="zh-CN"/>
              <a:t>name_label</a:t>
            </a:r>
            <a:r>
              <a:rPr lang="zh-CN" altLang="en-US"/>
              <a:t>仍然用于保存人名对应的标签，在迭代过程中可以直接更新修改；</a:t>
            </a:r>
            <a:r>
              <a:rPr lang="en" altLang="zh-CN"/>
              <a:t>link_lists</a:t>
            </a:r>
            <a:r>
              <a:rPr lang="zh-CN" altLang="en-US"/>
              <a:t>保存每个人物的邻居同现频率列表；</a:t>
            </a:r>
            <a:r>
              <a:rPr lang="en" altLang="zh-CN"/>
              <a:t>neighbor_list</a:t>
            </a:r>
            <a:r>
              <a:rPr lang="zh-CN" altLang="en-US"/>
              <a:t>保存邻居列表的格式化输出字符串。在</a:t>
            </a:r>
            <a:r>
              <a:rPr lang="en" altLang="zh-CN"/>
              <a:t>reduce</a:t>
            </a:r>
            <a:r>
              <a:rPr lang="zh-CN" altLang="en-US"/>
              <a:t>中保存</a:t>
            </a:r>
            <a:r>
              <a:rPr lang="en" altLang="zh-CN"/>
              <a:t>mapper</a:t>
            </a:r>
            <a:r>
              <a:rPr lang="zh-CN" altLang="en-US"/>
              <a:t>发来的旧标签和邻居列表到</a:t>
            </a:r>
            <a:r>
              <a:rPr lang="en" altLang="zh-CN"/>
              <a:t>Hashtable</a:t>
            </a:r>
            <a:r>
              <a:rPr lang="zh-CN" altLang="en"/>
              <a:t>，</a:t>
            </a:r>
            <a:r>
              <a:rPr lang="zh-CN" altLang="en-US"/>
              <a:t>待</a:t>
            </a:r>
            <a:r>
              <a:rPr lang="en" altLang="zh-CN"/>
              <a:t>cleanup</a:t>
            </a:r>
            <a:r>
              <a:rPr lang="zh-CN" altLang="en-US"/>
              <a:t>中再统一计算和更新。</a:t>
            </a:r>
          </a:p>
          <a:p>
            <a:endParaRPr lang="zh-CN" altLang="en"/>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33</a:t>
            </a:fld>
            <a:endParaRPr lang="zh-CN" altLang="en-US"/>
          </a:p>
        </p:txBody>
      </p:sp>
    </p:spTree>
    <p:extLst>
      <p:ext uri="{BB962C8B-B14F-4D97-AF65-F5344CB8AC3E}">
        <p14:creationId xmlns:p14="http://schemas.microsoft.com/office/powerpoint/2010/main" val="70905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dirty="0"/>
              <a:t>优化取得的效果</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56115" y="1341120"/>
            <a:ext cx="5475725" cy="3903723"/>
          </a:xfrm>
        </p:spPr>
        <p:txBody>
          <a:bodyPr rtlCol="0"/>
          <a:lstStyle/>
          <a:p>
            <a:r>
              <a:rPr lang="zh-CN" altLang="en-US" b="1" dirty="0"/>
              <a:t>迭代终止条件</a:t>
            </a:r>
            <a:endParaRPr lang="zh-CN" altLang="en-US" dirty="0"/>
          </a:p>
          <a:p>
            <a:r>
              <a:rPr lang="zh-CN" altLang="en-US" dirty="0"/>
              <a:t>迭代至固定次数（默认</a:t>
            </a:r>
            <a:r>
              <a:rPr lang="en-US" altLang="zh-CN" dirty="0"/>
              <a:t>20</a:t>
            </a:r>
            <a:r>
              <a:rPr lang="zh-CN" altLang="en-US" dirty="0"/>
              <a:t>次，用户也可以手动输入）。</a:t>
            </a:r>
            <a:endParaRPr lang="en-US" altLang="zh-CN" dirty="0"/>
          </a:p>
          <a:p>
            <a:endParaRPr lang="zh-CN" altLang="en-US" dirty="0"/>
          </a:p>
          <a:p>
            <a:r>
              <a:rPr lang="zh-CN" altLang="en-US" b="1" dirty="0"/>
              <a:t>优化取得的效果</a:t>
            </a:r>
          </a:p>
          <a:p>
            <a:r>
              <a:rPr lang="zh-CN" altLang="en-US" dirty="0"/>
              <a:t>收敛需要的迭代轮数减少了，且每一轮迭代所需的时间没有增加，因此总的算法效率提升了。可见并不是所有的问题都适合使用</a:t>
            </a:r>
            <a:r>
              <a:rPr lang="en" altLang="zh-CN" dirty="0"/>
              <a:t>MapReduce</a:t>
            </a:r>
            <a:r>
              <a:rPr lang="zh-CN" altLang="en-US" dirty="0"/>
              <a:t>进行并行处理，这里实际上完全是串行的作法，但是更适合异步更新的需求。</a:t>
            </a:r>
            <a:endParaRPr lang="en-US"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34</a:t>
            </a:fld>
            <a:endParaRPr lang="zh-CN" altLang="en-US"/>
          </a:p>
        </p:txBody>
      </p:sp>
    </p:spTree>
    <p:extLst>
      <p:ext uri="{BB962C8B-B14F-4D97-AF65-F5344CB8AC3E}">
        <p14:creationId xmlns:p14="http://schemas.microsoft.com/office/powerpoint/2010/main" val="324864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a:t>问题</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196445"/>
            <a:ext cx="6697980" cy="5483755"/>
          </a:xfrm>
        </p:spPr>
        <p:txBody>
          <a:bodyPr rtlCol="0"/>
          <a:lstStyle/>
          <a:p>
            <a:endParaRPr lang="en-US" altLang="zh-CN" b="1" dirty="0"/>
          </a:p>
          <a:p>
            <a:r>
              <a:rPr lang="zh-CN" altLang="en-US" b="1" dirty="0"/>
              <a:t>迭代的终止条件</a:t>
            </a:r>
            <a:endParaRPr lang="zh-CN" altLang="en-US" dirty="0"/>
          </a:p>
          <a:p>
            <a:r>
              <a:rPr lang="zh-CN" altLang="en-US" dirty="0"/>
              <a:t>在</a:t>
            </a:r>
            <a:r>
              <a:rPr lang="zh-CN" altLang="en-US" dirty="0">
                <a:solidFill>
                  <a:srgbClr val="FFFF00"/>
                </a:solidFill>
              </a:rPr>
              <a:t>理想</a:t>
            </a:r>
            <a:r>
              <a:rPr lang="zh-CN" altLang="en-US" dirty="0"/>
              <a:t>情况下，迭代</a:t>
            </a:r>
            <a:r>
              <a:rPr lang="zh-CN" altLang="en-US" dirty="0">
                <a:solidFill>
                  <a:srgbClr val="FFFF00"/>
                </a:solidFill>
              </a:rPr>
              <a:t>一定轮数</a:t>
            </a:r>
            <a:r>
              <a:rPr lang="zh-CN" altLang="en-US" dirty="0"/>
              <a:t>后，各节点标签都将</a:t>
            </a:r>
            <a:r>
              <a:rPr lang="zh-CN" altLang="en-US" dirty="0">
                <a:solidFill>
                  <a:srgbClr val="FFFF00"/>
                </a:solidFill>
              </a:rPr>
              <a:t>不再变化</a:t>
            </a:r>
            <a:r>
              <a:rPr lang="zh-CN" altLang="en-US" dirty="0"/>
              <a:t>，即算法收敛。此时剩余不同标签的数量即是社区的数目。如果算法确实能够收敛，那么甚至不必费心在每轮迭代之后判断是否有节点的标签改变了，用户可以手动输入一个足够大的固定迭代轮数，或者多尝试几个数字并比较输出结果，来测试收敛所需的大致轮数。</a:t>
            </a:r>
            <a:endParaRPr lang="en-US" altLang="zh-CN" dirty="0"/>
          </a:p>
          <a:p>
            <a:pPr marL="0" indent="0">
              <a:buNone/>
            </a:pPr>
            <a:endParaRPr lang="zh-CN" altLang="en-US" dirty="0"/>
          </a:p>
          <a:p>
            <a:r>
              <a:rPr lang="zh-CN" altLang="en-US" dirty="0"/>
              <a:t>然而，对于某些特定的图来说，一个节点可能在两个或者更多个社区里都有数量相当的邻居。由于我们的算法总是</a:t>
            </a:r>
            <a:r>
              <a:rPr lang="zh-CN" altLang="en-US" dirty="0">
                <a:solidFill>
                  <a:srgbClr val="FFFF00"/>
                </a:solidFill>
              </a:rPr>
              <a:t>随机选取</a:t>
            </a:r>
            <a:r>
              <a:rPr lang="zh-CN" altLang="en-US" dirty="0"/>
              <a:t>出现频率最高的标签来替换当前的，就可能造成这样的节点在好几个</a:t>
            </a:r>
            <a:r>
              <a:rPr lang="zh-CN" altLang="en-US" dirty="0">
                <a:solidFill>
                  <a:srgbClr val="FFFF00"/>
                </a:solidFill>
              </a:rPr>
              <a:t>社区之间跳来跳去</a:t>
            </a:r>
            <a:r>
              <a:rPr lang="zh-CN" altLang="en-US" dirty="0"/>
              <a:t>，这也就是说，算法也</a:t>
            </a:r>
            <a:r>
              <a:rPr lang="zh-CN" altLang="en-US" dirty="0">
                <a:solidFill>
                  <a:srgbClr val="FFFF00"/>
                </a:solidFill>
              </a:rPr>
              <a:t>可能永远不会收敛</a:t>
            </a:r>
            <a:r>
              <a:rPr lang="zh-CN" altLang="en-US" dirty="0"/>
              <a:t>。在这种情况下，用户仍然可以手动输入一个</a:t>
            </a:r>
            <a:r>
              <a:rPr lang="zh-CN" altLang="en-US" dirty="0">
                <a:solidFill>
                  <a:srgbClr val="FFFF00"/>
                </a:solidFill>
              </a:rPr>
              <a:t>足够大的固定迭代轮数</a:t>
            </a:r>
            <a:r>
              <a:rPr lang="zh-CN" altLang="en-US" dirty="0"/>
              <a:t>，从而强行打破死循环，或者改以“</a:t>
            </a:r>
            <a:r>
              <a:rPr lang="zh-CN" altLang="en-US" dirty="0">
                <a:solidFill>
                  <a:srgbClr val="FFFF00"/>
                </a:solidFill>
              </a:rPr>
              <a:t>每个节点在当前社区内的邻居不少于社区外的邻居</a:t>
            </a:r>
            <a:r>
              <a:rPr lang="zh-CN" altLang="en-US" dirty="0"/>
              <a:t>”（也即和这个节点是同一个标签的邻居不少于和这个节点标签不同的邻居）作为迭代终止条件。</a:t>
            </a:r>
          </a:p>
          <a:p>
            <a:pPr marL="0" indent="0">
              <a:buNone/>
            </a:pPr>
            <a:br>
              <a:rPr lang="zh-CN" altLang="en-US" dirty="0"/>
            </a:b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35</a:t>
            </a:fld>
            <a:endParaRPr lang="zh-CN" altLang="en-US"/>
          </a:p>
        </p:txBody>
      </p:sp>
    </p:spTree>
    <p:extLst>
      <p:ext uri="{BB962C8B-B14F-4D97-AF65-F5344CB8AC3E}">
        <p14:creationId xmlns:p14="http://schemas.microsoft.com/office/powerpoint/2010/main" val="190829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dirty="0"/>
              <a:t>进一步优化</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356115" y="1534160"/>
            <a:ext cx="6816846" cy="3710683"/>
          </a:xfrm>
        </p:spPr>
        <p:txBody>
          <a:bodyPr rtlCol="0"/>
          <a:lstStyle/>
          <a:p>
            <a:r>
              <a:rPr lang="zh-CN" altLang="en-US" b="1" dirty="0"/>
              <a:t>迭代终止条件的判断</a:t>
            </a:r>
            <a:r>
              <a:rPr lang="en-US" altLang="zh-CN" b="1" dirty="0"/>
              <a:t>:</a:t>
            </a:r>
            <a:endParaRPr lang="zh-CN" altLang="en-US" dirty="0"/>
          </a:p>
          <a:p>
            <a:r>
              <a:rPr lang="zh-CN" altLang="en-US" dirty="0"/>
              <a:t>不管是同步更新还是异步更新，如果由用户手动输入迭代轮数，那么由于用户并不清楚迭代多少轮才能收敛，就只能往大里猜，或者多试几个数。这样将造成不必要的浪费。有没有可能用最少的迭代轮数实现相同的效果呢？很容易想到在异步更新的基础上进行修改，在</a:t>
            </a:r>
            <a:r>
              <a:rPr lang="en" altLang="zh-CN" dirty="0"/>
              <a:t>cleanup</a:t>
            </a:r>
            <a:r>
              <a:rPr lang="zh-CN" altLang="en-US" dirty="0"/>
              <a:t>里完成所有人物的标签更新后，可以遍历计算每个人物是否符合社区内的邻居同现频率之和不低于社区外的，全部符合的话，就想办法通知外部提前停止迭代。</a:t>
            </a:r>
            <a:endParaRPr lang="en-US" altLang="zh-CN" dirty="0"/>
          </a:p>
          <a:p>
            <a:endParaRPr lang="zh-CN" altLang="en-US" dirty="0"/>
          </a:p>
          <a:p>
            <a:r>
              <a:rPr lang="zh-CN" altLang="en-US" dirty="0"/>
              <a:t>可是怎样“通知外部”呢？首先想到</a:t>
            </a:r>
            <a:r>
              <a:rPr lang="en" altLang="zh-CN" dirty="0"/>
              <a:t>context.getConfiguration().set()</a:t>
            </a:r>
            <a:r>
              <a:rPr lang="zh-CN" altLang="en" dirty="0"/>
              <a:t>，</a:t>
            </a:r>
            <a:r>
              <a:rPr lang="zh-CN" altLang="en-US" dirty="0"/>
              <a:t>然而，很不幸，</a:t>
            </a:r>
            <a:r>
              <a:rPr lang="en" altLang="zh-CN" dirty="0"/>
              <a:t>context</a:t>
            </a:r>
            <a:r>
              <a:rPr lang="zh-CN" altLang="en-US" dirty="0"/>
              <a:t>无论从外界传递给</a:t>
            </a:r>
            <a:r>
              <a:rPr lang="en" altLang="zh-CN" dirty="0"/>
              <a:t>job</a:t>
            </a:r>
            <a:r>
              <a:rPr lang="zh-CN" altLang="en" dirty="0"/>
              <a:t>，</a:t>
            </a:r>
            <a:r>
              <a:rPr lang="zh-CN" altLang="en-US" dirty="0"/>
              <a:t>还是由</a:t>
            </a:r>
            <a:r>
              <a:rPr lang="en" altLang="zh-CN" dirty="0"/>
              <a:t>job</a:t>
            </a:r>
            <a:r>
              <a:rPr lang="zh-CN" altLang="en-US" dirty="0"/>
              <a:t>分配给诸</a:t>
            </a:r>
            <a:r>
              <a:rPr lang="en" altLang="zh-CN" dirty="0"/>
              <a:t>mapper</a:t>
            </a:r>
            <a:r>
              <a:rPr lang="zh-CN" altLang="en-US" dirty="0"/>
              <a:t>和</a:t>
            </a:r>
            <a:r>
              <a:rPr lang="en" altLang="zh-CN" dirty="0"/>
              <a:t>reducer</a:t>
            </a:r>
            <a:r>
              <a:rPr lang="zh-CN" altLang="en" dirty="0"/>
              <a:t>，</a:t>
            </a:r>
            <a:r>
              <a:rPr lang="zh-CN" altLang="en-US" dirty="0"/>
              <a:t>都用的是值传递而非引用传递。这也是为了维持</a:t>
            </a:r>
            <a:r>
              <a:rPr lang="en" altLang="zh-CN" dirty="0"/>
              <a:t>context</a:t>
            </a:r>
            <a:r>
              <a:rPr lang="zh-CN" altLang="en-US" dirty="0"/>
              <a:t>的全局统一，简而言之，</a:t>
            </a:r>
            <a:r>
              <a:rPr lang="en" altLang="zh-CN" dirty="0"/>
              <a:t>configuration</a:t>
            </a:r>
            <a:r>
              <a:rPr lang="zh-CN" altLang="en-US" dirty="0"/>
              <a:t>可以在</a:t>
            </a:r>
            <a:r>
              <a:rPr lang="en" altLang="zh-CN" dirty="0"/>
              <a:t>job</a:t>
            </a:r>
            <a:r>
              <a:rPr lang="zh-CN" altLang="en-US" dirty="0"/>
              <a:t>外</a:t>
            </a:r>
            <a:r>
              <a:rPr lang="en" altLang="zh-CN" dirty="0"/>
              <a:t>set</a:t>
            </a:r>
            <a:r>
              <a:rPr lang="zh-CN" altLang="en" dirty="0"/>
              <a:t>，</a:t>
            </a:r>
            <a:r>
              <a:rPr lang="en" altLang="zh-CN" dirty="0"/>
              <a:t>mapper</a:t>
            </a:r>
            <a:r>
              <a:rPr lang="zh-CN" altLang="en-US" dirty="0"/>
              <a:t>和</a:t>
            </a:r>
            <a:r>
              <a:rPr lang="en" altLang="zh-CN" dirty="0"/>
              <a:t>reducer</a:t>
            </a:r>
            <a:r>
              <a:rPr lang="zh-CN" altLang="en-US" dirty="0"/>
              <a:t>里</a:t>
            </a:r>
            <a:r>
              <a:rPr lang="en" altLang="zh-CN" dirty="0"/>
              <a:t>get</a:t>
            </a:r>
            <a:r>
              <a:rPr lang="zh-CN" altLang="en" dirty="0"/>
              <a:t>，</a:t>
            </a:r>
            <a:r>
              <a:rPr lang="zh-CN" altLang="en-US" dirty="0"/>
              <a:t>即使只用到一个</a:t>
            </a:r>
            <a:r>
              <a:rPr lang="en" altLang="zh-CN" dirty="0"/>
              <a:t>reducer</a:t>
            </a:r>
            <a:r>
              <a:rPr lang="zh-CN" altLang="en" dirty="0"/>
              <a:t>，</a:t>
            </a:r>
            <a:r>
              <a:rPr lang="zh-CN" altLang="en-US" dirty="0"/>
              <a:t>也不能指望在这个</a:t>
            </a:r>
            <a:r>
              <a:rPr lang="en" altLang="zh-CN" dirty="0"/>
              <a:t>reducer</a:t>
            </a:r>
            <a:r>
              <a:rPr lang="zh-CN" altLang="en-US" dirty="0"/>
              <a:t>里</a:t>
            </a:r>
            <a:r>
              <a:rPr lang="en" altLang="zh-CN" dirty="0"/>
              <a:t>set</a:t>
            </a:r>
            <a:r>
              <a:rPr lang="zh-CN" altLang="en-US" dirty="0"/>
              <a:t>一个值，再到</a:t>
            </a:r>
            <a:r>
              <a:rPr lang="en" altLang="zh-CN" dirty="0"/>
              <a:t>job</a:t>
            </a:r>
            <a:r>
              <a:rPr lang="zh-CN" altLang="en-US" dirty="0"/>
              <a:t>外面去</a:t>
            </a:r>
            <a:r>
              <a:rPr lang="en" altLang="zh-CN" dirty="0"/>
              <a:t>get</a:t>
            </a:r>
            <a:r>
              <a:rPr lang="zh-CN" altLang="en" dirty="0"/>
              <a:t>。</a:t>
            </a:r>
            <a:r>
              <a:rPr lang="zh-CN" altLang="en-US" dirty="0"/>
              <a:t>这个“传不出</a:t>
            </a:r>
            <a:r>
              <a:rPr lang="en" altLang="zh-CN" dirty="0"/>
              <a:t>reducer</a:t>
            </a:r>
            <a:r>
              <a:rPr lang="zh-CN" altLang="en-US" dirty="0"/>
              <a:t>的</a:t>
            </a:r>
            <a:r>
              <a:rPr lang="en" altLang="zh-CN" dirty="0"/>
              <a:t>configuration”</a:t>
            </a:r>
            <a:r>
              <a:rPr lang="zh-CN" altLang="en-US" dirty="0"/>
              <a:t>耗费了我们大量时间去定位问题，最后我们转而在</a:t>
            </a:r>
            <a:r>
              <a:rPr lang="en" altLang="zh-CN" dirty="0"/>
              <a:t>hadoop</a:t>
            </a:r>
            <a:r>
              <a:rPr lang="zh-CN" altLang="en-US" dirty="0"/>
              <a:t>的文件系统里专门建了一个文件来存放这个值。</a:t>
            </a:r>
          </a:p>
          <a:p>
            <a:endParaRPr lang="zh-CN" altLang="en-US" dirty="0"/>
          </a:p>
          <a:p>
            <a:pPr marL="0" indent="0">
              <a:buNone/>
            </a:pPr>
            <a:br>
              <a:rPr lang="zh-CN" altLang="en-US" dirty="0"/>
            </a:br>
            <a:endParaRPr lang="en" altLang="zh-C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36</a:t>
            </a:fld>
            <a:endParaRPr lang="zh-CN" altLang="en-US"/>
          </a:p>
        </p:txBody>
      </p:sp>
    </p:spTree>
    <p:extLst>
      <p:ext uri="{BB962C8B-B14F-4D97-AF65-F5344CB8AC3E}">
        <p14:creationId xmlns:p14="http://schemas.microsoft.com/office/powerpoint/2010/main" val="114852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254686" y="1196445"/>
            <a:ext cx="10997514" cy="5483755"/>
          </a:xfrm>
        </p:spPr>
        <p:txBody>
          <a:bodyPr rtlCol="0"/>
          <a:lstStyle/>
          <a:p>
            <a:endParaRPr lang="en-US" altLang="zh-CN" sz="2400" b="1" dirty="0">
              <a:solidFill>
                <a:srgbClr val="FFFF00"/>
              </a:solidFill>
            </a:endParaRPr>
          </a:p>
          <a:p>
            <a:r>
              <a:rPr lang="zh-CN" altLang="en-US" sz="2400" b="1" dirty="0">
                <a:solidFill>
                  <a:srgbClr val="FFFF00"/>
                </a:solidFill>
              </a:rPr>
              <a:t>异步实现</a:t>
            </a:r>
            <a:endParaRPr lang="en-US" altLang="zh-CN" sz="2400" b="1" dirty="0">
              <a:solidFill>
                <a:srgbClr val="FFFF00"/>
              </a:solidFill>
            </a:endParaRPr>
          </a:p>
          <a:p>
            <a:endParaRPr lang="zh-CN" altLang="en-US" sz="2400" b="1" dirty="0">
              <a:solidFill>
                <a:srgbClr val="FFFF00"/>
              </a:solidFill>
            </a:endParaRPr>
          </a:p>
          <a:p>
            <a:r>
              <a:rPr lang="en" altLang="zh-CN" b="1" i="1" dirty="0"/>
              <a:t>Label Propagation Reducer:</a:t>
            </a:r>
            <a:endParaRPr lang="en" altLang="zh-CN" dirty="0"/>
          </a:p>
          <a:p>
            <a:r>
              <a:rPr lang="en" altLang="zh-CN" dirty="0"/>
              <a:t>cleanup</a:t>
            </a:r>
            <a:r>
              <a:rPr lang="zh-CN" altLang="en-US" dirty="0"/>
              <a:t>中统一计算和更新所有人物的标签后，进行是否达到迭代终止条件的判断并将判断结论写入文件。</a:t>
            </a:r>
          </a:p>
          <a:p>
            <a:endParaRPr lang="en-US" altLang="zh-CN" dirty="0"/>
          </a:p>
          <a:p>
            <a:r>
              <a:rPr lang="en" altLang="zh-CN" b="1" i="1" dirty="0"/>
              <a:t>Label Propagation Iterator:</a:t>
            </a:r>
            <a:endParaRPr lang="en" altLang="zh-CN" dirty="0"/>
          </a:p>
          <a:p>
            <a:r>
              <a:rPr lang="zh-CN" altLang="en-US" dirty="0"/>
              <a:t>这个模块的</a:t>
            </a:r>
            <a:r>
              <a:rPr lang="en" altLang="zh-CN" dirty="0"/>
              <a:t>main</a:t>
            </a:r>
            <a:r>
              <a:rPr lang="zh-CN" altLang="en-US" dirty="0"/>
              <a:t>函数返回值是一个布尔值，即达到迭代终止条件与否。</a:t>
            </a:r>
          </a:p>
          <a:p>
            <a:endParaRPr lang="en-US" altLang="zh-CN" dirty="0"/>
          </a:p>
          <a:p>
            <a:r>
              <a:rPr lang="en" altLang="zh-CN" b="1" i="1" dirty="0"/>
              <a:t>Label Propagation Driver</a:t>
            </a:r>
            <a:endParaRPr lang="en" altLang="zh-CN" dirty="0"/>
          </a:p>
          <a:p>
            <a:r>
              <a:rPr lang="zh-CN" altLang="en-US" dirty="0"/>
              <a:t>当</a:t>
            </a:r>
            <a:r>
              <a:rPr lang="en" altLang="zh-CN" dirty="0"/>
              <a:t>LabelPropagationIter.LabelPropIter.main()</a:t>
            </a:r>
            <a:r>
              <a:rPr lang="zh-CN" altLang="en-US" dirty="0"/>
              <a:t>返回值为</a:t>
            </a:r>
            <a:r>
              <a:rPr lang="en" altLang="zh-CN" dirty="0"/>
              <a:t>true</a:t>
            </a:r>
            <a:r>
              <a:rPr lang="zh-CN" altLang="en-US" dirty="0"/>
              <a:t>时，跳出循环。</a:t>
            </a:r>
          </a:p>
          <a:p>
            <a:endParaRPr lang="zh-CN" altLang="e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37</a:t>
            </a:fld>
            <a:endParaRPr lang="zh-CN" altLang="en-US"/>
          </a:p>
        </p:txBody>
      </p:sp>
    </p:spTree>
    <p:extLst>
      <p:ext uri="{BB962C8B-B14F-4D97-AF65-F5344CB8AC3E}">
        <p14:creationId xmlns:p14="http://schemas.microsoft.com/office/powerpoint/2010/main" val="408752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dirty="0"/>
              <a:t>优化取得的效果</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196445"/>
            <a:ext cx="5638114" cy="5483755"/>
          </a:xfrm>
        </p:spPr>
        <p:txBody>
          <a:bodyPr rtlCol="0"/>
          <a:lstStyle/>
          <a:p>
            <a:r>
              <a:rPr lang="zh-CN" altLang="en-US" b="1" dirty="0"/>
              <a:t>最终迭代轮数</a:t>
            </a:r>
            <a:endParaRPr lang="zh-CN" altLang="en-US" dirty="0"/>
          </a:p>
          <a:p>
            <a:r>
              <a:rPr lang="zh-CN" altLang="en-US" dirty="0"/>
              <a:t>根据反复测试，实际收敛所需的迭代轮数往往在</a:t>
            </a:r>
            <a:r>
              <a:rPr lang="en-US" altLang="zh-CN" dirty="0"/>
              <a:t>3-5</a:t>
            </a:r>
            <a:r>
              <a:rPr lang="zh-CN" altLang="en-US" dirty="0"/>
              <a:t>之间，故之前即使手动输入迭代</a:t>
            </a:r>
            <a:r>
              <a:rPr lang="en-US" altLang="zh-CN" dirty="0"/>
              <a:t>10</a:t>
            </a:r>
            <a:r>
              <a:rPr lang="zh-CN" altLang="en-US" dirty="0"/>
              <a:t>轮也是太浪费了。</a:t>
            </a:r>
            <a:endParaRPr lang="en-US" altLang="zh-CN" dirty="0"/>
          </a:p>
          <a:p>
            <a:endParaRPr lang="zh-CN" altLang="en-US" dirty="0"/>
          </a:p>
          <a:p>
            <a:r>
              <a:rPr lang="zh-CN" altLang="en-US" b="1" dirty="0"/>
              <a:t>程序的性能分析</a:t>
            </a:r>
          </a:p>
          <a:p>
            <a:r>
              <a:rPr lang="zh-CN" altLang="en-US" dirty="0"/>
              <a:t>效率上：“同步</a:t>
            </a:r>
            <a:r>
              <a:rPr lang="en-US" altLang="zh-CN" dirty="0"/>
              <a:t>+</a:t>
            </a:r>
            <a:r>
              <a:rPr lang="zh-CN" altLang="en-US" dirty="0"/>
              <a:t>随机更新伪异步” </a:t>
            </a:r>
            <a:r>
              <a:rPr lang="en-US" altLang="zh-CN" dirty="0"/>
              <a:t>&lt; “</a:t>
            </a:r>
            <a:r>
              <a:rPr lang="zh-CN" altLang="en-US" dirty="0"/>
              <a:t>手动输入迭代轮数的异步” </a:t>
            </a:r>
            <a:r>
              <a:rPr lang="en-US" altLang="zh-CN" dirty="0"/>
              <a:t>&lt; “</a:t>
            </a:r>
            <a:r>
              <a:rPr lang="zh-CN" altLang="en-US" dirty="0"/>
              <a:t>自行判断迭代终止条件的异步”</a:t>
            </a:r>
          </a:p>
          <a:p>
            <a:endParaRPr lang="zh-CN" altLang="e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38</a:t>
            </a:fld>
            <a:endParaRPr lang="zh-CN" altLang="en-US"/>
          </a:p>
        </p:txBody>
      </p:sp>
    </p:spTree>
    <p:extLst>
      <p:ext uri="{BB962C8B-B14F-4D97-AF65-F5344CB8AC3E}">
        <p14:creationId xmlns:p14="http://schemas.microsoft.com/office/powerpoint/2010/main" val="27394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结果展示</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39</a:t>
            </a:fld>
            <a:endParaRPr lang="zh-CN" altLang="en-US"/>
          </a:p>
        </p:txBody>
      </p:sp>
      <p:pic>
        <p:nvPicPr>
          <p:cNvPr id="4" name="图片 3">
            <a:extLst>
              <a:ext uri="{FF2B5EF4-FFF2-40B4-BE49-F238E27FC236}">
                <a16:creationId xmlns:a16="http://schemas.microsoft.com/office/drawing/2014/main" id="{328878C9-773C-46B8-8144-217D036A50A6}"/>
              </a:ext>
            </a:extLst>
          </p:cNvPr>
          <p:cNvPicPr>
            <a:picLocks noChangeAspect="1"/>
          </p:cNvPicPr>
          <p:nvPr/>
        </p:nvPicPr>
        <p:blipFill>
          <a:blip r:embed="rId3"/>
          <a:stretch>
            <a:fillRect/>
          </a:stretch>
        </p:blipFill>
        <p:spPr>
          <a:xfrm>
            <a:off x="1197133" y="1208994"/>
            <a:ext cx="9797733" cy="5106081"/>
          </a:xfrm>
          <a:prstGeom prst="rect">
            <a:avLst/>
          </a:prstGeom>
        </p:spPr>
      </p:pic>
    </p:spTree>
    <p:extLst>
      <p:ext uri="{BB962C8B-B14F-4D97-AF65-F5344CB8AC3E}">
        <p14:creationId xmlns:p14="http://schemas.microsoft.com/office/powerpoint/2010/main" val="79912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033261" cy="3072739"/>
          </a:xfrm>
        </p:spPr>
        <p:txBody>
          <a:bodyPr rtlCol="0"/>
          <a:lstStyle/>
          <a:p>
            <a:r>
              <a:rPr lang="en" altLang="zh-CN" b="1" dirty="0"/>
              <a:t>Mapper</a:t>
            </a:r>
            <a:r>
              <a:rPr lang="zh-CN" altLang="en" b="1" dirty="0"/>
              <a:t>：</a:t>
            </a:r>
            <a:endParaRPr lang="en-US" altLang="zh-CN" b="1" dirty="0"/>
          </a:p>
          <a:p>
            <a:pPr marL="0" indent="0">
              <a:buNone/>
            </a:pPr>
            <a:endParaRPr lang="en" altLang="zh-CN" dirty="0"/>
          </a:p>
          <a:p>
            <a:r>
              <a:rPr lang="zh-CN" altLang="en-US" dirty="0"/>
              <a:t>在</a:t>
            </a:r>
            <a:r>
              <a:rPr lang="en" altLang="zh-CN" dirty="0"/>
              <a:t>setup</a:t>
            </a:r>
            <a:r>
              <a:rPr lang="zh-CN" altLang="en-US" dirty="0"/>
              <a:t>中读入</a:t>
            </a:r>
            <a:r>
              <a:rPr lang="en" altLang="zh-CN" dirty="0" err="1"/>
              <a:t>name_list.txt</a:t>
            </a:r>
            <a:r>
              <a:rPr lang="zh-CN" altLang="en" dirty="0"/>
              <a:t>，</a:t>
            </a:r>
            <a:r>
              <a:rPr lang="zh-CN" altLang="en-US" dirty="0"/>
              <a:t>存入</a:t>
            </a:r>
            <a:r>
              <a:rPr lang="en" altLang="zh-CN" dirty="0" err="1"/>
              <a:t>ArrayList</a:t>
            </a:r>
            <a:r>
              <a:rPr lang="zh-CN" altLang="en-US" dirty="0"/>
              <a:t>备用。</a:t>
            </a:r>
          </a:p>
          <a:p>
            <a:r>
              <a:rPr lang="zh-CN" altLang="en-US" dirty="0"/>
              <a:t>默认的</a:t>
            </a:r>
            <a:r>
              <a:rPr lang="en" altLang="zh-CN" dirty="0" err="1"/>
              <a:t>LineRecordReader</a:t>
            </a:r>
            <a:r>
              <a:rPr lang="zh-CN" altLang="en-US" dirty="0"/>
              <a:t>每次读取文件的一行（以</a:t>
            </a:r>
            <a:r>
              <a:rPr lang="en-US" altLang="zh-CN" dirty="0"/>
              <a:t>'\</a:t>
            </a:r>
            <a:r>
              <a:rPr lang="en" altLang="zh-CN" dirty="0"/>
              <a:t>n'</a:t>
            </a:r>
            <a:r>
              <a:rPr lang="zh-CN" altLang="en-US" dirty="0"/>
              <a:t>划分），即本题中定义的“段落”，调用第三方</a:t>
            </a:r>
            <a:r>
              <a:rPr lang="en" altLang="zh-CN" dirty="0"/>
              <a:t>JAR</a:t>
            </a:r>
            <a:r>
              <a:rPr lang="zh-CN" altLang="en-US" dirty="0"/>
              <a:t>包对这一行（一段）进行分词，分词结果逐个与</a:t>
            </a:r>
            <a:r>
              <a:rPr lang="en" altLang="zh-CN" dirty="0" err="1"/>
              <a:t>ArrayList</a:t>
            </a:r>
            <a:r>
              <a:rPr lang="zh-CN" altLang="en-US" dirty="0"/>
              <a:t>中所存人名进行比对，匹配成功的保留。</a:t>
            </a:r>
            <a:endParaRPr lang="en-US" altLang="zh-CN" dirty="0"/>
          </a:p>
          <a:p>
            <a:endParaRPr lang="zh-CN" altLang="en-US" dirty="0"/>
          </a:p>
          <a:p>
            <a:r>
              <a:rPr lang="zh-CN" altLang="en-US" dirty="0"/>
              <a:t>本阶段不需要</a:t>
            </a:r>
            <a:r>
              <a:rPr lang="en" altLang="zh-CN" dirty="0"/>
              <a:t>Reducer</a:t>
            </a:r>
            <a:r>
              <a:rPr lang="zh-CN" altLang="en" dirty="0"/>
              <a:t>。</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4</a:t>
            </a:fld>
            <a:endParaRPr lang="zh-CN" altLang="en-US"/>
          </a:p>
        </p:txBody>
      </p:sp>
    </p:spTree>
    <p:extLst>
      <p:ext uri="{BB962C8B-B14F-4D97-AF65-F5344CB8AC3E}">
        <p14:creationId xmlns:p14="http://schemas.microsoft.com/office/powerpoint/2010/main" val="126296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结果展示</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40</a:t>
            </a:fld>
            <a:endParaRPr lang="zh-CN" altLang="en-US"/>
          </a:p>
        </p:txBody>
      </p:sp>
      <p:pic>
        <p:nvPicPr>
          <p:cNvPr id="4" name="图片 3">
            <a:extLst>
              <a:ext uri="{FF2B5EF4-FFF2-40B4-BE49-F238E27FC236}">
                <a16:creationId xmlns:a16="http://schemas.microsoft.com/office/drawing/2014/main" id="{328878C9-773C-46B8-8144-217D036A50A6}"/>
              </a:ext>
            </a:extLst>
          </p:cNvPr>
          <p:cNvPicPr>
            <a:picLocks noChangeAspect="1"/>
          </p:cNvPicPr>
          <p:nvPr/>
        </p:nvPicPr>
        <p:blipFill>
          <a:blip r:embed="rId3"/>
          <a:stretch>
            <a:fillRect/>
          </a:stretch>
        </p:blipFill>
        <p:spPr>
          <a:xfrm>
            <a:off x="1197133" y="1222606"/>
            <a:ext cx="9797733" cy="5078856"/>
          </a:xfrm>
          <a:prstGeom prst="rect">
            <a:avLst/>
          </a:prstGeom>
        </p:spPr>
      </p:pic>
    </p:spTree>
    <p:extLst>
      <p:ext uri="{BB962C8B-B14F-4D97-AF65-F5344CB8AC3E}">
        <p14:creationId xmlns:p14="http://schemas.microsoft.com/office/powerpoint/2010/main" val="390817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结果展示</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41</a:t>
            </a:fld>
            <a:endParaRPr lang="zh-CN" altLang="en-US"/>
          </a:p>
        </p:txBody>
      </p:sp>
      <p:pic>
        <p:nvPicPr>
          <p:cNvPr id="4" name="图片 3">
            <a:extLst>
              <a:ext uri="{FF2B5EF4-FFF2-40B4-BE49-F238E27FC236}">
                <a16:creationId xmlns:a16="http://schemas.microsoft.com/office/drawing/2014/main" id="{328878C9-773C-46B8-8144-217D036A50A6}"/>
              </a:ext>
            </a:extLst>
          </p:cNvPr>
          <p:cNvPicPr>
            <a:picLocks noChangeAspect="1"/>
          </p:cNvPicPr>
          <p:nvPr/>
        </p:nvPicPr>
        <p:blipFill>
          <a:blip r:embed="rId3"/>
          <a:stretch>
            <a:fillRect/>
          </a:stretch>
        </p:blipFill>
        <p:spPr>
          <a:xfrm>
            <a:off x="1223569" y="1222606"/>
            <a:ext cx="9744860" cy="5078856"/>
          </a:xfrm>
          <a:prstGeom prst="rect">
            <a:avLst/>
          </a:prstGeom>
        </p:spPr>
      </p:pic>
    </p:spTree>
    <p:extLst>
      <p:ext uri="{BB962C8B-B14F-4D97-AF65-F5344CB8AC3E}">
        <p14:creationId xmlns:p14="http://schemas.microsoft.com/office/powerpoint/2010/main" val="137061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a:xfrm>
            <a:off x="444500" y="419357"/>
            <a:ext cx="11214100" cy="535531"/>
          </a:xfrm>
        </p:spPr>
        <p:txBody>
          <a:bodyPr rtlCol="0"/>
          <a:lstStyle/>
          <a:p>
            <a:r>
              <a:rPr lang="zh-CN" altLang="en-US" dirty="0"/>
              <a:t>结果分析</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196445"/>
            <a:ext cx="7368540" cy="5483755"/>
          </a:xfrm>
        </p:spPr>
        <p:txBody>
          <a:bodyPr rtlCol="0"/>
          <a:lstStyle/>
          <a:p>
            <a:r>
              <a:rPr lang="zh-CN" altLang="en-US" dirty="0"/>
              <a:t>可见三种作法最后都收敛了。</a:t>
            </a:r>
            <a:endParaRPr lang="en-US" altLang="zh-CN" dirty="0"/>
          </a:p>
          <a:p>
            <a:r>
              <a:rPr lang="zh-CN" altLang="en-US" dirty="0"/>
              <a:t>且共同点是都有一个非常巨大的社区，一个中等规模的社区，</a:t>
            </a:r>
            <a:r>
              <a:rPr lang="en-US" altLang="zh-CN" dirty="0"/>
              <a:t>&lt;</a:t>
            </a:r>
            <a:r>
              <a:rPr lang="zh-CN" altLang="en-US" dirty="0"/>
              <a:t>虎将</a:t>
            </a:r>
            <a:r>
              <a:rPr lang="en-US" altLang="zh-CN" dirty="0"/>
              <a:t>, </a:t>
            </a:r>
            <a:r>
              <a:rPr lang="zh-CN" altLang="en-US" dirty="0"/>
              <a:t>熊师</a:t>
            </a:r>
            <a:r>
              <a:rPr lang="en-US" altLang="zh-CN" dirty="0"/>
              <a:t>&gt;</a:t>
            </a:r>
            <a:r>
              <a:rPr lang="zh-CN" altLang="en-US" dirty="0"/>
              <a:t>和</a:t>
            </a:r>
            <a:r>
              <a:rPr lang="en-US" altLang="zh-CN" dirty="0"/>
              <a:t>&lt;</a:t>
            </a:r>
            <a:r>
              <a:rPr lang="zh-CN" altLang="en-US" dirty="0"/>
              <a:t>千里眼</a:t>
            </a:r>
            <a:r>
              <a:rPr lang="en-US" altLang="zh-CN" dirty="0"/>
              <a:t>, </a:t>
            </a:r>
            <a:r>
              <a:rPr lang="zh-CN" altLang="en-US" dirty="0"/>
              <a:t>顺风耳</a:t>
            </a:r>
            <a:r>
              <a:rPr lang="en-US" altLang="zh-CN" dirty="0"/>
              <a:t>&gt;</a:t>
            </a:r>
            <a:r>
              <a:rPr lang="zh-CN" altLang="en-US" dirty="0"/>
              <a:t>这两对构成的两个小社区。</a:t>
            </a:r>
            <a:endParaRPr lang="en-US" altLang="zh-CN" dirty="0"/>
          </a:p>
          <a:p>
            <a:r>
              <a:rPr lang="zh-CN" altLang="en-US" dirty="0"/>
              <a:t>有时候</a:t>
            </a:r>
            <a:r>
              <a:rPr lang="en-US" altLang="zh-CN" dirty="0"/>
              <a:t>&lt;</a:t>
            </a:r>
            <a:r>
              <a:rPr lang="zh-CN" altLang="en-US" dirty="0"/>
              <a:t>急如火</a:t>
            </a:r>
            <a:r>
              <a:rPr lang="en-US" altLang="zh-CN" dirty="0"/>
              <a:t>, </a:t>
            </a:r>
            <a:r>
              <a:rPr lang="zh-CN" altLang="en-US" dirty="0"/>
              <a:t>掀烘兴</a:t>
            </a:r>
            <a:r>
              <a:rPr lang="en-US" altLang="zh-CN" dirty="0"/>
              <a:t>, </a:t>
            </a:r>
            <a:r>
              <a:rPr lang="zh-CN" altLang="en-US" dirty="0"/>
              <a:t>云里雾</a:t>
            </a:r>
            <a:r>
              <a:rPr lang="en-US" altLang="zh-CN" dirty="0"/>
              <a:t>&gt;</a:t>
            </a:r>
            <a:r>
              <a:rPr lang="zh-CN" altLang="en-US" dirty="0"/>
              <a:t>这三位会单独构成一个社区，还有时候是</a:t>
            </a:r>
            <a:r>
              <a:rPr lang="en-US" altLang="zh-CN" dirty="0"/>
              <a:t>&lt;</a:t>
            </a:r>
            <a:r>
              <a:rPr lang="zh-CN" altLang="en-US" dirty="0"/>
              <a:t>狻猊</a:t>
            </a:r>
            <a:r>
              <a:rPr lang="en-US" altLang="zh-CN" dirty="0"/>
              <a:t>, </a:t>
            </a:r>
            <a:r>
              <a:rPr lang="zh-CN" altLang="en-US" dirty="0"/>
              <a:t>雪狮</a:t>
            </a:r>
            <a:r>
              <a:rPr lang="en-US" altLang="zh-CN" dirty="0"/>
              <a:t>, </a:t>
            </a:r>
            <a:r>
              <a:rPr lang="zh-CN" altLang="en-US" dirty="0"/>
              <a:t>伏狸</a:t>
            </a:r>
            <a:r>
              <a:rPr lang="en-US" altLang="zh-CN" dirty="0"/>
              <a:t>, </a:t>
            </a:r>
            <a:r>
              <a:rPr lang="zh-CN" altLang="en-US" dirty="0"/>
              <a:t>黄狮</a:t>
            </a:r>
            <a:r>
              <a:rPr lang="en-US" altLang="zh-CN" dirty="0"/>
              <a:t>, </a:t>
            </a:r>
            <a:r>
              <a:rPr lang="zh-CN" altLang="en-US" dirty="0"/>
              <a:t>白泽</a:t>
            </a:r>
            <a:r>
              <a:rPr lang="en-US" altLang="zh-CN" dirty="0"/>
              <a:t>, </a:t>
            </a:r>
            <a:r>
              <a:rPr lang="zh-CN" altLang="en-US" dirty="0"/>
              <a:t>青脸儿</a:t>
            </a:r>
            <a:r>
              <a:rPr lang="en-US" altLang="zh-CN" dirty="0"/>
              <a:t>&gt;</a:t>
            </a:r>
            <a:r>
              <a:rPr lang="zh-CN" altLang="en-US" dirty="0"/>
              <a:t>，更多时候则并入最大的社区里。这就验证了算法具有一定的随机性。在这个题目中，随机性总的来说并不是很大。</a:t>
            </a:r>
            <a:endParaRPr lang="en-US" altLang="zh-CN" dirty="0"/>
          </a:p>
          <a:p>
            <a:r>
              <a:rPr lang="zh-CN" altLang="en-US" dirty="0"/>
              <a:t>在非常偶然的情况下，</a:t>
            </a:r>
            <a:r>
              <a:rPr lang="en-US" altLang="zh-CN" dirty="0"/>
              <a:t>&lt;</a:t>
            </a:r>
            <a:r>
              <a:rPr lang="zh-CN" altLang="en-US" dirty="0"/>
              <a:t>广智</a:t>
            </a:r>
            <a:r>
              <a:rPr lang="en-US" altLang="zh-CN" dirty="0"/>
              <a:t>, </a:t>
            </a:r>
            <a:r>
              <a:rPr lang="zh-CN" altLang="en-US" dirty="0"/>
              <a:t>广谋</a:t>
            </a:r>
            <a:r>
              <a:rPr lang="en-US" altLang="zh-CN" dirty="0"/>
              <a:t>&gt;</a:t>
            </a:r>
            <a:r>
              <a:rPr lang="zh-CN" altLang="en-US" dirty="0"/>
              <a:t>这二位也会单独构成一个社区，但绝大多数时候都在最大的社区里。从任务</a:t>
            </a:r>
            <a:r>
              <a:rPr lang="en-US" altLang="zh-CN" dirty="0"/>
              <a:t>3</a:t>
            </a:r>
            <a:r>
              <a:rPr lang="zh-CN" altLang="en-US" dirty="0"/>
              <a:t>的输出看，这一现象非常容易理解：</a:t>
            </a:r>
            <a:endParaRPr lang="en-US" altLang="zh-CN" dirty="0"/>
          </a:p>
          <a:p>
            <a:r>
              <a:rPr lang="zh-CN" altLang="en-US" dirty="0"/>
              <a:t>广智	</a:t>
            </a:r>
            <a:r>
              <a:rPr lang="en-US" altLang="zh-CN" dirty="0"/>
              <a:t>[</a:t>
            </a:r>
            <a:r>
              <a:rPr lang="zh-CN" altLang="en-US" dirty="0"/>
              <a:t>广谋，</a:t>
            </a:r>
            <a:r>
              <a:rPr lang="en-US" altLang="zh-CN" dirty="0"/>
              <a:t>0.5|</a:t>
            </a:r>
            <a:r>
              <a:rPr lang="zh-CN" altLang="en-US" dirty="0"/>
              <a:t>白龙马，</a:t>
            </a:r>
            <a:r>
              <a:rPr lang="en-US" altLang="zh-CN" dirty="0"/>
              <a:t>0.5]	</a:t>
            </a:r>
            <a:r>
              <a:rPr lang="zh-CN" altLang="en-US" dirty="0"/>
              <a:t>广谋	</a:t>
            </a:r>
            <a:r>
              <a:rPr lang="en-US" altLang="zh-CN" dirty="0"/>
              <a:t>[</a:t>
            </a:r>
            <a:r>
              <a:rPr lang="zh-CN" altLang="en-US" dirty="0"/>
              <a:t>广智，</a:t>
            </a:r>
            <a:r>
              <a:rPr lang="en-US" altLang="zh-CN" dirty="0"/>
              <a:t>0.5|</a:t>
            </a:r>
            <a:r>
              <a:rPr lang="zh-CN" altLang="en-US" dirty="0"/>
              <a:t>白龙马，</a:t>
            </a:r>
            <a:r>
              <a:rPr lang="en-US" altLang="zh-CN" dirty="0"/>
              <a:t>0.5]</a:t>
            </a:r>
          </a:p>
          <a:p>
            <a:r>
              <a:rPr lang="zh-CN" altLang="en-US" dirty="0"/>
              <a:t>所以，广智和广谋被分到一个单独的社区需要满足以下条件：它们在之前的轮次里都还没有被随机更新成和白龙马相同的标签</a:t>
            </a:r>
            <a:r>
              <a:rPr lang="en-US" altLang="zh-CN" dirty="0"/>
              <a:t>——</a:t>
            </a:r>
            <a:r>
              <a:rPr lang="zh-CN" altLang="en-US" dirty="0"/>
              <a:t>只要有一个人已经跟着白龙马更新了，另一个就只能也加入白龙马所在的社区，最后也就是最大的这个社区；它们在这一轮里先更新的那个人碰巧随机到了对方，而不是白龙马</a:t>
            </a:r>
            <a:r>
              <a:rPr lang="en-US" altLang="zh-CN" dirty="0"/>
              <a:t>——</a:t>
            </a:r>
            <a:r>
              <a:rPr lang="zh-CN" altLang="en-US" dirty="0"/>
              <a:t>总的来说，这些条件是很难全都满足的。所以在三种方法的大量测试中，只有很少的几次</a:t>
            </a:r>
            <a:r>
              <a:rPr lang="en-US" altLang="zh-CN" dirty="0"/>
              <a:t>&lt;</a:t>
            </a:r>
            <a:r>
              <a:rPr lang="zh-CN" altLang="en-US" dirty="0"/>
              <a:t>广智</a:t>
            </a:r>
            <a:r>
              <a:rPr lang="en-US" altLang="zh-CN" dirty="0"/>
              <a:t>, </a:t>
            </a:r>
            <a:r>
              <a:rPr lang="zh-CN" altLang="en-US" dirty="0"/>
              <a:t>广谋</a:t>
            </a:r>
            <a:r>
              <a:rPr lang="en-US" altLang="zh-CN" dirty="0"/>
              <a:t>&gt;</a:t>
            </a:r>
            <a:r>
              <a:rPr lang="zh-CN" altLang="en-US" dirty="0"/>
              <a:t>单独构成一个社区。</a:t>
            </a:r>
            <a:endParaRPr lang="zh-CN" altLang="en" dirty="0"/>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42</a:t>
            </a:fld>
            <a:endParaRPr lang="zh-CN" altLang="en-US"/>
          </a:p>
        </p:txBody>
      </p:sp>
    </p:spTree>
    <p:extLst>
      <p:ext uri="{BB962C8B-B14F-4D97-AF65-F5344CB8AC3E}">
        <p14:creationId xmlns:p14="http://schemas.microsoft.com/office/powerpoint/2010/main" val="117140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zh-CN" altLang="en-US"/>
              <a:t>谢谢！</a:t>
            </a:r>
            <a:endParaRPr lang="zh-CN" altLang="en-GB"/>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结果展示</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5</a:t>
            </a:fld>
            <a:endParaRPr lang="zh-CN" altLang="en-US"/>
          </a:p>
        </p:txBody>
      </p:sp>
      <p:pic>
        <p:nvPicPr>
          <p:cNvPr id="4" name="图片 3">
            <a:extLst>
              <a:ext uri="{FF2B5EF4-FFF2-40B4-BE49-F238E27FC236}">
                <a16:creationId xmlns:a16="http://schemas.microsoft.com/office/drawing/2014/main" id="{B7B1DB1C-DFF5-4AD0-B3DB-DEAB7146DDDD}"/>
              </a:ext>
            </a:extLst>
          </p:cNvPr>
          <p:cNvPicPr>
            <a:picLocks noChangeAspect="1"/>
          </p:cNvPicPr>
          <p:nvPr/>
        </p:nvPicPr>
        <p:blipFill>
          <a:blip r:embed="rId3"/>
          <a:stretch>
            <a:fillRect/>
          </a:stretch>
        </p:blipFill>
        <p:spPr>
          <a:xfrm>
            <a:off x="1540827" y="1351190"/>
            <a:ext cx="9021445" cy="4691151"/>
          </a:xfrm>
          <a:prstGeom prst="rect">
            <a:avLst/>
          </a:prstGeom>
        </p:spPr>
      </p:pic>
    </p:spTree>
    <p:extLst>
      <p:ext uri="{BB962C8B-B14F-4D97-AF65-F5344CB8AC3E}">
        <p14:creationId xmlns:p14="http://schemas.microsoft.com/office/powerpoint/2010/main" val="203653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179B88-D43C-4A31-9A52-3498E9430782}"/>
              </a:ext>
            </a:extLst>
          </p:cNvPr>
          <p:cNvSpPr>
            <a:spLocks noGrp="1"/>
          </p:cNvSpPr>
          <p:nvPr>
            <p:ph type="title"/>
          </p:nvPr>
        </p:nvSpPr>
        <p:spPr/>
        <p:txBody>
          <a:bodyPr rtlCol="0"/>
          <a:lstStyle/>
          <a:p>
            <a:r>
              <a:rPr lang="zh-CN" altLang="en-US"/>
              <a:t>任务</a:t>
            </a:r>
            <a:r>
              <a:rPr lang="en-US" altLang="zh-CN"/>
              <a:t>2</a:t>
            </a:r>
            <a:r>
              <a:rPr lang="zh-CN" altLang="en-US"/>
              <a:t>：人物同现统计</a:t>
            </a:r>
          </a:p>
        </p:txBody>
      </p:sp>
      <p:sp>
        <p:nvSpPr>
          <p:cNvPr id="5" name="文本占位符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r>
              <a:rPr lang="zh-CN" altLang="en-US"/>
              <a:t>林芳麒</a:t>
            </a:r>
            <a:r>
              <a:rPr lang="en-US" altLang="zh-CN"/>
              <a:t>@191220057 </a:t>
            </a:r>
            <a:endParaRPr lang="zh-CN" altLang="en-US"/>
          </a:p>
        </p:txBody>
      </p:sp>
      <p:sp>
        <p:nvSpPr>
          <p:cNvPr id="2" name="灯片编号占位符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US" altLang="zh-CN" smtClean="0"/>
              <a:pPr rtl="0"/>
              <a:t>6</a:t>
            </a:fld>
            <a:endParaRPr lang="zh-CN" altLang="en-US"/>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任务说明</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7213601" cy="1803615"/>
          </a:xfrm>
        </p:spPr>
        <p:txBody>
          <a:bodyPr rtlCol="0"/>
          <a:lstStyle/>
          <a:p>
            <a:r>
              <a:rPr lang="zh-CN" altLang="en-US"/>
              <a:t>在人物同现分析中， 如果两个人在原文的同一段落中出现，则认为两个人发生了一次同现关系。我们需要对人物之间的同现关系次数进行统计， 同现关系次数越多，说明两人之间的关系越密切。</a:t>
            </a:r>
          </a:p>
          <a:p>
            <a:r>
              <a:rPr lang="zh-CN" altLang="en-US"/>
              <a:t>数据输入：任务</a:t>
            </a:r>
            <a:r>
              <a:rPr lang="en-US" altLang="zh-CN"/>
              <a:t>1</a:t>
            </a:r>
            <a:r>
              <a:rPr lang="zh-CN" altLang="en-US"/>
              <a:t>的输出</a:t>
            </a:r>
          </a:p>
          <a:p>
            <a:r>
              <a:rPr lang="zh-CN" altLang="en-US"/>
              <a:t>数据输出：人物之间的同现次数</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7</a:t>
            </a:fld>
            <a:endParaRPr lang="zh-CN" altLang="en-US"/>
          </a:p>
        </p:txBody>
      </p:sp>
      <p:sp>
        <p:nvSpPr>
          <p:cNvPr id="3" name="文本框 2">
            <a:extLst>
              <a:ext uri="{FF2B5EF4-FFF2-40B4-BE49-F238E27FC236}">
                <a16:creationId xmlns:a16="http://schemas.microsoft.com/office/drawing/2014/main" id="{120F650C-7DE5-B244-BC4F-8079BA7CC0EB}"/>
              </a:ext>
            </a:extLst>
          </p:cNvPr>
          <p:cNvSpPr txBox="1"/>
          <p:nvPr/>
        </p:nvSpPr>
        <p:spPr>
          <a:xfrm>
            <a:off x="748841" y="4062844"/>
            <a:ext cx="3895895" cy="1477328"/>
          </a:xfrm>
          <a:prstGeom prst="rect">
            <a:avLst/>
          </a:prstGeom>
          <a:noFill/>
        </p:spPr>
        <p:txBody>
          <a:bodyPr wrap="square" rtlCol="0">
            <a:spAutoFit/>
          </a:bodyPr>
          <a:lstStyle/>
          <a:p>
            <a:r>
              <a:rPr kumimoji="1" lang="zh-CN" altLang="en-US">
                <a:solidFill>
                  <a:schemeClr val="bg1"/>
                </a:solidFill>
              </a:rPr>
              <a:t>需要解决问题：</a:t>
            </a:r>
            <a:endParaRPr kumimoji="1" lang="en-US" altLang="zh-CN">
              <a:solidFill>
                <a:schemeClr val="bg1"/>
              </a:solidFill>
            </a:endParaRPr>
          </a:p>
          <a:p>
            <a:endParaRPr kumimoji="1" lang="en-US" altLang="zh-CN">
              <a:solidFill>
                <a:schemeClr val="bg1"/>
              </a:solidFill>
            </a:endParaRPr>
          </a:p>
          <a:p>
            <a:pPr marL="342900" indent="-342900">
              <a:buAutoNum type="arabicPeriod"/>
            </a:pPr>
            <a:r>
              <a:rPr kumimoji="1" lang="zh-CN" altLang="en-US">
                <a:solidFill>
                  <a:schemeClr val="bg1"/>
                </a:solidFill>
              </a:rPr>
              <a:t>人物别名替换</a:t>
            </a:r>
            <a:endParaRPr kumimoji="1" lang="en-US" altLang="zh-CN">
              <a:solidFill>
                <a:schemeClr val="bg1"/>
              </a:solidFill>
            </a:endParaRPr>
          </a:p>
          <a:p>
            <a:endParaRPr kumimoji="1" lang="en-US" altLang="zh-CN">
              <a:solidFill>
                <a:schemeClr val="bg1"/>
              </a:solidFill>
            </a:endParaRPr>
          </a:p>
          <a:p>
            <a:r>
              <a:rPr kumimoji="1" lang="en-US" altLang="zh-CN">
                <a:solidFill>
                  <a:schemeClr val="bg1"/>
                </a:solidFill>
              </a:rPr>
              <a:t>2.</a:t>
            </a:r>
            <a:r>
              <a:rPr kumimoji="1" lang="zh-CN" altLang="en-US">
                <a:solidFill>
                  <a:schemeClr val="bg1"/>
                </a:solidFill>
              </a:rPr>
              <a:t> 同现人物对统计</a:t>
            </a:r>
          </a:p>
        </p:txBody>
      </p:sp>
      <p:sp>
        <p:nvSpPr>
          <p:cNvPr id="4" name="文本框 3">
            <a:extLst>
              <a:ext uri="{FF2B5EF4-FFF2-40B4-BE49-F238E27FC236}">
                <a16:creationId xmlns:a16="http://schemas.microsoft.com/office/drawing/2014/main" id="{4FA2F7A6-CC1D-FD44-96E5-91C7D9D3DD40}"/>
              </a:ext>
            </a:extLst>
          </p:cNvPr>
          <p:cNvSpPr txBox="1"/>
          <p:nvPr/>
        </p:nvSpPr>
        <p:spPr>
          <a:xfrm>
            <a:off x="5465618" y="4863283"/>
            <a:ext cx="3304309" cy="584775"/>
          </a:xfrm>
          <a:prstGeom prst="rect">
            <a:avLst/>
          </a:prstGeom>
          <a:noFill/>
        </p:spPr>
        <p:txBody>
          <a:bodyPr wrap="square" rtlCol="0">
            <a:spAutoFit/>
          </a:bodyPr>
          <a:lstStyle/>
          <a:p>
            <a:r>
              <a:rPr lang="zh-CN" altLang="en-US" sz="3200">
                <a:solidFill>
                  <a:srgbClr val="FFC000"/>
                </a:solidFill>
              </a:rPr>
              <a:t>单词同现算法</a:t>
            </a:r>
            <a:endParaRPr kumimoji="1" lang="zh-CN" altLang="en-US" sz="3200">
              <a:solidFill>
                <a:srgbClr val="FFC000"/>
              </a:solidFill>
            </a:endParaRPr>
          </a:p>
        </p:txBody>
      </p:sp>
    </p:spTree>
    <p:extLst>
      <p:ext uri="{BB962C8B-B14F-4D97-AF65-F5344CB8AC3E}">
        <p14:creationId xmlns:p14="http://schemas.microsoft.com/office/powerpoint/2010/main" val="7473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主要流程</a:t>
            </a:r>
          </a:p>
        </p:txBody>
      </p:sp>
      <p:sp>
        <p:nvSpPr>
          <p:cNvPr id="10" name="文本占位符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055265" cy="4577988"/>
          </a:xfrm>
        </p:spPr>
        <p:txBody>
          <a:bodyPr rtlCol="0"/>
          <a:lstStyle/>
          <a:p>
            <a:r>
              <a:rPr lang="en" altLang="zh-CN" b="1"/>
              <a:t>Mapper</a:t>
            </a:r>
            <a:r>
              <a:rPr lang="zh-CN" altLang="en" b="1"/>
              <a:t>：</a:t>
            </a:r>
            <a:endParaRPr lang="en" altLang="zh-CN"/>
          </a:p>
          <a:p>
            <a:r>
              <a:rPr lang="zh-CN" altLang="en-US"/>
              <a:t>根据任务</a:t>
            </a:r>
            <a:r>
              <a:rPr lang="en-US" altLang="zh-CN"/>
              <a:t>1</a:t>
            </a:r>
            <a:r>
              <a:rPr lang="zh-CN" altLang="en-US"/>
              <a:t>的输出，遍历一个段落的人名，判断某个人名是否是主要人物别名。若是，替换成主要人物名后再加入</a:t>
            </a:r>
            <a:r>
              <a:rPr lang="en" altLang="zh-CN"/>
              <a:t>HashSet</a:t>
            </a:r>
            <a:r>
              <a:rPr lang="zh-CN" altLang="en-US"/>
              <a:t>集合；若不是直接加入</a:t>
            </a:r>
            <a:r>
              <a:rPr lang="en" altLang="zh-CN"/>
              <a:t>HashSet</a:t>
            </a:r>
            <a:r>
              <a:rPr lang="zh-CN" altLang="en-US"/>
              <a:t>集合。由于</a:t>
            </a:r>
            <a:r>
              <a:rPr lang="en" altLang="zh-CN"/>
              <a:t>HashSet</a:t>
            </a:r>
            <a:r>
              <a:rPr lang="zh-CN" altLang="en-US"/>
              <a:t>数据结构的特性，重复元素不会被重复加入，从而起到了一个去重的作用。</a:t>
            </a:r>
          </a:p>
          <a:p>
            <a:r>
              <a:rPr lang="zh-CN" altLang="en-US"/>
              <a:t>对</a:t>
            </a:r>
            <a:r>
              <a:rPr lang="en" altLang="zh-CN"/>
              <a:t>HashSet</a:t>
            </a:r>
            <a:r>
              <a:rPr lang="zh-CN" altLang="en-US"/>
              <a:t>里的元素两两配对，输出</a:t>
            </a:r>
            <a:r>
              <a:rPr lang="en-US" altLang="zh-CN"/>
              <a:t>&lt;(</a:t>
            </a:r>
            <a:r>
              <a:rPr lang="zh-CN" altLang="en-US"/>
              <a:t>人名</a:t>
            </a:r>
            <a:r>
              <a:rPr lang="en-US" altLang="zh-CN"/>
              <a:t>1</a:t>
            </a:r>
            <a:r>
              <a:rPr lang="zh-CN" altLang="en-US"/>
              <a:t>，人名</a:t>
            </a:r>
            <a:r>
              <a:rPr lang="en-US" altLang="zh-CN"/>
              <a:t>2), 1&gt;</a:t>
            </a:r>
          </a:p>
          <a:p>
            <a:endParaRPr lang="en" altLang="zh-CN" b="1"/>
          </a:p>
          <a:p>
            <a:r>
              <a:rPr lang="en" altLang="zh-CN" b="1"/>
              <a:t>Reducer:</a:t>
            </a:r>
            <a:endParaRPr lang="en" altLang="zh-CN"/>
          </a:p>
          <a:p>
            <a:r>
              <a:rPr lang="zh-CN" altLang="en-US"/>
              <a:t>对于人物的同现关系次数进行统计、累加，最后输出</a:t>
            </a:r>
            <a:r>
              <a:rPr lang="en-US" altLang="zh-CN"/>
              <a:t>&lt;(</a:t>
            </a:r>
            <a:r>
              <a:rPr lang="zh-CN" altLang="en-US"/>
              <a:t>人名</a:t>
            </a:r>
            <a:r>
              <a:rPr lang="en-US" altLang="zh-CN"/>
              <a:t>1</a:t>
            </a:r>
            <a:r>
              <a:rPr lang="zh-CN" altLang="en-US"/>
              <a:t>，人名</a:t>
            </a:r>
            <a:r>
              <a:rPr lang="en-US" altLang="zh-CN"/>
              <a:t>2)</a:t>
            </a:r>
            <a:r>
              <a:rPr lang="zh-CN" altLang="en-US"/>
              <a:t>，</a:t>
            </a:r>
            <a:r>
              <a:rPr lang="en" altLang="zh-CN"/>
              <a:t>n&gt;</a:t>
            </a:r>
            <a:r>
              <a:rPr lang="zh-CN" altLang="en"/>
              <a:t>，</a:t>
            </a:r>
            <a:r>
              <a:rPr lang="en" altLang="zh-CN"/>
              <a:t>n</a:t>
            </a:r>
            <a:r>
              <a:rPr lang="zh-CN" altLang="en-US"/>
              <a:t>为同现次数。</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8</a:t>
            </a:fld>
            <a:endParaRPr lang="zh-CN" altLang="en-US"/>
          </a:p>
        </p:txBody>
      </p:sp>
      <p:sp>
        <p:nvSpPr>
          <p:cNvPr id="3" name="文本框 2">
            <a:extLst>
              <a:ext uri="{FF2B5EF4-FFF2-40B4-BE49-F238E27FC236}">
                <a16:creationId xmlns:a16="http://schemas.microsoft.com/office/drawing/2014/main" id="{1CE6BDA4-0199-4148-BD6D-22AECFF725C1}"/>
              </a:ext>
            </a:extLst>
          </p:cNvPr>
          <p:cNvSpPr txBox="1"/>
          <p:nvPr/>
        </p:nvSpPr>
        <p:spPr>
          <a:xfrm>
            <a:off x="543697" y="4979773"/>
            <a:ext cx="9625914" cy="1477328"/>
          </a:xfrm>
          <a:prstGeom prst="rect">
            <a:avLst/>
          </a:prstGeom>
          <a:noFill/>
        </p:spPr>
        <p:txBody>
          <a:bodyPr wrap="square" rtlCol="0">
            <a:spAutoFit/>
          </a:bodyPr>
          <a:lstStyle/>
          <a:p>
            <a:r>
              <a:rPr lang="zh-CN" altLang="en-US" b="1">
                <a:solidFill>
                  <a:srgbClr val="FFFF00"/>
                </a:solidFill>
              </a:rPr>
              <a:t>遇到问题</a:t>
            </a:r>
          </a:p>
          <a:p>
            <a:r>
              <a:rPr lang="zh-CN" altLang="en-US">
                <a:solidFill>
                  <a:srgbClr val="92D050"/>
                </a:solidFill>
                <a:effectLst/>
              </a:rPr>
              <a:t>在</a:t>
            </a:r>
            <a:r>
              <a:rPr lang="en" altLang="zh-CN">
                <a:solidFill>
                  <a:srgbClr val="92D050"/>
                </a:solidFill>
                <a:hlinkClick r:id="rId3">
                  <a:extLst>
                    <a:ext uri="{A12FA001-AC4F-418D-AE19-62706E023703}">
                      <ahyp:hlinkClr xmlns:ahyp="http://schemas.microsoft.com/office/drawing/2018/hyperlinkcolor" val="tx"/>
                    </a:ext>
                  </a:extLst>
                </a:hlinkClick>
              </a:rPr>
              <a:t>MapReduce</a:t>
            </a:r>
            <a:r>
              <a:rPr lang="zh-CN" altLang="en-US">
                <a:solidFill>
                  <a:srgbClr val="92D050"/>
                </a:solidFill>
                <a:effectLst/>
              </a:rPr>
              <a:t>编程中发现</a:t>
            </a:r>
            <a:r>
              <a:rPr lang="en" altLang="zh-CN">
                <a:solidFill>
                  <a:srgbClr val="92D050"/>
                </a:solidFill>
                <a:effectLst/>
              </a:rPr>
              <a:t>Reduce</a:t>
            </a:r>
            <a:r>
              <a:rPr lang="zh-CN" altLang="en-US">
                <a:solidFill>
                  <a:srgbClr val="92D050"/>
                </a:solidFill>
                <a:effectLst/>
              </a:rPr>
              <a:t>中的迭代器只能使用一次，第二次使用迭代出的数据即为空。</a:t>
            </a:r>
          </a:p>
          <a:p>
            <a:r>
              <a:rPr lang="zh-CN" altLang="en-US">
                <a:solidFill>
                  <a:schemeClr val="bg1"/>
                </a:solidFill>
              </a:rPr>
              <a:t>解决方法：在第一次迭代中就把要迭代的数据保存到一个容器中（即</a:t>
            </a:r>
            <a:r>
              <a:rPr lang="en" altLang="zh-CN">
                <a:solidFill>
                  <a:schemeClr val="bg1"/>
                </a:solidFill>
              </a:rPr>
              <a:t>HashSet</a:t>
            </a:r>
            <a:r>
              <a:rPr lang="zh-CN" altLang="en-US">
                <a:solidFill>
                  <a:schemeClr val="bg1"/>
                </a:solidFill>
              </a:rPr>
              <a:t>中），之后遍历该容器，就可以实现在</a:t>
            </a:r>
            <a:r>
              <a:rPr lang="en" altLang="zh-CN">
                <a:solidFill>
                  <a:schemeClr val="bg1"/>
                </a:solidFill>
              </a:rPr>
              <a:t>Reduce</a:t>
            </a:r>
            <a:r>
              <a:rPr lang="zh-CN" altLang="en-US">
                <a:solidFill>
                  <a:schemeClr val="bg1"/>
                </a:solidFill>
              </a:rPr>
              <a:t>中多次遍历。</a:t>
            </a:r>
          </a:p>
          <a:p>
            <a:endParaRPr kumimoji="1" lang="zh-CN" altLang="en-US">
              <a:solidFill>
                <a:schemeClr val="bg1"/>
              </a:solidFill>
            </a:endParaRPr>
          </a:p>
        </p:txBody>
      </p:sp>
    </p:spTree>
    <p:extLst>
      <p:ext uri="{BB962C8B-B14F-4D97-AF65-F5344CB8AC3E}">
        <p14:creationId xmlns:p14="http://schemas.microsoft.com/office/powerpoint/2010/main" val="357094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r>
              <a:rPr lang="zh-CN" altLang="en-US"/>
              <a:t>结果展示</a:t>
            </a:r>
          </a:p>
        </p:txBody>
      </p:sp>
      <p:sp>
        <p:nvSpPr>
          <p:cNvPr id="2" name="灯片编号占位符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n-US" altLang="zh-CN" smtClean="0"/>
              <a:pPr rtl="0"/>
              <a:t>9</a:t>
            </a:fld>
            <a:endParaRPr lang="zh-CN" altLang="en-US"/>
          </a:p>
        </p:txBody>
      </p:sp>
      <p:pic>
        <p:nvPicPr>
          <p:cNvPr id="4" name="图片 3">
            <a:extLst>
              <a:ext uri="{FF2B5EF4-FFF2-40B4-BE49-F238E27FC236}">
                <a16:creationId xmlns:a16="http://schemas.microsoft.com/office/drawing/2014/main" id="{E6EB0E44-1DEC-4AF2-B40B-B11113C47ACC}"/>
              </a:ext>
            </a:extLst>
          </p:cNvPr>
          <p:cNvPicPr>
            <a:picLocks noChangeAspect="1"/>
          </p:cNvPicPr>
          <p:nvPr/>
        </p:nvPicPr>
        <p:blipFill>
          <a:blip r:embed="rId3"/>
          <a:stretch>
            <a:fillRect/>
          </a:stretch>
        </p:blipFill>
        <p:spPr>
          <a:xfrm>
            <a:off x="1603685" y="1359038"/>
            <a:ext cx="8984629" cy="4675454"/>
          </a:xfrm>
          <a:prstGeom prst="rect">
            <a:avLst/>
          </a:prstGeom>
        </p:spPr>
      </p:pic>
    </p:spTree>
    <p:extLst>
      <p:ext uri="{BB962C8B-B14F-4D97-AF65-F5344CB8AC3E}">
        <p14:creationId xmlns:p14="http://schemas.microsoft.com/office/powerpoint/2010/main" val="66137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414_TF66687569" id="{F22184A5-AB04-428F-9DF8-5680AAA8BA35}" vid="{BBACD5B9-83A6-4F98-8328-281B6DAD09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purl.org/dc/dcmitype/"/>
    <ds:schemaRef ds:uri="http://purl.org/dc/elements/1.1/"/>
    <ds:schemaRef ds:uri="http://www.w3.org/XML/1998/namespace"/>
    <ds:schemaRef ds:uri="http://schemas.microsoft.com/sharepoint/v3"/>
    <ds:schemaRef ds:uri="6dc4bcd6-49db-4c07-9060-8acfc67cef9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fb0879af-3eba-417a-a55a-ffe6dcd6ca77"/>
    <ds:schemaRef ds:uri="http://schemas.microsoft.com/office/2006/metadata/properties"/>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主题</Template>
  <TotalTime>193</TotalTime>
  <Words>4030</Words>
  <Application>Microsoft Office PowerPoint</Application>
  <PresentationFormat>宽屏</PresentationFormat>
  <Paragraphs>375</Paragraphs>
  <Slides>43</Slides>
  <Notes>43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43</vt:i4>
      </vt:variant>
    </vt:vector>
  </HeadingPairs>
  <TitlesOfParts>
    <vt:vector size="47" baseType="lpstr">
      <vt:lpstr>Microsoft YaHei UI</vt:lpstr>
      <vt:lpstr>Arial</vt:lpstr>
      <vt:lpstr>Tahoma</vt:lpstr>
      <vt:lpstr>Office 主题</vt:lpstr>
      <vt:lpstr>课程设计2 —人物关系挖掘</vt:lpstr>
      <vt:lpstr>任务1：数据预处理</vt:lpstr>
      <vt:lpstr>任务说明</vt:lpstr>
      <vt:lpstr>主要流程</vt:lpstr>
      <vt:lpstr>结果展示</vt:lpstr>
      <vt:lpstr>任务2：人物同现统计</vt:lpstr>
      <vt:lpstr>任务说明</vt:lpstr>
      <vt:lpstr>主要流程</vt:lpstr>
      <vt:lpstr>结果展示</vt:lpstr>
      <vt:lpstr>任务3：人物关系图构建与特征归一化 </vt:lpstr>
      <vt:lpstr>任务说明</vt:lpstr>
      <vt:lpstr>主要流程</vt:lpstr>
      <vt:lpstr>结果展示</vt:lpstr>
      <vt:lpstr>任务4：基于人物关系图的PageRank计算 </vt:lpstr>
      <vt:lpstr>任务说明</vt:lpstr>
      <vt:lpstr>主要算法</vt:lpstr>
      <vt:lpstr>主要流程</vt:lpstr>
      <vt:lpstr>主要流程</vt:lpstr>
      <vt:lpstr>主要流程</vt:lpstr>
      <vt:lpstr>主要流程</vt:lpstr>
      <vt:lpstr>结果展示</vt:lpstr>
      <vt:lpstr>结果展示</vt:lpstr>
      <vt:lpstr>任务 5：人物关系图上的标签传播（选做）</vt:lpstr>
      <vt:lpstr>任务说明</vt:lpstr>
      <vt:lpstr>主要流程</vt:lpstr>
      <vt:lpstr>分析</vt:lpstr>
      <vt:lpstr>标签传播方式：同步更新和异步更新 </vt:lpstr>
      <vt:lpstr>主要流程</vt:lpstr>
      <vt:lpstr>主要流程</vt:lpstr>
      <vt:lpstr>主要流程</vt:lpstr>
      <vt:lpstr>问题</vt:lpstr>
      <vt:lpstr>优化工作</vt:lpstr>
      <vt:lpstr>主要流程</vt:lpstr>
      <vt:lpstr>优化取得的效果</vt:lpstr>
      <vt:lpstr>问题</vt:lpstr>
      <vt:lpstr>进一步优化</vt:lpstr>
      <vt:lpstr>主要流程</vt:lpstr>
      <vt:lpstr>优化取得的效果</vt:lpstr>
      <vt:lpstr>结果展示</vt:lpstr>
      <vt:lpstr>结果展示</vt:lpstr>
      <vt:lpstr>结果展示</vt:lpstr>
      <vt:lpstr>结果分析</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课程设计2 —人物关系挖掘</dc:title>
  <dc:creator>林芳麒</dc:creator>
  <cp:lastModifiedBy>张涵之</cp:lastModifiedBy>
  <cp:revision>6</cp:revision>
  <dcterms:created xsi:type="dcterms:W3CDTF">2022-07-05T05:08:06Z</dcterms:created>
  <dcterms:modified xsi:type="dcterms:W3CDTF">2022-07-05T09:05:54Z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