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60" r:id="rId2"/>
    <p:sldId id="429" r:id="rId3"/>
    <p:sldId id="409" r:id="rId4"/>
    <p:sldId id="410" r:id="rId5"/>
    <p:sldId id="412" r:id="rId6"/>
    <p:sldId id="414" r:id="rId7"/>
    <p:sldId id="432" r:id="rId8"/>
    <p:sldId id="431" r:id="rId9"/>
    <p:sldId id="416" r:id="rId10"/>
    <p:sldId id="417" r:id="rId11"/>
    <p:sldId id="418" r:id="rId12"/>
    <p:sldId id="419" r:id="rId13"/>
    <p:sldId id="430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60" r:id="rId22"/>
    <p:sldId id="462" r:id="rId23"/>
    <p:sldId id="448" r:id="rId24"/>
    <p:sldId id="451" r:id="rId25"/>
    <p:sldId id="257" r:id="rId26"/>
    <p:sldId id="258" r:id="rId27"/>
    <p:sldId id="259" r:id="rId28"/>
    <p:sldId id="461" r:id="rId29"/>
    <p:sldId id="261" r:id="rId30"/>
    <p:sldId id="262" r:id="rId31"/>
    <p:sldId id="263" r:id="rId32"/>
    <p:sldId id="264" r:id="rId33"/>
    <p:sldId id="265" r:id="rId34"/>
    <p:sldId id="266" r:id="rId35"/>
    <p:sldId id="443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454" r:id="rId44"/>
    <p:sldId id="455" r:id="rId45"/>
    <p:sldId id="456" r:id="rId46"/>
    <p:sldId id="439" r:id="rId47"/>
    <p:sldId id="440" r:id="rId48"/>
    <p:sldId id="274" r:id="rId49"/>
    <p:sldId id="275" r:id="rId50"/>
    <p:sldId id="276" r:id="rId51"/>
    <p:sldId id="277" r:id="rId52"/>
    <p:sldId id="278" r:id="rId53"/>
    <p:sldId id="279" r:id="rId54"/>
    <p:sldId id="458" r:id="rId55"/>
    <p:sldId id="280" r:id="rId56"/>
    <p:sldId id="281" r:id="rId57"/>
    <p:sldId id="449" r:id="rId58"/>
    <p:sldId id="450" r:id="rId59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60066"/>
    <a:srgbClr val="FCDCB2"/>
    <a:srgbClr val="993300"/>
    <a:srgbClr val="996633"/>
    <a:srgbClr val="FF0000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 autoAdjust="0"/>
    <p:restoredTop sz="98964" autoAdjust="0"/>
  </p:normalViewPr>
  <p:slideViewPr>
    <p:cSldViewPr>
      <p:cViewPr varScale="1">
        <p:scale>
          <a:sx n="91" d="100"/>
          <a:sy n="91" d="100"/>
        </p:scale>
        <p:origin x="59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03A09D71-89E5-4424-87E0-62305A00E3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809B2B26-288A-4886-AA23-050A010443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79FEBDF8-13CA-45B7-B32F-692F0A6571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821B9B27-2A25-4D36-85F1-ED90F3838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D37B75D9-538C-4A5F-BA3E-1FFC9E605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94EEDB9-D61E-415D-A349-C895895067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C71792-2AB9-4AAC-BDDC-5FED1010D3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7123771-8FC9-421F-8468-34D3AFE37A9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09600" y="57150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14B3AC3-3741-4AD5-9352-9C905865AC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267200"/>
            <a:ext cx="6400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EA640643-AD85-4CFF-AAFB-0396BA82F6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A50B55BE-0B99-4947-AE8F-42CE19789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D4AEA74C-65FE-40F6-823A-16403B163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7485B75D-7087-4176-AF14-81480249F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60189D93-E487-44D1-8F05-51DB9130A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B3363704-0871-4E09-8175-8FB679939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B19429C5-730C-49DC-8BE1-5389516D19A0}" type="slidenum">
              <a:rPr lang="zh-CN" altLang="en-US" sz="1200" smtClean="0">
                <a:latin typeface="Times" panose="02020603050405020304" pitchFamily="18" charset="0"/>
              </a:rPr>
              <a:pPr/>
              <a:t>53</a:t>
            </a:fld>
            <a:endParaRPr lang="zh-CN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CD277819-B32F-47BF-88B6-86AB29C98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DDDF0D3D-8006-42F9-A5C9-4D7DB48F8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77349B96-6BBC-4D0C-9E9E-A01C70018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3C43D082-3432-44ED-B794-C8B634321531}" type="slidenum">
              <a:rPr lang="zh-CN" altLang="en-US" sz="1200" smtClean="0">
                <a:latin typeface="Times" panose="02020603050405020304" pitchFamily="18" charset="0"/>
              </a:rPr>
              <a:pPr/>
              <a:t>55</a:t>
            </a:fld>
            <a:endParaRPr lang="zh-CN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C43B1CD-9ED3-4FEF-98CD-1C4BEE18E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FFB7853D-E6CE-4602-B17B-71BB9D97B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805CD411-0855-486E-9BA2-B6AD30A4F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E76D5F4D-4D4B-4D3F-90B2-D1D9B71B5770}" type="slidenum">
              <a:rPr lang="zh-CN" altLang="en-US" sz="1200" smtClean="0">
                <a:latin typeface="Times" panose="02020603050405020304" pitchFamily="18" charset="0"/>
              </a:rPr>
              <a:pPr/>
              <a:t>56</a:t>
            </a:fld>
            <a:endParaRPr lang="zh-CN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59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758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228600"/>
            <a:ext cx="1963737" cy="5494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741988" cy="5494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63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2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714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4763" cy="412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563" y="1600200"/>
            <a:ext cx="3814762" cy="412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087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49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90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53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6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3A35BA-B0A8-4D74-88A4-9B56E99F1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81925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23" tIns="44517" rIns="90623" bIns="44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5056D7-56AC-4501-962E-6CE4B8131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vert="horz" wrap="square" lIns="90623" tIns="44517" rIns="90623" bIns="445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单击此处编辑母版标题样式</a:t>
            </a:r>
          </a:p>
        </p:txBody>
      </p:sp>
      <p:pic>
        <p:nvPicPr>
          <p:cNvPr id="1028" name="Picture 15">
            <a:extLst>
              <a:ext uri="{FF2B5EF4-FFF2-40B4-BE49-F238E27FC236}">
                <a16:creationId xmlns:a16="http://schemas.microsoft.com/office/drawing/2014/main" id="{25E94751-B111-43FC-8A2D-A2FBAB0D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903288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2pPr>
      <a:lvl3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3pPr>
      <a:lvl4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4pPr>
      <a:lvl5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5pPr>
      <a:lvl6pPr marL="4572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6pPr>
      <a:lvl7pPr marL="9144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7pPr>
      <a:lvl8pPr marL="13716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8pPr>
      <a:lvl9pPr marL="18288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9pPr>
    </p:titleStyle>
    <p:bodyStyle>
      <a:lvl1pPr marL="342900" indent="-3429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Genev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4000">
          <a:solidFill>
            <a:schemeClr val="tx1"/>
          </a:solidFill>
          <a:latin typeface="+mn-lt"/>
          <a:ea typeface="+mn-ea"/>
        </a:defRPr>
      </a:lvl2pPr>
      <a:lvl3pPr marL="1144588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3600">
          <a:solidFill>
            <a:schemeClr val="tx1"/>
          </a:solidFill>
          <a:latin typeface="+mn-lt"/>
          <a:ea typeface="+mn-ea"/>
        </a:defRPr>
      </a:lvl3pPr>
      <a:lvl4pPr marL="1603375" indent="-230188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3200">
          <a:solidFill>
            <a:schemeClr val="tx1"/>
          </a:solidFill>
          <a:latin typeface="+mn-lt"/>
          <a:ea typeface="+mn-ea"/>
        </a:defRPr>
      </a:lvl4pPr>
      <a:lvl5pPr marL="20605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5pPr>
      <a:lvl6pPr marL="25177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6pPr>
      <a:lvl7pPr marL="29749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7pPr>
      <a:lvl8pPr marL="34321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8pPr>
      <a:lvl9pPr marL="38893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59" name="Rectangle 39">
            <a:extLst>
              <a:ext uri="{FF2B5EF4-FFF2-40B4-BE49-F238E27FC236}">
                <a16:creationId xmlns:a16="http://schemas.microsoft.com/office/drawing/2014/main" id="{B39891FE-08C2-4EE8-8911-049788EC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数据结构（复习总结）</a:t>
            </a:r>
          </a:p>
        </p:txBody>
      </p:sp>
      <p:sp>
        <p:nvSpPr>
          <p:cNvPr id="312360" name="Rectangle 40">
            <a:extLst>
              <a:ext uri="{FF2B5EF4-FFF2-40B4-BE49-F238E27FC236}">
                <a16:creationId xmlns:a16="http://schemas.microsoft.com/office/drawing/2014/main" id="{C0169B2A-D2DC-4DF2-83B5-FC79320C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1214438"/>
            <a:ext cx="6096000" cy="532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None/>
              <a:defRPr/>
            </a:pPr>
            <a:endParaRPr lang="zh-CN" alt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线性结构</a:t>
            </a:r>
          </a:p>
          <a:p>
            <a:pPr lvl="2"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线性表（顺序表、链表）</a:t>
            </a:r>
          </a:p>
          <a:p>
            <a:pPr lvl="2"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串</a:t>
            </a:r>
          </a:p>
          <a:p>
            <a:pPr lvl="2"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</a:t>
            </a:r>
          </a:p>
          <a:p>
            <a:pPr lvl="2"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</a:t>
            </a:r>
          </a:p>
          <a:p>
            <a:pPr lvl="1"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树形结构</a:t>
            </a:r>
          </a:p>
          <a:p>
            <a:pPr lvl="2"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二叉树</a:t>
            </a:r>
          </a:p>
          <a:p>
            <a:pPr lvl="2"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 </a:t>
            </a:r>
          </a:p>
          <a:p>
            <a:pPr lvl="2">
              <a:lnSpc>
                <a:spcPct val="10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森林</a:t>
            </a:r>
          </a:p>
        </p:txBody>
      </p:sp>
      <p:sp>
        <p:nvSpPr>
          <p:cNvPr id="312361" name="Rectangle 41">
            <a:extLst>
              <a:ext uri="{FF2B5EF4-FFF2-40B4-BE49-F238E27FC236}">
                <a16:creationId xmlns:a16="http://schemas.microsoft.com/office/drawing/2014/main" id="{3B98A80A-F6F1-4B78-81BD-84077670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747838"/>
            <a:ext cx="29337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数据的组织：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>
            <a:extLst>
              <a:ext uri="{FF2B5EF4-FFF2-40B4-BE49-F238E27FC236}">
                <a16:creationId xmlns:a16="http://schemas.microsoft.com/office/drawing/2014/main" id="{DF522249-C6E8-4CA6-8697-27C74AE9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7924800" cy="500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65000"/>
              </a:lnSpc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堆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堆的定义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堆的形成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向下调整算法）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堆的插入（向上调整算法）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堆的删除算法</a:t>
            </a:r>
          </a:p>
          <a:p>
            <a:pPr lvl="1">
              <a:lnSpc>
                <a:spcPct val="65000"/>
              </a:lnSpc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树、森林的存储</a:t>
            </a:r>
          </a:p>
          <a:p>
            <a:pPr lvl="2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树的存储表示</a:t>
            </a:r>
          </a:p>
          <a:p>
            <a:pPr lvl="2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树与二叉树的转换</a:t>
            </a:r>
          </a:p>
          <a:p>
            <a:pPr lvl="2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森林与二叉树的转换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>
            <a:extLst>
              <a:ext uri="{FF2B5EF4-FFF2-40B4-BE49-F238E27FC236}">
                <a16:creationId xmlns:a16="http://schemas.microsoft.com/office/drawing/2014/main" id="{6DF6E628-B075-4848-A74B-25FC9F1B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"/>
            <a:ext cx="7620000" cy="280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85000"/>
              </a:lnSpc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霍夫曼树 </a:t>
            </a:r>
            <a:r>
              <a:rPr lang="en-US" altLang="zh-CN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Huffman Tree</a:t>
            </a:r>
          </a:p>
          <a:p>
            <a:pPr lvl="2">
              <a:lnSpc>
                <a:spcPct val="8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霍夫曼树的构造方法</a:t>
            </a:r>
          </a:p>
          <a:p>
            <a:pPr lvl="2">
              <a:lnSpc>
                <a:spcPct val="8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带权路径长度的计算</a:t>
            </a:r>
          </a:p>
          <a:p>
            <a:pPr lvl="2">
              <a:lnSpc>
                <a:spcPct val="8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霍夫曼编码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>
            <a:extLst>
              <a:ext uri="{FF2B5EF4-FFF2-40B4-BE49-F238E27FC236}">
                <a16:creationId xmlns:a16="http://schemas.microsoft.com/office/drawing/2014/main" id="{10B79A84-338D-460F-A58D-27260A79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第六章 	集合与字典</a:t>
            </a:r>
          </a:p>
        </p:txBody>
      </p:sp>
      <p:sp>
        <p:nvSpPr>
          <p:cNvPr id="1678339" name="Rectangle 3">
            <a:extLst>
              <a:ext uri="{FF2B5EF4-FFF2-40B4-BE49-F238E27FC236}">
                <a16:creationId xmlns:a16="http://schemas.microsoft.com/office/drawing/2014/main" id="{11F2176D-1311-4998-9FF1-B534025F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08125"/>
            <a:ext cx="8077200" cy="529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15000"/>
              </a:lnSpc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集合及其表示</a:t>
            </a:r>
          </a:p>
          <a:p>
            <a:pPr lvl="1">
              <a:lnSpc>
                <a:spcPct val="115000"/>
              </a:lnSpc>
              <a:buClr>
                <a:schemeClr val="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用位向量实现集合</a:t>
            </a:r>
            <a:endParaRPr lang="en-US" altLang="zh-CN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15000"/>
              </a:lnSpc>
              <a:buClr>
                <a:schemeClr val="hlink"/>
              </a:buClr>
              <a:buSzPct val="50000"/>
              <a:buFont typeface="Wingdings" pitchFamily="2" charset="2"/>
              <a:buChar char="u"/>
              <a:defRPr/>
            </a:pP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4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用有序链表实现集合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并查集与等价类</a:t>
            </a:r>
          </a:p>
          <a:p>
            <a:pPr lvl="1">
              <a:lnSpc>
                <a:spcPct val="115000"/>
              </a:lnSpc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endParaRPr lang="zh-CN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zh-CN" alt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15000"/>
              </a:lnSpc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endParaRPr lang="zh-CN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4" name="Rectangle 2">
            <a:extLst>
              <a:ext uri="{FF2B5EF4-FFF2-40B4-BE49-F238E27FC236}">
                <a16:creationId xmlns:a16="http://schemas.microsoft.com/office/drawing/2014/main" id="{085F52A3-F48B-44A4-A2E4-C9DDD625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4400"/>
            <a:ext cx="7138988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/>
          <a:lstStyle/>
          <a:p>
            <a:pPr marL="571500" indent="-571500" defTabSz="915988"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散列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散列函数</a:t>
            </a:r>
          </a:p>
          <a:p>
            <a:pPr marL="1144588" lvl="2" indent="-228600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除留余数法的设计 (注意除数的选择)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解决地址冲突方法</a:t>
            </a:r>
          </a:p>
          <a:p>
            <a:pPr marL="1144588" lvl="2" indent="-228600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闭散列法：线性探查法的运用</a:t>
            </a:r>
          </a:p>
          <a:p>
            <a:pPr marL="1144588" lvl="2" indent="-228600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开散列法：同义词子表法的运用（拉链法）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搜索成功、失败的平均搜索长度 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ASL）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spcBef>
                <a:spcPct val="5000"/>
              </a:spcBef>
              <a:buClr>
                <a:srgbClr val="990099"/>
              </a:buClr>
              <a:buSzPct val="90000"/>
              <a:buFont typeface="Wingdings" pitchFamily="2" charset="2"/>
              <a:buChar char="Ø"/>
              <a:defRPr/>
            </a:pPr>
            <a:endParaRPr lang="zh-CN" altLang="en-US" sz="4000" b="1" u="sng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 defTabSz="915988">
              <a:spcBef>
                <a:spcPct val="5000"/>
              </a:spcBef>
              <a:buClr>
                <a:srgbClr val="990099"/>
              </a:buClr>
              <a:buSzPct val="90000"/>
              <a:buFont typeface="Wingdings" pitchFamily="2" charset="2"/>
              <a:buChar char="Ø"/>
              <a:defRPr/>
            </a:pPr>
            <a:endParaRPr lang="zh-CN" altLang="en-US" sz="4000" b="1" u="sng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3" name="Rectangle 3">
            <a:extLst>
              <a:ext uri="{FF2B5EF4-FFF2-40B4-BE49-F238E27FC236}">
                <a16:creationId xmlns:a16="http://schemas.microsoft.com/office/drawing/2014/main" id="{9DAEFB33-06B2-4480-86D3-9B7008296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571625"/>
            <a:ext cx="75438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/>
          <a:lstStyle/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静态搜索结构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顺序搜索 — 顺序表、链表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折半搜索 — 有序顺序表</a:t>
            </a:r>
          </a:p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二叉搜索树 — 无重复关键码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二叉搜索树上的搜索、插入、删除</a:t>
            </a:r>
          </a:p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AVL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树（平衡二叉搜索树）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AVL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的旋转操作（单旋、双旋）</a:t>
            </a:r>
          </a:p>
        </p:txBody>
      </p:sp>
      <p:sp>
        <p:nvSpPr>
          <p:cNvPr id="1678338" name="Rectangle 2">
            <a:extLst>
              <a:ext uri="{FF2B5EF4-FFF2-40B4-BE49-F238E27FC236}">
                <a16:creationId xmlns:a16="http://schemas.microsoft.com/office/drawing/2014/main" id="{616A3F43-F1E8-433C-920B-45B8F8C7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第七章 	搜索结构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>
            <a:extLst>
              <a:ext uri="{FF2B5EF4-FFF2-40B4-BE49-F238E27FC236}">
                <a16:creationId xmlns:a16="http://schemas.microsoft.com/office/drawing/2014/main" id="{FA9590E9-0641-4D62-82A3-61E8B9B3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第八章 	图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80387" name="Rectangle 3">
            <a:extLst>
              <a:ext uri="{FF2B5EF4-FFF2-40B4-BE49-F238E27FC236}">
                <a16:creationId xmlns:a16="http://schemas.microsoft.com/office/drawing/2014/main" id="{4295E95A-9876-465A-AF2F-F19DDCC3E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504950"/>
            <a:ext cx="7223125" cy="4435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图的基本概念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图的存储表示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邻接矩阵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邻接表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图的遍历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深度优先算法（递归或栈实现）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广度优先算法（队列实现）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0" name="Rectangle 2">
            <a:extLst>
              <a:ext uri="{FF2B5EF4-FFF2-40B4-BE49-F238E27FC236}">
                <a16:creationId xmlns:a16="http://schemas.microsoft.com/office/drawing/2014/main" id="{FF2EE9D5-BA71-47A9-9875-7E032FB7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0"/>
            <a:ext cx="7620000" cy="59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图的最小生成树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Kruskal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算法（边权值递增）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Prim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最短路径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Dijkstra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Flord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活动网络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AOV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网络（求拓扑排序）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AOE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网络（关键路径）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>
            <a:extLst>
              <a:ext uri="{FF2B5EF4-FFF2-40B4-BE49-F238E27FC236}">
                <a16:creationId xmlns:a16="http://schemas.microsoft.com/office/drawing/2014/main" id="{E4545D87-6146-45C5-BE4F-4B8D9DAF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第九章 	排序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82435" name="Rectangle 3">
            <a:extLst>
              <a:ext uri="{FF2B5EF4-FFF2-40B4-BE49-F238E27FC236}">
                <a16:creationId xmlns:a16="http://schemas.microsoft.com/office/drawing/2014/main" id="{A494D0C7-DDEE-46B9-A7D7-032F1E94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8077200" cy="415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排序的基本概念</a:t>
            </a:r>
          </a:p>
          <a:p>
            <a:pPr lvl="2"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80"/>
                </a:solidFill>
                <a:latin typeface="Times New Roman" pitchFamily="18" charset="0"/>
              </a:rPr>
              <a:t>排序算法衡量指标：</a:t>
            </a:r>
            <a:endParaRPr lang="en-US" altLang="zh-CN" sz="3600" b="1" dirty="0">
              <a:solidFill>
                <a:srgbClr val="008080"/>
              </a:solidFill>
              <a:latin typeface="Times New Roman" pitchFamily="18" charset="0"/>
            </a:endParaRPr>
          </a:p>
          <a:p>
            <a:pPr lvl="3"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关键码比较次数、数据移动次数（时间开销）</a:t>
            </a:r>
          </a:p>
          <a:p>
            <a:pPr lvl="3">
              <a:lnSpc>
                <a:spcPct val="75000"/>
              </a:lnSpc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稳定性</a:t>
            </a:r>
          </a:p>
          <a:p>
            <a:pPr lvl="3">
              <a:lnSpc>
                <a:spcPct val="75000"/>
              </a:lnSpc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 附加存储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>
            <a:extLst>
              <a:ext uri="{FF2B5EF4-FFF2-40B4-BE49-F238E27FC236}">
                <a16:creationId xmlns:a16="http://schemas.microsoft.com/office/drawing/2014/main" id="{8A91949B-163F-460D-A37B-B59AC3C5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8153400" cy="4502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直接插入排序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折半插入排序的算法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3700" b="1">
                <a:solidFill>
                  <a:srgbClr val="006666"/>
                </a:solidFill>
                <a:latin typeface="Times New Roman" pitchFamily="18" charset="0"/>
              </a:rPr>
              <a:t> Shell</a:t>
            </a: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排序的算法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 起泡排序的算法 </a:t>
            </a:r>
            <a:endParaRPr lang="zh-CN" altLang="en-US" sz="3700" b="1">
              <a:solidFill>
                <a:srgbClr val="CC3300"/>
              </a:solidFill>
              <a:latin typeface="Times New Roman" pitchFamily="18" charset="0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 快速排序的算法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>
            <a:extLst>
              <a:ext uri="{FF2B5EF4-FFF2-40B4-BE49-F238E27FC236}">
                <a16:creationId xmlns:a16="http://schemas.microsoft.com/office/drawing/2014/main" id="{E602353B-DBCF-4735-8BB5-BB6F209F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"/>
            <a:ext cx="6705600" cy="391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直接选择排序</a:t>
            </a:r>
            <a:endParaRPr lang="en-US" altLang="zh-CN" sz="3700" b="1" dirty="0">
              <a:solidFill>
                <a:srgbClr val="006666"/>
              </a:solidFill>
              <a:latin typeface="Times New Roman" pitchFamily="18" charset="0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锦标赛排序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堆排序的算法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二路归并排序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 二路归并排序的迭代算法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578" name="Rectangle 2">
            <a:extLst>
              <a:ext uri="{FF2B5EF4-FFF2-40B4-BE49-F238E27FC236}">
                <a16:creationId xmlns:a16="http://schemas.microsoft.com/office/drawing/2014/main" id="{3A366613-6E05-4F51-BF48-0B45FA76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42875"/>
            <a:ext cx="6429375" cy="6697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其它非线性结构</a:t>
            </a:r>
          </a:p>
          <a:p>
            <a:pPr lvl="2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 </a:t>
            </a: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2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广义表</a:t>
            </a:r>
          </a:p>
          <a:p>
            <a:pPr lvl="2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字典和集合</a:t>
            </a:r>
          </a:p>
          <a:p>
            <a:pPr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None/>
              <a:defRPr/>
            </a:pPr>
            <a:endParaRPr lang="zh-CN" alt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搜索</a:t>
            </a:r>
          </a:p>
          <a:p>
            <a:pPr lvl="2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线性结构中的搜索</a:t>
            </a:r>
          </a:p>
          <a:p>
            <a:pPr lvl="2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二叉搜索树中的搜索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2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散列表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索引</a:t>
            </a:r>
          </a:p>
          <a:p>
            <a:pPr lvl="2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静态索引结构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2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动态索引结构</a:t>
            </a:r>
          </a:p>
          <a:p>
            <a:pPr lvl="1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排序（内排序）</a:t>
            </a:r>
          </a:p>
          <a:p>
            <a:pPr lvl="2">
              <a:lnSpc>
                <a:spcPct val="95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88579" name="Rectangle 3">
            <a:extLst>
              <a:ext uri="{FF2B5EF4-FFF2-40B4-BE49-F238E27FC236}">
                <a16:creationId xmlns:a16="http://schemas.microsoft.com/office/drawing/2014/main" id="{7B12DA73-35B8-4DA4-A7AA-56A696F5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428875"/>
            <a:ext cx="29337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数据的运算：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FBAB206-E13B-4B48-942F-3B8B7CB3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39798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zh-CN" altLang="en-US" sz="4000" b="1">
                <a:solidFill>
                  <a:srgbClr val="006666"/>
                </a:solidFill>
                <a:ea typeface="仿宋_GB2312" pitchFamily="49" charset="-122"/>
              </a:rPr>
              <a:t>排序的性能分析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D2C1BF0F-4AAD-4CDA-B4B7-704886832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346200"/>
          <a:ext cx="8483600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8471647" imgH="5660909" progId="Word.Document.8">
                  <p:embed/>
                </p:oleObj>
              </mc:Choice>
              <mc:Fallback>
                <p:oleObj name="Document" r:id="rId3" imgW="8471647" imgH="56609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46200"/>
                        <a:ext cx="8483600" cy="566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>
            <a:extLst>
              <a:ext uri="{FF2B5EF4-FFF2-40B4-BE49-F238E27FC236}">
                <a16:creationId xmlns:a16="http://schemas.microsoft.com/office/drawing/2014/main" id="{DDBA8AC7-AFB3-4024-9AB5-051B5CDB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836613"/>
            <a:ext cx="7315200" cy="839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第十章 	文件、外部排序</a:t>
            </a:r>
            <a:br>
              <a:rPr lang="zh-C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</a:br>
            <a:r>
              <a:rPr lang="zh-C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与外部搜索</a:t>
            </a:r>
            <a:endParaRPr lang="en-US" altLang="zh-CN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21AEC54-4DA0-4A40-839E-E6FA406B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41500"/>
            <a:ext cx="80772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485900" indent="-5715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vl="1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600" b="1">
                <a:solidFill>
                  <a:srgbClr val="C00000"/>
                </a:solidFill>
                <a:latin typeface="Times New Roman" panose="02020603050405020304" pitchFamily="18" charset="0"/>
              </a:rPr>
              <a:t>树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66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树的概念</a:t>
            </a:r>
            <a:endParaRPr lang="en-US" altLang="zh-CN" sz="32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 B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树的插入</a:t>
            </a:r>
            <a:endParaRPr lang="en-US" altLang="zh-CN" sz="32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 B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树的删除</a:t>
            </a:r>
            <a:endParaRPr lang="en-US" altLang="zh-CN" sz="32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</a:rPr>
              <a:t>B+</a:t>
            </a:r>
            <a:r>
              <a:rPr lang="zh-CN" altLang="en-US" sz="3600" b="1">
                <a:solidFill>
                  <a:srgbClr val="C00000"/>
                </a:solidFill>
                <a:latin typeface="Times New Roman" panose="02020603050405020304" pitchFamily="18" charset="0"/>
              </a:rPr>
              <a:t>树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66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B+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树的概念以及和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树的区别</a:t>
            </a:r>
            <a:endParaRPr lang="en-US" altLang="zh-CN" sz="32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 B+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树的插入</a:t>
            </a:r>
            <a:endParaRPr lang="en-US" altLang="zh-CN" sz="32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 B+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树的删除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">
            <a:extLst>
              <a:ext uri="{FF2B5EF4-FFF2-40B4-BE49-F238E27FC236}">
                <a16:creationId xmlns:a16="http://schemas.microsoft.com/office/drawing/2014/main" id="{42A43C38-72A7-41FD-AE1A-8FB736A34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916113"/>
            <a:ext cx="65151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D3ECDA1F-85E9-4FDD-952C-0146C1B1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476250"/>
            <a:ext cx="433863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 typeface="Geneva" charset="0"/>
              <a:buNone/>
            </a:pPr>
            <a:r>
              <a:rPr lang="zh-CN" altLang="en-US" sz="3600" b="1">
                <a:solidFill>
                  <a:srgbClr val="006666"/>
                </a:solidFill>
                <a:ea typeface="仿宋_GB2312" pitchFamily="49" charset="-122"/>
              </a:rPr>
              <a:t>期末考试 </a:t>
            </a:r>
            <a:r>
              <a:rPr lang="en-US" altLang="zh-CN" sz="3600" b="1">
                <a:solidFill>
                  <a:srgbClr val="006666"/>
                </a:solidFill>
                <a:ea typeface="仿宋_GB2312" pitchFamily="49" charset="-122"/>
              </a:rPr>
              <a:t>– </a:t>
            </a:r>
            <a:r>
              <a:rPr lang="zh-CN" altLang="en-US" sz="3600" b="1">
                <a:solidFill>
                  <a:srgbClr val="006666"/>
                </a:solidFill>
                <a:ea typeface="仿宋_GB2312" pitchFamily="49" charset="-122"/>
              </a:rPr>
              <a:t>考试范围</a:t>
            </a:r>
            <a:endParaRPr lang="en-US" altLang="zh-CN" sz="3600" b="1">
              <a:solidFill>
                <a:srgbClr val="006666"/>
              </a:solidFill>
              <a:ea typeface="仿宋_GB2312" pitchFamily="49" charset="-122"/>
            </a:endParaRPr>
          </a:p>
          <a:p>
            <a:pPr>
              <a:buSzPct val="100000"/>
              <a:buFontTx/>
              <a:buNone/>
            </a:pPr>
            <a:r>
              <a:rPr lang="zh-CN" altLang="en-US" sz="3600" b="1">
                <a:solidFill>
                  <a:srgbClr val="006666"/>
                </a:solidFill>
                <a:ea typeface="仿宋_GB2312" pitchFamily="49" charset="-122"/>
              </a:rPr>
              <a:t>（不考的章节）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8416D2C-7651-481F-95E6-BF9B08E0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53276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Tx/>
              <a:buNone/>
            </a:pPr>
            <a:r>
              <a:rPr lang="zh-CN" altLang="en-US" sz="4000" b="1">
                <a:solidFill>
                  <a:srgbClr val="006666"/>
                </a:solidFill>
                <a:ea typeface="仿宋_GB2312" pitchFamily="49" charset="-122"/>
              </a:rPr>
              <a:t>期末考试 </a:t>
            </a:r>
            <a:r>
              <a:rPr lang="en-US" altLang="zh-CN" sz="4000" b="1">
                <a:solidFill>
                  <a:srgbClr val="006666"/>
                </a:solidFill>
                <a:ea typeface="仿宋_GB2312" pitchFamily="49" charset="-122"/>
              </a:rPr>
              <a:t>– </a:t>
            </a:r>
            <a:r>
              <a:rPr lang="zh-CN" altLang="en-US" sz="4000" b="1">
                <a:solidFill>
                  <a:srgbClr val="006666"/>
                </a:solidFill>
                <a:ea typeface="仿宋_GB2312" pitchFamily="49" charset="-122"/>
              </a:rPr>
              <a:t>题型及范例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37E4EA-CFFD-4E24-BC68-EED85E54388E}"/>
              </a:ext>
            </a:extLst>
          </p:cNvPr>
          <p:cNvSpPr/>
          <p:nvPr/>
        </p:nvSpPr>
        <p:spPr>
          <a:xfrm>
            <a:off x="323850" y="1989138"/>
            <a:ext cx="4608513" cy="3305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题型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填空题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解答题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算法题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1933ED-AADD-441C-90B4-C7B730E6CC66}"/>
              </a:ext>
            </a:extLst>
          </p:cNvPr>
          <p:cNvSpPr/>
          <p:nvPr/>
        </p:nvSpPr>
        <p:spPr>
          <a:xfrm>
            <a:off x="1331913" y="476250"/>
            <a:ext cx="2382837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6932F0-F9B5-4AD1-9C5E-6D5E71C503EC}"/>
              </a:ext>
            </a:extLst>
          </p:cNvPr>
          <p:cNvSpPr/>
          <p:nvPr/>
        </p:nvSpPr>
        <p:spPr>
          <a:xfrm>
            <a:off x="539750" y="1844675"/>
            <a:ext cx="76327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1. </a:t>
            </a:r>
            <a:r>
              <a:rPr lang="zh-CN" altLang="zh-CN" dirty="0"/>
              <a:t>数据结构被形式地定义为二元组（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R</a:t>
            </a:r>
            <a:r>
              <a:rPr lang="zh-CN" altLang="zh-CN" dirty="0"/>
              <a:t>），其中</a:t>
            </a:r>
            <a:r>
              <a:rPr lang="en-US" altLang="zh-CN" dirty="0"/>
              <a:t>D</a:t>
            </a:r>
            <a:r>
              <a:rPr lang="zh-CN" altLang="zh-CN" dirty="0"/>
              <a:t>是</a:t>
            </a:r>
            <a:r>
              <a:rPr lang="en-US" altLang="zh-CN" dirty="0"/>
              <a:t>__</a:t>
            </a:r>
            <a:r>
              <a:rPr lang="zh-CN" altLang="zh-CN" dirty="0"/>
              <a:t>①</a:t>
            </a:r>
            <a:r>
              <a:rPr lang="en-US" altLang="zh-CN" dirty="0"/>
              <a:t>__</a:t>
            </a:r>
            <a:r>
              <a:rPr lang="zh-CN" altLang="zh-CN" dirty="0"/>
              <a:t>的有限集合，</a:t>
            </a:r>
            <a:r>
              <a:rPr lang="en-US" altLang="zh-CN" dirty="0"/>
              <a:t>R</a:t>
            </a:r>
            <a:r>
              <a:rPr lang="zh-CN" altLang="zh-CN" dirty="0"/>
              <a:t>是</a:t>
            </a:r>
            <a:r>
              <a:rPr lang="en-US" altLang="zh-CN" dirty="0"/>
              <a:t>D</a:t>
            </a:r>
            <a:r>
              <a:rPr lang="zh-CN" altLang="zh-CN" dirty="0"/>
              <a:t>上的</a:t>
            </a:r>
            <a:r>
              <a:rPr lang="en-US" altLang="zh-CN" dirty="0"/>
              <a:t>__</a:t>
            </a:r>
            <a:r>
              <a:rPr lang="zh-CN" altLang="zh-CN" dirty="0"/>
              <a:t>②</a:t>
            </a:r>
            <a:r>
              <a:rPr lang="en-US" altLang="zh-CN" dirty="0"/>
              <a:t>__</a:t>
            </a:r>
            <a:r>
              <a:rPr lang="zh-CN" altLang="zh-CN" dirty="0"/>
              <a:t>的有限集合。（</a:t>
            </a:r>
            <a:r>
              <a:rPr lang="en-US" altLang="zh-CN" dirty="0"/>
              <a:t>     </a:t>
            </a:r>
            <a:r>
              <a:rPr lang="zh-CN" altLang="zh-CN" dirty="0"/>
              <a:t>）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A</a:t>
            </a:r>
            <a:r>
              <a:rPr lang="zh-CN" altLang="zh-CN" dirty="0"/>
              <a:t>．①算法 ②数据操作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B</a:t>
            </a:r>
            <a:r>
              <a:rPr lang="zh-CN" altLang="zh-CN" dirty="0"/>
              <a:t>．①存储 ②计算方法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C</a:t>
            </a:r>
            <a:r>
              <a:rPr lang="zh-CN" altLang="zh-CN" dirty="0"/>
              <a:t>．①逻辑结构 ②映象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D</a:t>
            </a:r>
            <a:r>
              <a:rPr lang="zh-CN" altLang="zh-CN" dirty="0"/>
              <a:t>．①数据元素 ②关系</a:t>
            </a: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/>
              <a:t>答案：</a:t>
            </a:r>
            <a:r>
              <a:rPr lang="en-US" altLang="zh-CN" dirty="0"/>
              <a:t>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2. </a:t>
            </a:r>
            <a:r>
              <a:rPr lang="zh-CN" altLang="zh-CN" dirty="0"/>
              <a:t>下列排序算法中</a:t>
            </a:r>
            <a:r>
              <a:rPr lang="en-US" altLang="zh-CN" dirty="0"/>
              <a:t>, ____</a:t>
            </a:r>
            <a:r>
              <a:rPr lang="zh-CN" altLang="zh-CN" dirty="0"/>
              <a:t>可能出现如下情况</a:t>
            </a:r>
            <a:r>
              <a:rPr lang="en-US" altLang="zh-CN" dirty="0"/>
              <a:t>: </a:t>
            </a:r>
            <a:r>
              <a:rPr lang="zh-CN" altLang="zh-CN" dirty="0"/>
              <a:t>在最后一趟排序之前</a:t>
            </a:r>
            <a:r>
              <a:rPr lang="en-US" altLang="zh-CN" dirty="0"/>
              <a:t>, </a:t>
            </a:r>
            <a:r>
              <a:rPr lang="zh-CN" altLang="zh-CN" dirty="0"/>
              <a:t>所有元素均不在其最终位置上。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Tx/>
              <a:buAutoNum type="alphaUcPeriod"/>
              <a:defRPr/>
            </a:pPr>
            <a:r>
              <a:rPr lang="zh-CN" altLang="zh-CN" dirty="0"/>
              <a:t>快速排序</a:t>
            </a:r>
            <a:r>
              <a:rPr lang="en-US" altLang="zh-CN" dirty="0"/>
              <a:t>     B. </a:t>
            </a:r>
            <a:r>
              <a:rPr lang="zh-CN" altLang="zh-CN" dirty="0"/>
              <a:t>冒泡排序</a:t>
            </a:r>
            <a:r>
              <a:rPr lang="en-US" altLang="zh-CN" dirty="0"/>
              <a:t>  </a:t>
            </a:r>
            <a:r>
              <a:rPr lang="zh-CN" altLang="zh-CN" dirty="0"/>
              <a:t>　 </a:t>
            </a:r>
            <a:r>
              <a:rPr lang="en-US" altLang="zh-CN" dirty="0"/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C.   </a:t>
            </a:r>
            <a:r>
              <a:rPr lang="zh-CN" altLang="zh-CN" dirty="0"/>
              <a:t>堆排序 </a:t>
            </a:r>
            <a:r>
              <a:rPr lang="en-US" altLang="zh-CN" dirty="0"/>
              <a:t>  </a:t>
            </a:r>
            <a:r>
              <a:rPr lang="zh-CN" altLang="zh-CN" dirty="0"/>
              <a:t>　</a:t>
            </a:r>
            <a:r>
              <a:rPr lang="en-US" altLang="zh-CN" dirty="0"/>
              <a:t>  D. </a:t>
            </a:r>
            <a:r>
              <a:rPr lang="zh-CN" altLang="zh-CN" dirty="0"/>
              <a:t>直接插入排序</a:t>
            </a: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/>
              <a:t>答案：</a:t>
            </a:r>
            <a:r>
              <a:rPr lang="en-US" altLang="zh-CN" dirty="0"/>
              <a:t>D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C432E3-A11F-4F28-B013-AD0386743E7F}"/>
              </a:ext>
            </a:extLst>
          </p:cNvPr>
          <p:cNvSpPr txBox="1">
            <a:spLocks/>
          </p:cNvSpPr>
          <p:nvPr/>
        </p:nvSpPr>
        <p:spPr>
          <a:xfrm>
            <a:off x="525185" y="4005064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6C9F8-7846-47EE-9A07-5FD9525C53A1}"/>
              </a:ext>
            </a:extLst>
          </p:cNvPr>
          <p:cNvSpPr txBox="1">
            <a:spLocks/>
          </p:cNvSpPr>
          <p:nvPr/>
        </p:nvSpPr>
        <p:spPr>
          <a:xfrm>
            <a:off x="525185" y="6165453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EA1D0393-94BA-4E26-A016-F30A3E760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78088"/>
            <a:ext cx="7472363" cy="2833687"/>
          </a:xfrm>
        </p:spPr>
        <p:txBody>
          <a:bodyPr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3. </a:t>
            </a:r>
            <a:r>
              <a:rPr lang="zh-CN" altLang="zh-CN" sz="2100"/>
              <a:t>进栈序列为</a:t>
            </a:r>
            <a:r>
              <a:rPr lang="en-US" altLang="zh-CN" sz="2100"/>
              <a:t>1</a:t>
            </a:r>
            <a:r>
              <a:rPr lang="zh-CN" altLang="zh-CN" sz="2100"/>
              <a:t>，</a:t>
            </a:r>
            <a:r>
              <a:rPr lang="en-US" altLang="zh-CN" sz="2100"/>
              <a:t>2</a:t>
            </a:r>
            <a:r>
              <a:rPr lang="zh-CN" altLang="zh-CN" sz="2100"/>
              <a:t>，</a:t>
            </a:r>
            <a:r>
              <a:rPr lang="en-US" altLang="zh-CN" sz="2100"/>
              <a:t>3</a:t>
            </a:r>
            <a:r>
              <a:rPr lang="zh-CN" altLang="zh-CN" sz="2100"/>
              <a:t>，</a:t>
            </a:r>
            <a:r>
              <a:rPr lang="en-US" altLang="zh-CN" sz="2100"/>
              <a:t>4</a:t>
            </a:r>
            <a:r>
              <a:rPr lang="zh-CN" altLang="zh-CN" sz="2100"/>
              <a:t>，</a:t>
            </a:r>
            <a:r>
              <a:rPr lang="en-US" altLang="zh-CN" sz="2100"/>
              <a:t>5</a:t>
            </a:r>
            <a:r>
              <a:rPr lang="zh-CN" altLang="zh-CN" sz="2100"/>
              <a:t>，</a:t>
            </a:r>
            <a:r>
              <a:rPr lang="en-US" altLang="zh-CN" sz="2100"/>
              <a:t>6</a:t>
            </a:r>
            <a:r>
              <a:rPr lang="zh-CN" altLang="zh-CN" sz="2100"/>
              <a:t>，且进栈和出栈可以穿插进行，则不可能出现的出栈序列是（</a:t>
            </a:r>
            <a:r>
              <a:rPr lang="en-US" altLang="zh-CN" sz="2100"/>
              <a:t>    </a:t>
            </a:r>
            <a:r>
              <a:rPr lang="zh-CN" altLang="zh-CN" sz="2100"/>
              <a:t>）。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2</a:t>
            </a:r>
            <a:r>
              <a:rPr lang="zh-CN" altLang="zh-CN" sz="2100"/>
              <a:t>，</a:t>
            </a:r>
            <a:r>
              <a:rPr lang="en-US" altLang="zh-CN" sz="2100"/>
              <a:t>4</a:t>
            </a:r>
            <a:r>
              <a:rPr lang="zh-CN" altLang="zh-CN" sz="2100"/>
              <a:t>，</a:t>
            </a:r>
            <a:r>
              <a:rPr lang="en-US" altLang="zh-CN" sz="2100"/>
              <a:t>3</a:t>
            </a:r>
            <a:r>
              <a:rPr lang="zh-CN" altLang="zh-CN" sz="2100"/>
              <a:t>，</a:t>
            </a:r>
            <a:r>
              <a:rPr lang="en-US" altLang="zh-CN" sz="2100"/>
              <a:t>1</a:t>
            </a:r>
            <a:r>
              <a:rPr lang="zh-CN" altLang="zh-CN" sz="2100"/>
              <a:t>，</a:t>
            </a:r>
            <a:r>
              <a:rPr lang="en-US" altLang="zh-CN" sz="2100"/>
              <a:t>5</a:t>
            </a:r>
            <a:r>
              <a:rPr lang="zh-CN" altLang="zh-CN" sz="2100"/>
              <a:t>，</a:t>
            </a:r>
            <a:r>
              <a:rPr lang="en-US" altLang="zh-CN" sz="2100"/>
              <a:t>6</a:t>
            </a:r>
            <a:r>
              <a:rPr lang="zh-CN" altLang="zh-CN" sz="2100"/>
              <a:t>　</a:t>
            </a:r>
            <a:r>
              <a:rPr lang="en-US" altLang="zh-CN" sz="2100"/>
              <a:t>					B. 3</a:t>
            </a:r>
            <a:r>
              <a:rPr lang="zh-CN" altLang="zh-CN" sz="2100"/>
              <a:t>，</a:t>
            </a:r>
            <a:r>
              <a:rPr lang="en-US" altLang="zh-CN" sz="2100"/>
              <a:t>2</a:t>
            </a:r>
            <a:r>
              <a:rPr lang="zh-CN" altLang="zh-CN" sz="2100"/>
              <a:t>，</a:t>
            </a:r>
            <a:r>
              <a:rPr lang="en-US" altLang="zh-CN" sz="2100"/>
              <a:t>4</a:t>
            </a:r>
            <a:r>
              <a:rPr lang="zh-CN" altLang="zh-CN" sz="2100"/>
              <a:t>，</a:t>
            </a:r>
            <a:r>
              <a:rPr lang="en-US" altLang="zh-CN" sz="2100"/>
              <a:t>1</a:t>
            </a:r>
            <a:r>
              <a:rPr lang="zh-CN" altLang="zh-CN" sz="2100"/>
              <a:t>，</a:t>
            </a:r>
            <a:r>
              <a:rPr lang="en-US" altLang="zh-CN" sz="2100"/>
              <a:t>6</a:t>
            </a:r>
            <a:r>
              <a:rPr lang="zh-CN" altLang="zh-CN" sz="2100"/>
              <a:t>，</a:t>
            </a:r>
            <a:r>
              <a:rPr lang="en-US" altLang="zh-CN" sz="2100"/>
              <a:t>5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C. 4</a:t>
            </a:r>
            <a:r>
              <a:rPr lang="zh-CN" altLang="zh-CN" sz="2100"/>
              <a:t>，</a:t>
            </a:r>
            <a:r>
              <a:rPr lang="en-US" altLang="zh-CN" sz="2100"/>
              <a:t>3</a:t>
            </a:r>
            <a:r>
              <a:rPr lang="zh-CN" altLang="zh-CN" sz="2100"/>
              <a:t>，</a:t>
            </a:r>
            <a:r>
              <a:rPr lang="en-US" altLang="zh-CN" sz="2100"/>
              <a:t>2</a:t>
            </a:r>
            <a:r>
              <a:rPr lang="zh-CN" altLang="zh-CN" sz="2100"/>
              <a:t>，</a:t>
            </a:r>
            <a:r>
              <a:rPr lang="en-US" altLang="zh-CN" sz="2100"/>
              <a:t>1</a:t>
            </a:r>
            <a:r>
              <a:rPr lang="zh-CN" altLang="zh-CN" sz="2100"/>
              <a:t>，</a:t>
            </a:r>
            <a:r>
              <a:rPr lang="en-US" altLang="zh-CN" sz="2100"/>
              <a:t>5</a:t>
            </a:r>
            <a:r>
              <a:rPr lang="zh-CN" altLang="zh-CN" sz="2100"/>
              <a:t>，</a:t>
            </a:r>
            <a:r>
              <a:rPr lang="en-US" altLang="zh-CN" sz="2100"/>
              <a:t>6 </a:t>
            </a:r>
            <a:r>
              <a:rPr lang="zh-CN" altLang="zh-CN" sz="2100"/>
              <a:t>　</a:t>
            </a:r>
            <a:r>
              <a:rPr lang="en-US" altLang="zh-CN" sz="2100"/>
              <a:t>					D. 2</a:t>
            </a:r>
            <a:r>
              <a:rPr lang="zh-CN" altLang="zh-CN" sz="2100"/>
              <a:t>，</a:t>
            </a:r>
            <a:r>
              <a:rPr lang="en-US" altLang="zh-CN" sz="2100"/>
              <a:t>3</a:t>
            </a:r>
            <a:r>
              <a:rPr lang="zh-CN" altLang="zh-CN" sz="2100"/>
              <a:t>，</a:t>
            </a:r>
            <a:r>
              <a:rPr lang="en-US" altLang="zh-CN" sz="2100"/>
              <a:t>5</a:t>
            </a:r>
            <a:r>
              <a:rPr lang="zh-CN" altLang="zh-CN" sz="2100"/>
              <a:t>，</a:t>
            </a:r>
            <a:r>
              <a:rPr lang="en-US" altLang="zh-CN" sz="2100"/>
              <a:t>1</a:t>
            </a:r>
            <a:r>
              <a:rPr lang="zh-CN" altLang="zh-CN" sz="2100"/>
              <a:t>，</a:t>
            </a:r>
            <a:r>
              <a:rPr lang="en-US" altLang="zh-CN" sz="2100"/>
              <a:t>6</a:t>
            </a:r>
            <a:r>
              <a:rPr lang="zh-CN" altLang="zh-CN" sz="2100"/>
              <a:t>，</a:t>
            </a:r>
            <a:r>
              <a:rPr lang="en-US" altLang="zh-CN" sz="2100"/>
              <a:t>4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endParaRPr lang="zh-CN" altLang="en-US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4978B0D-DD2F-49AD-8A7A-681B1AD585FF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9CA80A1-8014-4FAF-A352-3ED5AE0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55562B43-3C09-44F7-B30A-744020A62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25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已知广义表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＝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((a,b,c),(d,e,f),(h,(i,j)),g)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，从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表中取出原子项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的运算是：</a:t>
            </a:r>
            <a:r>
              <a:rPr lang="zh-CN" altLang="zh-CN" sz="2100"/>
              <a:t> （</a:t>
            </a:r>
            <a:r>
              <a:rPr lang="en-US" altLang="zh-CN" sz="2100"/>
              <a:t>    </a:t>
            </a:r>
            <a:r>
              <a:rPr lang="zh-CN" altLang="zh-CN" sz="2100"/>
              <a:t>）</a:t>
            </a: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A.head(tail(A))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　　　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			    B.head(tail(tail(A)))</a:t>
            </a: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C.head(head(tail(tail(A))))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      D.head(tail(head(tail(A))))</a:t>
            </a: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09B841-57EB-4E39-8C19-A822626DFDDE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3733F3-6906-4224-BCE1-0C8A7B15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CAA20921-E109-4F6C-816D-2D92F3B8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25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2100">
                <a:latin typeface="Arial" panose="020B0604020202020204" pitchFamily="34" charset="0"/>
                <a:cs typeface="Arial" panose="020B0604020202020204" pitchFamily="34" charset="0"/>
              </a:rPr>
              <a:t>一棵完全二叉树上有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1001</a:t>
            </a:r>
            <a:r>
              <a:rPr lang="zh-CN" altLang="en-US" sz="2100">
                <a:latin typeface="Arial" panose="020B0604020202020204" pitchFamily="34" charset="0"/>
                <a:cs typeface="Arial" panose="020B0604020202020204" pitchFamily="34" charset="0"/>
              </a:rPr>
              <a:t>个结点，其中叶子结点的个数是（ 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100"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10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250                       B</a:t>
            </a:r>
            <a:r>
              <a:rPr lang="zh-CN" altLang="en-US" sz="210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501    </a:t>
            </a:r>
          </a:p>
          <a:p>
            <a:pPr marL="0" indent="0"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10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254                       D</a:t>
            </a:r>
            <a:r>
              <a:rPr lang="zh-CN" altLang="en-US" sz="210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505 </a:t>
            </a: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4204791-2676-439B-8D69-1DB91016E5E4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B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55AA6D1-7AA1-44EB-89A6-2AF57BB6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36A68895-520D-465F-9A5F-AFA59B3C9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25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6. </a:t>
            </a:r>
            <a:r>
              <a:rPr lang="zh-CN" altLang="zh-CN" sz="2100"/>
              <a:t>一棵左右子树均不空的二叉树在先序线索化后，其中空的链域的个数是： （</a:t>
            </a:r>
            <a:r>
              <a:rPr lang="en-US" altLang="zh-CN" sz="2100"/>
              <a:t>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0            B. 1        C. 2          D. </a:t>
            </a:r>
            <a:r>
              <a:rPr lang="zh-CN" altLang="zh-CN" sz="2100"/>
              <a:t>不确定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 </a:t>
            </a: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210F7C3-40D3-4B4F-9473-BCA3C1D2C661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B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2C89621-7E5B-42F3-A34B-8A66651B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43B7C1F9-C09F-4F42-BA6D-E36AEA3E1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44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7. </a:t>
            </a:r>
            <a:r>
              <a:rPr lang="zh-CN" altLang="en-US" sz="2100"/>
              <a:t>一棵二叉树的前序序列和后序序列相反，则以下说法不正确的是：</a:t>
            </a:r>
            <a:r>
              <a:rPr lang="en-US" altLang="zh-CN" sz="2100"/>
              <a:t> </a:t>
            </a:r>
            <a:r>
              <a:rPr lang="zh-CN" altLang="zh-CN" sz="2100"/>
              <a:t>（</a:t>
            </a:r>
            <a:r>
              <a:rPr lang="en-US" altLang="zh-CN" sz="2100"/>
              <a:t> 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</a:t>
            </a:r>
            <a:r>
              <a:rPr lang="zh-CN" altLang="en-US" sz="2100"/>
              <a:t>由前序和后序序列可以确定二叉树的高度        	   </a:t>
            </a:r>
            <a:endParaRPr lang="en-US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B. </a:t>
            </a:r>
            <a:r>
              <a:rPr lang="zh-CN" altLang="en-US" sz="2100"/>
              <a:t>二叉树的形态是唯一的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C. </a:t>
            </a:r>
            <a:r>
              <a:rPr lang="zh-CN" altLang="en-US" sz="2100"/>
              <a:t>所有的分支结点或者没有左孩子或者没有右孩子      </a:t>
            </a:r>
            <a:endParaRPr lang="en-US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D. </a:t>
            </a:r>
            <a:r>
              <a:rPr lang="zh-CN" altLang="en-US" sz="2100"/>
              <a:t>只有一个叶子结点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1CF62CC-098A-4203-B0AA-9EDA73BA1A4F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B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8BE931-FA86-42BB-9DFC-62B3E8C3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>
            <a:extLst>
              <a:ext uri="{FF2B5EF4-FFF2-40B4-BE49-F238E27FC236}">
                <a16:creationId xmlns:a16="http://schemas.microsoft.com/office/drawing/2014/main" id="{168B0473-EFE1-46FA-B443-D67248F8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第一章	数据结构概论</a:t>
            </a:r>
          </a:p>
        </p:txBody>
      </p:sp>
      <p:sp>
        <p:nvSpPr>
          <p:cNvPr id="1668099" name="Rectangle 3">
            <a:extLst>
              <a:ext uri="{FF2B5EF4-FFF2-40B4-BE49-F238E27FC236}">
                <a16:creationId xmlns:a16="http://schemas.microsoft.com/office/drawing/2014/main" id="{60864DDB-0D29-4310-94A5-AFC9F2364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00200"/>
            <a:ext cx="7239000" cy="4799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数据结构的概念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抽象数据类型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ADT</a:t>
            </a:r>
          </a:p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算法的定义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算法的性能分析与度量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空间复杂度度量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时间复杂度度量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7C3E912F-CD32-404F-8779-CD532C0EC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44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8. </a:t>
            </a:r>
            <a:r>
              <a:rPr lang="zh-CN" altLang="zh-CN" sz="2100"/>
              <a:t>引入二叉线索树的目的是（</a:t>
            </a:r>
            <a:r>
              <a:rPr lang="en-US" altLang="zh-CN" sz="2100"/>
              <a:t>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A</a:t>
            </a:r>
            <a:r>
              <a:rPr lang="zh-CN" altLang="zh-CN" sz="2100"/>
              <a:t>．加快查找结点的前驱或后继的速度</a:t>
            </a:r>
            <a:r>
              <a:rPr lang="en-US" altLang="zh-CN" sz="2100"/>
              <a:t>  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B</a:t>
            </a:r>
            <a:r>
              <a:rPr lang="zh-CN" altLang="zh-CN" sz="2100"/>
              <a:t>．为了能在二叉树中方便的进行插入与删除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C</a:t>
            </a:r>
            <a:r>
              <a:rPr lang="zh-CN" altLang="zh-CN" sz="2100"/>
              <a:t>．为了能方便的找到双亲</a:t>
            </a:r>
            <a:r>
              <a:rPr lang="en-US" altLang="zh-CN" sz="2100"/>
              <a:t>  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D</a:t>
            </a:r>
            <a:r>
              <a:rPr lang="zh-CN" altLang="zh-CN" sz="2100"/>
              <a:t>．使二叉树的遍历结果唯一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BF6AF90-5E8E-4F2D-868B-BF8658857E5E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A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009448C-1098-4AEE-B70C-A5B91F9D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5179772D-7AB4-48D3-BEF7-47006B33A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44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9. </a:t>
            </a:r>
            <a:r>
              <a:rPr lang="zh-CN" altLang="en-US" sz="2100"/>
              <a:t>设一个链表最常用的操作是在末尾插入结点和删除尾结点，则选用</a:t>
            </a:r>
            <a:r>
              <a:rPr lang="zh-CN" altLang="zh-CN" sz="2100"/>
              <a:t>（</a:t>
            </a:r>
            <a:r>
              <a:rPr lang="en-US" altLang="zh-CN" sz="2100"/>
              <a:t>     </a:t>
            </a:r>
            <a:r>
              <a:rPr lang="zh-CN" altLang="zh-CN" sz="2100"/>
              <a:t>）</a:t>
            </a:r>
            <a:r>
              <a:rPr lang="zh-CN" altLang="en-US" sz="2100"/>
              <a:t>最节省时间。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</a:t>
            </a:r>
            <a:r>
              <a:rPr lang="zh-CN" altLang="en-US" sz="2100"/>
              <a:t>单链表   				</a:t>
            </a:r>
            <a:r>
              <a:rPr lang="en-US" altLang="zh-CN" sz="2100"/>
              <a:t>			B.</a:t>
            </a:r>
            <a:r>
              <a:rPr lang="zh-CN" altLang="en-US" sz="2100"/>
              <a:t>单循环链表   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C. </a:t>
            </a:r>
            <a:r>
              <a:rPr lang="zh-CN" altLang="en-US" sz="2100"/>
              <a:t>带尾指针的单循环链表   	</a:t>
            </a:r>
            <a:r>
              <a:rPr lang="en-US" altLang="zh-CN" sz="2100"/>
              <a:t>D.</a:t>
            </a:r>
            <a:r>
              <a:rPr lang="zh-CN" altLang="en-US" sz="2100"/>
              <a:t>带头结点的双循环链表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A7E7080-F3CF-4C7B-87D4-E197B18173B8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E064057-783B-4345-89B5-F5419D82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9EB1750D-5165-43A9-8A39-1461CEF76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41563"/>
            <a:ext cx="7472363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10. </a:t>
            </a:r>
            <a:r>
              <a:rPr lang="zh-CN" altLang="en-US" sz="2100"/>
              <a:t>若长度为</a:t>
            </a:r>
            <a:r>
              <a:rPr lang="en-US" altLang="zh-CN" sz="2100"/>
              <a:t>n</a:t>
            </a:r>
            <a:r>
              <a:rPr lang="zh-CN" altLang="en-US" sz="2100"/>
              <a:t>的线性表采用顺序存储结构，在其第</a:t>
            </a:r>
            <a:r>
              <a:rPr lang="en-US" altLang="zh-CN" sz="2100"/>
              <a:t>i</a:t>
            </a:r>
            <a:r>
              <a:rPr lang="zh-CN" altLang="en-US" sz="2100"/>
              <a:t>个位置插入一个新元素的算法的时间复杂度为</a:t>
            </a:r>
            <a:r>
              <a:rPr lang="zh-CN" altLang="zh-CN" sz="2100"/>
              <a:t>（</a:t>
            </a:r>
            <a:r>
              <a:rPr lang="en-US" altLang="zh-CN" sz="2100"/>
              <a:t> 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  <a:endParaRPr lang="en-US" altLang="zh-CN" sz="2100"/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A. O(0)      B. O(1)         C. O(n)         D. O(n</a:t>
            </a:r>
            <a:r>
              <a:rPr lang="en-US" altLang="zh-CN" sz="21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2EBDE10-8106-4370-8973-CBB8C8B68CDE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dirty="0"/>
              <a:t> </a:t>
            </a:r>
            <a:r>
              <a:rPr lang="en-US" altLang="zh-CN" sz="2700" b="1" dirty="0">
                <a:solidFill>
                  <a:srgbClr val="0070C0"/>
                </a:solidFill>
              </a:rPr>
              <a:t>C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9511F28-F896-4CDB-93A4-B05B9C8E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9C9A6-F9AA-4684-B6D5-2CC0EF7E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065338"/>
            <a:ext cx="7472362" cy="2587625"/>
          </a:xfrm>
        </p:spPr>
        <p:txBody>
          <a:bodyPr lIns="68580" tIns="34290" rIns="68580" bIns="34290" rtlCol="0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若对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阶对称矩阵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以行优先方式将其下三角形的元素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包括主对角线上所有元素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依次存放于一维数组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中，则在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中确定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&lt;j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）的位置为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    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。（下标都从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开始）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*(i-1)/2+j  					B. j*(j-1)/2+i    	 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*(i+1)/2+j   					D. j*(j+1)/2+i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endParaRPr lang="en-US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6BE4233-36CA-486B-87C1-7C97A145C9B3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D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52B1B8-A8D2-4EC9-A1D4-28BE7FED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97ADA711-BAD2-4043-A781-7B89B58C0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065338"/>
            <a:ext cx="7472362" cy="2587625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ClrTx/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广义表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L=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）），进行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）操作后的结果为（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    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A. d      	 B. b, c, d       	C.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       D.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en-US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46CC53A-F90C-4FB2-84A7-41ABF6D13EFB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D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110568-429E-4157-BBD4-D4EDDB38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69CE2D31-DD3A-41D1-872A-272B40BAF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>
              <a:defRPr/>
            </a:pPr>
            <a:endParaRPr lang="zh-CN" altLang="en-US" sz="24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E19FAE5-64B6-4341-A703-101A8B8AA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Tx/>
              <a:buFont typeface="Geneva" charset="0"/>
              <a:buNone/>
              <a:defRPr/>
            </a:pPr>
            <a:r>
              <a:rPr lang="en-US" altLang="zh-CN" sz="2000" b="1" dirty="0"/>
              <a:t>13. </a:t>
            </a:r>
            <a:r>
              <a:rPr lang="zh-CN" altLang="en-US" sz="2000" b="1" dirty="0"/>
              <a:t>下列排序算法中，时间复杂度为</a:t>
            </a:r>
            <a:r>
              <a:rPr lang="en-US" altLang="zh-CN" sz="2000" b="1" dirty="0"/>
              <a:t>O(nlog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n)</a:t>
            </a:r>
            <a:r>
              <a:rPr lang="zh-CN" altLang="en-US" sz="2000" b="1" dirty="0"/>
              <a:t>且占有额外空间最少的是 （            ）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A.  </a:t>
            </a:r>
            <a:r>
              <a:rPr lang="zh-CN" altLang="en-US" sz="2000" b="1" dirty="0"/>
              <a:t>堆排序             </a:t>
            </a:r>
            <a:r>
              <a:rPr lang="en-US" altLang="zh-CN" sz="2000" b="1" dirty="0"/>
              <a:t>B. </a:t>
            </a:r>
            <a:r>
              <a:rPr lang="zh-CN" altLang="en-US" sz="2000" b="1" dirty="0"/>
              <a:t>起泡排序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C.  </a:t>
            </a:r>
            <a:r>
              <a:rPr lang="zh-CN" altLang="en-US" sz="2000" b="1" dirty="0"/>
              <a:t>快速排序         </a:t>
            </a:r>
            <a:r>
              <a:rPr lang="en-US" altLang="zh-CN" sz="2000" b="1" dirty="0"/>
              <a:t>D.  </a:t>
            </a:r>
            <a:r>
              <a:rPr lang="zh-CN" altLang="en-US" sz="2000" b="1" dirty="0"/>
              <a:t>希尔排序</a:t>
            </a:r>
          </a:p>
          <a:p>
            <a:pPr eaLnBrk="1" hangingPunct="1">
              <a:buFont typeface="Geneva" charset="0"/>
              <a:buNone/>
              <a:defRPr/>
            </a:pPr>
            <a:r>
              <a:rPr lang="zh-CN" altLang="en-US" sz="2000" b="1" dirty="0">
                <a:solidFill>
                  <a:srgbClr val="0000CC"/>
                </a:solidFill>
              </a:rPr>
              <a:t>（考研大纲上的题目）</a:t>
            </a:r>
          </a:p>
          <a:p>
            <a:pPr eaLnBrk="1" hangingPunct="1">
              <a:buFontTx/>
              <a:buNone/>
              <a:defRPr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A4A6CAE3-65F3-494B-B7B1-30378B5E7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1. </a:t>
            </a:r>
            <a:r>
              <a:rPr lang="zh-CN" altLang="zh-CN" sz="2100"/>
              <a:t>设输入序列为</a:t>
            </a:r>
            <a:r>
              <a:rPr lang="en-US" altLang="zh-CN" sz="2100"/>
              <a:t>a</a:t>
            </a:r>
            <a:r>
              <a:rPr lang="zh-CN" altLang="zh-CN" sz="2100"/>
              <a:t>、</a:t>
            </a:r>
            <a:r>
              <a:rPr lang="en-US" altLang="zh-CN" sz="2100"/>
              <a:t>b</a:t>
            </a:r>
            <a:r>
              <a:rPr lang="zh-CN" altLang="zh-CN" sz="2100"/>
              <a:t>、</a:t>
            </a:r>
            <a:r>
              <a:rPr lang="en-US" altLang="zh-CN" sz="2100"/>
              <a:t>c</a:t>
            </a:r>
            <a:r>
              <a:rPr lang="zh-CN" altLang="zh-CN" sz="2100"/>
              <a:t>、</a:t>
            </a:r>
            <a:r>
              <a:rPr lang="en-US" altLang="zh-CN" sz="2100"/>
              <a:t>d</a:t>
            </a:r>
            <a:r>
              <a:rPr lang="zh-CN" altLang="zh-CN" sz="2100"/>
              <a:t>，则经过入栈和出栈的组合后可以得到</a:t>
            </a:r>
            <a:r>
              <a:rPr lang="en-US" altLang="zh-CN" sz="2100"/>
              <a:t>_______</a:t>
            </a:r>
            <a:r>
              <a:rPr lang="zh-CN" altLang="zh-CN" sz="2100"/>
              <a:t>种不同的输出序列。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81687C9-9870-4C96-A207-9EB296F32953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14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E61963-A6C1-4443-82FC-E137A984B5D4}"/>
              </a:ext>
            </a:extLst>
          </p:cNvPr>
          <p:cNvSpPr/>
          <p:nvPr/>
        </p:nvSpPr>
        <p:spPr>
          <a:xfrm>
            <a:off x="1187450" y="476250"/>
            <a:ext cx="2382838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填空题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E5EE6FF2-97AB-4207-B71E-8DD93F0BA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2</a:t>
            </a:r>
            <a:r>
              <a:rPr lang="zh-CN" altLang="zh-CN" sz="2100"/>
              <a:t>．假定</a:t>
            </a:r>
            <a:r>
              <a:rPr lang="en-US" altLang="zh-CN" sz="2100"/>
              <a:t>front</a:t>
            </a:r>
            <a:r>
              <a:rPr lang="zh-CN" altLang="zh-CN" sz="2100"/>
              <a:t>和</a:t>
            </a:r>
            <a:r>
              <a:rPr lang="en-US" altLang="zh-CN" sz="2100"/>
              <a:t>rear</a:t>
            </a:r>
            <a:r>
              <a:rPr lang="zh-CN" altLang="zh-CN" sz="2100"/>
              <a:t>分别为一个带表头结点的链式队列的队头和队尾指针，则该链式队列　中队列为空和只有一个结点的条件是</a:t>
            </a:r>
            <a:r>
              <a:rPr lang="zh-CN" altLang="zh-CN" sz="2100" u="sng"/>
              <a:t> </a:t>
            </a:r>
            <a:r>
              <a:rPr lang="en-US" altLang="zh-CN" sz="2100" u="sng"/>
              <a:t>                                           </a:t>
            </a:r>
            <a:r>
              <a:rPr lang="zh-CN" altLang="zh-CN" sz="2100"/>
              <a:t>和</a:t>
            </a:r>
            <a:r>
              <a:rPr lang="zh-CN" altLang="zh-CN" sz="2100" u="sng"/>
              <a:t>　</a:t>
            </a:r>
            <a:r>
              <a:rPr lang="en-US" altLang="zh-CN" sz="2100" u="sng"/>
              <a:t>                                    </a:t>
            </a:r>
            <a:r>
              <a:rPr lang="zh-CN" altLang="zh-CN" sz="2100" u="sng"/>
              <a:t>　</a:t>
            </a:r>
            <a:r>
              <a:rPr lang="zh-CN" altLang="zh-CN" sz="2100"/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3F9B5DD-A235-43B4-A9E0-6D8F2CEB185D}"/>
              </a:ext>
            </a:extLst>
          </p:cNvPr>
          <p:cNvSpPr txBox="1">
            <a:spLocks/>
          </p:cNvSpPr>
          <p:nvPr/>
        </p:nvSpPr>
        <p:spPr>
          <a:xfrm>
            <a:off x="685800" y="4972050"/>
            <a:ext cx="7717809" cy="8393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</a:t>
            </a:r>
            <a:r>
              <a:rPr lang="zh-CN" altLang="en-US" sz="2775" b="1" dirty="0">
                <a:solidFill>
                  <a:srgbClr val="0070C0"/>
                </a:solidFill>
              </a:rPr>
              <a:t>：</a:t>
            </a:r>
            <a:r>
              <a:rPr lang="en-US" altLang="zh-CN" sz="2775" b="1" dirty="0">
                <a:solidFill>
                  <a:srgbClr val="0070C0"/>
                </a:solidFill>
              </a:rPr>
              <a:t>1</a:t>
            </a:r>
            <a:r>
              <a:rPr lang="zh-CN" altLang="en-US" sz="2775" b="1" dirty="0">
                <a:solidFill>
                  <a:srgbClr val="0070C0"/>
                </a:solidFill>
              </a:rPr>
              <a:t>）</a:t>
            </a:r>
            <a:r>
              <a:rPr lang="en-US" altLang="zh-CN" sz="2775" b="1" dirty="0">
                <a:solidFill>
                  <a:srgbClr val="0070C0"/>
                </a:solidFill>
              </a:rPr>
              <a:t> front-&gt;link ==NULL / front == rear  </a:t>
            </a:r>
          </a:p>
          <a:p>
            <a:pPr>
              <a:defRPr/>
            </a:pPr>
            <a:r>
              <a:rPr lang="en-US" altLang="zh-CN" sz="2775" b="1" dirty="0">
                <a:solidFill>
                  <a:srgbClr val="0070C0"/>
                </a:solidFill>
              </a:rPr>
              <a:t>           2</a:t>
            </a:r>
            <a:r>
              <a:rPr lang="zh-CN" altLang="en-US" sz="2775" b="1" dirty="0">
                <a:solidFill>
                  <a:srgbClr val="0070C0"/>
                </a:solidFill>
              </a:rPr>
              <a:t>）</a:t>
            </a:r>
            <a:r>
              <a:rPr lang="en-US" altLang="zh-CN" sz="2775" b="1" dirty="0">
                <a:solidFill>
                  <a:srgbClr val="0070C0"/>
                </a:solidFill>
              </a:rPr>
              <a:t>front-&gt;link ==rear  / front-&gt;link-&gt;link ==NULL </a:t>
            </a:r>
            <a:r>
              <a:rPr lang="zh-CN" altLang="zh-CN" sz="2775" b="1" dirty="0">
                <a:solidFill>
                  <a:srgbClr val="0070C0"/>
                </a:solidFill>
              </a:rPr>
              <a:t>　</a:t>
            </a:r>
            <a:endParaRPr lang="zh-CN" altLang="en-US" sz="2775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F47C39-A877-48C3-9C1C-B5BA6761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995E5EDB-85C8-4A8B-8667-BAAA9DBF1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3</a:t>
            </a:r>
            <a:r>
              <a:rPr lang="zh-CN" altLang="zh-CN" sz="2100"/>
              <a:t>．在一棵三叉树中度为</a:t>
            </a:r>
            <a:r>
              <a:rPr lang="en-US" altLang="zh-CN" sz="2100"/>
              <a:t>3</a:t>
            </a:r>
            <a:r>
              <a:rPr lang="zh-CN" altLang="zh-CN" sz="2100"/>
              <a:t>的结点数为</a:t>
            </a:r>
            <a:r>
              <a:rPr lang="en-US" altLang="zh-CN" sz="2100"/>
              <a:t>11</a:t>
            </a:r>
            <a:r>
              <a:rPr lang="zh-CN" altLang="zh-CN" sz="2100"/>
              <a:t>个，度为</a:t>
            </a:r>
            <a:r>
              <a:rPr lang="en-US" altLang="zh-CN" sz="2100"/>
              <a:t>2</a:t>
            </a:r>
            <a:r>
              <a:rPr lang="zh-CN" altLang="zh-CN" sz="2100"/>
              <a:t>的结点数为</a:t>
            </a:r>
            <a:r>
              <a:rPr lang="en-US" altLang="zh-CN" sz="2100"/>
              <a:t>12</a:t>
            </a:r>
            <a:r>
              <a:rPr lang="zh-CN" altLang="zh-CN" sz="2100"/>
              <a:t>个，度为</a:t>
            </a:r>
            <a:r>
              <a:rPr lang="en-US" altLang="zh-CN" sz="2100"/>
              <a:t>1</a:t>
            </a:r>
            <a:r>
              <a:rPr lang="zh-CN" altLang="zh-CN" sz="2100"/>
              <a:t>的结点数为</a:t>
            </a:r>
            <a:r>
              <a:rPr lang="en-US" altLang="zh-CN" sz="2100"/>
              <a:t>13</a:t>
            </a:r>
            <a:r>
              <a:rPr lang="zh-CN" altLang="zh-CN" sz="2100"/>
              <a:t>个，则度为</a:t>
            </a:r>
            <a:r>
              <a:rPr lang="en-US" altLang="zh-CN" sz="2100"/>
              <a:t>0</a:t>
            </a:r>
            <a:r>
              <a:rPr lang="zh-CN" altLang="zh-CN" sz="2100"/>
              <a:t>的结点数为</a:t>
            </a:r>
            <a:r>
              <a:rPr lang="en-US" altLang="zh-CN" sz="2100" u="sng"/>
              <a:t>               </a:t>
            </a:r>
            <a:r>
              <a:rPr lang="zh-CN" altLang="zh-CN" sz="2100"/>
              <a:t>个。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 </a:t>
            </a: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47F537A-7F92-4CDA-A1A0-5552F7FEC4EC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35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570FE2E-FFD5-4132-AD77-63116ECE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4A27B6FF-70E1-4453-88B7-7A7E5B7D6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 4</a:t>
            </a:r>
            <a:r>
              <a:rPr lang="zh-CN" altLang="zh-CN" sz="2100"/>
              <a:t>．在顺序存储的完全二叉树中，下标为</a:t>
            </a:r>
            <a:r>
              <a:rPr lang="en-US" altLang="zh-CN" sz="2100"/>
              <a:t>j</a:t>
            </a:r>
            <a:r>
              <a:rPr lang="zh-CN" altLang="zh-CN" sz="2100"/>
              <a:t>的 结点是下标最小的叶子结点，则叶子结点的数量是</a:t>
            </a:r>
            <a:r>
              <a:rPr lang="zh-CN" altLang="zh-CN" sz="2100" u="sng"/>
              <a:t>　</a:t>
            </a:r>
            <a:r>
              <a:rPr lang="en-US" altLang="zh-CN" sz="2100" u="sng"/>
              <a:t>          </a:t>
            </a:r>
            <a:r>
              <a:rPr lang="zh-CN" altLang="zh-CN" sz="2100" u="sng"/>
              <a:t>　　</a:t>
            </a:r>
            <a:r>
              <a:rPr lang="zh-CN" altLang="zh-CN" sz="2100"/>
              <a:t>。（下标从</a:t>
            </a:r>
            <a:r>
              <a:rPr lang="en-US" altLang="zh-CN" sz="2100"/>
              <a:t>0</a:t>
            </a:r>
            <a:r>
              <a:rPr lang="zh-CN" altLang="zh-CN" sz="2100"/>
              <a:t>开始）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476420B-20FC-4C74-A626-D3795D673943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2845559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j</a:t>
            </a:r>
            <a:r>
              <a:rPr lang="zh-CN" altLang="en-US" sz="2700" b="1" dirty="0">
                <a:solidFill>
                  <a:srgbClr val="0070C0"/>
                </a:solidFill>
              </a:rPr>
              <a:t>或 </a:t>
            </a:r>
            <a:r>
              <a:rPr lang="en-US" altLang="zh-CN" sz="2700" b="1" dirty="0">
                <a:solidFill>
                  <a:srgbClr val="0070C0"/>
                </a:solidFill>
              </a:rPr>
              <a:t>j+1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D2E078A-A85E-4849-B9AC-7C8711D0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>
            <a:extLst>
              <a:ext uri="{FF2B5EF4-FFF2-40B4-BE49-F238E27FC236}">
                <a16:creationId xmlns:a16="http://schemas.microsoft.com/office/drawing/2014/main" id="{B421F2F5-9A9E-4B44-9879-A120C7ECE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第二章		线性表</a:t>
            </a:r>
          </a:p>
        </p:txBody>
      </p:sp>
      <p:sp>
        <p:nvSpPr>
          <p:cNvPr id="1669123" name="Rectangle 3">
            <a:extLst>
              <a:ext uri="{FF2B5EF4-FFF2-40B4-BE49-F238E27FC236}">
                <a16:creationId xmlns:a16="http://schemas.microsoft.com/office/drawing/2014/main" id="{4732724D-EBE1-43BF-A8AA-D4DCB82C4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8077200" cy="472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顺序表</a:t>
            </a:r>
            <a:endParaRPr lang="zh-CN" altLang="en-US" sz="4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顺序表的定义和特点</a:t>
            </a:r>
          </a:p>
          <a:p>
            <a:pPr lvl="1">
              <a:spcBef>
                <a:spcPct val="15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  <a:endParaRPr lang="zh-CN" altLang="en-US" sz="3800" b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15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在顺序表中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时计算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平均数据比较次数（</a:t>
            </a:r>
            <a:r>
              <a:rPr lang="en-US" altLang="zh-CN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ACN）</a:t>
            </a:r>
            <a:endParaRPr lang="en-US" altLang="zh-CN" sz="3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15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在顺序表中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及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时计算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平均移动元素个数(</a:t>
            </a:r>
            <a:r>
              <a:rPr lang="en-US" altLang="zh-CN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AMN)</a:t>
            </a:r>
            <a:endParaRPr lang="zh-CN" altLang="en-US" sz="3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860FB107-BED3-407C-8AF1-D5471E9E7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5</a:t>
            </a:r>
            <a:r>
              <a:rPr lang="zh-CN" altLang="zh-CN" sz="2100"/>
              <a:t>．对于一个具有</a:t>
            </a:r>
            <a:r>
              <a:rPr lang="en-US" altLang="zh-CN" sz="2100"/>
              <a:t>n</a:t>
            </a:r>
            <a:r>
              <a:rPr lang="zh-CN" altLang="zh-CN" sz="2100"/>
              <a:t>个结点的单链表，在已知</a:t>
            </a:r>
            <a:r>
              <a:rPr lang="en-US" altLang="zh-CN" sz="2100"/>
              <a:t>p</a:t>
            </a:r>
            <a:r>
              <a:rPr lang="zh-CN" altLang="zh-CN" sz="2100"/>
              <a:t>所指向结点后插入一个新结点的时间复杂度是</a:t>
            </a:r>
            <a:r>
              <a:rPr lang="en-US" altLang="zh-CN" sz="2100" u="sng"/>
              <a:t>                   </a:t>
            </a:r>
            <a:r>
              <a:rPr lang="zh-CN" altLang="zh-CN" sz="2100"/>
              <a:t>；在给定值为</a:t>
            </a:r>
            <a:r>
              <a:rPr lang="en-US" altLang="zh-CN" sz="2100"/>
              <a:t>x</a:t>
            </a:r>
            <a:r>
              <a:rPr lang="zh-CN" altLang="zh-CN" sz="2100"/>
              <a:t>的结点后插入一个新结点的时间复杂度是</a:t>
            </a:r>
            <a:r>
              <a:rPr lang="en-US" altLang="zh-CN" sz="2100" u="sng"/>
              <a:t>              </a:t>
            </a:r>
            <a:r>
              <a:rPr lang="zh-CN" altLang="zh-CN" sz="2100"/>
              <a:t>。（时间复杂度用大</a:t>
            </a:r>
            <a:r>
              <a:rPr lang="en-US" altLang="zh-CN" sz="2100"/>
              <a:t>O</a:t>
            </a:r>
            <a:r>
              <a:rPr lang="zh-CN" altLang="zh-CN" sz="2100"/>
              <a:t>表示）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2B0CA23-C0F1-4648-A5A0-BD94CBE6DBDC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2845559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1)    o(1)</a:t>
            </a:r>
          </a:p>
          <a:p>
            <a:pPr>
              <a:defRPr/>
            </a:pPr>
            <a:r>
              <a:rPr lang="en-US" altLang="zh-CN" sz="2700" b="1" dirty="0">
                <a:solidFill>
                  <a:srgbClr val="0070C0"/>
                </a:solidFill>
              </a:rPr>
              <a:t>            2)    o(n)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933D076-B381-4D48-86B1-3D75F56F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B91D0F5C-89C5-4BB0-9802-7F12E72B6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6</a:t>
            </a:r>
            <a:r>
              <a:rPr lang="zh-CN" altLang="zh-CN" sz="2100"/>
              <a:t>．有一个</a:t>
            </a:r>
            <a:r>
              <a:rPr lang="en-US" altLang="zh-CN" sz="2100"/>
              <a:t>20*20</a:t>
            </a:r>
            <a:r>
              <a:rPr lang="zh-CN" altLang="zh-CN" sz="2100"/>
              <a:t>的稀疏矩阵（元素类型为整型），非零元素有</a:t>
            </a:r>
            <a:r>
              <a:rPr lang="en-US" altLang="zh-CN" sz="2100"/>
              <a:t>10</a:t>
            </a:r>
            <a:r>
              <a:rPr lang="zh-CN" altLang="zh-CN" sz="2100"/>
              <a:t>个，设每个整型数占</a:t>
            </a:r>
            <a:r>
              <a:rPr lang="en-US" altLang="zh-CN" sz="2100"/>
              <a:t>4</a:t>
            </a:r>
            <a:r>
              <a:rPr lang="zh-CN" altLang="zh-CN" sz="2100"/>
              <a:t>字节，则用三元组表示该矩阵时，所需的字节数是</a:t>
            </a:r>
            <a:r>
              <a:rPr lang="en-US" altLang="zh-CN" sz="2100" u="sng"/>
              <a:t>                        </a:t>
            </a:r>
            <a:r>
              <a:rPr lang="zh-CN" altLang="zh-CN" sz="2100"/>
              <a:t>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4967E3C-1ED8-4D59-92AC-CCBA13AEAF09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2845559" cy="5424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120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1668E36-7CA9-4EC1-B952-8BBC9A2A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C2C3F476-4BB8-48CB-9296-817155F9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7</a:t>
            </a:r>
            <a:r>
              <a:rPr lang="zh-CN" altLang="zh-CN" sz="2100"/>
              <a:t>．具有</a:t>
            </a:r>
            <a:r>
              <a:rPr lang="en-US" altLang="zh-CN" sz="2100"/>
              <a:t>255</a:t>
            </a:r>
            <a:r>
              <a:rPr lang="zh-CN" altLang="zh-CN" sz="2100"/>
              <a:t>个结点的完全二叉树的深度为</a:t>
            </a:r>
            <a:r>
              <a:rPr lang="en-US" altLang="zh-CN" sz="2100" u="sng"/>
              <a:t>____________</a:t>
            </a:r>
            <a:r>
              <a:rPr lang="zh-CN" altLang="zh-CN" sz="2100"/>
              <a:t>。（根结点的深度为</a:t>
            </a:r>
            <a:r>
              <a:rPr lang="en-US" altLang="zh-CN" sz="2100"/>
              <a:t>0</a:t>
            </a:r>
            <a:r>
              <a:rPr lang="zh-CN" altLang="zh-CN" sz="2100"/>
              <a:t>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DDC26BF-FAAD-41CE-A6D3-23023AA98194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5302155" cy="5424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7 </a:t>
            </a:r>
            <a:r>
              <a:rPr lang="zh-CN" altLang="en-US" sz="2700" b="1" dirty="0">
                <a:solidFill>
                  <a:srgbClr val="0070C0"/>
                </a:solidFill>
              </a:rPr>
              <a:t>（若根结点深度</a:t>
            </a:r>
            <a:r>
              <a:rPr lang="en-US" altLang="zh-CN" sz="2700" b="1" dirty="0">
                <a:solidFill>
                  <a:srgbClr val="0070C0"/>
                </a:solidFill>
              </a:rPr>
              <a:t>1</a:t>
            </a:r>
            <a:r>
              <a:rPr lang="zh-CN" altLang="en-US" sz="2700" b="1" dirty="0">
                <a:solidFill>
                  <a:srgbClr val="0070C0"/>
                </a:solidFill>
              </a:rPr>
              <a:t>，则为</a:t>
            </a:r>
            <a:r>
              <a:rPr lang="en-US" altLang="zh-CN" sz="2700" b="1" dirty="0">
                <a:solidFill>
                  <a:srgbClr val="0070C0"/>
                </a:solidFill>
              </a:rPr>
              <a:t>8</a:t>
            </a:r>
            <a:r>
              <a:rPr lang="zh-CN" altLang="en-US" sz="2700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28D1F2-D5E5-4D2F-BE75-436924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35E4E0-47F5-4ED2-8264-ED274E80BD67}"/>
              </a:ext>
            </a:extLst>
          </p:cNvPr>
          <p:cNvSpPr/>
          <p:nvPr/>
        </p:nvSpPr>
        <p:spPr>
          <a:xfrm>
            <a:off x="1547813" y="549275"/>
            <a:ext cx="2382837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解答题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107" name="矩形 2">
            <a:extLst>
              <a:ext uri="{FF2B5EF4-FFF2-40B4-BE49-F238E27FC236}">
                <a16:creationId xmlns:a16="http://schemas.microsoft.com/office/drawing/2014/main" id="{D8AD5017-13EB-4CCC-BF07-484BF848A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57338"/>
            <a:ext cx="84978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SzPct val="100000"/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1.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对一棵空的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AVL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树，分别画出插入关键码为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{ 16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7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11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9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28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18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14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15}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后的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AVL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树。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SzPct val="100000"/>
              <a:buFontTx/>
              <a:buNone/>
            </a:pP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SzPct val="100000"/>
              <a:buFontTx/>
              <a:buNone/>
            </a:pP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SzPct val="100000"/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2.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 判别以下序列是否是堆？如果不是，将它调整为堆。</a:t>
            </a:r>
          </a:p>
          <a:p>
            <a:pPr eaLnBrk="1" hangingPunct="1">
              <a:buSzPct val="100000"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a. { 100, 86, 48, 73, 35, 39, 42, 57, 66, 21 }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b. { 12, 70, 33, 65, 24, 56, 48, 92, 86, 33 }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c. { 103, 97, 56, 38, 66, 23, 42, 12, 30, 52, 06, 20 }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d. { 05, 56, 20, 23, 40, 38, 29, 61, 35, 76, 28, 100 }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>
            <a:extLst>
              <a:ext uri="{FF2B5EF4-FFF2-40B4-BE49-F238E27FC236}">
                <a16:creationId xmlns:a16="http://schemas.microsoft.com/office/drawing/2014/main" id="{4C11B236-65E1-4464-906F-80AB9FB1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54150"/>
            <a:ext cx="8424863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SzPct val="100000"/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3.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设待排序的关键码序列为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{ 12, 2, 16, 30, 28, 10, 16</a:t>
            </a:r>
            <a:r>
              <a:rPr lang="en-US" altLang="zh-CN" sz="2400" baseline="3000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, 20, 6, 18 },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使用堆排序方法将关键码自小到大排序。写出建立的初始堆，以及调整的每一步。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SzPct val="100000"/>
              <a:buFontTx/>
              <a:buNone/>
            </a:pP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SzPct val="100000"/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4.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对下列无向图：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1          3         5  </a:t>
            </a:r>
          </a:p>
          <a:p>
            <a:pPr eaLnBrk="1" hangingPunct="1">
              <a:buSzPct val="100000"/>
              <a:buFontTx/>
              <a:buNone/>
            </a:pPr>
            <a:endParaRPr lang="en-US" altLang="zh-CN" sz="1800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SzPct val="100000"/>
              <a:buFontTx/>
              <a:buNone/>
            </a:pPr>
            <a:endParaRPr lang="en-US" altLang="zh-CN" sz="1800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SzPct val="100000"/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            </a:t>
            </a:r>
            <a:r>
              <a:rPr lang="en-US" altLang="zh-CN" sz="1600" b="1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1600" b="1">
                <a:latin typeface="仿宋_GB2312" pitchFamily="49" charset="-122"/>
                <a:ea typeface="仿宋_GB2312" pitchFamily="49" charset="-122"/>
              </a:rPr>
              <a:t>          2           4          6</a:t>
            </a:r>
          </a:p>
          <a:p>
            <a:pPr eaLnBrk="1" hangingPunct="1">
              <a:buSzPct val="100000"/>
              <a:buFontTx/>
              <a:buNone/>
            </a:pPr>
            <a:endParaRPr lang="en-US" altLang="zh-CN" sz="2400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SzPct val="100000"/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分别用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Prim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算法与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Kruscal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算法，求出最小代价生成树（要求写出构造生成树的每一步）。</a:t>
            </a:r>
          </a:p>
        </p:txBody>
      </p:sp>
      <p:grpSp>
        <p:nvGrpSpPr>
          <p:cNvPr id="48131" name="Group 5">
            <a:extLst>
              <a:ext uri="{FF2B5EF4-FFF2-40B4-BE49-F238E27FC236}">
                <a16:creationId xmlns:a16="http://schemas.microsoft.com/office/drawing/2014/main" id="{66BA6ECA-8A45-42ED-B477-DF6C0D7FA4FC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429000"/>
            <a:ext cx="3124200" cy="2032000"/>
            <a:chOff x="816" y="2016"/>
            <a:chExt cx="1968" cy="1300"/>
          </a:xfrm>
        </p:grpSpPr>
        <p:sp>
          <p:nvSpPr>
            <p:cNvPr id="48132" name="Oval 6">
              <a:extLst>
                <a:ext uri="{FF2B5EF4-FFF2-40B4-BE49-F238E27FC236}">
                  <a16:creationId xmlns:a16="http://schemas.microsoft.com/office/drawing/2014/main" id="{828F0074-16CB-41D6-87E6-A5B530FF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3" name="Oval 7">
              <a:extLst>
                <a:ext uri="{FF2B5EF4-FFF2-40B4-BE49-F238E27FC236}">
                  <a16:creationId xmlns:a16="http://schemas.microsoft.com/office/drawing/2014/main" id="{7BDC9B50-2592-4673-8892-C8E12343C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4" name="Oval 8">
              <a:extLst>
                <a:ext uri="{FF2B5EF4-FFF2-40B4-BE49-F238E27FC236}">
                  <a16:creationId xmlns:a16="http://schemas.microsoft.com/office/drawing/2014/main" id="{4D21D1F8-06BA-4F67-B8F9-F9390CFA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5" name="Oval 9">
              <a:extLst>
                <a:ext uri="{FF2B5EF4-FFF2-40B4-BE49-F238E27FC236}">
                  <a16:creationId xmlns:a16="http://schemas.microsoft.com/office/drawing/2014/main" id="{623ED0B5-5119-4AF3-9B0D-7719955B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6" name="Oval 10">
              <a:extLst>
                <a:ext uri="{FF2B5EF4-FFF2-40B4-BE49-F238E27FC236}">
                  <a16:creationId xmlns:a16="http://schemas.microsoft.com/office/drawing/2014/main" id="{3BB32F8F-600F-4925-9807-F3D3F4D47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7" name="Oval 11">
              <a:extLst>
                <a:ext uri="{FF2B5EF4-FFF2-40B4-BE49-F238E27FC236}">
                  <a16:creationId xmlns:a16="http://schemas.microsoft.com/office/drawing/2014/main" id="{5E0A80A7-D54F-4B16-B7E1-6821449C5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8" name="Line 12">
              <a:extLst>
                <a:ext uri="{FF2B5EF4-FFF2-40B4-BE49-F238E27FC236}">
                  <a16:creationId xmlns:a16="http://schemas.microsoft.com/office/drawing/2014/main" id="{DC9EE922-2D84-4E4F-9589-2D7E24EAF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39" name="Line 13">
              <a:extLst>
                <a:ext uri="{FF2B5EF4-FFF2-40B4-BE49-F238E27FC236}">
                  <a16:creationId xmlns:a16="http://schemas.microsoft.com/office/drawing/2014/main" id="{C5E0CD24-4C56-448B-AD49-B53942F2F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0" name="Line 14">
              <a:extLst>
                <a:ext uri="{FF2B5EF4-FFF2-40B4-BE49-F238E27FC236}">
                  <a16:creationId xmlns:a16="http://schemas.microsoft.com/office/drawing/2014/main" id="{0C9A1030-DF85-44D3-91BE-0B5822D20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1" name="Line 15">
              <a:extLst>
                <a:ext uri="{FF2B5EF4-FFF2-40B4-BE49-F238E27FC236}">
                  <a16:creationId xmlns:a16="http://schemas.microsoft.com/office/drawing/2014/main" id="{EC119927-3B4C-4578-A596-6D0619ADD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2" name="Line 16">
              <a:extLst>
                <a:ext uri="{FF2B5EF4-FFF2-40B4-BE49-F238E27FC236}">
                  <a16:creationId xmlns:a16="http://schemas.microsoft.com/office/drawing/2014/main" id="{8F0AC241-BEC9-4D37-A7E4-0497F6A43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3" name="Line 17">
              <a:extLst>
                <a:ext uri="{FF2B5EF4-FFF2-40B4-BE49-F238E27FC236}">
                  <a16:creationId xmlns:a16="http://schemas.microsoft.com/office/drawing/2014/main" id="{F9BE3FC5-A8F4-4FC0-BFA9-896939633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4" name="Line 18">
              <a:extLst>
                <a:ext uri="{FF2B5EF4-FFF2-40B4-BE49-F238E27FC236}">
                  <a16:creationId xmlns:a16="http://schemas.microsoft.com/office/drawing/2014/main" id="{CA906869-2B8B-427E-B2A0-24F6BACFB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35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5" name="Line 19">
              <a:extLst>
                <a:ext uri="{FF2B5EF4-FFF2-40B4-BE49-F238E27FC236}">
                  <a16:creationId xmlns:a16="http://schemas.microsoft.com/office/drawing/2014/main" id="{DEA60833-808E-4D06-8AF6-D6FD8AF1D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52"/>
              <a:ext cx="5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6" name="Text Box 20">
              <a:extLst>
                <a:ext uri="{FF2B5EF4-FFF2-40B4-BE49-F238E27FC236}">
                  <a16:creationId xmlns:a16="http://schemas.microsoft.com/office/drawing/2014/main" id="{BB461820-BDDE-4E35-9972-C54C7CF4C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2025"/>
              <a:ext cx="27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48147" name="Text Box 21">
              <a:extLst>
                <a:ext uri="{FF2B5EF4-FFF2-40B4-BE49-F238E27FC236}">
                  <a16:creationId xmlns:a16="http://schemas.microsoft.com/office/drawing/2014/main" id="{3CDE0C22-6D8B-4964-8AE6-B76D2F5EB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16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148" name="Text Box 22">
              <a:extLst>
                <a:ext uri="{FF2B5EF4-FFF2-40B4-BE49-F238E27FC236}">
                  <a16:creationId xmlns:a16="http://schemas.microsoft.com/office/drawing/2014/main" id="{C6FDD099-34F2-4B0D-B767-D5F397FC9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40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149" name="Text Box 23">
              <a:extLst>
                <a:ext uri="{FF2B5EF4-FFF2-40B4-BE49-F238E27FC236}">
                  <a16:creationId xmlns:a16="http://schemas.microsoft.com/office/drawing/2014/main" id="{3408E1E5-2F15-48A6-84E7-C8F32C49E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630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150" name="Text Box 24">
              <a:extLst>
                <a:ext uri="{FF2B5EF4-FFF2-40B4-BE49-F238E27FC236}">
                  <a16:creationId xmlns:a16="http://schemas.microsoft.com/office/drawing/2014/main" id="{3456A3BB-5C45-4750-8D77-0517EBABB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3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151" name="Text Box 25">
              <a:extLst>
                <a:ext uri="{FF2B5EF4-FFF2-40B4-BE49-F238E27FC236}">
                  <a16:creationId xmlns:a16="http://schemas.microsoft.com/office/drawing/2014/main" id="{B2AC568C-6A56-43B5-8EC4-F1111C3F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3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152" name="Text Box 26">
              <a:extLst>
                <a:ext uri="{FF2B5EF4-FFF2-40B4-BE49-F238E27FC236}">
                  <a16:creationId xmlns:a16="http://schemas.microsoft.com/office/drawing/2014/main" id="{A641AE50-04A2-48F1-BA19-BFE31ACC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86"/>
              <a:ext cx="33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8153" name="Text Box 27">
              <a:extLst>
                <a:ext uri="{FF2B5EF4-FFF2-40B4-BE49-F238E27FC236}">
                  <a16:creationId xmlns:a16="http://schemas.microsoft.com/office/drawing/2014/main" id="{0A44886B-411C-4859-ACB0-D273B613B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62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>
            <a:extLst>
              <a:ext uri="{FF2B5EF4-FFF2-40B4-BE49-F238E27FC236}">
                <a16:creationId xmlns:a16="http://schemas.microsoft.com/office/drawing/2014/main" id="{25329BD3-118E-43C2-982F-3AECF49B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84313"/>
            <a:ext cx="8856663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indent="-719138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5. 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设无向图 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G = 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（ 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， 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E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），其中 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V = { 1, 2, 3, 4, 5 }, E = { ( 1,2,4 ) , ( 2,5,5 ) , ( 1,3,2 ),( 2,4,4 ),(3,4,1 ) ,( 4,5,3 ) ,</a:t>
            </a:r>
          </a:p>
          <a:p>
            <a:pPr lvl="1" eaLnBrk="1" hangingPunct="1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  ( 1,5,8 ) } , 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每条边由一个三元组表示，三元组中前两个元素为与该边关联的顶点，第三个元素为该边的权。请写出图 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G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中从顶点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到其余各点的最短路径的求解过程。要求列出最短路径上的各顶点，并计算路径长度。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F7A44DBB-C19C-4D64-ABF4-30A4A64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375"/>
            <a:ext cx="7772400" cy="5143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3D2F7C5B-9807-410C-A09F-BDED3F45C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52525"/>
            <a:ext cx="8785225" cy="5084763"/>
          </a:xfrm>
        </p:spPr>
        <p:txBody>
          <a:bodyPr/>
          <a:lstStyle/>
          <a:p>
            <a:pPr>
              <a:buFontTx/>
              <a:buNone/>
            </a:pPr>
            <a:endParaRPr lang="en-US" altLang="zh-CN" sz="2000"/>
          </a:p>
          <a:p>
            <a:pPr>
              <a:buFont typeface="Geneva" charset="0"/>
              <a:buNone/>
            </a:pPr>
            <a:r>
              <a:rPr lang="en-US" altLang="zh-CN" sz="2000"/>
              <a:t>6.   </a:t>
            </a:r>
            <a:r>
              <a:rPr lang="zh-CN" altLang="en-US" sz="2000" b="1"/>
              <a:t>综合应用题</a:t>
            </a:r>
            <a:r>
              <a:rPr lang="en-US" altLang="zh-CN" sz="2000" b="1"/>
              <a:t>(10</a:t>
            </a:r>
            <a:r>
              <a:rPr lang="zh-CN" altLang="en-US" sz="2000" b="1"/>
              <a:t>分</a:t>
            </a:r>
            <a:r>
              <a:rPr lang="en-US" altLang="zh-CN" sz="2000" b="1"/>
              <a:t>)         </a:t>
            </a:r>
            <a:r>
              <a:rPr lang="zh-CN" altLang="en-US" sz="2000" b="1">
                <a:solidFill>
                  <a:srgbClr val="0000CC"/>
                </a:solidFill>
              </a:rPr>
              <a:t>（</a:t>
            </a:r>
            <a:r>
              <a:rPr lang="en-US" altLang="zh-CN" sz="2000" b="1">
                <a:solidFill>
                  <a:srgbClr val="0000CC"/>
                </a:solidFill>
              </a:rPr>
              <a:t>2010</a:t>
            </a:r>
            <a:r>
              <a:rPr lang="zh-CN" altLang="en-US" sz="2000" b="1">
                <a:solidFill>
                  <a:srgbClr val="0000CC"/>
                </a:solidFill>
              </a:rPr>
              <a:t>年统考题）</a:t>
            </a:r>
            <a:endParaRPr lang="en-US" altLang="zh-CN" sz="2000" b="1">
              <a:solidFill>
                <a:srgbClr val="0000CC"/>
              </a:solidFill>
            </a:endParaRPr>
          </a:p>
          <a:p>
            <a:pPr>
              <a:buFontTx/>
              <a:buNone/>
            </a:pPr>
            <a:r>
              <a:rPr lang="zh-CN" altLang="en-US" sz="2000" b="1"/>
              <a:t>    将关键字序列</a:t>
            </a:r>
            <a:r>
              <a:rPr lang="en-US" altLang="zh-CN" sz="2000" b="1"/>
              <a:t>(7,</a:t>
            </a:r>
            <a:r>
              <a:rPr lang="zh-CN" altLang="en-US" sz="2000" b="1"/>
              <a:t> </a:t>
            </a:r>
            <a:r>
              <a:rPr lang="en-US" altLang="zh-CN" sz="2000" b="1"/>
              <a:t>8,</a:t>
            </a:r>
            <a:r>
              <a:rPr lang="zh-CN" altLang="en-US" sz="2000" b="1"/>
              <a:t> </a:t>
            </a:r>
            <a:r>
              <a:rPr lang="en-US" altLang="zh-CN" sz="2000" b="1"/>
              <a:t>30,</a:t>
            </a:r>
            <a:r>
              <a:rPr lang="zh-CN" altLang="en-US" sz="2000" b="1"/>
              <a:t> </a:t>
            </a:r>
            <a:r>
              <a:rPr lang="en-US" altLang="zh-CN" sz="2000" b="1"/>
              <a:t>11,</a:t>
            </a:r>
            <a:r>
              <a:rPr lang="zh-CN" altLang="en-US" sz="2000" b="1"/>
              <a:t> </a:t>
            </a:r>
            <a:r>
              <a:rPr lang="en-US" altLang="zh-CN" sz="2000" b="1"/>
              <a:t>18,</a:t>
            </a:r>
            <a:r>
              <a:rPr lang="zh-CN" altLang="en-US" sz="2000" b="1"/>
              <a:t> </a:t>
            </a:r>
            <a:r>
              <a:rPr lang="en-US" altLang="zh-CN" sz="2000" b="1"/>
              <a:t>9,</a:t>
            </a:r>
            <a:r>
              <a:rPr lang="zh-CN" altLang="en-US" sz="2000" b="1"/>
              <a:t> </a:t>
            </a:r>
            <a:r>
              <a:rPr lang="en-US" altLang="zh-CN" sz="2000" b="1"/>
              <a:t>14</a:t>
            </a:r>
            <a:r>
              <a:rPr lang="zh-CN" altLang="en-US" sz="2000" b="1"/>
              <a:t> </a:t>
            </a:r>
            <a:r>
              <a:rPr lang="en-US" altLang="zh-CN" sz="2000" b="1"/>
              <a:t>)</a:t>
            </a:r>
            <a:r>
              <a:rPr lang="zh-CN" altLang="en-US" sz="2000" b="1"/>
              <a:t> 散列存储到散列表中</a:t>
            </a:r>
            <a:r>
              <a:rPr lang="en-US" altLang="zh-CN" sz="2000" b="1"/>
              <a:t>,</a:t>
            </a:r>
            <a:r>
              <a:rPr lang="zh-CN" altLang="en-US" sz="2000" b="1"/>
              <a:t> 散列表的存储空间是一个下标从</a:t>
            </a:r>
            <a:r>
              <a:rPr lang="en-US" altLang="zh-CN" sz="2000" b="1"/>
              <a:t>0</a:t>
            </a:r>
            <a:r>
              <a:rPr lang="zh-CN" altLang="en-US" sz="2000" b="1"/>
              <a:t>开始的一个一维数组中</a:t>
            </a:r>
            <a:r>
              <a:rPr lang="en-US" altLang="zh-CN" sz="2000" b="1"/>
              <a:t>,</a:t>
            </a:r>
            <a:r>
              <a:rPr lang="zh-CN" altLang="en-US" sz="2000" b="1"/>
              <a:t> 散列函数为</a:t>
            </a:r>
            <a:r>
              <a:rPr lang="en-US" altLang="zh-CN" sz="2000" b="1"/>
              <a:t>:</a:t>
            </a:r>
          </a:p>
          <a:p>
            <a:pPr>
              <a:buFontTx/>
              <a:buNone/>
            </a:pPr>
            <a:r>
              <a:rPr lang="zh-CN" altLang="en-US" sz="2000" b="1"/>
              <a:t>            </a:t>
            </a:r>
            <a:r>
              <a:rPr lang="en-US" altLang="zh-CN" sz="2000" b="1"/>
              <a:t>H( key ) = ( key*3 ) MOD T            </a:t>
            </a:r>
          </a:p>
          <a:p>
            <a:pPr>
              <a:buFontTx/>
              <a:buNone/>
            </a:pPr>
            <a:r>
              <a:rPr lang="en-US" altLang="zh-CN" sz="2000" b="1"/>
              <a:t>      </a:t>
            </a:r>
            <a:r>
              <a:rPr lang="zh-CN" altLang="en-US" sz="2000" b="1"/>
              <a:t>处理冲突采用线性探测法</a:t>
            </a:r>
            <a:r>
              <a:rPr lang="en-US" altLang="zh-CN" sz="2000" b="1"/>
              <a:t>,</a:t>
            </a:r>
            <a:r>
              <a:rPr lang="zh-CN" altLang="en-US" sz="2000" b="1"/>
              <a:t>要求装载因子为</a:t>
            </a:r>
            <a:r>
              <a:rPr lang="en-US" altLang="zh-CN" sz="2000" b="1"/>
              <a:t>0.7</a:t>
            </a:r>
          </a:p>
          <a:p>
            <a:pPr>
              <a:buFontTx/>
              <a:buNone/>
            </a:pPr>
            <a:r>
              <a:rPr lang="zh-CN" altLang="en-US" sz="2000" b="1"/>
              <a:t>  </a:t>
            </a:r>
            <a:endParaRPr lang="en-US" altLang="zh-CN" sz="2000" b="1"/>
          </a:p>
          <a:p>
            <a:pPr>
              <a:buFontTx/>
              <a:buNone/>
            </a:pPr>
            <a:r>
              <a:rPr lang="zh-CN" altLang="en-US" sz="2000" b="1"/>
              <a:t>    问题</a:t>
            </a:r>
            <a:r>
              <a:rPr lang="en-US" altLang="zh-CN" sz="2000" b="1"/>
              <a:t>:</a:t>
            </a:r>
          </a:p>
          <a:p>
            <a:pPr>
              <a:buFontTx/>
              <a:buNone/>
            </a:pPr>
            <a:r>
              <a:rPr lang="zh-CN" altLang="en-US" sz="2000" b="1"/>
              <a:t>        </a:t>
            </a:r>
            <a:r>
              <a:rPr lang="en-US" altLang="zh-CN" sz="2000" b="1"/>
              <a:t>1).</a:t>
            </a:r>
            <a:r>
              <a:rPr lang="zh-CN" altLang="en-US" sz="2000" b="1"/>
              <a:t>  请画出所构造的散列表</a:t>
            </a:r>
            <a:r>
              <a:rPr lang="en-US" altLang="zh-CN" sz="2000" b="1"/>
              <a:t>;</a:t>
            </a:r>
          </a:p>
          <a:p>
            <a:pPr>
              <a:buFontTx/>
              <a:buNone/>
            </a:pPr>
            <a:r>
              <a:rPr lang="zh-CN" altLang="en-US" sz="2000" b="1"/>
              <a:t>        </a:t>
            </a:r>
            <a:r>
              <a:rPr lang="en-US" altLang="zh-CN" sz="2000" b="1"/>
              <a:t>2).</a:t>
            </a:r>
            <a:r>
              <a:rPr lang="zh-CN" altLang="en-US" sz="2000" b="1"/>
              <a:t>  分别计算等概率情况下</a:t>
            </a:r>
            <a:r>
              <a:rPr lang="en-US" altLang="zh-CN" sz="2000" b="1"/>
              <a:t>,</a:t>
            </a:r>
            <a:r>
              <a:rPr lang="zh-CN" altLang="en-US" sz="2000" b="1"/>
              <a:t>查找成功和查找不成功的平均查找长度</a:t>
            </a:r>
            <a:r>
              <a:rPr lang="en-US" altLang="zh-CN" sz="2000" b="1"/>
              <a:t>.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   </a:t>
            </a:r>
            <a:r>
              <a:rPr lang="zh-CN" altLang="en-US" sz="2000" b="1"/>
              <a:t>注</a:t>
            </a:r>
            <a:r>
              <a:rPr lang="en-US" altLang="zh-CN" sz="2000" b="1"/>
              <a:t>:</a:t>
            </a:r>
            <a:r>
              <a:rPr lang="zh-CN" altLang="en-US" sz="2000" b="1"/>
              <a:t>   所谓查找不成功的平均查找长度是指</a:t>
            </a:r>
            <a:r>
              <a:rPr lang="en-US" altLang="zh-CN" sz="2000" b="1"/>
              <a:t>:</a:t>
            </a:r>
            <a:r>
              <a:rPr lang="zh-CN" altLang="en-US" sz="2000" b="1"/>
              <a:t>  在表中所有可能散列到的位置  </a:t>
            </a:r>
            <a:endParaRPr lang="en-US" altLang="zh-CN" sz="2000" b="1"/>
          </a:p>
          <a:p>
            <a:pPr>
              <a:buFontTx/>
              <a:buNone/>
            </a:pPr>
            <a:r>
              <a:rPr lang="zh-CN" altLang="en-US" sz="2000" b="1"/>
              <a:t>            上</a:t>
            </a:r>
            <a:r>
              <a:rPr lang="en-US" altLang="zh-CN" sz="2000" b="1"/>
              <a:t>,</a:t>
            </a:r>
            <a:r>
              <a:rPr lang="zh-CN" altLang="en-US" sz="2000" b="1"/>
              <a:t>要插入新元素时为找到空桶的探查次数的平均值</a:t>
            </a:r>
            <a:r>
              <a:rPr lang="en-US" altLang="zh-CN" sz="2000" b="1"/>
              <a:t>.</a:t>
            </a:r>
            <a:r>
              <a:rPr lang="en-US" altLang="zh-CN" sz="2000"/>
              <a:t>  </a:t>
            </a:r>
            <a:endParaRPr lang="zh-CN" altLang="en-US"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7AB43D91-9314-4E9B-91DA-7D1EDAA53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4813"/>
            <a:ext cx="7772400" cy="3619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3" name="副标题 2">
            <a:extLst>
              <a:ext uri="{FF2B5EF4-FFF2-40B4-BE49-F238E27FC236}">
                <a16:creationId xmlns:a16="http://schemas.microsoft.com/office/drawing/2014/main" id="{82969767-4F2B-44F2-8D43-D2269B89E5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1557338"/>
            <a:ext cx="8713787" cy="4824412"/>
          </a:xfrm>
        </p:spPr>
        <p:txBody>
          <a:bodyPr/>
          <a:lstStyle/>
          <a:p>
            <a:pPr algn="l"/>
            <a:r>
              <a:rPr lang="zh-CN" altLang="en-US" sz="2000" b="1"/>
              <a:t>  解答</a:t>
            </a:r>
            <a:r>
              <a:rPr lang="en-US" altLang="zh-CN" sz="2000" b="1"/>
              <a:t>:</a:t>
            </a:r>
          </a:p>
          <a:p>
            <a:pPr algn="l"/>
            <a:r>
              <a:rPr lang="zh-CN" altLang="en-US" sz="2000" b="1"/>
              <a:t>     </a:t>
            </a:r>
            <a:r>
              <a:rPr lang="en-US" altLang="zh-CN" sz="2000" b="1"/>
              <a:t>1).</a:t>
            </a:r>
            <a:r>
              <a:rPr lang="zh-CN" altLang="en-US" sz="2000" b="1"/>
              <a:t>  由装载因子</a:t>
            </a:r>
            <a:r>
              <a:rPr lang="en-US" altLang="zh-CN" sz="2000" b="1"/>
              <a:t>0.7,</a:t>
            </a:r>
            <a:r>
              <a:rPr lang="zh-CN" altLang="en-US" sz="2000" b="1"/>
              <a:t> 数据总数</a:t>
            </a:r>
            <a:r>
              <a:rPr lang="en-US" altLang="zh-CN" sz="2000" b="1"/>
              <a:t>7</a:t>
            </a:r>
            <a:r>
              <a:rPr lang="zh-CN" altLang="en-US" sz="2000" b="1"/>
              <a:t>个</a:t>
            </a:r>
            <a:r>
              <a:rPr lang="en-US" altLang="zh-CN" sz="2000" b="1"/>
              <a:t>,</a:t>
            </a:r>
            <a:r>
              <a:rPr lang="zh-CN" altLang="en-US" sz="2000" b="1"/>
              <a:t>得到存储空间长度为</a:t>
            </a:r>
            <a:r>
              <a:rPr lang="en-US" altLang="zh-CN" sz="2000" b="1"/>
              <a:t>10,</a:t>
            </a:r>
            <a:r>
              <a:rPr lang="zh-CN" altLang="en-US" sz="2000" b="1"/>
              <a:t>  所以</a:t>
            </a:r>
            <a:endParaRPr lang="en-US" altLang="zh-CN" sz="2000" b="1"/>
          </a:p>
          <a:p>
            <a:pPr algn="l"/>
            <a:r>
              <a:rPr lang="zh-CN" altLang="en-US" sz="2000" b="1"/>
              <a:t>        </a:t>
            </a:r>
            <a:r>
              <a:rPr lang="en-US" altLang="zh-CN" sz="2000" b="1"/>
              <a:t>H(hey) = (key*3) MOD 10</a:t>
            </a:r>
          </a:p>
          <a:p>
            <a:pPr algn="l"/>
            <a:r>
              <a:rPr lang="en-US" altLang="zh-CN" sz="2000" b="1"/>
              <a:t>     </a:t>
            </a:r>
            <a:r>
              <a:rPr lang="zh-CN" altLang="en-US" sz="2000" b="1"/>
              <a:t>散列表为</a:t>
            </a:r>
            <a:r>
              <a:rPr lang="en-US" altLang="zh-CN" sz="2000" b="1"/>
              <a:t>:</a:t>
            </a:r>
          </a:p>
          <a:p>
            <a:pPr algn="l"/>
            <a:endParaRPr lang="en-US" altLang="zh-CN" sz="2000" b="1"/>
          </a:p>
          <a:p>
            <a:pPr algn="l"/>
            <a:r>
              <a:rPr lang="zh-CN" altLang="en-US" sz="2000" b="1"/>
              <a:t>        </a:t>
            </a:r>
            <a:r>
              <a:rPr lang="en-US" altLang="zh-CN" sz="2000" b="1"/>
              <a:t>0</a:t>
            </a:r>
            <a:r>
              <a:rPr lang="zh-CN" altLang="en-US" sz="2000" b="1"/>
              <a:t>      </a:t>
            </a:r>
            <a:r>
              <a:rPr lang="en-US" altLang="zh-CN" sz="2000" b="1"/>
              <a:t>1</a:t>
            </a:r>
            <a:r>
              <a:rPr lang="zh-CN" altLang="en-US" sz="2000" b="1"/>
              <a:t>      </a:t>
            </a:r>
            <a:r>
              <a:rPr lang="en-US" altLang="zh-CN" sz="2000" b="1"/>
              <a:t>2</a:t>
            </a:r>
            <a:r>
              <a:rPr lang="zh-CN" altLang="en-US" sz="2000" b="1"/>
              <a:t>      </a:t>
            </a:r>
            <a:r>
              <a:rPr lang="en-US" altLang="zh-CN" sz="2000" b="1"/>
              <a:t>3</a:t>
            </a:r>
            <a:r>
              <a:rPr lang="zh-CN" altLang="en-US" sz="2000" b="1"/>
              <a:t>      </a:t>
            </a:r>
            <a:r>
              <a:rPr lang="en-US" altLang="zh-CN" sz="2000" b="1"/>
              <a:t>4</a:t>
            </a:r>
            <a:r>
              <a:rPr lang="zh-CN" altLang="en-US" sz="2000" b="1"/>
              <a:t>      </a:t>
            </a:r>
            <a:r>
              <a:rPr lang="en-US" altLang="zh-CN" sz="2000" b="1"/>
              <a:t>5</a:t>
            </a:r>
            <a:r>
              <a:rPr lang="zh-CN" altLang="en-US" sz="2000" b="1"/>
              <a:t>      </a:t>
            </a:r>
            <a:r>
              <a:rPr lang="en-US" altLang="zh-CN" sz="2000" b="1"/>
              <a:t>6</a:t>
            </a:r>
            <a:r>
              <a:rPr lang="zh-CN" altLang="en-US" sz="2000" b="1"/>
              <a:t>      </a:t>
            </a:r>
            <a:r>
              <a:rPr lang="en-US" altLang="zh-CN" sz="2000" b="1"/>
              <a:t>7</a:t>
            </a:r>
            <a:r>
              <a:rPr lang="zh-CN" altLang="en-US" sz="2000" b="1"/>
              <a:t>      </a:t>
            </a:r>
            <a:r>
              <a:rPr lang="en-US" altLang="zh-CN" sz="2000" b="1"/>
              <a:t>8</a:t>
            </a:r>
            <a:r>
              <a:rPr lang="zh-CN" altLang="en-US" sz="2000" b="1"/>
              <a:t>      </a:t>
            </a:r>
            <a:r>
              <a:rPr lang="en-US" altLang="zh-CN" sz="2000" b="1"/>
              <a:t>9</a:t>
            </a:r>
          </a:p>
          <a:p>
            <a:pPr algn="l"/>
            <a:r>
              <a:rPr lang="zh-CN" altLang="en-US" sz="2000" b="1"/>
              <a:t>        </a:t>
            </a:r>
            <a:r>
              <a:rPr lang="en-US" altLang="zh-CN" sz="2000" b="1"/>
              <a:t>30</a:t>
            </a:r>
            <a:r>
              <a:rPr lang="zh-CN" altLang="en-US" sz="2000" b="1"/>
              <a:t>    </a:t>
            </a:r>
            <a:r>
              <a:rPr lang="en-US" altLang="zh-CN" sz="2000" b="1"/>
              <a:t>7</a:t>
            </a:r>
            <a:r>
              <a:rPr lang="zh-CN" altLang="en-US" sz="2000" b="1"/>
              <a:t>      </a:t>
            </a:r>
            <a:r>
              <a:rPr lang="en-US" altLang="zh-CN" sz="2000" b="1"/>
              <a:t>14</a:t>
            </a:r>
            <a:r>
              <a:rPr lang="zh-CN" altLang="en-US" sz="2000" b="1"/>
              <a:t>    </a:t>
            </a:r>
            <a:r>
              <a:rPr lang="en-US" altLang="zh-CN" sz="2000" b="1"/>
              <a:t>11</a:t>
            </a:r>
            <a:r>
              <a:rPr lang="zh-CN" altLang="en-US" sz="2000" b="1"/>
              <a:t>    </a:t>
            </a:r>
            <a:r>
              <a:rPr lang="en-US" altLang="zh-CN" sz="2000" b="1"/>
              <a:t>8</a:t>
            </a:r>
            <a:r>
              <a:rPr lang="zh-CN" altLang="en-US" sz="2000" b="1"/>
              <a:t>      </a:t>
            </a:r>
            <a:r>
              <a:rPr lang="en-US" altLang="zh-CN" sz="2000" b="1"/>
              <a:t>18</a:t>
            </a:r>
            <a:r>
              <a:rPr lang="zh-CN" altLang="en-US" sz="2000" b="1"/>
              <a:t>            </a:t>
            </a:r>
            <a:r>
              <a:rPr lang="en-US" altLang="zh-CN" sz="2000" b="1"/>
              <a:t>9</a:t>
            </a:r>
          </a:p>
          <a:p>
            <a:pPr algn="l"/>
            <a:r>
              <a:rPr lang="zh-CN" altLang="en-US" sz="2000" b="1">
                <a:solidFill>
                  <a:srgbClr val="0000CC"/>
                </a:solidFill>
              </a:rPr>
              <a:t>         </a:t>
            </a:r>
            <a:r>
              <a:rPr lang="en-US" altLang="zh-CN" sz="2000" b="1">
                <a:solidFill>
                  <a:srgbClr val="0000CC"/>
                </a:solidFill>
              </a:rPr>
              <a:t>1</a:t>
            </a:r>
            <a:r>
              <a:rPr lang="zh-CN" altLang="en-US" sz="2000" b="1">
                <a:solidFill>
                  <a:srgbClr val="0000CC"/>
                </a:solidFill>
              </a:rPr>
              <a:t>      </a:t>
            </a:r>
            <a:r>
              <a:rPr lang="en-US" altLang="zh-CN" sz="2000" b="1">
                <a:solidFill>
                  <a:srgbClr val="0000CC"/>
                </a:solidFill>
              </a:rPr>
              <a:t>1</a:t>
            </a:r>
            <a:r>
              <a:rPr lang="zh-CN" altLang="en-US" sz="2000" b="1">
                <a:solidFill>
                  <a:srgbClr val="0000CC"/>
                </a:solidFill>
              </a:rPr>
              <a:t>      </a:t>
            </a:r>
            <a:r>
              <a:rPr lang="en-US" altLang="zh-CN" sz="2000" b="1">
                <a:solidFill>
                  <a:srgbClr val="0000CC"/>
                </a:solidFill>
              </a:rPr>
              <a:t>1</a:t>
            </a:r>
            <a:r>
              <a:rPr lang="zh-CN" altLang="en-US" sz="2000" b="1">
                <a:solidFill>
                  <a:srgbClr val="0000CC"/>
                </a:solidFill>
              </a:rPr>
              <a:t>      </a:t>
            </a:r>
            <a:r>
              <a:rPr lang="en-US" altLang="zh-CN" sz="2000" b="1">
                <a:solidFill>
                  <a:srgbClr val="0000CC"/>
                </a:solidFill>
              </a:rPr>
              <a:t>1</a:t>
            </a:r>
            <a:r>
              <a:rPr lang="zh-CN" altLang="en-US" sz="2000" b="1">
                <a:solidFill>
                  <a:srgbClr val="0000CC"/>
                </a:solidFill>
              </a:rPr>
              <a:t>      </a:t>
            </a:r>
            <a:r>
              <a:rPr lang="en-US" altLang="zh-CN" sz="2000" b="1">
                <a:solidFill>
                  <a:srgbClr val="0000CC"/>
                </a:solidFill>
              </a:rPr>
              <a:t>1</a:t>
            </a:r>
            <a:r>
              <a:rPr lang="zh-CN" altLang="en-US" sz="2000" b="1">
                <a:solidFill>
                  <a:srgbClr val="0000CC"/>
                </a:solidFill>
              </a:rPr>
              <a:t>      </a:t>
            </a:r>
            <a:r>
              <a:rPr lang="en-US" altLang="zh-CN" sz="2000" b="1">
                <a:solidFill>
                  <a:srgbClr val="0000CC"/>
                </a:solidFill>
              </a:rPr>
              <a:t>2</a:t>
            </a:r>
            <a:r>
              <a:rPr lang="zh-CN" altLang="en-US" sz="2000" b="1">
                <a:solidFill>
                  <a:srgbClr val="0000CC"/>
                </a:solidFill>
              </a:rPr>
              <a:t>             </a:t>
            </a:r>
            <a:r>
              <a:rPr lang="en-US" altLang="zh-CN" sz="2000" b="1">
                <a:solidFill>
                  <a:srgbClr val="0000CC"/>
                </a:solidFill>
              </a:rPr>
              <a:t>1</a:t>
            </a:r>
            <a:r>
              <a:rPr lang="zh-CN" altLang="en-US" sz="2000" b="1">
                <a:solidFill>
                  <a:srgbClr val="0000CC"/>
                </a:solidFill>
              </a:rPr>
              <a:t>  </a:t>
            </a:r>
            <a:endParaRPr lang="en-US" altLang="zh-CN" sz="2000" b="1">
              <a:solidFill>
                <a:srgbClr val="0000CC"/>
              </a:solidFill>
            </a:endParaRPr>
          </a:p>
          <a:p>
            <a:pPr algn="l"/>
            <a:endParaRPr lang="en-US" altLang="zh-CN" sz="2000" b="1">
              <a:solidFill>
                <a:srgbClr val="0000CC"/>
              </a:solidFill>
            </a:endParaRP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2).  </a:t>
            </a:r>
            <a:r>
              <a:rPr lang="zh-CN" altLang="en-US" sz="2000" b="1"/>
              <a:t>查找成功的</a:t>
            </a:r>
            <a:r>
              <a:rPr lang="en-US" altLang="zh-CN" sz="2000" b="1"/>
              <a:t>ASL=</a:t>
            </a:r>
            <a:r>
              <a:rPr lang="zh-CN" altLang="en-US" sz="2000" b="1"/>
              <a:t> </a:t>
            </a:r>
            <a:r>
              <a:rPr lang="en-US" altLang="zh-CN" sz="2000" b="1"/>
              <a:t>(</a:t>
            </a:r>
            <a:r>
              <a:rPr lang="zh-CN" altLang="en-US" sz="2000" b="1"/>
              <a:t> </a:t>
            </a:r>
            <a:r>
              <a:rPr lang="en-US" altLang="zh-CN" sz="2000" b="1"/>
              <a:t>1+1+1+1+1+2+1)/7</a:t>
            </a:r>
            <a:r>
              <a:rPr lang="zh-CN" altLang="en-US" sz="2000" b="1"/>
              <a:t> </a:t>
            </a:r>
            <a:r>
              <a:rPr lang="en-US" altLang="zh-CN" sz="2000" b="1"/>
              <a:t>=</a:t>
            </a:r>
            <a:r>
              <a:rPr lang="zh-CN" altLang="en-US" sz="2000" b="1"/>
              <a:t> </a:t>
            </a:r>
            <a:r>
              <a:rPr lang="en-US" altLang="zh-CN" sz="2000" b="1"/>
              <a:t>8/7</a:t>
            </a:r>
          </a:p>
          <a:p>
            <a:pPr algn="l"/>
            <a:r>
              <a:rPr lang="zh-CN" altLang="en-US" sz="2000" b="1"/>
              <a:t>              查找不成功的</a:t>
            </a:r>
            <a:r>
              <a:rPr lang="en-US" altLang="zh-CN" sz="2000" b="1"/>
              <a:t>ASL=</a:t>
            </a:r>
            <a:r>
              <a:rPr lang="zh-CN" altLang="en-US" sz="2000" b="1"/>
              <a:t> </a:t>
            </a:r>
            <a:r>
              <a:rPr lang="en-US" altLang="zh-CN" sz="2000" b="1"/>
              <a:t>(7+6+5+4+3+2+1+2+1+1)/10</a:t>
            </a:r>
            <a:r>
              <a:rPr lang="zh-CN" altLang="en-US" sz="2000" b="1"/>
              <a:t> </a:t>
            </a:r>
            <a:r>
              <a:rPr lang="en-US" altLang="zh-CN" sz="2000" b="1"/>
              <a:t>=</a:t>
            </a:r>
            <a:r>
              <a:rPr lang="zh-CN" altLang="en-US" sz="2000" b="1"/>
              <a:t> </a:t>
            </a:r>
            <a:r>
              <a:rPr lang="en-US" altLang="zh-CN" sz="2000" b="1"/>
              <a:t>3.2</a:t>
            </a:r>
          </a:p>
          <a:p>
            <a:pPr algn="l"/>
            <a:endParaRPr lang="en-US" altLang="zh-CN" sz="2000" b="1"/>
          </a:p>
          <a:p>
            <a:pPr algn="l"/>
            <a:endParaRPr lang="en-US" altLang="zh-CN" sz="2000" b="1"/>
          </a:p>
          <a:p>
            <a:pPr algn="l"/>
            <a:endParaRPr lang="en-US" altLang="zh-CN" sz="2000" b="1"/>
          </a:p>
          <a:p>
            <a:pPr algn="l"/>
            <a:endParaRPr lang="en-US" altLang="zh-CN" sz="2000" b="1"/>
          </a:p>
          <a:p>
            <a:pPr algn="l"/>
            <a:endParaRPr lang="zh-CN" altLang="en-US" sz="2000" b="1"/>
          </a:p>
        </p:txBody>
      </p:sp>
      <p:grpSp>
        <p:nvGrpSpPr>
          <p:cNvPr id="51204" name="组合 1">
            <a:extLst>
              <a:ext uri="{FF2B5EF4-FFF2-40B4-BE49-F238E27FC236}">
                <a16:creationId xmlns:a16="http://schemas.microsoft.com/office/drawing/2014/main" id="{3CDB1BC6-3C4A-4844-B98C-FAF8D3470C8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357563"/>
            <a:ext cx="5040312" cy="792162"/>
            <a:chOff x="684213" y="2276475"/>
            <a:chExt cx="5040312" cy="792163"/>
          </a:xfrm>
        </p:grpSpPr>
        <p:cxnSp>
          <p:nvCxnSpPr>
            <p:cNvPr id="51205" name="直接连接符 4">
              <a:extLst>
                <a:ext uri="{FF2B5EF4-FFF2-40B4-BE49-F238E27FC236}">
                  <a16:creationId xmlns:a16="http://schemas.microsoft.com/office/drawing/2014/main" id="{7B936003-DAE0-4518-8732-182F97A246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213" y="2276475"/>
              <a:ext cx="5040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6" name="直接连接符 6">
              <a:extLst>
                <a:ext uri="{FF2B5EF4-FFF2-40B4-BE49-F238E27FC236}">
                  <a16:creationId xmlns:a16="http://schemas.microsoft.com/office/drawing/2014/main" id="{BDECA78D-2398-4928-96CD-2A38546D6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213" y="2636838"/>
              <a:ext cx="5040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7" name="直接连接符 7">
              <a:extLst>
                <a:ext uri="{FF2B5EF4-FFF2-40B4-BE49-F238E27FC236}">
                  <a16:creationId xmlns:a16="http://schemas.microsoft.com/office/drawing/2014/main" id="{6DD81F63-4848-4A87-80AE-74BEE5A72E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213" y="3068638"/>
              <a:ext cx="5040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8" name="直接连接符 7">
              <a:extLst>
                <a:ext uri="{FF2B5EF4-FFF2-40B4-BE49-F238E27FC236}">
                  <a16:creationId xmlns:a16="http://schemas.microsoft.com/office/drawing/2014/main" id="{DC56F472-7BEE-4583-8B34-BD336552DB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8813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9" name="直接连接符 8">
              <a:extLst>
                <a:ext uri="{FF2B5EF4-FFF2-40B4-BE49-F238E27FC236}">
                  <a16:creationId xmlns:a16="http://schemas.microsoft.com/office/drawing/2014/main" id="{F53BF7AD-AB6F-4FB6-A98D-CF42C8D2AA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993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0" name="直接连接符 9">
              <a:extLst>
                <a:ext uri="{FF2B5EF4-FFF2-40B4-BE49-F238E27FC236}">
                  <a16:creationId xmlns:a16="http://schemas.microsoft.com/office/drawing/2014/main" id="{AC61EC8D-4BB0-4F8A-961F-A26B42E52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23168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1" name="直接连接符 10">
              <a:extLst>
                <a:ext uri="{FF2B5EF4-FFF2-40B4-BE49-F238E27FC236}">
                  <a16:creationId xmlns:a16="http://schemas.microsoft.com/office/drawing/2014/main" id="{B5CC6199-7029-4AD9-9326-2D8521E3AB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727993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2" name="直接连接符 11">
              <a:extLst>
                <a:ext uri="{FF2B5EF4-FFF2-40B4-BE49-F238E27FC236}">
                  <a16:creationId xmlns:a16="http://schemas.microsoft.com/office/drawing/2014/main" id="{9ADDE3EF-EBE9-4AA8-93B2-4D07E6414D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3123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3" name="直接连接符 12">
              <a:extLst>
                <a:ext uri="{FF2B5EF4-FFF2-40B4-BE49-F238E27FC236}">
                  <a16:creationId xmlns:a16="http://schemas.microsoft.com/office/drawing/2014/main" id="{360362AE-7460-47F1-B68A-A088E83AF0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736056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4" name="直接连接符 13">
              <a:extLst>
                <a:ext uri="{FF2B5EF4-FFF2-40B4-BE49-F238E27FC236}">
                  <a16:creationId xmlns:a16="http://schemas.microsoft.com/office/drawing/2014/main" id="{7212740E-8C37-40A1-A9FC-FE275E80CC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239293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5" name="直接连接符 14">
              <a:extLst>
                <a:ext uri="{FF2B5EF4-FFF2-40B4-BE49-F238E27FC236}">
                  <a16:creationId xmlns:a16="http://schemas.microsoft.com/office/drawing/2014/main" id="{4D19BBD3-D6B6-4086-B629-DEA3265AC2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744118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6" name="直接连接符 15">
              <a:extLst>
                <a:ext uri="{FF2B5EF4-FFF2-40B4-BE49-F238E27FC236}">
                  <a16:creationId xmlns:a16="http://schemas.microsoft.com/office/drawing/2014/main" id="{648DDFD4-5C94-4410-9DA7-EB5630CAA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247356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7" name="直接连接符 16">
              <a:extLst>
                <a:ext uri="{FF2B5EF4-FFF2-40B4-BE49-F238E27FC236}">
                  <a16:creationId xmlns:a16="http://schemas.microsoft.com/office/drawing/2014/main" id="{AB120161-3109-4090-AA82-DA278176C4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5218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直接连接符 17">
              <a:extLst>
                <a:ext uri="{FF2B5EF4-FFF2-40B4-BE49-F238E27FC236}">
                  <a16:creationId xmlns:a16="http://schemas.microsoft.com/office/drawing/2014/main" id="{7E58915A-B921-40BD-B3F6-1460EB7392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328443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>
            <a:extLst>
              <a:ext uri="{FF2B5EF4-FFF2-40B4-BE49-F238E27FC236}">
                <a16:creationId xmlns:a16="http://schemas.microsoft.com/office/drawing/2014/main" id="{4A776ACF-09D2-43F1-87AF-46AEDE8D9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7</a:t>
            </a:r>
            <a:r>
              <a:rPr lang="zh-CN" altLang="zh-CN" sz="2100"/>
              <a:t>．若已知一棵二叉树的前序序列是</a:t>
            </a:r>
            <a:r>
              <a:rPr lang="en-US" altLang="zh-CN" sz="2100"/>
              <a:t>BEFCGDH</a:t>
            </a:r>
            <a:r>
              <a:rPr lang="zh-CN" altLang="zh-CN" sz="2100"/>
              <a:t>，中序序列是</a:t>
            </a:r>
            <a:r>
              <a:rPr lang="en-US" altLang="zh-CN" sz="2100"/>
              <a:t>FEBGCHD</a:t>
            </a:r>
            <a:r>
              <a:rPr lang="zh-CN" altLang="zh-CN" sz="2100"/>
              <a:t>，请画出二叉树的结构。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9FDBFD-0F8A-4C2A-8A15-F100E1A1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B677A-3F39-4508-AB9D-1A114430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 rtlCol="0"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Font typeface="Geneva" charset="0"/>
              <a:buNone/>
              <a:defRPr/>
            </a:pPr>
            <a:r>
              <a:rPr lang="en-US" altLang="zh-CN" sz="2100" dirty="0"/>
              <a:t>8</a:t>
            </a:r>
            <a:r>
              <a:rPr lang="zh-CN" altLang="zh-CN" sz="2100" dirty="0"/>
              <a:t>．利用广义表的</a:t>
            </a:r>
            <a:r>
              <a:rPr lang="en-US" altLang="zh-CN" sz="2100" dirty="0"/>
              <a:t>head</a:t>
            </a:r>
            <a:r>
              <a:rPr lang="zh-CN" altLang="zh-CN" sz="2100" dirty="0"/>
              <a:t>和</a:t>
            </a:r>
            <a:r>
              <a:rPr lang="en-US" altLang="zh-CN" sz="2100" dirty="0"/>
              <a:t>tail</a:t>
            </a:r>
            <a:r>
              <a:rPr lang="zh-CN" altLang="zh-CN" sz="2100" dirty="0"/>
              <a:t>操作写出函数表达式， 把下列广义表中的原子项</a:t>
            </a:r>
            <a:r>
              <a:rPr lang="en-US" altLang="zh-CN" sz="2100" dirty="0"/>
              <a:t>p</a:t>
            </a:r>
            <a:r>
              <a:rPr lang="zh-CN" altLang="zh-CN" sz="2100" dirty="0"/>
              <a:t>分离出来。</a:t>
            </a:r>
          </a:p>
          <a:p>
            <a:pPr marL="0" indent="0">
              <a:buFont typeface="Geneva" charset="0"/>
              <a:buNone/>
              <a:defRPr/>
            </a:pPr>
            <a:r>
              <a:rPr lang="zh-CN" altLang="zh-CN" sz="2100" dirty="0"/>
              <a:t>（</a:t>
            </a:r>
            <a:r>
              <a:rPr lang="en-US" altLang="zh-CN" sz="2100" dirty="0"/>
              <a:t>1</a:t>
            </a:r>
            <a:r>
              <a:rPr lang="zh-CN" altLang="zh-CN" sz="2100" dirty="0"/>
              <a:t>）</a:t>
            </a:r>
            <a:r>
              <a:rPr lang="en-US" altLang="zh-CN" sz="2100" dirty="0"/>
              <a:t>    L( ( (a), (b), (p), (r) ) )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en-US" altLang="zh-CN" sz="2100" dirty="0"/>
              <a:t> 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en-US" altLang="zh-CN" sz="2100" dirty="0"/>
              <a:t> 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en-US" altLang="zh-CN" sz="2100" dirty="0"/>
              <a:t> 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zh-CN" altLang="zh-CN" sz="2100" dirty="0"/>
              <a:t>（</a:t>
            </a:r>
            <a:r>
              <a:rPr lang="en-US" altLang="zh-CN" sz="2100" dirty="0"/>
              <a:t>2</a:t>
            </a:r>
            <a:r>
              <a:rPr lang="zh-CN" altLang="zh-CN" sz="2100" dirty="0"/>
              <a:t>）</a:t>
            </a:r>
            <a:r>
              <a:rPr lang="en-US" altLang="zh-CN" sz="2100" dirty="0"/>
              <a:t>    L</a:t>
            </a:r>
            <a:r>
              <a:rPr lang="zh-CN" altLang="zh-CN" sz="2100" dirty="0"/>
              <a:t>（（</a:t>
            </a:r>
            <a:r>
              <a:rPr lang="en-US" altLang="zh-CN" sz="2100" dirty="0" err="1"/>
              <a:t>a,b</a:t>
            </a:r>
            <a:r>
              <a:rPr lang="zh-CN" altLang="zh-CN" sz="2100" dirty="0"/>
              <a:t>）</a:t>
            </a:r>
            <a:r>
              <a:rPr lang="en-US" altLang="zh-CN" sz="2100" dirty="0"/>
              <a:t>, (p, r)</a:t>
            </a:r>
            <a:r>
              <a:rPr lang="zh-CN" altLang="zh-CN" sz="2100" dirty="0"/>
              <a:t>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234D7DB-9A0C-4E8C-B05E-188CF05B7CD4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(1)   head (head(tail(tail(head(L)))))</a:t>
            </a:r>
          </a:p>
          <a:p>
            <a:pPr>
              <a:defRPr/>
            </a:pPr>
            <a:r>
              <a:rPr lang="en-US" altLang="zh-CN" sz="2700" b="1" dirty="0">
                <a:solidFill>
                  <a:srgbClr val="0070C0"/>
                </a:solidFill>
              </a:rPr>
              <a:t>            (2)   head (head(tail(L)))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D17A064-4F0B-4DEB-AC4F-8EEFC646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1" name="Rectangle 3">
            <a:extLst>
              <a:ext uri="{FF2B5EF4-FFF2-40B4-BE49-F238E27FC236}">
                <a16:creationId xmlns:a16="http://schemas.microsoft.com/office/drawing/2014/main" id="{01F24439-5CF0-434C-A6AD-B2AB7382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3225"/>
            <a:ext cx="8077200" cy="4422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99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单链表中的插入与删除；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99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带表头结点的单链表；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99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静态链表</a:t>
            </a:r>
            <a:endParaRPr lang="zh-CN" altLang="en-US" sz="3800" b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循环链表</a:t>
            </a:r>
            <a:endParaRPr lang="zh-CN" altLang="en-US" sz="4000" b="1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双向链表</a:t>
            </a:r>
            <a:endParaRPr lang="zh-CN" altLang="en-US" sz="3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>
            <a:extLst>
              <a:ext uri="{FF2B5EF4-FFF2-40B4-BE49-F238E27FC236}">
                <a16:creationId xmlns:a16="http://schemas.microsoft.com/office/drawing/2014/main" id="{B8FEF440-9212-47C3-BB44-A24A953CC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9</a:t>
            </a:r>
            <a:r>
              <a:rPr lang="zh-CN" altLang="zh-CN" sz="2100"/>
              <a:t>．一棵满</a:t>
            </a:r>
            <a:r>
              <a:rPr lang="en-US" altLang="zh-CN" sz="2100"/>
              <a:t>3</a:t>
            </a:r>
            <a:r>
              <a:rPr lang="zh-CN" altLang="zh-CN" sz="2100"/>
              <a:t>叉树，按层次遍历序存储在一维数组中，试计算结点下标为</a:t>
            </a:r>
            <a:r>
              <a:rPr lang="en-US" altLang="zh-CN" sz="2100"/>
              <a:t>a </a:t>
            </a:r>
            <a:r>
              <a:rPr lang="zh-CN" altLang="zh-CN" sz="2100"/>
              <a:t>的结点的第</a:t>
            </a:r>
            <a:r>
              <a:rPr lang="en-US" altLang="zh-CN" sz="2100"/>
              <a:t>3</a:t>
            </a:r>
            <a:r>
              <a:rPr lang="zh-CN" altLang="zh-CN" sz="2100"/>
              <a:t>个孩子的下标以及结点下标为</a:t>
            </a:r>
            <a:r>
              <a:rPr lang="en-US" altLang="zh-CN" sz="2100"/>
              <a:t>b</a:t>
            </a:r>
            <a:r>
              <a:rPr lang="zh-CN" altLang="zh-CN" sz="2100"/>
              <a:t>的结点的父母结点的下标。（下标从</a:t>
            </a:r>
            <a:r>
              <a:rPr lang="en-US" altLang="zh-CN" sz="2100"/>
              <a:t>0</a:t>
            </a:r>
            <a:r>
              <a:rPr lang="zh-CN" altLang="zh-CN" sz="2100"/>
              <a:t>开始）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429C32-B67B-4C75-BC15-653D617EF2F3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700"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答案：</a:t>
            </a:r>
            <a:r>
              <a:rPr lang="en-US" altLang="zh-CN" sz="2700"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(1)   3a+3</a:t>
            </a:r>
          </a:p>
          <a:p>
            <a:pPr eaLnBrk="1" hangingPunct="1"/>
            <a:r>
              <a:rPr lang="en-US" altLang="zh-CN" sz="2700"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(2)   </a:t>
            </a:r>
            <a:r>
              <a:rPr lang="en-US" altLang="zh-CN" sz="2700"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└ (</a:t>
            </a:r>
            <a:r>
              <a:rPr lang="en-US" altLang="zh-CN" sz="2700"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b-1)/3 ┘</a:t>
            </a:r>
            <a:endParaRPr lang="zh-CN" altLang="en-US" sz="2700" b="1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C0788A4-1323-4D50-9398-F5441317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870E00DA-0895-4B6C-A37A-198578E22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10. </a:t>
            </a:r>
            <a:r>
              <a:rPr lang="zh-CN" altLang="zh-CN" sz="2100"/>
              <a:t>广义表</a:t>
            </a:r>
            <a:r>
              <a:rPr lang="en-US" altLang="zh-CN" sz="2100"/>
              <a:t>L =( ( (b,c),d</a:t>
            </a:r>
            <a:r>
              <a:rPr lang="zh-CN" altLang="zh-CN" sz="2100"/>
              <a:t>）</a:t>
            </a:r>
            <a:r>
              <a:rPr lang="en-US" altLang="zh-CN" sz="2100"/>
              <a:t>,( a) , ((a) ,((b, c), d)), e ,( ) )</a:t>
            </a:r>
            <a:r>
              <a:rPr lang="zh-CN" altLang="zh-CN" sz="2100"/>
              <a:t>用链表的形式存储，请将其存储表示画出来。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6426AC4-33CE-48E1-A25E-BE61010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>
            <a:extLst>
              <a:ext uri="{FF2B5EF4-FFF2-40B4-BE49-F238E27FC236}">
                <a16:creationId xmlns:a16="http://schemas.microsoft.com/office/drawing/2014/main" id="{E8D7A0A2-8020-44AF-9F60-061707197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11</a:t>
            </a:r>
            <a:r>
              <a:rPr lang="zh-CN" altLang="zh-CN" sz="2100"/>
              <a:t>．设数组</a:t>
            </a:r>
            <a:r>
              <a:rPr lang="en-US" altLang="zh-CN" sz="2100"/>
              <a:t>Q[m]</a:t>
            </a:r>
            <a:r>
              <a:rPr lang="zh-CN" altLang="zh-CN" sz="2100"/>
              <a:t>表示一个环形队列（下标为</a:t>
            </a:r>
            <a:r>
              <a:rPr lang="en-US" altLang="zh-CN" sz="2100"/>
              <a:t>0 </a:t>
            </a:r>
            <a:r>
              <a:rPr lang="zh-CN" altLang="zh-CN" sz="2100"/>
              <a:t>到</a:t>
            </a:r>
            <a:r>
              <a:rPr lang="en-US" altLang="zh-CN" sz="2100"/>
              <a:t>m – 1</a:t>
            </a:r>
            <a:r>
              <a:rPr lang="zh-CN" altLang="zh-CN" sz="2100"/>
              <a:t>）</a:t>
            </a:r>
            <a:r>
              <a:rPr lang="en-US" altLang="zh-CN" sz="2100"/>
              <a:t>, rear</a:t>
            </a:r>
            <a:r>
              <a:rPr lang="zh-CN" altLang="zh-CN" sz="2100"/>
              <a:t>为队列中最后一个元素的实际位置，</a:t>
            </a:r>
            <a:r>
              <a:rPr lang="en-US" altLang="zh-CN" sz="2100"/>
              <a:t>length</a:t>
            </a:r>
            <a:r>
              <a:rPr lang="zh-CN" altLang="zh-CN" sz="2100"/>
              <a:t>为队列中元素的个数</a:t>
            </a:r>
            <a:r>
              <a:rPr lang="en-US" altLang="zh-CN" sz="2100"/>
              <a:t>, </a:t>
            </a:r>
            <a:r>
              <a:rPr lang="zh-CN" altLang="zh-CN" sz="2100"/>
              <a:t>求队列中第一个元素的实际位置（ 要求写出计算公式）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B596A-47A9-4507-BB4C-169DA4A957E0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( rear – length +m+1 ) % m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B49BD2C-7A8A-4A94-8A9D-625094CD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>
            <a:extLst>
              <a:ext uri="{FF2B5EF4-FFF2-40B4-BE49-F238E27FC236}">
                <a16:creationId xmlns:a16="http://schemas.microsoft.com/office/drawing/2014/main" id="{E4550F08-61DB-4290-BDC5-AD5209094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12</a:t>
            </a:r>
            <a:r>
              <a:rPr lang="zh-CN" altLang="zh-CN" sz="2100"/>
              <a:t>．</a:t>
            </a:r>
            <a:r>
              <a:rPr lang="en-US" altLang="zh-CN" sz="2100"/>
              <a:t>Ack</a:t>
            </a:r>
            <a:r>
              <a:rPr lang="zh-CN" altLang="zh-CN" sz="2100"/>
              <a:t>函数的定义如下：计算</a:t>
            </a:r>
            <a:r>
              <a:rPr lang="en-US" altLang="zh-CN" sz="2100"/>
              <a:t>Ack(3,1)</a:t>
            </a:r>
            <a:r>
              <a:rPr lang="zh-CN" altLang="zh-CN" sz="2100"/>
              <a:t>的值。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4E039C3-0608-4813-BAD6-C631084336EC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13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95CD117E-4817-4DDE-A135-DFB8E0E1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93975"/>
            <a:ext cx="9286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zh-CN" altLang="en-US" sz="1500"/>
          </a:p>
        </p:txBody>
      </p:sp>
      <p:graphicFrame>
        <p:nvGraphicFramePr>
          <p:cNvPr id="57351" name="对象 9">
            <a:extLst>
              <a:ext uri="{FF2B5EF4-FFF2-40B4-BE49-F238E27FC236}">
                <a16:creationId xmlns:a16="http://schemas.microsoft.com/office/drawing/2014/main" id="{65D076A9-D530-4C46-AE4F-D40719516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2743200"/>
          <a:ext cx="628491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r:id="rId4" imgW="3454400" imgH="711200" progId="Equation.DSMT4">
                  <p:embed/>
                </p:oleObj>
              </mc:Choice>
              <mc:Fallback>
                <p:oleObj r:id="rId4" imgW="3454400" imgH="71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743200"/>
                        <a:ext cx="6284913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00C6707A-3A33-4DF6-9B2A-03017D1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1">
            <a:extLst>
              <a:ext uri="{FF2B5EF4-FFF2-40B4-BE49-F238E27FC236}">
                <a16:creationId xmlns:a16="http://schemas.microsoft.com/office/drawing/2014/main" id="{8A05F991-3E05-48ED-B967-F199FB1F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3238"/>
            <a:ext cx="8567737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解答：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Template &lt;class TYPE&gt; void BinaryTree &lt;TYPE&gt; :: leaf_path( ) {</a:t>
            </a: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leaf_pathlen(root, 0);}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Template &lt;class TYPE&gt; void BinaryTree &lt;TYPE&gt; :: leaf_pathlen  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(BinTreeNode *  T, int L)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	if (T == NULL) return;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	else if ((T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lchild = = NULL) &amp;&amp;(T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rchild = = NULL))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		     count &lt;&lt; 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data &lt;&lt; L;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	       else 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                {  	leaf</a:t>
            </a:r>
            <a:r>
              <a:rPr lang="en-US" altLang="zh-CN" sz="1800" u="sng">
                <a:latin typeface="仿宋_GB2312" pitchFamily="49" charset="-122"/>
                <a:ea typeface="仿宋_GB2312" pitchFamily="49" charset="-122"/>
              </a:rPr>
              <a:t>_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pathlen(T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lchild, L+1);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                    	leaf</a:t>
            </a:r>
            <a:r>
              <a:rPr lang="en-US" altLang="zh-CN" sz="1800" u="sng">
                <a:latin typeface="仿宋_GB2312" pitchFamily="49" charset="-122"/>
                <a:ea typeface="仿宋_GB2312" pitchFamily="49" charset="-122"/>
              </a:rPr>
              <a:t>_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pathlen(T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rchild, L+1);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                 }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}</a:t>
            </a:r>
          </a:p>
        </p:txBody>
      </p:sp>
      <p:sp>
        <p:nvSpPr>
          <p:cNvPr id="32771" name="矩形 2">
            <a:extLst>
              <a:ext uri="{FF2B5EF4-FFF2-40B4-BE49-F238E27FC236}">
                <a16:creationId xmlns:a16="http://schemas.microsoft.com/office/drawing/2014/main" id="{E7CA42A1-66DE-41B8-9E23-9E18B5CF2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065213"/>
            <a:ext cx="806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 typeface="Geneva" charset="0"/>
              <a:buNone/>
              <a:defRPr/>
            </a:pPr>
            <a:r>
              <a:rPr lang="en-US" altLang="zh-CN" sz="2000" b="1" dirty="0">
                <a:latin typeface="+mn-lt"/>
                <a:ea typeface="+mn-ea"/>
              </a:rPr>
              <a:t>1. </a:t>
            </a:r>
            <a:r>
              <a:rPr lang="zh-CN" altLang="en-US" sz="2000" b="1" dirty="0">
                <a:latin typeface="+mn-lt"/>
                <a:ea typeface="+mn-ea"/>
              </a:rPr>
              <a:t>二叉树以二叉链表的方式存储，设计算法输出二叉树中所有的叶子结点，同时给出每个叶子结点到根结点的路径的长度。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6B7988-980E-4055-B357-D64A1AC7E5AC}"/>
              </a:ext>
            </a:extLst>
          </p:cNvPr>
          <p:cNvSpPr/>
          <p:nvPr/>
        </p:nvSpPr>
        <p:spPr>
          <a:xfrm>
            <a:off x="1187450" y="260350"/>
            <a:ext cx="2382838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算法题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77D96C9B-F766-4C40-9B3B-8F82A5881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2. </a:t>
            </a:r>
            <a:r>
              <a:rPr lang="zh-CN" altLang="zh-CN" sz="2100"/>
              <a:t>设二叉树</a:t>
            </a:r>
            <a:r>
              <a:rPr lang="en-US" altLang="zh-CN" sz="2100"/>
              <a:t>T</a:t>
            </a:r>
            <a:r>
              <a:rPr lang="zh-CN" altLang="zh-CN" sz="2100"/>
              <a:t>的静态链表存储结构如下</a:t>
            </a:r>
            <a:r>
              <a:rPr lang="en-US" altLang="zh-CN" sz="2100"/>
              <a:t>: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zh-CN" altLang="zh-CN" sz="2100"/>
              <a:t>其中，</a:t>
            </a:r>
            <a:r>
              <a:rPr lang="en-US" altLang="zh-CN" sz="2100"/>
              <a:t>Lchild,Rchild</a:t>
            </a:r>
            <a:r>
              <a:rPr lang="zh-CN" altLang="zh-CN" sz="2100"/>
              <a:t>分别为结点的左、右孩子指针域</a:t>
            </a:r>
            <a:r>
              <a:rPr lang="en-US" altLang="zh-CN" sz="2100"/>
              <a:t>,data</a:t>
            </a:r>
            <a:r>
              <a:rPr lang="zh-CN" altLang="zh-CN" sz="2100"/>
              <a:t>为结点的数据域。</a:t>
            </a:r>
          </a:p>
        </p:txBody>
      </p:sp>
      <p:sp>
        <p:nvSpPr>
          <p:cNvPr id="60419" name="Rectangle 6">
            <a:extLst>
              <a:ext uri="{FF2B5EF4-FFF2-40B4-BE49-F238E27FC236}">
                <a16:creationId xmlns:a16="http://schemas.microsoft.com/office/drawing/2014/main" id="{3AACB6B6-CD3B-4C34-ACAF-F8BEEF45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93975"/>
            <a:ext cx="9286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zh-CN" altLang="en-US" sz="15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14F8EF8-320D-4CD3-B93D-8F7BF5B6F8D8}"/>
              </a:ext>
            </a:extLst>
          </p:cNvPr>
          <p:cNvGraphicFramePr>
            <a:graphicFrameLocks noGrp="1"/>
          </p:cNvGraphicFramePr>
          <p:nvPr/>
        </p:nvGraphicFramePr>
        <p:xfrm>
          <a:off x="1470025" y="3221038"/>
          <a:ext cx="5786438" cy="245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3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2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32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Lchild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10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410"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H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F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B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E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G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I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410">
                <a:tc>
                  <a:txBody>
                    <a:bodyPr/>
                    <a:lstStyle/>
                    <a:p>
                      <a:pPr marL="66675" indent="-6667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Rchild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9 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4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D47C364A-0D88-4E47-96B0-9A1075F6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57BFCAF1-1711-4B68-B6A4-CE5F5A1F9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932738" cy="2508250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zh-CN" altLang="zh-CN" sz="2100"/>
              <a:t>（</a:t>
            </a:r>
            <a:r>
              <a:rPr lang="en-US" altLang="zh-CN" sz="2100"/>
              <a:t>1</a:t>
            </a:r>
            <a:r>
              <a:rPr lang="zh-CN" altLang="zh-CN" sz="2100"/>
              <a:t>）请画出该二叉树的结构。</a:t>
            </a:r>
            <a:r>
              <a:rPr lang="en-US" altLang="zh-CN" sz="2100"/>
              <a:t> </a:t>
            </a:r>
            <a:endParaRPr lang="zh-CN" altLang="zh-CN" sz="2100"/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zh-CN" altLang="zh-CN" sz="2100"/>
              <a:t>（</a:t>
            </a:r>
            <a:r>
              <a:rPr lang="en-US" altLang="zh-CN" sz="2100"/>
              <a:t>2</a:t>
            </a:r>
            <a:r>
              <a:rPr lang="zh-CN" altLang="zh-CN" sz="2100"/>
              <a:t>）请画出该二叉树的中序线索树。</a:t>
            </a:r>
            <a:r>
              <a:rPr lang="en-US" altLang="zh-CN" sz="2100"/>
              <a:t> </a:t>
            </a:r>
            <a:endParaRPr lang="zh-CN" altLang="zh-CN" sz="2100"/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zh-CN" altLang="zh-CN" sz="2100"/>
              <a:t>（</a:t>
            </a:r>
            <a:r>
              <a:rPr lang="en-US" altLang="zh-CN" sz="2100"/>
              <a:t>3</a:t>
            </a:r>
            <a:r>
              <a:rPr lang="zh-CN" altLang="zh-CN" sz="2100"/>
              <a:t>）改造上述的静态链表结构为中序线索树结构，并给出中序线索树中查找某结点</a:t>
            </a:r>
            <a:r>
              <a:rPr lang="en-US" altLang="zh-CN" sz="2100"/>
              <a:t>P</a:t>
            </a:r>
            <a:r>
              <a:rPr lang="zh-CN" altLang="zh-CN" sz="2100"/>
              <a:t>的后继的算法。 </a:t>
            </a:r>
            <a:r>
              <a:rPr lang="en-US" altLang="zh-CN" sz="2100"/>
              <a:t> </a:t>
            </a:r>
            <a:endParaRPr lang="zh-CN" altLang="zh-CN" sz="2100"/>
          </a:p>
        </p:txBody>
      </p:sp>
      <p:sp>
        <p:nvSpPr>
          <p:cNvPr id="62467" name="Rectangle 6">
            <a:extLst>
              <a:ext uri="{FF2B5EF4-FFF2-40B4-BE49-F238E27FC236}">
                <a16:creationId xmlns:a16="http://schemas.microsoft.com/office/drawing/2014/main" id="{D9708BC4-AE6D-4EDF-A3EF-EC293178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93975"/>
            <a:ext cx="9286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zh-CN" altLang="en-US" sz="150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BD2521-09DC-4B3F-B9DF-D2EAF9EB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Text Box 2">
            <a:extLst>
              <a:ext uri="{FF2B5EF4-FFF2-40B4-BE49-F238E27FC236}">
                <a16:creationId xmlns:a16="http://schemas.microsoft.com/office/drawing/2014/main" id="{2B97F31E-75C1-48F4-ADEE-AE08695F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607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vl="1" eaLnBrk="1" hangingPunct="1"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补充算法：利用二叉树</a:t>
            </a:r>
            <a:r>
              <a:rPr kumimoji="1" lang="zh-CN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前序序列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kumimoji="1" lang="zh-CN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中序序列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建立二叉树</a:t>
            </a: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1E67BC34-A05E-46B2-9E8B-FC8494D8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8077200" cy="3605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idea: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以递归方式建立二叉树。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找到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根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并建立根结点；查找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左子树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的前序序列和中序序列，建立左子树；查找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右子树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的前序序列和中序序列，建立右子树；</a:t>
            </a:r>
          </a:p>
        </p:txBody>
      </p:sp>
      <p:sp>
        <p:nvSpPr>
          <p:cNvPr id="846852" name="Rectangle 4">
            <a:extLst>
              <a:ext uri="{FF2B5EF4-FFF2-40B4-BE49-F238E27FC236}">
                <a16:creationId xmlns:a16="http://schemas.microsoft.com/office/drawing/2014/main" id="{74185BA2-4EC7-480F-870D-63FF327B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7467600" cy="151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例: 		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BHFD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ECKG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HBDF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EKCG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>
            <a:extLst>
              <a:ext uri="{FF2B5EF4-FFF2-40B4-BE49-F238E27FC236}">
                <a16:creationId xmlns:a16="http://schemas.microsoft.com/office/drawing/2014/main" id="{52A76578-0F9F-4507-BF17-F635F9A5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15888"/>
            <a:ext cx="8610600" cy="662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marL="457200" indent="-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template&lt;class Type&gt; void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BinaryTree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 &lt;Type&gt; :: 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Create</a:t>
            </a:r>
          </a:p>
          <a:p>
            <a:pPr marL="457200" indent="-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   (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BinTreeNode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&lt;Type&gt;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*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&amp;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T; String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pres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, ins )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{ 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Inpos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; String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preSub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inSub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; 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   if (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pres.length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()==0) T = NULL;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   else 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   { T =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new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BinTreeNode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&lt;Type&gt;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(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pres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[0])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</a:rPr>
              <a:t>;</a:t>
            </a:r>
            <a:endParaRPr kumimoji="1"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	 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Inpos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= 0; 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	  while (ins.ch[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Inpos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]!=T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data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Inpos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++;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en-US" altLang="zh-CN" sz="2800" dirty="0" err="1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preSub</a:t>
            </a:r>
            <a:r>
              <a:rPr kumimoji="1" lang="en-US" altLang="zh-CN" sz="2800" dirty="0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800" dirty="0" err="1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pres</a:t>
            </a:r>
            <a:r>
              <a:rPr kumimoji="1" lang="en-US" altLang="zh-CN" sz="2800" dirty="0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(1,Inpos);  </a:t>
            </a:r>
            <a:r>
              <a:rPr kumimoji="1" lang="en-US" altLang="zh-CN" sz="2800" dirty="0" err="1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inSub</a:t>
            </a:r>
            <a:r>
              <a:rPr kumimoji="1" lang="en-US" altLang="zh-CN" sz="2800" dirty="0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 = Ins(0,Inpos);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	  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Create(T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lchild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preSub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inSub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	  </a:t>
            </a:r>
            <a:r>
              <a:rPr kumimoji="1" lang="en-US" altLang="zh-CN" sz="2800" dirty="0" err="1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preSub</a:t>
            </a:r>
            <a:r>
              <a:rPr kumimoji="1" lang="en-US" altLang="zh-CN" sz="2800" dirty="0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800" dirty="0" err="1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pres</a:t>
            </a:r>
            <a:r>
              <a:rPr kumimoji="1" lang="en-US" altLang="zh-CN" sz="2800" dirty="0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(Inpos+1,pres.length() - </a:t>
            </a:r>
            <a:r>
              <a:rPr kumimoji="1" lang="en-US" altLang="zh-CN" sz="2800" dirty="0" err="1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Inpos</a:t>
            </a:r>
            <a:r>
              <a:rPr kumimoji="1" lang="en-US" altLang="zh-CN" sz="2800" dirty="0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 - 1); 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	  </a:t>
            </a:r>
            <a:r>
              <a:rPr kumimoji="1" lang="en-US" altLang="zh-CN" sz="2800" dirty="0" err="1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inSub</a:t>
            </a:r>
            <a:r>
              <a:rPr kumimoji="1" lang="en-US" altLang="zh-CN" sz="2800" dirty="0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 = Ins(Inpos+1,pres.length() - </a:t>
            </a:r>
            <a:r>
              <a:rPr kumimoji="1" lang="en-US" altLang="zh-CN" sz="2800" dirty="0" err="1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Inpos</a:t>
            </a:r>
            <a:r>
              <a:rPr kumimoji="1" lang="en-US" altLang="zh-CN" sz="2800" dirty="0">
                <a:solidFill>
                  <a:srgbClr val="0099CC"/>
                </a:solidFill>
                <a:latin typeface="Times New Roman" pitchFamily="18" charset="0"/>
                <a:ea typeface="宋体" pitchFamily="2" charset="-122"/>
              </a:rPr>
              <a:t> - 1);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	  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Create(T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rchild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preSub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inSub</a:t>
            </a:r>
            <a:r>
              <a:rPr kumimoji="1"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marL="457200" indent="-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	}</a:t>
            </a:r>
          </a:p>
          <a:p>
            <a:pPr marL="457200" indent="-457200" eaLnBrk="1" hangingPunct="1">
              <a:lnSpc>
                <a:spcPct val="2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>
            <a:extLst>
              <a:ext uri="{FF2B5EF4-FFF2-40B4-BE49-F238E27FC236}">
                <a16:creationId xmlns:a16="http://schemas.microsoft.com/office/drawing/2014/main" id="{DD3327EE-8BB4-49D4-90D1-EC3A34FA0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第三章		栈和队列</a:t>
            </a:r>
          </a:p>
        </p:txBody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3188512E-C9A8-4235-AB07-E4FF1068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266825"/>
            <a:ext cx="8964612" cy="568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栈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栈的数组存储表示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(顺序栈)</a:t>
            </a:r>
            <a:endParaRPr lang="zh-CN" altLang="en-US" sz="34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indent="-457200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栈的链接存储表示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(链式栈)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栈的应用: 用后缀表达式求值；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栈与递归（递归的原理）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队列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pPr lvl="2" indent="-457200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队列的顺序存储表示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(循环队列)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队列的链接存储表示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队列的应用：打印杨辉三角形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优先级队列（结合堆来实现）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BC6CCCE-1DD1-4C93-AF07-6A34F0BFF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785225" cy="839788"/>
          </a:xfrm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/>
              <a:t>第四章 数组、串与广义表</a:t>
            </a:r>
          </a:p>
        </p:txBody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2E0FF7E7-2C7D-409C-AAEF-6D6911CD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681163"/>
            <a:ext cx="7921625" cy="5195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一维数组与多维数组（存储）</a:t>
            </a:r>
            <a:endParaRPr lang="zh-CN" altLang="en-US" sz="34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特殊矩阵（压缩存储）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上三角、下三角矩阵</a:t>
            </a:r>
            <a:endParaRPr lang="en-US" altLang="zh-CN" sz="34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三对角矩阵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稀疏矩阵（存储）</a:t>
            </a:r>
            <a:endParaRPr lang="en-US" altLang="zh-CN" sz="36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28700" lvl="1" indent="-571500">
              <a:lnSpc>
                <a:spcPct val="105000"/>
              </a:lnSpc>
              <a:buClr>
                <a:srgbClr val="660066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三元组</a:t>
            </a:r>
            <a:endParaRPr lang="en-US" altLang="zh-CN" sz="34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1028700" lvl="1" indent="-571500">
              <a:lnSpc>
                <a:spcPct val="105000"/>
              </a:lnSpc>
              <a:buClr>
                <a:srgbClr val="660066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正交链表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字符串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字符串的模式匹配算法</a:t>
            </a:r>
            <a:endParaRPr lang="zh-CN" altLang="en-US" sz="36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9AE65F2-82E0-4E34-B984-9F813C94E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4047CB3-AD16-4A4C-89F9-8056243E1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广义表</a:t>
            </a:r>
          </a:p>
          <a:p>
            <a:pPr lvl="1">
              <a:buClr>
                <a:srgbClr val="660066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广义表概念（长度、深度）</a:t>
            </a:r>
          </a:p>
          <a:p>
            <a:pPr lvl="1">
              <a:buClr>
                <a:srgbClr val="660066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广义表的表示及操作(取表头、表尾)</a:t>
            </a:r>
          </a:p>
          <a:p>
            <a:pPr lvl="1">
              <a:buClr>
                <a:srgbClr val="660066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广义表的复制、删除等递归算法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>
            <a:extLst>
              <a:ext uri="{FF2B5EF4-FFF2-40B4-BE49-F238E27FC236}">
                <a16:creationId xmlns:a16="http://schemas.microsoft.com/office/drawing/2014/main" id="{89AEA5E9-0A6C-403D-808C-43E75577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第五章 	树与二叉树</a:t>
            </a:r>
          </a:p>
        </p:txBody>
      </p:sp>
      <p:sp>
        <p:nvSpPr>
          <p:cNvPr id="1675267" name="Rectangle 3">
            <a:extLst>
              <a:ext uri="{FF2B5EF4-FFF2-40B4-BE49-F238E27FC236}">
                <a16:creationId xmlns:a16="http://schemas.microsoft.com/office/drawing/2014/main" id="{86FFEA16-33C4-4602-8B54-5E3123D4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4538" lvl="1" indent="-287338" defTabSz="915988">
              <a:lnSpc>
                <a:spcPct val="105000"/>
              </a:lnSpc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endParaRPr lang="zh-CN" altLang="en-US" sz="3800" b="1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树的概念</a:t>
            </a:r>
            <a:endParaRPr lang="en-US" altLang="zh-CN" sz="36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lnSpc>
                <a:spcPct val="105000"/>
              </a:lnSpc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二叉树</a:t>
            </a:r>
            <a:endParaRPr lang="zh-CN" altLang="en-US" sz="3800" b="1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二叉树性质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二叉树的存储（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顺序存储、 二叉链表存储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二叉树的遍历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二叉树的线索化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线索树中前驱、后继的查找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南京大学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DCAFF"/>
      </a:accent5>
      <a:accent6>
        <a:srgbClr val="E70000"/>
      </a:accent6>
      <a:hlink>
        <a:srgbClr val="6600CC"/>
      </a:hlink>
      <a:folHlink>
        <a:srgbClr val="B2B2B2"/>
      </a:folHlink>
    </a:clrScheme>
    <a:fontScheme name="南京大学">
      <a:majorFont>
        <a:latin typeface="幼圆"/>
        <a:ea typeface="幼圆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623" tIns="44517" rIns="90623" bIns="44517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623" tIns="44517" rIns="90623" bIns="44517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lnDef>
  </a:objectDefaults>
  <a:extraClrSchemeLst>
    <a:extraClrScheme>
      <a:clrScheme name="南京大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京大学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10594</TotalTime>
  <Words>3036</Words>
  <Application>Microsoft Office PowerPoint</Application>
  <PresentationFormat>信纸(8.5x11 英寸)</PresentationFormat>
  <Paragraphs>408</Paragraphs>
  <Slides>58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仿宋_GB2312</vt:lpstr>
      <vt:lpstr>Arial</vt:lpstr>
      <vt:lpstr>幼圆</vt:lpstr>
      <vt:lpstr>Times New Roman</vt:lpstr>
      <vt:lpstr>华文中宋</vt:lpstr>
      <vt:lpstr>Geneva</vt:lpstr>
      <vt:lpstr>Times</vt:lpstr>
      <vt:lpstr>Wingdings</vt:lpstr>
      <vt:lpstr>宋体</vt:lpstr>
      <vt:lpstr>Symbol</vt:lpstr>
      <vt:lpstr>Calibri</vt:lpstr>
      <vt:lpstr>楷体_GB2312</vt:lpstr>
      <vt:lpstr>南京大学</vt:lpstr>
      <vt:lpstr>Microsoft Word 97 - 2003 文档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 数组、串与广义表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Jiang Yuan</dc:creator>
  <cp:lastModifiedBy>Lamda</cp:lastModifiedBy>
  <cp:revision>332</cp:revision>
  <cp:lastPrinted>2000-07-06T06:13:59Z</cp:lastPrinted>
  <dcterms:created xsi:type="dcterms:W3CDTF">2004-08-20T09:00:43Z</dcterms:created>
  <dcterms:modified xsi:type="dcterms:W3CDTF">2020-12-31T07:46:13Z</dcterms:modified>
</cp:coreProperties>
</file>