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FC69-88AA-4819-9658-6B6EDB5C2B58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overview of Coq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41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examples</a:t>
            </a:r>
          </a:p>
          <a:p>
            <a:endParaRPr lang="en-US" altLang="zh-CN" dirty="0"/>
          </a:p>
          <a:p>
            <a:r>
              <a:rPr lang="en-US" altLang="zh-CN" dirty="0"/>
              <a:t>Imp in Coq (syntax and operational semantics)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5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proof assistant developed by INRIA</a:t>
            </a:r>
          </a:p>
          <a:p>
            <a:pPr lvl="1"/>
            <a:r>
              <a:rPr lang="en-US" altLang="zh-CN" dirty="0">
                <a:hlinkClick r:id="rId2"/>
              </a:rPr>
              <a:t>https://coq.inria.fr/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Coq is a formal proof management system. It provides a formal language to </a:t>
            </a:r>
            <a:r>
              <a:rPr lang="en-US" altLang="zh-CN" dirty="0">
                <a:solidFill>
                  <a:srgbClr val="FF0000"/>
                </a:solidFill>
              </a:rPr>
              <a:t>write mathematical definitions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executable algorithms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theorems</a:t>
            </a:r>
            <a:r>
              <a:rPr lang="en-US" altLang="zh-CN" dirty="0"/>
              <a:t> together with an environment for semi-interactive development of </a:t>
            </a:r>
            <a:r>
              <a:rPr lang="en-US" altLang="zh-CN" dirty="0">
                <a:solidFill>
                  <a:srgbClr val="FF0000"/>
                </a:solidFill>
              </a:rPr>
              <a:t>machine-checked proofs 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272464" cy="46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functional programming language with rich type system</a:t>
            </a:r>
          </a:p>
          <a:p>
            <a:pPr lvl="1"/>
            <a:r>
              <a:rPr lang="en-US" altLang="zh-CN" dirty="0"/>
              <a:t>Define inductive data types and write algorithms manipulating them.</a:t>
            </a:r>
          </a:p>
          <a:p>
            <a:pPr lvl="1"/>
            <a:r>
              <a:rPr lang="en-US" altLang="zh-CN" dirty="0"/>
              <a:t>All programs must terminate.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A higher-order logic with interactive theorem </a:t>
            </a:r>
            <a:r>
              <a:rPr lang="en-US" altLang="zh-CN" dirty="0" err="1"/>
              <a:t>prover</a:t>
            </a:r>
            <a:endParaRPr lang="en-US" altLang="zh-CN" dirty="0"/>
          </a:p>
          <a:p>
            <a:pPr lvl="1"/>
            <a:r>
              <a:rPr lang="en-US" altLang="zh-CN" dirty="0"/>
              <a:t>Allows you to reason about mathematical structures and your programs</a:t>
            </a:r>
          </a:p>
          <a:p>
            <a:pPr lvl="1"/>
            <a:r>
              <a:rPr lang="en-US" altLang="zh-CN" dirty="0"/>
              <a:t>Generates machine-checkable proofs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meta-language/logic</a:t>
            </a:r>
          </a:p>
          <a:p>
            <a:pPr lvl="1"/>
            <a:r>
              <a:rPr lang="en-US" altLang="zh-CN" dirty="0"/>
              <a:t>Allows you to encode another language/logic and prove the properties of that language/logic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 and program verification</a:t>
            </a:r>
          </a:p>
          <a:p>
            <a:pPr lvl="1"/>
            <a:r>
              <a:rPr lang="en-US" altLang="zh-CN" dirty="0"/>
              <a:t>Tools like Coq boost program verification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 under attack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" y="1406950"/>
            <a:ext cx="8749920" cy="2476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040" y="3993865"/>
            <a:ext cx="32544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Program verification would never work …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417" y="3118883"/>
            <a:ext cx="35159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Mathematical proofs can often be wrong!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99417" y="3973131"/>
            <a:ext cx="351593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Mathematics is trustworthy because of the social process to check/validate proofs.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7040" y="5200465"/>
            <a:ext cx="831831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But nobody would care or check proofs for programs: “</a:t>
            </a:r>
            <a:r>
              <a:rPr lang="en-US" altLang="zh-CN" sz="2000" i="1" dirty="0"/>
              <a:t>The verification of even a puny program can run into dozens of pages, and there's not alight moment or a spark of wit on any of those pages. Nobody is going to run into a friend's office with a program verification … Nobody is ever going to read it.</a:t>
            </a:r>
            <a:r>
              <a:rPr lang="en-US" altLang="zh-CN" sz="2000" b="1" dirty="0"/>
              <a:t>”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4539" y="221787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[CACM 1979]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013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addressed by tools like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Proofs are mechanized and machine-checkable</a:t>
            </a:r>
          </a:p>
          <a:p>
            <a:pPr lvl="1"/>
            <a:r>
              <a:rPr lang="en-US" altLang="zh-CN" dirty="0"/>
              <a:t>through Curry-Howard isomorphism [first published paper in 1980]</a:t>
            </a:r>
          </a:p>
          <a:p>
            <a:pPr lvl="1"/>
            <a:r>
              <a:rPr lang="en-US" altLang="zh-CN" dirty="0"/>
              <a:t>Proof checking is as simple as type checking</a:t>
            </a:r>
          </a:p>
          <a:p>
            <a:pPr lvl="2"/>
            <a:r>
              <a:rPr lang="en-US" altLang="zh-CN" dirty="0"/>
              <a:t>Fully automatic</a:t>
            </a:r>
          </a:p>
          <a:p>
            <a:pPr lvl="2"/>
            <a:r>
              <a:rPr lang="en-US" altLang="zh-CN" dirty="0"/>
              <a:t>Very simple algorithm</a:t>
            </a:r>
          </a:p>
          <a:p>
            <a:pPr lvl="1"/>
            <a:r>
              <a:rPr lang="en-US" altLang="zh-CN" dirty="0"/>
              <a:t>No longer need to trust the proofs</a:t>
            </a:r>
          </a:p>
          <a:p>
            <a:pPr lvl="2"/>
            <a:r>
              <a:rPr lang="en-US" altLang="zh-CN" dirty="0"/>
              <a:t>Check them!</a:t>
            </a:r>
          </a:p>
          <a:p>
            <a:pPr lvl="2"/>
            <a:r>
              <a:rPr lang="en-US" altLang="zh-CN" dirty="0"/>
              <a:t>Only need to trust the proof checker</a:t>
            </a:r>
          </a:p>
          <a:p>
            <a:pPr lvl="3"/>
            <a:r>
              <a:rPr lang="en-US" altLang="zh-CN" dirty="0"/>
              <a:t>Simple, can be reviewed by human experts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105" cy="1325563"/>
          </a:xfrm>
        </p:spPr>
        <p:txBody>
          <a:bodyPr/>
          <a:lstStyle/>
          <a:p>
            <a:r>
              <a:rPr lang="en-US" altLang="zh-CN" dirty="0"/>
              <a:t>A framework for certified software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3850783"/>
            <a:ext cx="7886700" cy="2326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certified code (code + proof)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specifications: 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dirty="0"/>
              <a:t>lang. semantics + program safety/security/correctness …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automated proof checker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need not trust the correctness of proofs</a:t>
            </a:r>
            <a:r>
              <a:rPr lang="en-US" altLang="zh-CN" sz="3200" b="1" dirty="0"/>
              <a:t> 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524000"/>
            <a:ext cx="6096000" cy="2209800"/>
            <a:chOff x="1828800" y="1524000"/>
            <a:chExt cx="6096000" cy="2209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733800" y="2301875"/>
              <a:ext cx="1600200" cy="742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Proof Checker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34000" y="2711450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Georgia" panose="02040502050405020303" pitchFamily="18" charset="0"/>
                </a:rPr>
                <a:t>Yes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2438400"/>
              <a:ext cx="1066800" cy="381000"/>
              <a:chOff x="3408" y="1392"/>
              <a:chExt cx="816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4032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H="1">
                <a:off x="4080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34200" y="3048000"/>
              <a:ext cx="990600" cy="685800"/>
              <a:chOff x="4944" y="912"/>
              <a:chExt cx="624" cy="432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568" y="9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5"/>
              <p:cNvGrpSpPr>
                <a:grpSpLocks/>
              </p:cNvGrpSpPr>
              <p:nvPr/>
            </p:nvGrpSpPr>
            <p:grpSpPr bwMode="auto">
              <a:xfrm>
                <a:off x="4944" y="912"/>
                <a:ext cx="624" cy="288"/>
                <a:chOff x="4944" y="912"/>
                <a:chExt cx="624" cy="288"/>
              </a:xfrm>
            </p:grpSpPr>
            <p:sp>
              <p:nvSpPr>
                <p:cNvPr id="33" name="AutoShape 16"/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624" cy="288"/>
                </a:xfrm>
                <a:prstGeom prst="parallelogram">
                  <a:avLst>
                    <a:gd name="adj" fmla="val 54167"/>
                  </a:avLst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88" y="960"/>
                  <a:ext cx="384" cy="192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CPU</a:t>
                  </a:r>
                </a:p>
              </p:txBody>
            </p:sp>
          </p:grp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52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5472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2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673475" y="1524000"/>
              <a:ext cx="1676400" cy="5175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Specifications</a:t>
              </a:r>
              <a:endParaRPr lang="en-US" altLang="zh-CN" sz="900" b="1">
                <a:latin typeface="Georgia" panose="02040502050405020303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495800" y="2057400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28800" y="1828800"/>
              <a:ext cx="1295400" cy="167640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81200" y="2300288"/>
              <a:ext cx="1066800" cy="3365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Proof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905000" y="2732088"/>
              <a:ext cx="1143000" cy="7683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Machine code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048000" y="32766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334000" y="27432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Georgia" panose="02040502050405020303" pitchFamily="18" charset="0"/>
                </a:rPr>
                <a:t>No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5715000" y="3124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019800" y="3276600"/>
              <a:ext cx="1066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48000" y="2514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3048000" y="2895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8090347" cy="47554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Formal proofs of mathematical theorems</a:t>
            </a:r>
          </a:p>
          <a:p>
            <a:pPr lvl="1"/>
            <a:r>
              <a:rPr lang="en-US" altLang="zh-CN" dirty="0"/>
              <a:t>Formal proof of 4-color theorem</a:t>
            </a:r>
          </a:p>
          <a:p>
            <a:pPr lvl="2"/>
            <a:r>
              <a:rPr lang="en-US" altLang="zh-CN" dirty="0"/>
              <a:t>By Georges </a:t>
            </a:r>
            <a:r>
              <a:rPr lang="en-US" altLang="zh-CN" dirty="0" err="1"/>
              <a:t>Gonthier</a:t>
            </a:r>
            <a:r>
              <a:rPr lang="en-US" altLang="zh-CN" dirty="0"/>
              <a:t> and Benjamin Werner, 2004</a:t>
            </a:r>
          </a:p>
          <a:p>
            <a:pPr lvl="1"/>
            <a:r>
              <a:rPr lang="en-US" altLang="zh-CN" dirty="0"/>
              <a:t>Other: </a:t>
            </a:r>
            <a:r>
              <a:rPr lang="en-US" altLang="zh-CN" dirty="0" err="1"/>
              <a:t>Feit</a:t>
            </a:r>
            <a:r>
              <a:rPr lang="en-US" altLang="zh-CN" dirty="0"/>
              <a:t>–Thompson theorem proved in Coq in 2012</a:t>
            </a:r>
          </a:p>
          <a:p>
            <a:r>
              <a:rPr lang="en-US" altLang="zh-CN" dirty="0"/>
              <a:t>Formal verification</a:t>
            </a:r>
          </a:p>
          <a:p>
            <a:pPr lvl="1"/>
            <a:r>
              <a:rPr lang="en-US" altLang="zh-CN" dirty="0"/>
              <a:t>OS kernels and hypervisors </a:t>
            </a:r>
          </a:p>
          <a:p>
            <a:pPr lvl="2"/>
            <a:r>
              <a:rPr lang="en-US" altLang="zh-CN" dirty="0" err="1"/>
              <a:t>CertiKOS</a:t>
            </a:r>
            <a:r>
              <a:rPr lang="en-US" altLang="zh-CN" dirty="0"/>
              <a:t> project at Yale</a:t>
            </a:r>
          </a:p>
          <a:p>
            <a:pPr lvl="2"/>
            <a:r>
              <a:rPr lang="en-US" altLang="zh-CN" dirty="0"/>
              <a:t>seL4 in Isabelle at NICTA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 err="1"/>
              <a:t>CompCert</a:t>
            </a:r>
            <a:r>
              <a:rPr lang="en-US" altLang="zh-CN" dirty="0"/>
              <a:t> at INRIA and following projects</a:t>
            </a:r>
          </a:p>
          <a:p>
            <a:pPr lvl="2"/>
            <a:r>
              <a:rPr lang="en-US" altLang="zh-CN" dirty="0"/>
              <a:t>LLVM verification and </a:t>
            </a:r>
            <a:r>
              <a:rPr lang="en-US" altLang="zh-CN" dirty="0" err="1"/>
              <a:t>Upenn</a:t>
            </a:r>
            <a:endParaRPr lang="en-US" altLang="zh-CN" dirty="0"/>
          </a:p>
          <a:p>
            <a:pPr lvl="1"/>
            <a:r>
              <a:rPr lang="en-US" altLang="zh-CN" dirty="0"/>
              <a:t>Others</a:t>
            </a:r>
          </a:p>
          <a:p>
            <a:pPr lvl="2"/>
            <a:r>
              <a:rPr lang="en-US" altLang="zh-CN" dirty="0"/>
              <a:t>Web servers (bedrock projects @ MIT)</a:t>
            </a:r>
          </a:p>
          <a:p>
            <a:pPr lvl="2"/>
            <a:r>
              <a:rPr lang="en-US" altLang="zh-CN" dirty="0"/>
              <a:t>Certified software tool chains (e.g., analysis algorithms) @ Princeton</a:t>
            </a:r>
          </a:p>
          <a:p>
            <a:r>
              <a:rPr lang="en-US" altLang="zh-CN" dirty="0"/>
              <a:t>Teaching: logic, programming languages, 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55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53115"/>
            <a:ext cx="4176464" cy="154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4550"/>
            <a:ext cx="7248525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379" y="552861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Other recipients of the award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Unix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TCP/IP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World-Wide Web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Make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VMWare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LLVM 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3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479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Comic Sans MS</vt:lpstr>
      <vt:lpstr>Georgia</vt:lpstr>
      <vt:lpstr>Office 主题</vt:lpstr>
      <vt:lpstr>An overview of Coq</vt:lpstr>
      <vt:lpstr>What is Coq?</vt:lpstr>
      <vt:lpstr>What is Coq?</vt:lpstr>
      <vt:lpstr>Why Coq?</vt:lpstr>
      <vt:lpstr>Program verification under attack</vt:lpstr>
      <vt:lpstr>Problem addressed by tools like Coq</vt:lpstr>
      <vt:lpstr>A framework for certified software</vt:lpstr>
      <vt:lpstr>Applications of Coq</vt:lpstr>
      <vt:lpstr>Gains lots of popularity</vt:lpstr>
      <vt:lpstr>Demo:</vt:lpstr>
    </vt:vector>
  </TitlesOfParts>
  <Company>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Coq</dc:title>
  <dc:creator>Xinyu Feng</dc:creator>
  <cp:lastModifiedBy>Liang Hongjin</cp:lastModifiedBy>
  <cp:revision>32</cp:revision>
  <dcterms:created xsi:type="dcterms:W3CDTF">2015-01-12T14:40:06Z</dcterms:created>
  <dcterms:modified xsi:type="dcterms:W3CDTF">2020-09-09T05:27:20Z</dcterms:modified>
</cp:coreProperties>
</file>