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2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372" r:id="rId31"/>
    <p:sldId id="275" r:id="rId32"/>
    <p:sldId id="310" r:id="rId33"/>
    <p:sldId id="373" r:id="rId34"/>
    <p:sldId id="349" r:id="rId35"/>
    <p:sldId id="312" r:id="rId36"/>
    <p:sldId id="320" r:id="rId37"/>
    <p:sldId id="325" r:id="rId38"/>
    <p:sldId id="375" r:id="rId39"/>
    <p:sldId id="326" r:id="rId40"/>
    <p:sldId id="323" r:id="rId41"/>
    <p:sldId id="374" r:id="rId42"/>
    <p:sldId id="340" r:id="rId43"/>
    <p:sldId id="342" r:id="rId44"/>
    <p:sldId id="341" r:id="rId45"/>
    <p:sldId id="343" r:id="rId46"/>
    <p:sldId id="344" r:id="rId47"/>
    <p:sldId id="346" r:id="rId48"/>
    <p:sldId id="345" r:id="rId49"/>
    <p:sldId id="347" r:id="rId50"/>
    <p:sldId id="371" r:id="rId51"/>
    <p:sldId id="370" r:id="rId52"/>
    <p:sldId id="307" r:id="rId53"/>
    <p:sldId id="350" r:id="rId54"/>
    <p:sldId id="364" r:id="rId55"/>
    <p:sldId id="314" r:id="rId56"/>
    <p:sldId id="365" r:id="rId57"/>
    <p:sldId id="283" r:id="rId58"/>
    <p:sldId id="366" r:id="rId59"/>
    <p:sldId id="313" r:id="rId60"/>
    <p:sldId id="367" r:id="rId61"/>
    <p:sldId id="315" r:id="rId62"/>
    <p:sldId id="338" r:id="rId63"/>
    <p:sldId id="351" r:id="rId64"/>
    <p:sldId id="368" r:id="rId65"/>
    <p:sldId id="316" r:id="rId66"/>
    <p:sldId id="318" r:id="rId67"/>
    <p:sldId id="369" r:id="rId68"/>
    <p:sldId id="319" r:id="rId69"/>
    <p:sldId id="332" r:id="rId70"/>
    <p:sldId id="352" r:id="rId71"/>
    <p:sldId id="353" r:id="rId72"/>
    <p:sldId id="355" r:id="rId73"/>
    <p:sldId id="356" r:id="rId74"/>
    <p:sldId id="354" r:id="rId75"/>
    <p:sldId id="362" r:id="rId76"/>
    <p:sldId id="358" r:id="rId77"/>
    <p:sldId id="359" r:id="rId78"/>
    <p:sldId id="363" r:id="rId79"/>
    <p:sldId id="339" r:id="rId80"/>
    <p:sldId id="266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87315" autoAdjust="0"/>
  </p:normalViewPr>
  <p:slideViewPr>
    <p:cSldViewPr snapToGrid="0">
      <p:cViewPr varScale="1">
        <p:scale>
          <a:sx n="54" d="100"/>
          <a:sy n="54" d="100"/>
        </p:scale>
        <p:origin x="167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 f = f (h f): beta-equivalence (if the two sides can reduce to the same normal form)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last = is beta-equivalence</a:t>
            </a:r>
            <a:r>
              <a:rPr lang="en-US" altLang="zh-CN" dirty="0"/>
              <a:t>. We just prove the left side can reduce to the right side.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1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leftmost:</a:t>
            </a:r>
            <a:r>
              <a:rPr lang="en-US" altLang="zh-CN" baseline="0" dirty="0"/>
              <a:t> whose lambda is left to any other</a:t>
            </a:r>
          </a:p>
          <a:p>
            <a:r>
              <a:rPr lang="en-US" altLang="zh-CN" baseline="0" dirty="0"/>
              <a:t>outermost: not contained in any other</a:t>
            </a:r>
          </a:p>
          <a:p>
            <a:r>
              <a:rPr lang="en-US" altLang="zh-CN" baseline="0" dirty="0"/>
              <a:t>innermost: not contain </a:t>
            </a:r>
            <a:r>
              <a:rPr lang="en-US" altLang="zh-CN" baseline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Lambda 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/>
              <a:t>Note difference between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But computationally they are the same (can be transformed into each other)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Curry</a:t>
            </a:r>
            <a:r>
              <a:rPr lang="en-US" altLang="zh-CN" dirty="0"/>
              <a:t>:  transform  </a:t>
            </a:r>
            <a:r>
              <a:rPr lang="en-US" altLang="zh-CN" dirty="0">
                <a:sym typeface="Symbol" panose="05050102010706020507" pitchFamily="18" charset="2"/>
              </a:rPr>
              <a:t>(x, y). x-y  </a:t>
            </a:r>
            <a:r>
              <a:rPr lang="en-US" altLang="zh-CN" dirty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y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Uncurry</a:t>
            </a:r>
            <a:r>
              <a:rPr lang="en-US" altLang="zh-CN" dirty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f (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x, 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/>
              <a:t>x: bound variable</a:t>
            </a:r>
          </a:p>
          <a:p>
            <a:pPr lvl="1"/>
            <a:r>
              <a:rPr lang="en-US" altLang="zh-CN" dirty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x = 0; // out of 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 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:  x has both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>
                <a:sym typeface="Symbol" panose="05050102010706020507" pitchFamily="18" charset="2"/>
              </a:rPr>
              <a:t>and a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 dirty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dirty="0"/>
              <a:t>) {   return </a:t>
            </a:r>
            <a:r>
              <a:rPr lang="en-US" altLang="zh-CN" sz="2000" dirty="0" err="1">
                <a:solidFill>
                  <a:srgbClr val="0000FF"/>
                </a:solidFill>
              </a:rPr>
              <a:t>x</a:t>
            </a:r>
            <a:r>
              <a:rPr lang="en-US" altLang="zh-CN" sz="2000" dirty="0" err="1"/>
              <a:t>+y</a:t>
            </a:r>
            <a:r>
              <a:rPr lang="en-US" altLang="zh-CN" sz="2000" dirty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add(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4467"/>
          </a:xfrm>
        </p:spPr>
        <p:txBody>
          <a:bodyPr>
            <a:normAutofit/>
          </a:bodyPr>
          <a:lstStyle/>
          <a:p>
            <a:r>
              <a:rPr lang="en-US" altLang="zh-CN" dirty="0"/>
              <a:t>Recall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/>
          </a:p>
          <a:p>
            <a:r>
              <a:rPr lang="en-US" altLang="zh-CN" dirty="0" err="1"/>
              <a:t>fv</a:t>
            </a:r>
            <a:r>
              <a:rPr lang="en-US" altLang="zh-CN" dirty="0"/>
              <a:t>(M): the set of free variables in M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sz="2400" dirty="0" err="1"/>
              <a:t>fv</a:t>
            </a:r>
            <a:r>
              <a:rPr lang="en-US" altLang="zh-CN" sz="2400" dirty="0"/>
              <a:t>(x)         </a:t>
            </a:r>
            <a:r>
              <a:rPr lang="en-US" altLang="zh-CN" sz="2400" dirty="0"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 {x}</a:t>
            </a:r>
          </a:p>
          <a:p>
            <a:pPr marL="0" indent="0"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fv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 err="1">
                <a:sym typeface="Symbol" panose="05050102010706020507" pitchFamily="18" charset="2"/>
              </a:rPr>
              <a:t>x.M</a:t>
            </a:r>
            <a:r>
              <a:rPr lang="en-US" altLang="zh-CN" sz="2400" dirty="0">
                <a:sym typeface="Symbol" panose="05050102010706020507" pitchFamily="18" charset="2"/>
              </a:rPr>
              <a:t>)    </a:t>
            </a:r>
            <a:r>
              <a:rPr lang="en-US" altLang="zh-CN" sz="2400" dirty="0" err="1">
                <a:sym typeface="Symbol" panose="05050102010706020507" pitchFamily="18" charset="2"/>
              </a:rPr>
              <a:t>fv</a:t>
            </a:r>
            <a:r>
              <a:rPr lang="en-US" altLang="zh-CN" sz="2400" dirty="0">
                <a:sym typeface="Symbol" panose="05050102010706020507" pitchFamily="18" charset="2"/>
              </a:rPr>
              <a:t>(M) \ {x}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</a:t>
            </a:r>
            <a:r>
              <a:rPr lang="en-US" altLang="zh-CN" sz="2400" dirty="0" err="1">
                <a:sym typeface="Symbol" panose="05050102010706020507" pitchFamily="18" charset="2"/>
              </a:rPr>
              <a:t>fv</a:t>
            </a:r>
            <a:r>
              <a:rPr lang="en-US" altLang="zh-CN" sz="2400" dirty="0">
                <a:sym typeface="Symbol" panose="05050102010706020507" pitchFamily="18" charset="2"/>
              </a:rPr>
              <a:t>(M N)      </a:t>
            </a:r>
            <a:r>
              <a:rPr lang="en-US" altLang="zh-CN" sz="2400" dirty="0" err="1">
                <a:sym typeface="Symbol" panose="05050102010706020507" pitchFamily="18" charset="2"/>
              </a:rPr>
              <a:t>fv</a:t>
            </a:r>
            <a:r>
              <a:rPr lang="en-US" altLang="zh-CN" sz="2400" dirty="0">
                <a:sym typeface="Symbol" panose="05050102010706020507" pitchFamily="18" charset="2"/>
              </a:rPr>
              <a:t>(M)  </a:t>
            </a:r>
            <a:r>
              <a:rPr lang="en-US" altLang="zh-CN" sz="2400" dirty="0" err="1">
                <a:sym typeface="Symbol" panose="05050102010706020507" pitchFamily="18" charset="2"/>
              </a:rPr>
              <a:t>fv</a:t>
            </a:r>
            <a:r>
              <a:rPr lang="en-US" altLang="zh-CN" sz="2400" dirty="0">
                <a:sym typeface="Symbol" panose="05050102010706020507" pitchFamily="18" charset="2"/>
              </a:rPr>
              <a:t>(N)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Example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dirty="0" err="1"/>
              <a:t>fv</a:t>
            </a:r>
            <a:r>
              <a:rPr lang="en-US" altLang="zh-CN" dirty="0"/>
              <a:t>((</a:t>
            </a:r>
            <a:r>
              <a:rPr lang="en-US" altLang="zh-CN" dirty="0">
                <a:sym typeface="Symbol" panose="05050102010706020507" pitchFamily="18" charset="2"/>
              </a:rPr>
              <a:t>x. x) </a:t>
            </a:r>
            <a:r>
              <a:rPr lang="en-US" altLang="zh-CN" dirty="0"/>
              <a:t>x)  =  {x}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fv</a:t>
            </a:r>
            <a:r>
              <a:rPr lang="en-US" altLang="zh-CN" dirty="0"/>
              <a:t>((</a:t>
            </a:r>
            <a:r>
              <a:rPr lang="en-US" altLang="zh-CN" dirty="0">
                <a:sym typeface="Symbol" panose="05050102010706020507" pitchFamily="18" charset="2"/>
              </a:rPr>
              <a:t>x. x + y) </a:t>
            </a:r>
            <a:r>
              <a:rPr lang="en-US" altLang="zh-CN" dirty="0"/>
              <a:t>x)  =  {x, y}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Defined by induction on 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/>
              <a:t>Recall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/>
          </a:p>
          <a:p>
            <a:r>
              <a:rPr lang="en-US" altLang="zh-CN" dirty="0" err="1"/>
              <a:t>fv</a:t>
            </a:r>
            <a:r>
              <a:rPr lang="en-US" altLang="zh-CN" dirty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-equivalence:      x.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Substitution </a:t>
            </a:r>
            <a:r>
              <a:rPr lang="en-US" altLang="zh-CN" sz="2400" dirty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ym typeface="Symbol" panose="05050102010706020507" pitchFamily="18" charset="2"/>
              </a:rPr>
              <a:t>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semantics (reduction rules)</a:t>
            </a:r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Repeatedly apply reduction rule to any sub-term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5+1+1 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7050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M[N/x]:  replace x by N in M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Defined by induction on terms</a:t>
            </a:r>
          </a:p>
          <a:p>
            <a:pPr marL="0" lvl="1" indent="0">
              <a:spcBef>
                <a:spcPts val="2400"/>
              </a:spcBef>
              <a:buNone/>
            </a:pPr>
            <a:r>
              <a:rPr lang="en-US" altLang="zh-CN" dirty="0"/>
              <a:t>x[N/x]  </a:t>
            </a:r>
            <a:r>
              <a:rPr lang="en-US" altLang="zh-CN" dirty="0">
                <a:sym typeface="Symbol" panose="05050102010706020507" pitchFamily="18" charset="2"/>
              </a:rPr>
              <a:t>  N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/>
              <a:t>y[N/x]  </a:t>
            </a:r>
            <a:r>
              <a:rPr lang="en-US" altLang="zh-CN" dirty="0">
                <a:sym typeface="Symbol" panose="05050102010706020507" pitchFamily="18" charset="2"/>
              </a:rPr>
              <a:t> 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(M P)[N/x]    (M[N/x]) (P[N/x])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)[N/x]    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Only replace free variables!)</a:t>
            </a:r>
            <a:endParaRPr lang="en-US" altLang="zh-CN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  ?</a:t>
            </a: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Because names of bound variables do </a:t>
            </a:r>
            <a:r>
              <a:rPr lang="en-US" altLang="zh-CN" sz="2400" b="1" i="1" dirty="0"/>
              <a:t>not </a:t>
            </a:r>
            <a:r>
              <a:rPr lang="en-US" altLang="zh-CN" sz="2400" dirty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</a:t>
            </a:r>
            <a:r>
              <a:rPr lang="en-US" altLang="zh-CN">
                <a:sym typeface="Symbol" panose="05050102010706020507" pitchFamily="18" charset="2"/>
              </a:rPr>
              <a:t> -calculus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</a:p>
          <a:p>
            <a:pPr lvl="1"/>
            <a:r>
              <a:rPr lang="en-US" altLang="zh-CN" dirty="0"/>
              <a:t>Invented in 1930s, by </a:t>
            </a:r>
            <a:r>
              <a:rPr lang="en-US" altLang="zh-CN" u="sng" dirty="0"/>
              <a:t>Alonzo Church </a:t>
            </a:r>
            <a:r>
              <a:rPr lang="en-US" altLang="zh-CN" dirty="0"/>
              <a:t>and </a:t>
            </a:r>
            <a:r>
              <a:rPr lang="en-US" altLang="zh-CN" u="sng" dirty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Model for computation</a:t>
            </a:r>
          </a:p>
          <a:p>
            <a:pPr lvl="1"/>
            <a:r>
              <a:rPr lang="en-US" altLang="zh-CN" u="sng" dirty="0"/>
              <a:t>Alan Turing</a:t>
            </a:r>
            <a:r>
              <a:rPr lang="en-US" altLang="zh-CN" dirty="0"/>
              <a:t>, 1937: Turing machines equal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r>
              <a:rPr lang="en-US" altLang="zh-CN" dirty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sz="2800" dirty="0">
                <a:sym typeface="Symbol" panose="05050102010706020507" pitchFamily="18" charset="2"/>
              </a:rPr>
              <a:t>x/y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x -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)/f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x in 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 got bound –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f (f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7050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M[N/x]:  replace x by N in M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2400"/>
              </a:spcBef>
              <a:buNone/>
            </a:pPr>
            <a:r>
              <a:rPr lang="en-US" altLang="zh-CN" dirty="0"/>
              <a:t>x[N/x]  </a:t>
            </a:r>
            <a:r>
              <a:rPr lang="en-US" altLang="zh-CN" dirty="0">
                <a:sym typeface="Symbol" panose="05050102010706020507" pitchFamily="18" charset="2"/>
              </a:rPr>
              <a:t>  N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/>
              <a:t>y[N/x]  </a:t>
            </a:r>
            <a:r>
              <a:rPr lang="en-US" altLang="zh-CN" dirty="0">
                <a:sym typeface="Symbol" panose="05050102010706020507" pitchFamily="18" charset="2"/>
              </a:rPr>
              <a:t> 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(M P)[N/x]    (M[N/x]) (P[N/x])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)[N/x]    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  y.(M[N/x]),    if y 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(N)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  z.(M[z/y][N/x]),    if y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(N) and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 fresh</a:t>
            </a: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 z)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Symbol" panose="05050102010706020507" pitchFamily="18" charset="2"/>
              </a:rPr>
              <a:t>  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x.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y. y y) z x)[(f x)/z]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450305" y="2743200"/>
            <a:ext cx="457200" cy="2965342"/>
          </a:xfrm>
          <a:prstGeom prst="rightBrace">
            <a:avLst>
              <a:gd name="adj1" fmla="val 4254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51884" y="3748404"/>
            <a:ext cx="261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Repeatedly apply () to any sub-term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(f. f x) (y. y)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(f x)[(y. y)/f]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(y. y) x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 x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((x - y)[z/x][x/y])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(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(f. z. f (f z))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// 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z)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apply () and the 3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// apply () and the 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</a:t>
            </a:r>
            <a:r>
              <a:rPr lang="en-US" altLang="zh-CN" sz="2400" dirty="0" err="1">
                <a:sym typeface="Symbol" panose="05050102010706020507" pitchFamily="18" charset="2"/>
              </a:rPr>
              <a:t>z+x+x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reduction 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2+1+1                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(-n</a:t>
            </a:r>
            <a:r>
              <a:rPr lang="en-US" altLang="zh-CN" sz="2400" b="1" dirty="0">
                <a:solidFill>
                  <a:srgbClr val="FF0000"/>
                </a:solidFill>
              </a:rPr>
              <a:t>ormal form)</a:t>
            </a:r>
            <a:endParaRPr lang="zh-CN" altLang="en-US" sz="2400" b="1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having reduction 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>
                <a:solidFill>
                  <a:schemeClr val="bg1"/>
                </a:solidFill>
              </a:rPr>
              <a:t>red</a:t>
            </a:r>
            <a:r>
              <a:rPr lang="en-US" altLang="zh-CN" sz="2400" dirty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>
                <a:solidFill>
                  <a:schemeClr val="bg1"/>
                </a:solidFill>
              </a:rPr>
              <a:t>ex</a:t>
            </a:r>
            <a:r>
              <a:rPr lang="en-US" altLang="zh-CN" sz="2400" dirty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Foundations of functional programming</a:t>
            </a:r>
          </a:p>
          <a:p>
            <a:pPr lvl="1"/>
            <a:r>
              <a:rPr lang="en-US" altLang="zh-CN" dirty="0"/>
              <a:t>Lisp, ML, Haskell, …</a:t>
            </a:r>
          </a:p>
          <a:p>
            <a:r>
              <a:rPr lang="en-US" altLang="zh-CN" dirty="0"/>
              <a:t>Often used as a core language to study language theories</a:t>
            </a:r>
          </a:p>
          <a:p>
            <a:pPr lvl="1"/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Scope and binding</a:t>
            </a:r>
          </a:p>
          <a:p>
            <a:pPr lvl="1"/>
            <a:r>
              <a:rPr lang="en-US" altLang="zh-CN" dirty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/>
              <a:t>Program equivalence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>
                <a:solidFill>
                  <a:srgbClr val="FF0000"/>
                </a:solidFill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24F1-020F-4B79-99D2-8EE42CD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 – examples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6BF1-38AA-4F65-AE73-79D7D774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x. y. x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Yes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(x. 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x. (y.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y+1) (2+1)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47375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Terms can be evaluated in any order.</a:t>
            </a: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M’</a:t>
            </a:r>
            <a:r>
              <a:rPr lang="zh-CN" altLang="en-US" dirty="0">
                <a:sym typeface="Symbol" panose="05050102010706020507" pitchFamily="18" charset="2"/>
              </a:rPr>
              <a:t> 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>
                <a:sym typeface="Symbol" panose="05050102010706020507" pitchFamily="18" charset="2"/>
              </a:rPr>
              <a:t> M’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M’’. M  M’’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* M’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k. </a:t>
            </a:r>
            <a:r>
              <a:rPr lang="en-US" altLang="zh-CN" dirty="0" err="1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3529-B59B-4E4B-A5FB-DDB9BD2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of Confluence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A77D-CB37-4040-9847-8724E83C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-equivalence, every term has </a:t>
            </a:r>
            <a:r>
              <a:rPr lang="en-US" altLang="zh-CN" dirty="0">
                <a:solidFill>
                  <a:srgbClr val="FF0000"/>
                </a:solidFill>
              </a:rPr>
              <a:t>at most one</a:t>
            </a:r>
            <a:r>
              <a:rPr lang="en-US" altLang="zh-CN" dirty="0"/>
              <a:t> normal form.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Q: If a term has many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redexes</a:t>
            </a:r>
            <a:r>
              <a:rPr lang="en-US" altLang="zh-CN" dirty="0">
                <a:sym typeface="Symbol" panose="05050102010706020507" pitchFamily="18" charset="2"/>
              </a:rPr>
              <a:t>, which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 should be picked?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Good news: no matter which is picked, there is at most one normal form.</a:t>
            </a:r>
          </a:p>
          <a:p>
            <a:r>
              <a:rPr lang="en-US" altLang="zh-CN" dirty="0"/>
              <a:t>Bad news: some reduction strategies may fail to find a normal 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5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f (x x)) (x. f (x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f </a:t>
            </a:r>
            <a:r>
              <a:rPr lang="en-US" altLang="zh-CN" sz="36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(x. f (x x)) (x. f (x x))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03FA4-D16F-4857-897D-FB727E65A87A}"/>
              </a:ext>
            </a:extLst>
          </p:cNvPr>
          <p:cNvSpPr txBox="1"/>
          <p:nvPr/>
        </p:nvSpPr>
        <p:spPr>
          <a:xfrm>
            <a:off x="1433318" y="5811326"/>
            <a:ext cx="529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terms have no normal forms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v. 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A3995-D61A-4BEC-90E8-F7EADFEC6B83}"/>
              </a:ext>
            </a:extLst>
          </p:cNvPr>
          <p:cNvSpPr txBox="1"/>
          <p:nvPr/>
        </p:nvSpPr>
        <p:spPr>
          <a:xfrm>
            <a:off x="382185" y="5798280"/>
            <a:ext cx="862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reduction strategies may fail to find a normal form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Normal-order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outer-most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Applicative-order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inner-most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v. 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90812" y="2529907"/>
            <a:ext cx="387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Theorem: </a:t>
            </a: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4317" y="3429000"/>
            <a:ext cx="61305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(e. f. e) ((a. b. a) x y) ((c. d. c) u v)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C1CDB3-8370-4424-98B2-A4B1CF07E848}"/>
              </a:ext>
            </a:extLst>
          </p:cNvPr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B3008-DCE3-4505-A34D-C54FC543C924}"/>
              </a:ext>
            </a:extLst>
          </p:cNvPr>
          <p:cNvSpPr/>
          <p:nvPr/>
        </p:nvSpPr>
        <p:spPr>
          <a:xfrm>
            <a:off x="3023607" y="3349951"/>
            <a:ext cx="1727855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E5226D-46FC-4B84-A174-BC6E1EDA78DA}"/>
              </a:ext>
            </a:extLst>
          </p:cNvPr>
          <p:cNvSpPr/>
          <p:nvPr/>
        </p:nvSpPr>
        <p:spPr>
          <a:xfrm>
            <a:off x="1354317" y="3179036"/>
            <a:ext cx="3764614" cy="999857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2366F-A441-4718-910F-F44A44BCECF8}"/>
              </a:ext>
            </a:extLst>
          </p:cNvPr>
          <p:cNvSpPr/>
          <p:nvPr/>
        </p:nvSpPr>
        <p:spPr>
          <a:xfrm>
            <a:off x="5261180" y="3341406"/>
            <a:ext cx="1727855" cy="63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AA440-4355-4617-94B2-54CF72F7AA7B}"/>
              </a:ext>
            </a:extLst>
          </p:cNvPr>
          <p:cNvSpPr/>
          <p:nvPr/>
        </p:nvSpPr>
        <p:spPr>
          <a:xfrm>
            <a:off x="8043007" y="1725915"/>
            <a:ext cx="666221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5B1E9-0433-42D7-BD4B-07DDB9DC5191}"/>
              </a:ext>
            </a:extLst>
          </p:cNvPr>
          <p:cNvSpPr/>
          <p:nvPr/>
        </p:nvSpPr>
        <p:spPr>
          <a:xfrm>
            <a:off x="3129615" y="1713969"/>
            <a:ext cx="757919" cy="6859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Applicative-order may </a:t>
            </a:r>
            <a:r>
              <a:rPr lang="en-US" altLang="zh-CN" sz="2400" b="1" i="1" dirty="0"/>
              <a:t>not</a:t>
            </a:r>
            <a:r>
              <a:rPr lang="en-US" altLang="zh-CN" sz="2400" dirty="0"/>
              <a:t> be as efficient as normal-order</a:t>
            </a:r>
          </a:p>
          <a:p>
            <a:r>
              <a:rPr lang="en-US" altLang="zh-CN" sz="2400" dirty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Overview: -calculus as</a:t>
            </a:r>
            <a:r>
              <a:rPr lang="en-US" altLang="zh-CN" dirty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How to write a program?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“”</a:t>
            </a:r>
            <a:r>
              <a:rPr lang="en-US" altLang="zh-CN" dirty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Model theory (not covered)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(</a:t>
            </a:r>
            <a:r>
              <a:rPr lang="en-US" altLang="zh-CN" dirty="0">
                <a:solidFill>
                  <a:srgbClr val="FF0000"/>
                </a:solidFill>
              </a:rPr>
              <a:t>but subtly different from</a:t>
            </a:r>
            <a:r>
              <a:rPr lang="en-US" altLang="zh-CN" dirty="0"/>
              <a:t>) </a:t>
            </a:r>
            <a:r>
              <a:rPr lang="en-US" altLang="zh-CN" b="1" i="1" dirty="0"/>
              <a:t>evaluation strategies</a:t>
            </a:r>
            <a:r>
              <a:rPr lang="en-US" altLang="zh-CN" b="1" dirty="0"/>
              <a:t> </a:t>
            </a:r>
            <a:r>
              <a:rPr lang="en-US" altLang="zh-CN" dirty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Call-by-name</a:t>
            </a:r>
            <a:r>
              <a:rPr lang="en-US" altLang="zh-CN" dirty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ALGOL 60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Call-by-need</a:t>
            </a:r>
            <a:r>
              <a:rPr lang="en-US" altLang="zh-CN" dirty="0"/>
              <a:t> (“memorized version” of call-by-name)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Call-by-value</a:t>
            </a:r>
            <a:r>
              <a:rPr lang="en-US" altLang="zh-CN" dirty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89F7-1542-4DA8-AE3C-D0231DA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Subtle difference between reduction strategies and evaluation strategies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A53E6-A036-4119-A773-C49DCC81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Normal-order (or applicative-order) </a:t>
            </a:r>
            <a:r>
              <a:rPr lang="en-US" altLang="zh-CN" dirty="0">
                <a:solidFill>
                  <a:srgbClr val="0000FF"/>
                </a:solidFill>
              </a:rPr>
              <a:t>reduces under lambda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Allow optimizations inside a function body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always desired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((y. y y) (y. y y))  x. ((y. y y) (y. y y))  …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Evaluation strategies: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Don’t</a:t>
            </a:r>
            <a:r>
              <a:rPr lang="en-US" altLang="zh-CN" dirty="0">
                <a:sym typeface="Symbol" panose="05050102010706020507" pitchFamily="18" charset="2"/>
              </a:rPr>
              <a:t> reduce under lambda</a:t>
            </a:r>
          </a:p>
        </p:txBody>
      </p:sp>
    </p:spTree>
    <p:extLst>
      <p:ext uri="{BB962C8B-B14F-4D97-AF65-F5344CB8AC3E}">
        <p14:creationId xmlns:p14="http://schemas.microsoft.com/office/powerpoint/2010/main" val="17079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evaluate </a:t>
            </a:r>
            <a:r>
              <a:rPr lang="en-US" altLang="zh-CN" dirty="0">
                <a:solidFill>
                  <a:srgbClr val="FF0000"/>
                </a:solidFill>
              </a:rPr>
              <a:t>closed terms </a:t>
            </a:r>
            <a:r>
              <a:rPr lang="en-US" altLang="zh-CN" dirty="0"/>
              <a:t>(i.e. no free variables)</a:t>
            </a:r>
          </a:p>
          <a:p>
            <a:r>
              <a:rPr lang="en-US" altLang="zh-CN" dirty="0"/>
              <a:t>May not reduce all the way to a normal form</a:t>
            </a:r>
          </a:p>
          <a:p>
            <a:pPr lvl="1"/>
            <a:r>
              <a:rPr lang="en-US" altLang="zh-CN" dirty="0"/>
              <a:t>Terminate as soon as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canonical form</a:t>
            </a:r>
            <a:r>
              <a:rPr lang="en-US" altLang="zh-CN" dirty="0">
                <a:solidFill>
                  <a:srgbClr val="FF0000"/>
                </a:solidFill>
              </a:rPr>
              <a:t> (i.e. a lambda abstraction) </a:t>
            </a:r>
            <a:r>
              <a:rPr lang="en-US" altLang="zh-CN" dirty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closed 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/>
          </a:p>
          <a:p>
            <a:r>
              <a:rPr lang="en-US" altLang="zh-CN" dirty="0"/>
              <a:t>Recall that normal-order reduction will find the normal form if it exists</a:t>
            </a:r>
          </a:p>
          <a:p>
            <a:pPr lvl="1"/>
            <a:r>
              <a:rPr lang="en-US" altLang="zh-CN" dirty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/>
              <a:t>Normal-order reduction terminates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Normal-order reduction does not terminate</a:t>
            </a:r>
          </a:p>
          <a:p>
            <a:pPr lvl="1"/>
            <a:endParaRPr lang="en-US" altLang="zh-CN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Eager evaluation: </a:t>
            </a:r>
          </a:p>
          <a:p>
            <a:r>
              <a:rPr lang="en-US" altLang="zh-CN" sz="2400" dirty="0"/>
              <a:t>Postpone the substitution until the argument is a canonical 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Eager evaluation </a:t>
            </a:r>
            <a:br>
              <a:rPr lang="en-US" altLang="zh-CN" sz="4000" dirty="0"/>
            </a:br>
            <a:r>
              <a:rPr lang="en-US" altLang="zh-CN" sz="4000" dirty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f (</a:t>
            </a: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x) {   return x;   }    </a:t>
            </a:r>
            <a:r>
              <a:rPr lang="en-US" altLang="zh-CN" dirty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Lambda application </a:t>
            </a:r>
            <a:r>
              <a:rPr lang="en-US" altLang="zh-CN" dirty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  (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59324" y="267114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074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03029" y="2069523"/>
            <a:ext cx="5537941" cy="740178"/>
            <a:chOff x="2575180" y="2671140"/>
            <a:chExt cx="5537941" cy="74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7513277" y="2671140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8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(Terms)  M, N  ::=  x  |  x. M  |  M N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(x. M) N        M[N/x]      ()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programming in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Encoding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>
                <a:sym typeface="Symbol" panose="05050102010706020507" pitchFamily="18" charset="2"/>
              </a:rPr>
              <a:t>and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>
                <a:sym typeface="Symbol" panose="05050102010706020507" pitchFamily="18" charset="2"/>
              </a:rPr>
              <a:t>in “pure” -calculus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 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b’ False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and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or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or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>
              <a:spcBef>
                <a:spcPts val="2400"/>
              </a:spcBef>
            </a:pPr>
            <a:r>
              <a:rPr lang="en-US" altLang="zh-CN" dirty="0">
                <a:sym typeface="Symbol" panose="05050102010706020507" pitchFamily="18" charset="2"/>
              </a:rPr>
              <a:t>Add extra operations and data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b then M else N  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b then M else N    b M 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b then M else N    b M N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not’    b. x. y. b y x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not’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y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x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   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  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05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    n. f. x. f (n f x) 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f. x. f ((f.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 f 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    n. f. x. 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’   n. f. x. n f (f x)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’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    n. f. x. 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iszero</a:t>
            </a:r>
            <a:r>
              <a:rPr lang="en-US" altLang="zh-CN" dirty="0">
                <a:sym typeface="Symbol" panose="05050102010706020507" pitchFamily="18" charset="2"/>
              </a:rPr>
              <a:t> 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300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    n. f. x. 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iszero</a:t>
            </a:r>
            <a:r>
              <a:rPr lang="en-US" altLang="zh-CN" dirty="0">
                <a:sym typeface="Symbol" panose="05050102010706020507" pitchFamily="18" charset="2"/>
              </a:rPr>
              <a:t>   n. x. y. n (z. y) x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78115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x = True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f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(z. y)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((z. y) x)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y  = False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887997"/>
          </a:xfrm>
        </p:spPr>
        <p:txBody>
          <a:bodyPr/>
          <a:lstStyle/>
          <a:p>
            <a:r>
              <a:rPr lang="en-US" altLang="zh-CN" dirty="0"/>
              <a:t>Church numerals 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/>
              <a:t>0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f. x. x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  f. x. 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  f. x. 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30000" dirty="0" err="1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succ</a:t>
            </a:r>
            <a:r>
              <a:rPr lang="en-US" altLang="zh-CN" dirty="0">
                <a:sym typeface="Symbol" panose="05050102010706020507" pitchFamily="18" charset="2"/>
              </a:rPr>
              <a:t>    n. f. x. 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iszero</a:t>
            </a:r>
            <a:r>
              <a:rPr lang="en-US" altLang="zh-CN" dirty="0">
                <a:sym typeface="Symbol" panose="05050102010706020507" pitchFamily="18" charset="2"/>
              </a:rPr>
              <a:t>   n. x. y. n (z. y)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add   n. m. f. x. n f (m f x)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ym typeface="Symbol" panose="05050102010706020507" pitchFamily="18" charset="2"/>
              </a:rPr>
              <a:t>mult</a:t>
            </a:r>
            <a:r>
              <a:rPr lang="en-US" altLang="zh-CN" dirty="0">
                <a:sym typeface="Symbol" panose="05050102010706020507" pitchFamily="18" charset="2"/>
              </a:rPr>
              <a:t>   n. m. f. </a:t>
            </a:r>
            <a:r>
              <a:rPr lang="en-US" altLang="zh-CN">
                <a:sym typeface="Symbol" panose="05050102010706020507" pitchFamily="18" charset="2"/>
              </a:rPr>
              <a:t>n (m f)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/>
              <a:t>Body of </a:t>
            </a:r>
            <a:r>
              <a:rPr lang="en-US" altLang="zh-CN" dirty="0">
                <a:sym typeface="Symbol" panose="05050102010706020507" pitchFamily="18" charset="2"/>
              </a:rPr>
              <a:t> </a:t>
            </a:r>
            <a:r>
              <a:rPr lang="en-US" altLang="zh-CN" dirty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>
                <a:sym typeface="Symbol" panose="05050102010706020507" pitchFamily="18" charset="2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f.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/>
              <a:t>, 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Pairs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(M, N)  </a:t>
            </a:r>
            <a:r>
              <a:rPr lang="en-US" altLang="zh-CN" dirty="0">
                <a:sym typeface="Symbol" panose="05050102010706020507" pitchFamily="18" charset="2"/>
              </a:rPr>
              <a:t>  f. f M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   p. p (x. y. x)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p. p (x. y. y)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N</a:t>
            </a: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Pairs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(M, N)  </a:t>
            </a:r>
            <a:r>
              <a:rPr lang="en-US" altLang="zh-CN" dirty="0">
                <a:sym typeface="Symbol" panose="05050102010706020507" pitchFamily="18" charset="2"/>
              </a:rPr>
              <a:t>  f. f M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   p. p (x. y. x)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   p. p (x. y. y)</a:t>
            </a:r>
          </a:p>
          <a:p>
            <a:pPr>
              <a:spcBef>
                <a:spcPts val="2400"/>
              </a:spcBef>
            </a:pPr>
            <a:r>
              <a:rPr lang="en-US" altLang="zh-CN" dirty="0">
                <a:sym typeface="Symbol" panose="05050102010706020507" pitchFamily="18" charset="2"/>
              </a:rPr>
              <a:t>Tuples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(M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…, </a:t>
            </a:r>
            <a:r>
              <a:rPr lang="en-US" altLang="zh-CN" dirty="0" err="1">
                <a:sym typeface="Symbol" panose="05050102010706020507" pitchFamily="18" charset="2"/>
              </a:rPr>
              <a:t>M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      f. f 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… </a:t>
            </a:r>
            <a:r>
              <a:rPr lang="en-US" altLang="zh-CN" dirty="0" err="1">
                <a:sym typeface="Symbol" panose="05050102010706020507" pitchFamily="18" charset="2"/>
              </a:rPr>
              <a:t>M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endParaRPr lang="en-US" altLang="zh-CN" baseline="-25000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   p. p (x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 … 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. 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find fact, we need to solve an equation!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Fixpoint</a:t>
            </a:r>
            <a:r>
              <a:rPr lang="en-US" altLang="zh-CN" dirty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</a:p>
          <a:p>
            <a:endParaRPr lang="en-US" altLang="zh-CN" dirty="0"/>
          </a:p>
          <a:p>
            <a:r>
              <a:rPr lang="en-US" altLang="zh-CN" dirty="0"/>
              <a:t>Some functions has </a:t>
            </a:r>
            <a:r>
              <a:rPr lang="en-US" altLang="zh-CN" dirty="0" err="1"/>
              <a:t>fixpoints</a:t>
            </a:r>
            <a:r>
              <a:rPr lang="en-US" altLang="zh-CN" dirty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* x.  Two </a:t>
            </a:r>
            <a:r>
              <a:rPr lang="en-US" altLang="zh-CN" dirty="0" err="1"/>
              <a:t>fixpoints</a:t>
            </a:r>
            <a:r>
              <a:rPr lang="en-US" altLang="zh-CN" dirty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+ 1.  No </a:t>
            </a:r>
            <a:r>
              <a:rPr lang="en-US" altLang="zh-CN" dirty="0" err="1"/>
              <a:t>fixpoint</a:t>
            </a:r>
            <a:r>
              <a:rPr lang="en-US" altLang="zh-CN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x.  Infinitely many </a:t>
            </a:r>
            <a:r>
              <a:rPr lang="en-US" altLang="zh-CN" dirty="0" err="1"/>
              <a:t>fixpoints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sz="32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</a:t>
            </a:r>
            <a:r>
              <a:rPr lang="en-US" altLang="zh-CN" sz="3200" dirty="0"/>
              <a:t>)</a:t>
            </a:r>
            <a:r>
              <a:rPr lang="en-US" altLang="zh-CN" dirty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457200" lvl="1" indent="0">
              <a:buNone/>
            </a:pPr>
            <a:r>
              <a:rPr lang="en-US" altLang="zh-CN" dirty="0"/>
              <a:t>Then   fact = F fact.   So 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alculus, every term has a </a:t>
            </a:r>
            <a:r>
              <a:rPr lang="en-US" altLang="zh-CN" dirty="0" err="1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for all f,    (h f) gives a </a:t>
            </a:r>
            <a:r>
              <a:rPr lang="en-US" altLang="zh-CN" dirty="0" err="1"/>
              <a:t>fixpoint</a:t>
            </a:r>
            <a:r>
              <a:rPr lang="en-US" altLang="zh-CN" dirty="0"/>
              <a:t> of f</a:t>
            </a:r>
          </a:p>
          <a:p>
            <a:pPr marL="0" indent="0">
              <a:buNone/>
            </a:pPr>
            <a:r>
              <a:rPr lang="en-US" altLang="zh-CN" dirty="0"/>
              <a:t>                        i.e.   h f = f (h f)</a:t>
            </a:r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Let  A  =  </a:t>
            </a:r>
            <a:r>
              <a:rPr lang="en-US" altLang="zh-CN" sz="2800" dirty="0">
                <a:sym typeface="Symbol" panose="05050102010706020507" pitchFamily="18" charset="2"/>
              </a:rPr>
              <a:t>x. y. y (x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 and   = A 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Let’s prove:    for all f,   </a:t>
            </a:r>
            <a:r>
              <a:rPr lang="en-US" altLang="zh-CN" sz="2800" dirty="0"/>
              <a:t> f = f (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/>
              <a:t> f)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fact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0" indent="0">
              <a:buNone/>
            </a:pPr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fact = </a:t>
            </a:r>
            <a:r>
              <a:rPr lang="en-US" altLang="zh-CN" dirty="0">
                <a:sym typeface="Symbol" panose="05050102010706020507" pitchFamily="18" charset="2"/>
              </a:rPr>
              <a:t> F</a:t>
            </a:r>
          </a:p>
          <a:p>
            <a:pPr marL="0" indent="0">
              <a:buNone/>
            </a:pPr>
            <a:r>
              <a:rPr lang="en-US" altLang="zh-CN" dirty="0"/>
              <a:t>The right-hand side is a closed lambda term that represents the factorial function.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</a:rPr>
              <a:t>-calculus </a:t>
            </a:r>
            <a:r>
              <a:rPr lang="en-US" altLang="zh-CN" dirty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sense that 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is 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/>
              <a:t>Lists</a:t>
            </a:r>
          </a:p>
          <a:p>
            <a:r>
              <a:rPr lang="en-US" altLang="zh-CN" dirty="0"/>
              <a:t>Trees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can be returned as return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Functions can be passed as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Think about function pointers 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about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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x. f (f x)</a:t>
                </a:r>
                <a:endParaRPr lang="en-US" altLang="zh-CN" dirty="0"/>
              </a:p>
              <a:p>
                <a:r>
                  <a:rPr lang="en-US" altLang="zh-CN" dirty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(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x. f (f x))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(y. y+1)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11291</TotalTime>
  <Words>6020</Words>
  <Application>Microsoft Office PowerPoint</Application>
  <PresentationFormat>全屏显示(4:3)</PresentationFormat>
  <Paragraphs>712</Paragraphs>
  <Slides>80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Normal form – examples </vt:lpstr>
      <vt:lpstr>Confluence (Church-Rosser Property)</vt:lpstr>
      <vt:lpstr>Formalizing Confluence Theorem</vt:lpstr>
      <vt:lpstr>Corollary of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 – examples </vt:lpstr>
      <vt:lpstr>Reduction strategies</vt:lpstr>
      <vt:lpstr>Subtle difference between reduction strategies and evaluation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Normal-order evaluation rules (small-step)</vt:lpstr>
      <vt:lpstr>Eager evaluation rules (small-step)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Turing’s fixpoint combinator </vt:lpstr>
      <vt:lpstr>Solving fact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Liang Hongjin</cp:lastModifiedBy>
  <cp:revision>2229</cp:revision>
  <dcterms:created xsi:type="dcterms:W3CDTF">2015-12-12T01:36:01Z</dcterms:created>
  <dcterms:modified xsi:type="dcterms:W3CDTF">2019-10-13T09:45:34Z</dcterms:modified>
</cp:coreProperties>
</file>