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74" r:id="rId4"/>
    <p:sldId id="259" r:id="rId5"/>
    <p:sldId id="260" r:id="rId6"/>
    <p:sldId id="262" r:id="rId7"/>
    <p:sldId id="263" r:id="rId8"/>
    <p:sldId id="264" r:id="rId9"/>
    <p:sldId id="267" r:id="rId10"/>
    <p:sldId id="273" r:id="rId11"/>
    <p:sldId id="269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4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6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9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B9C0-1732-48FC-A1EE-0A8CC1B1CC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A114-8C9E-4DC1-BF4B-954AE4C91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8E49E-D12F-4F57-8000-DA828CA4E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C2D0-B4EA-44D4-B7D5-ECB257E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8253-D5A4-4EE4-9CC1-192CD0F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Big-step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7D3B1-A014-4081-8390-F6416B0F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1" y="2572056"/>
            <a:ext cx="6158882" cy="33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50DA-8437-4179-A0EC-3347EA5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Hoare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2E32-CA66-4400-B68C-11C0CFA3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7812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 rules for partial correctness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Judgement semantics</a:t>
            </a:r>
          </a:p>
          <a:p>
            <a:r>
              <a:rPr lang="en-US" altLang="zh-CN" dirty="0"/>
              <a:t>Soundness theorem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8F40F2-7C12-4ACD-8A4E-60FD9384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90" y="3230957"/>
            <a:ext cx="8206740" cy="801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1CCD8C-4B0E-464E-80D0-3329D809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05" y="2185679"/>
            <a:ext cx="3396615" cy="875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BE129-5AD5-482B-8468-87AC41E6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50" y="4313073"/>
            <a:ext cx="6879560" cy="8017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34B9C6-F86B-47B1-B4F3-63AFF3831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0" y="2367498"/>
            <a:ext cx="3214688" cy="693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61F9B2-E11D-43CC-9781-61143A111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876" y="2367498"/>
            <a:ext cx="1982825" cy="6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34350" cy="83121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Formal Semantics of Prog. Lang.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480"/>
            <a:ext cx="7886700" cy="5166360"/>
          </a:xfrm>
        </p:spPr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2"/>
            <a:r>
              <a:rPr lang="en-US" altLang="zh-CN" dirty="0"/>
              <a:t>Reduction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2"/>
            <a:r>
              <a:rPr lang="en-US" altLang="zh-CN" dirty="0"/>
              <a:t>Reduction vs typing : progress &amp; preservation</a:t>
            </a:r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2"/>
            <a:r>
              <a:rPr lang="en-US" altLang="zh-CN" dirty="0"/>
              <a:t>Small-step &amp; big-step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2"/>
            <a:r>
              <a:rPr lang="en-US" altLang="zh-CN" dirty="0"/>
              <a:t>Users: reasoning using logic rules; Designers: logic soundness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Separation logic</a:t>
            </a:r>
          </a:p>
          <a:p>
            <a:pPr lvl="2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Assertion semantics &amp; locality</a:t>
            </a:r>
          </a:p>
        </p:txBody>
      </p:sp>
    </p:spTree>
    <p:extLst>
      <p:ext uri="{BB962C8B-B14F-4D97-AF65-F5344CB8AC3E}">
        <p14:creationId xmlns:p14="http://schemas.microsoft.com/office/powerpoint/2010/main" val="32851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1932-95B3-4E7D-8D0C-0C7965E0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3959"/>
          </a:xfrm>
        </p:spPr>
        <p:txBody>
          <a:bodyPr/>
          <a:lstStyle/>
          <a:p>
            <a:r>
              <a:rPr lang="zh-CN" altLang="en-US" dirty="0"/>
              <a:t>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D0F2-D21D-4C65-A8F1-8D332C01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4844"/>
            <a:ext cx="7886700" cy="51365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时间：</a:t>
            </a:r>
            <a:r>
              <a:rPr lang="en-US" altLang="zh-CN" b="1" dirty="0">
                <a:solidFill>
                  <a:srgbClr val="FF0000"/>
                </a:solidFill>
              </a:rPr>
              <a:t>2022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zh-CN" altLang="en-US" b="1" dirty="0">
                <a:solidFill>
                  <a:srgbClr val="FF0000"/>
                </a:solidFill>
              </a:rPr>
              <a:t>日周三</a:t>
            </a:r>
            <a:r>
              <a:rPr lang="en-US" altLang="zh-CN" b="1" dirty="0">
                <a:solidFill>
                  <a:srgbClr val="FF0000"/>
                </a:solidFill>
              </a:rPr>
              <a:t>1-2</a:t>
            </a:r>
            <a:r>
              <a:rPr lang="zh-CN" altLang="en-US" b="1" dirty="0">
                <a:solidFill>
                  <a:srgbClr val="FF0000"/>
                </a:solidFill>
              </a:rPr>
              <a:t>节，</a:t>
            </a:r>
            <a:r>
              <a:rPr lang="en-US" altLang="zh-CN" b="1" dirty="0">
                <a:solidFill>
                  <a:srgbClr val="FF0000"/>
                </a:solidFill>
              </a:rPr>
              <a:t>8:00-9:50</a:t>
            </a:r>
          </a:p>
          <a:p>
            <a:r>
              <a:rPr lang="zh-CN" altLang="en-US" dirty="0"/>
              <a:t>地点：上课教室（仙</a:t>
            </a:r>
            <a:r>
              <a:rPr lang="en-US" altLang="zh-CN" dirty="0"/>
              <a:t>II-103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（请关注课程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zh-CN" altLang="en-US"/>
              <a:t>的通知）</a:t>
            </a:r>
            <a:endParaRPr lang="en-US" altLang="zh-CN" dirty="0"/>
          </a:p>
          <a:p>
            <a:pPr lvl="2"/>
            <a:endParaRPr lang="en-US" altLang="zh-CN" sz="2400" dirty="0"/>
          </a:p>
          <a:p>
            <a:r>
              <a:rPr lang="zh-CN" altLang="en-US" dirty="0"/>
              <a:t>闭卷</a:t>
            </a:r>
            <a:endParaRPr lang="en-US" altLang="zh-CN" dirty="0"/>
          </a:p>
          <a:p>
            <a:r>
              <a:rPr lang="zh-CN" altLang="en-US" dirty="0"/>
              <a:t>总成绩</a:t>
            </a:r>
            <a:endParaRPr lang="en-US" altLang="zh-CN" dirty="0"/>
          </a:p>
          <a:p>
            <a:pPr lvl="1"/>
            <a:r>
              <a:rPr lang="zh-CN" altLang="en-US" sz="2200" dirty="0"/>
              <a:t>不参加考试的同学无成绩，请及时联系教务员退选</a:t>
            </a:r>
            <a:endParaRPr lang="en-US" altLang="zh-CN" sz="2200" dirty="0"/>
          </a:p>
          <a:p>
            <a:pPr lvl="1"/>
            <a:r>
              <a:rPr lang="zh-CN" altLang="en-US" sz="2200" dirty="0"/>
              <a:t>参加考试的同学：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     if (</a:t>
            </a:r>
            <a:r>
              <a:rPr lang="zh-CN" altLang="en-US" sz="2200" dirty="0"/>
              <a:t>考试成绩</a:t>
            </a:r>
            <a:r>
              <a:rPr lang="en-US" altLang="zh-CN" sz="2200" dirty="0"/>
              <a:t>&gt;=</a:t>
            </a:r>
            <a:r>
              <a:rPr lang="zh-CN" altLang="en-US" sz="2200" dirty="0"/>
              <a:t>作业成绩</a:t>
            </a:r>
            <a:r>
              <a:rPr lang="en-US" altLang="zh-CN" sz="2200" dirty="0"/>
              <a:t>) then </a:t>
            </a:r>
            <a:r>
              <a:rPr lang="zh-CN" altLang="en-US" sz="2200" dirty="0"/>
              <a:t>考试成绩</a:t>
            </a:r>
            <a:endParaRPr lang="en-US" altLang="zh-CN" sz="2200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200" dirty="0"/>
              <a:t>             </a:t>
            </a:r>
            <a:r>
              <a:rPr lang="en-US" altLang="zh-CN" sz="2200" dirty="0"/>
              <a:t>else </a:t>
            </a:r>
            <a:r>
              <a:rPr lang="zh-CN" altLang="en-US" sz="2200" dirty="0"/>
              <a:t>作业</a:t>
            </a:r>
            <a:r>
              <a:rPr lang="en-US" altLang="zh-CN" sz="2200" dirty="0"/>
              <a:t>40% + </a:t>
            </a:r>
            <a:r>
              <a:rPr lang="zh-CN" altLang="en-US" sz="2200" dirty="0"/>
              <a:t>考试</a:t>
            </a:r>
            <a:r>
              <a:rPr lang="en-US" altLang="zh-CN" sz="2200" dirty="0"/>
              <a:t>60%</a:t>
            </a:r>
          </a:p>
          <a:p>
            <a:pPr lvl="2"/>
            <a:endParaRPr lang="en-US" altLang="zh-CN" sz="2400" dirty="0"/>
          </a:p>
          <a:p>
            <a:r>
              <a:rPr lang="zh-CN" altLang="en-US" dirty="0"/>
              <a:t>答疑：</a:t>
            </a:r>
            <a:r>
              <a:rPr lang="en-US" altLang="zh-CN" dirty="0"/>
              <a:t>13</a:t>
            </a:r>
            <a:r>
              <a:rPr lang="zh-CN" altLang="en-US" dirty="0"/>
              <a:t>日周二</a:t>
            </a:r>
            <a:r>
              <a:rPr lang="en-US" altLang="zh-CN" dirty="0"/>
              <a:t>15:30-17:00</a:t>
            </a:r>
            <a:r>
              <a:rPr lang="zh-CN" altLang="en-US" dirty="0"/>
              <a:t>，计算机系楼</a:t>
            </a:r>
            <a:r>
              <a:rPr lang="en-US" altLang="zh-CN" dirty="0"/>
              <a:t>404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或课程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0238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0DA5-3109-42DE-A499-981954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阅读理解</a:t>
            </a:r>
            <a:r>
              <a:rPr lang="en-US" altLang="zh-CN"/>
              <a:t>&amp;</a:t>
            </a:r>
            <a:r>
              <a:rPr lang="zh-CN" altLang="en-US"/>
              <a:t>写作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591B9-0006-43A5-8BA1-DDF9451E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I show you a formal system, can you apply it to examples?</a:t>
            </a:r>
          </a:p>
          <a:p>
            <a:pPr lvl="1"/>
            <a:r>
              <a:rPr lang="en-US" altLang="zh-CN" dirty="0"/>
              <a:t>Given a small-step operational semantics, write down the execution paths of a configuration </a:t>
            </a:r>
          </a:p>
          <a:p>
            <a:pPr lvl="1"/>
            <a:r>
              <a:rPr lang="en-US" altLang="zh-CN" dirty="0"/>
              <a:t>Given a big-step operational semantics, write down the computation of the final results of a configuration</a:t>
            </a:r>
          </a:p>
          <a:p>
            <a:pPr lvl="1"/>
            <a:r>
              <a:rPr lang="en-US" altLang="zh-CN" dirty="0"/>
              <a:t>Given a program logic, write down the proof of a specification</a:t>
            </a:r>
          </a:p>
          <a:p>
            <a:pPr lvl="1"/>
            <a:r>
              <a:rPr lang="en-US" altLang="zh-CN" dirty="0"/>
              <a:t>Given a definition of a property, tell whether it holds</a:t>
            </a:r>
          </a:p>
          <a:p>
            <a:r>
              <a:rPr lang="en-US" altLang="zh-CN" dirty="0"/>
              <a:t> If I tell you the informal meaning of a property, can you formalize it? </a:t>
            </a:r>
            <a:r>
              <a:rPr lang="en-US" altLang="zh-CN" sz="1600" dirty="0"/>
              <a:t>(Please do not use natural language in your formalization.)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Semantics of Programming Languages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Separation logic</a:t>
            </a:r>
          </a:p>
        </p:txBody>
      </p:sp>
    </p:spTree>
    <p:extLst>
      <p:ext uri="{BB962C8B-B14F-4D97-AF65-F5344CB8AC3E}">
        <p14:creationId xmlns:p14="http://schemas.microsoft.com/office/powerpoint/2010/main" val="409738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19C4-C427-48D5-856C-4D521CD5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3643-0149-4E12-B85D-13DF32BD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r>
              <a:rPr lang="en-US" altLang="zh-CN" dirty="0"/>
              <a:t>Semantics (reduction rules)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4ECC4-3B49-4AFD-92F3-965FE9BB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5" y="2019141"/>
            <a:ext cx="61531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D4ADCC-BA32-4924-A388-9F87D21A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3421777"/>
            <a:ext cx="752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B06E-C36D-4257-90F1-24DBEE9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46A91-C611-4C80-AF82-0F8054B9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C23FA-CEE2-449C-AF3F-F7F00656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76487"/>
            <a:ext cx="6791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3BDD-DA1E-4F3B-99E2-45855028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F1186-4396-4F1B-8FAE-3E55AB23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86E19-FA84-4C52-A770-FE21CC7A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2679453"/>
            <a:ext cx="8628563" cy="1740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3467-4956-4E6E-811A-A6D060D5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1" y="4942995"/>
            <a:ext cx="8150678" cy="1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D44E-6F55-41AB-B749-AD48D34F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imperative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0BB4-FCBF-4978-9110-D3181599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14AF2-5011-4501-828D-F51E2B8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2816315"/>
            <a:ext cx="8633460" cy="17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DC5F-7158-440C-8971-92B8532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0FF1E-BD04-4F2B-AB1C-EE20DFC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Small-step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274E9-F672-474E-9B3F-2264A81B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458835"/>
            <a:ext cx="6470332" cy="52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299</Words>
  <Application>Microsoft Office PowerPoint</Application>
  <PresentationFormat>全屏显示(4:3)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Review</vt:lpstr>
      <vt:lpstr>期末考试</vt:lpstr>
      <vt:lpstr>阅读理解&amp;写作</vt:lpstr>
      <vt:lpstr>Formal Semantics of Programming Languages</vt:lpstr>
      <vt:lpstr>Untyped lambda calculus</vt:lpstr>
      <vt:lpstr>Simply-typed lambda calculus</vt:lpstr>
      <vt:lpstr>Simply-typed lambda calculus</vt:lpstr>
      <vt:lpstr>A simple imperative language</vt:lpstr>
      <vt:lpstr>Operational semantics</vt:lpstr>
      <vt:lpstr>Operational semantics</vt:lpstr>
      <vt:lpstr>Hoare logic</vt:lpstr>
      <vt:lpstr>Formal Semantics of Prog. Lang.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Liang Hongjin</dc:creator>
  <cp:lastModifiedBy>Hongjin</cp:lastModifiedBy>
  <cp:revision>118</cp:revision>
  <dcterms:created xsi:type="dcterms:W3CDTF">2019-12-06T00:39:43Z</dcterms:created>
  <dcterms:modified xsi:type="dcterms:W3CDTF">2022-12-06T11:30:18Z</dcterms:modified>
</cp:coreProperties>
</file>