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sldIdLst>
    <p:sldId id="256" r:id="rId3"/>
    <p:sldId id="278" r:id="rId4"/>
    <p:sldId id="279" r:id="rId5"/>
    <p:sldId id="283" r:id="rId6"/>
    <p:sldId id="285" r:id="rId7"/>
    <p:sldId id="284" r:id="rId8"/>
    <p:sldId id="280" r:id="rId9"/>
    <p:sldId id="291" r:id="rId10"/>
    <p:sldId id="292" r:id="rId11"/>
    <p:sldId id="287" r:id="rId12"/>
    <p:sldId id="290" r:id="rId13"/>
  </p:sldIdLst>
  <p:sldSz cx="9144000" cy="5148263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第一次图论习题课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丁文韬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F75023-A96C-49D9-93A4-5D99FDA5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考虑一个由若干小矩形无缝隙无重合地拼成的大矩形，若构成它的每个小矩形均有至少一条边长度为整数，则这个大矩形也至少有一条边长度为整数。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下页为提示，如非必要无须阅读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ACD29-E95F-4294-A22F-3FC4196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4626-2BEC-4B1D-9D7E-3670EE6F7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546A133-4E05-446D-8312-EA61063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905F78-2B68-4256-927E-319B57D89B36}"/>
              </a:ext>
            </a:extLst>
          </p:cNvPr>
          <p:cNvGrpSpPr/>
          <p:nvPr/>
        </p:nvGrpSpPr>
        <p:grpSpPr>
          <a:xfrm>
            <a:off x="1327784" y="2118069"/>
            <a:ext cx="2609851" cy="1495424"/>
            <a:chOff x="2162174" y="2162175"/>
            <a:chExt cx="2609851" cy="14954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B8F7CE-74BD-44B3-9F3C-FC428119DE7A}"/>
                </a:ext>
              </a:extLst>
            </p:cNvPr>
            <p:cNvSpPr/>
            <p:nvPr/>
          </p:nvSpPr>
          <p:spPr>
            <a:xfrm>
              <a:off x="2162174" y="2162175"/>
              <a:ext cx="1400175" cy="4398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1CA54D-937B-4F5E-83C5-3A437A79EE26}"/>
                </a:ext>
              </a:extLst>
            </p:cNvPr>
            <p:cNvSpPr/>
            <p:nvPr/>
          </p:nvSpPr>
          <p:spPr>
            <a:xfrm>
              <a:off x="2162175" y="2602056"/>
              <a:ext cx="790575" cy="10555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C5CC4A-9B1F-4104-880B-95E223F270C3}"/>
                </a:ext>
              </a:extLst>
            </p:cNvPr>
            <p:cNvSpPr/>
            <p:nvPr/>
          </p:nvSpPr>
          <p:spPr>
            <a:xfrm>
              <a:off x="2952749" y="2602056"/>
              <a:ext cx="609600" cy="5792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203C55A-2852-40D5-A0E8-FBE763C5B2E5}"/>
                </a:ext>
              </a:extLst>
            </p:cNvPr>
            <p:cNvSpPr/>
            <p:nvPr/>
          </p:nvSpPr>
          <p:spPr>
            <a:xfrm>
              <a:off x="2952748" y="3181350"/>
              <a:ext cx="1314452" cy="4762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76DC06-5147-4C5C-8CD8-0C37F34C785F}"/>
                </a:ext>
              </a:extLst>
            </p:cNvPr>
            <p:cNvSpPr/>
            <p:nvPr/>
          </p:nvSpPr>
          <p:spPr>
            <a:xfrm>
              <a:off x="4267200" y="2372371"/>
              <a:ext cx="504825" cy="12852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93B5625-3522-4BBA-A34C-D757FC174932}"/>
                </a:ext>
              </a:extLst>
            </p:cNvPr>
            <p:cNvSpPr/>
            <p:nvPr/>
          </p:nvSpPr>
          <p:spPr>
            <a:xfrm>
              <a:off x="3562350" y="2162175"/>
              <a:ext cx="1209674" cy="2101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9C70D6-5311-49FA-B562-190D1128D958}"/>
                </a:ext>
              </a:extLst>
            </p:cNvPr>
            <p:cNvSpPr/>
            <p:nvPr/>
          </p:nvSpPr>
          <p:spPr>
            <a:xfrm>
              <a:off x="3565525" y="2380810"/>
              <a:ext cx="701675" cy="8005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59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F75023-A96C-49D9-93A4-5D99FDA5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考虑一个由若干小矩形无缝隙无重合地拼成的大矩形，若构成它的每个小矩形均有至少一条边长度为整数，则这个大矩形也至少有一条边长度为整数。</a:t>
            </a:r>
            <a:endParaRPr lang="en-US" altLang="zh-CN" dirty="0"/>
          </a:p>
          <a:p>
            <a:r>
              <a:rPr lang="zh-CN" altLang="en-US" dirty="0"/>
              <a:t>如何建图？</a:t>
            </a:r>
            <a:endParaRPr lang="en-US" altLang="zh-CN" dirty="0"/>
          </a:p>
          <a:p>
            <a:pPr lvl="1"/>
            <a:r>
              <a:rPr lang="zh-CN" altLang="en-US" dirty="0"/>
              <a:t>以什么作为顶点？</a:t>
            </a:r>
            <a:endParaRPr lang="en-US" altLang="zh-CN" dirty="0"/>
          </a:p>
          <a:p>
            <a:pPr lvl="1"/>
            <a:r>
              <a:rPr lang="zh-CN" altLang="en-US" dirty="0"/>
              <a:t>以什么作为边？</a:t>
            </a:r>
            <a:endParaRPr lang="en-US" altLang="zh-CN" dirty="0"/>
          </a:p>
          <a:p>
            <a:r>
              <a:rPr lang="zh-CN" altLang="en-US" b="1" dirty="0"/>
              <a:t>顶点的度是多少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ACD29-E95F-4294-A22F-3FC4196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4626-2BEC-4B1D-9D7E-3670EE6F7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546A133-4E05-446D-8312-EA61063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39810A7-AE63-4CBB-BAB0-215E79563238}"/>
              </a:ext>
            </a:extLst>
          </p:cNvPr>
          <p:cNvGrpSpPr/>
          <p:nvPr/>
        </p:nvGrpSpPr>
        <p:grpSpPr>
          <a:xfrm>
            <a:off x="4572000" y="2316189"/>
            <a:ext cx="2609851" cy="1495424"/>
            <a:chOff x="2162174" y="2162175"/>
            <a:chExt cx="2609851" cy="14954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DE885F-B944-4EB4-9CE8-6B543EA84E86}"/>
                </a:ext>
              </a:extLst>
            </p:cNvPr>
            <p:cNvSpPr/>
            <p:nvPr/>
          </p:nvSpPr>
          <p:spPr>
            <a:xfrm>
              <a:off x="2162174" y="2162175"/>
              <a:ext cx="1400175" cy="4398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1D59D0B-D242-4316-B3B7-DF4C53413206}"/>
                </a:ext>
              </a:extLst>
            </p:cNvPr>
            <p:cNvSpPr/>
            <p:nvPr/>
          </p:nvSpPr>
          <p:spPr>
            <a:xfrm>
              <a:off x="2162175" y="2602056"/>
              <a:ext cx="790575" cy="10555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FF3F2F-F052-42AA-89DF-76A5DBFB81DE}"/>
                </a:ext>
              </a:extLst>
            </p:cNvPr>
            <p:cNvSpPr/>
            <p:nvPr/>
          </p:nvSpPr>
          <p:spPr>
            <a:xfrm>
              <a:off x="2952749" y="2602056"/>
              <a:ext cx="609600" cy="5792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2283FD-40CB-4A45-BB2C-D2F1ED0816CB}"/>
                </a:ext>
              </a:extLst>
            </p:cNvPr>
            <p:cNvSpPr/>
            <p:nvPr/>
          </p:nvSpPr>
          <p:spPr>
            <a:xfrm>
              <a:off x="2952748" y="3181350"/>
              <a:ext cx="1314452" cy="4762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B39794-1434-4539-B64E-DC69D90E984D}"/>
                </a:ext>
              </a:extLst>
            </p:cNvPr>
            <p:cNvSpPr/>
            <p:nvPr/>
          </p:nvSpPr>
          <p:spPr>
            <a:xfrm>
              <a:off x="4267200" y="2372371"/>
              <a:ext cx="504825" cy="12852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D15F854-7636-46CD-880A-5F3A999ED26A}"/>
                </a:ext>
              </a:extLst>
            </p:cNvPr>
            <p:cNvSpPr/>
            <p:nvPr/>
          </p:nvSpPr>
          <p:spPr>
            <a:xfrm>
              <a:off x="3562350" y="2162175"/>
              <a:ext cx="1209674" cy="2101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4AE7017-AD23-4955-879C-63142183D513}"/>
                </a:ext>
              </a:extLst>
            </p:cNvPr>
            <p:cNvSpPr/>
            <p:nvPr/>
          </p:nvSpPr>
          <p:spPr>
            <a:xfrm>
              <a:off x="3565525" y="2380810"/>
              <a:ext cx="701675" cy="8005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61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证明题常有思路正确而论证方式存在问题的情况</a:t>
            </a:r>
            <a:endParaRPr lang="en-US" altLang="zh-CN" dirty="0"/>
          </a:p>
          <a:p>
            <a:pPr lvl="1"/>
            <a:r>
              <a:rPr lang="zh-CN" altLang="en-US" dirty="0"/>
              <a:t>请注意对上半学期内容的巩固复习</a:t>
            </a:r>
            <a:endParaRPr lang="en-US" altLang="zh-CN" dirty="0"/>
          </a:p>
          <a:p>
            <a:r>
              <a:rPr lang="zh-CN" altLang="en-US" dirty="0"/>
              <a:t>本次内容</a:t>
            </a:r>
            <a:endParaRPr lang="en-US" altLang="zh-CN" dirty="0"/>
          </a:p>
          <a:p>
            <a:pPr lvl="1"/>
            <a:r>
              <a:rPr lang="en-US" altLang="zh-CN" dirty="0"/>
              <a:t>GPS1</a:t>
            </a:r>
            <a:r>
              <a:rPr lang="zh-CN" altLang="en-US" dirty="0"/>
              <a:t>：图论基本概念</a:t>
            </a:r>
            <a:endParaRPr lang="en-US" altLang="zh-CN" dirty="0"/>
          </a:p>
          <a:p>
            <a:pPr lvl="2"/>
            <a:r>
              <a:rPr lang="en-US" altLang="zh-CN" dirty="0"/>
              <a:t>Prob 4</a:t>
            </a:r>
          </a:p>
          <a:p>
            <a:pPr lvl="2"/>
            <a:r>
              <a:rPr lang="en-US" altLang="zh-CN" dirty="0"/>
              <a:t>Prob 5</a:t>
            </a:r>
          </a:p>
          <a:p>
            <a:pPr lvl="2"/>
            <a:r>
              <a:rPr lang="en-US" altLang="zh-CN" dirty="0"/>
              <a:t>Prob 6</a:t>
            </a:r>
          </a:p>
          <a:p>
            <a:pPr lvl="1"/>
            <a:r>
              <a:rPr lang="en-US" altLang="zh-CN" dirty="0"/>
              <a:t>GPS2</a:t>
            </a:r>
            <a:r>
              <a:rPr lang="zh-CN" altLang="en-US" dirty="0"/>
              <a:t>：图的表示与图同构</a:t>
            </a:r>
            <a:endParaRPr lang="en-US" altLang="zh-CN" dirty="0"/>
          </a:p>
          <a:p>
            <a:pPr lvl="2"/>
            <a:r>
              <a:rPr lang="en-US" altLang="zh-CN" dirty="0"/>
              <a:t>Prob 3</a:t>
            </a:r>
          </a:p>
          <a:p>
            <a:pPr lvl="2"/>
            <a:r>
              <a:rPr lang="en-US" altLang="zh-CN"/>
              <a:t>Prob 4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作业情况概况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6186"/>
                <a:ext cx="7886700" cy="3636000"/>
              </a:xfrm>
            </p:spPr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是一个顶点平均度为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的无自环的无向图。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删去一个顶点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后平均度至少为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当且仅当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错解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假设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正解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zh-CN" altLang="en-US" dirty="0"/>
                  <a:t>化简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den>
                    </m:f>
                  </m:oMath>
                </a14:m>
                <a:r>
                  <a:rPr lang="zh-CN" altLang="en-US" dirty="0"/>
                  <a:t>即可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6186"/>
                <a:ext cx="7886700" cy="3636000"/>
              </a:xfrm>
              <a:blipFill>
                <a:blip r:embed="rId2"/>
                <a:stretch>
                  <a:fillRect l="-30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GPS1 </a:t>
            </a:r>
            <a:r>
              <a:rPr lang="en-US" altLang="zh-CN" dirty="0">
                <a:sym typeface="+mn-ea"/>
              </a:rPr>
              <a:t>Prob4(a)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D84E429-5790-438F-B212-95B5D7612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是一个顶点平均度为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的无自环的无向图。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证明或反驳：如果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有一个最小度大于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的子图。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错解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删去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中所有度小于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的顶点</a:t>
                </a:r>
                <a:r>
                  <a:rPr lang="zh-CN" altLang="en-US" dirty="0"/>
                  <a:t>，易见得到图的顶点平均度仍不小于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所以此图非空，是满足条件的子图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正解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zh-CN" altLang="en-US" dirty="0"/>
                  <a:t>归纳证明：任意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个顶点的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或者</m:t>
                    </m:r>
                  </m:oMath>
                </a14:m>
                <a:r>
                  <a:rPr lang="zh-CN" altLang="en-US" dirty="0"/>
                  <a:t>本身是满足条件的子图，或者可以删除一个度最小的顶点得到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个顶点的包含这样子图的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描述计算过程：若图中最小的顶点度不大于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，删去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个最小度顶点，反复此过程直到最小度大于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（简单说明过程的正确性）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D84E429-5790-438F-B212-95B5D7612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2013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E7FB2-2E28-49E4-AFF6-FFD00161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22C0A-7374-4EC4-A201-BE0CB151B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C087A5A-5421-4E1C-9A70-1BF9B079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GPS1 Prob4(b)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2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13391B1-285F-4BC0-A1FB-DE5643FED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参考递归函数定义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列举算法需要处理的所有情况</a:t>
                </a:r>
                <a:endParaRPr lang="en-US" altLang="zh-CN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给出算法的终止条件</a:t>
                </a:r>
                <a:endParaRPr lang="en-US" altLang="zh-CN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说明算法的正确性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说明每个情况下的处理是</a:t>
                </a:r>
                <a:r>
                  <a:rPr lang="zh-CN" altLang="en-US" b="1" dirty="0"/>
                  <a:t>可执行的</a:t>
                </a:r>
                <a:r>
                  <a:rPr lang="zh-CN" altLang="en-US" dirty="0"/>
                  <a:t>，执行后得到</a:t>
                </a:r>
                <a:r>
                  <a:rPr lang="zh-CN" altLang="en-US" b="1" dirty="0"/>
                  <a:t>可处理的情况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说明</a:t>
                </a:r>
                <a:r>
                  <a:rPr lang="zh-CN" altLang="en-US" b="1" dirty="0"/>
                  <a:t>算法会终止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13391B1-285F-4BC0-A1FB-DE5643FED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D787B-3C30-498A-BC0F-31679FA0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AB269D-F515-4FA5-9D52-6592F105A4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2B5F4F-5CB4-4CB2-A083-194E9AF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描述一个计算过程（“算法”）</a:t>
            </a:r>
          </a:p>
        </p:txBody>
      </p:sp>
    </p:spTree>
    <p:extLst>
      <p:ext uri="{BB962C8B-B14F-4D97-AF65-F5344CB8AC3E}">
        <p14:creationId xmlns:p14="http://schemas.microsoft.com/office/powerpoint/2010/main" val="42459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B0050C-6F67-44A3-B498-1A352B10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用顶点表示语句，</a:t>
            </a:r>
            <a:r>
              <a:rPr lang="en-US" altLang="zh-CN" dirty="0"/>
              <a:t>s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有一条边表示执行语句 </a:t>
            </a:r>
            <a:r>
              <a:rPr lang="en-US" altLang="zh-CN" dirty="0"/>
              <a:t>s </a:t>
            </a:r>
            <a:r>
              <a:rPr lang="zh-CN" altLang="en-US" dirty="0"/>
              <a:t>之前不能执行语句 </a:t>
            </a:r>
            <a:r>
              <a:rPr lang="en-US" altLang="zh-CN" dirty="0"/>
              <a:t>t </a:t>
            </a:r>
            <a:r>
              <a:rPr lang="zh-CN" altLang="en-US" dirty="0"/>
              <a:t>的有向图称为程序的优先图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259725-685E-45BD-853D-694A06FA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3AF83-56DE-4D0F-AE24-E7AF51319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7EF7F85-4633-45C8-8B42-4256AC3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GPS1 Prob5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1E8DB3-B58E-4EAC-B744-45F22FB0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32" y="2210947"/>
            <a:ext cx="1857143" cy="135238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2245AD4-A90D-440E-A21F-BAE051D34F1B}"/>
              </a:ext>
            </a:extLst>
          </p:cNvPr>
          <p:cNvGrpSpPr/>
          <p:nvPr/>
        </p:nvGrpSpPr>
        <p:grpSpPr>
          <a:xfrm>
            <a:off x="1918624" y="1959138"/>
            <a:ext cx="1200000" cy="1875017"/>
            <a:chOff x="1918624" y="1959138"/>
            <a:chExt cx="1200000" cy="187501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21E0526-7888-46A6-9F88-0EA96AAB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6658" y="1959138"/>
              <a:ext cx="1128000" cy="92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CB16505-F792-486E-A1DB-89A3C68C7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8624" y="2898155"/>
              <a:ext cx="1200000" cy="93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78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证明：不包含三角形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作为子图的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阶图其边数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必满足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marL="400050"/>
                <a:r>
                  <a:rPr lang="zh-CN" altLang="en-US" dirty="0">
                    <a:solidFill>
                      <a:schemeClr val="accent2"/>
                    </a:solidFill>
                  </a:rPr>
                  <a:t>错解</a:t>
                </a:r>
              </a:p>
              <a:p>
                <a:pPr lvl="1"/>
                <a:r>
                  <a:rPr lang="zh-CN" altLang="en-US" dirty="0"/>
                  <a:t>因为图中不含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所以是二部图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……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边数最多的情况</a:t>
                </a:r>
                <a:r>
                  <a:rPr lang="zh-CN" altLang="en-US" dirty="0"/>
                  <a:t>是完全二部图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zh-CN" altLang="en-US" dirty="0"/>
                  <a:t>，此时边数不超过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正解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zh-CN" altLang="en-US" dirty="0"/>
                  <a:t>对于任意的图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，取一个度最大的顶点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任意顶点对之间不存在边（否则与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于是</a:t>
                </a:r>
                <a:endParaRPr lang="en-US" altLang="zh-CN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6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  <m: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342900" lvl="1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  <a:p>
                <a:pPr lvl="2"/>
                <a:endParaRPr lang="zh-CN" altLang="en-US" dirty="0"/>
              </a:p>
              <a:p>
                <a:pPr lvl="2"/>
                <a:endParaRPr lang="zh-CN" altLang="en-US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b="-18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GPS1 Prob6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570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570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BA3DD5-FA95-4CF2-9270-408F870B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证明下左图和下右图的补图同构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错解</a:t>
            </a:r>
            <a:r>
              <a:rPr lang="zh-CN" altLang="en-US" dirty="0"/>
              <a:t>：写出邻接矩阵，然后说“</a:t>
            </a:r>
            <a:r>
              <a:rPr lang="zh-CN" altLang="en-US" dirty="0">
                <a:solidFill>
                  <a:srgbClr val="FF0000"/>
                </a:solidFill>
              </a:rPr>
              <a:t>可以</a:t>
            </a:r>
            <a:r>
              <a:rPr lang="zh-CN" altLang="en-US" dirty="0"/>
              <a:t>通过行列变换得到另一个”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正解</a:t>
            </a:r>
            <a:r>
              <a:rPr lang="zh-CN" altLang="en-US" dirty="0"/>
              <a:t>：给出行列变换方式</a:t>
            </a:r>
            <a:r>
              <a:rPr lang="en-US" altLang="zh-CN" dirty="0"/>
              <a:t>/</a:t>
            </a:r>
            <a:r>
              <a:rPr lang="zh-CN" altLang="en-US" dirty="0"/>
              <a:t>写出同构映射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F00C0-2C86-421B-B801-2B4D7372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C94F8-2445-43D9-96C2-A952678E7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40192CB-3162-426F-8CE0-1A5383AF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GPS2 Prob3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6DE10A-16AB-4818-B190-AC702214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1354260"/>
            <a:ext cx="4239831" cy="15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E4BD41-2278-41DB-9B04-89157DA6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具有 </a:t>
            </a:r>
            <a:r>
              <a:rPr lang="en-US" altLang="zh-CN" dirty="0"/>
              <a:t>4 </a:t>
            </a:r>
            <a:r>
              <a:rPr lang="zh-CN" altLang="en-US" dirty="0"/>
              <a:t>个顶点的非同构简单图中，有多少个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FE5CD-C438-4D82-9193-99831FEB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5AC36-0549-4537-B562-91330B7C8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FF97855-A1B7-4BC0-8DDF-9B391E6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GPS2 Prob4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FDEA4370-DA1E-476C-9D9A-05ED23923F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229501"/>
                  </p:ext>
                </p:extLst>
              </p:nvPr>
            </p:nvGraphicFramePr>
            <p:xfrm>
              <a:off x="1086118" y="1482288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3184508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9687215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7000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包含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mtClean="0"/>
                                  </m:ctrlPr>
                                </m:sSubPr>
                                <m:e>
                                  <m:r>
                                    <a:rPr lang="en-US" altLang="zh-CN" smtClean="0"/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mtClean="0"/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无孤立点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是二部图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731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151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FDEA4370-DA1E-476C-9D9A-05ED23923F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229501"/>
                  </p:ext>
                </p:extLst>
              </p:nvPr>
            </p:nvGraphicFramePr>
            <p:xfrm>
              <a:off x="1086118" y="1482288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3184508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9687215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7000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279" r="-2008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无孤立点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是二部图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731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1514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2" name="Picture 4" descr="File:NonisomorphicGraphsOnFourVertices.png - Wikipedia">
            <a:extLst>
              <a:ext uri="{FF2B5EF4-FFF2-40B4-BE49-F238E27FC236}">
                <a16:creationId xmlns:a16="http://schemas.microsoft.com/office/drawing/2014/main" id="{00D3345E-D8CD-40C2-B9E1-D3760F41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68" y="2504113"/>
            <a:ext cx="4457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683</Words>
  <Application>Microsoft Office PowerPoint</Application>
  <PresentationFormat>自定义</PresentationFormat>
  <Paragraphs>106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华文楷体</vt:lpstr>
      <vt:lpstr>Arial</vt:lpstr>
      <vt:lpstr>Arial Narrow</vt:lpstr>
      <vt:lpstr>Calibri</vt:lpstr>
      <vt:lpstr>Calibri Light</vt:lpstr>
      <vt:lpstr>Cambria Math</vt:lpstr>
      <vt:lpstr>Wingdings</vt:lpstr>
      <vt:lpstr>Office 主题​​</vt:lpstr>
      <vt:lpstr>自定义设计方案</vt:lpstr>
      <vt:lpstr>Equation.KSEE3</vt:lpstr>
      <vt:lpstr>第一次图论习题课</vt:lpstr>
      <vt:lpstr>作业情况概况</vt:lpstr>
      <vt:lpstr>GPS1 Prob4(a)</vt:lpstr>
      <vt:lpstr>GPS1 Prob4(b)</vt:lpstr>
      <vt:lpstr>描述一个计算过程（“算法”）</vt:lpstr>
      <vt:lpstr>GPS1 Prob5</vt:lpstr>
      <vt:lpstr>GPS1 Prob6</vt:lpstr>
      <vt:lpstr>GPS2 Prob3</vt:lpstr>
      <vt:lpstr>GPS2 Prob4</vt:lpstr>
      <vt:lpstr>思考题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ABC</cp:lastModifiedBy>
  <cp:revision>397</cp:revision>
  <dcterms:created xsi:type="dcterms:W3CDTF">2019-07-23T07:18:00Z</dcterms:created>
  <dcterms:modified xsi:type="dcterms:W3CDTF">2020-05-15T02:28:56Z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