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7" r:id="rId2"/>
  </p:sldMasterIdLst>
  <p:notesMasterIdLst>
    <p:notesMasterId r:id="rId11"/>
  </p:notesMasterIdLst>
  <p:sldIdLst>
    <p:sldId id="256" r:id="rId3"/>
    <p:sldId id="257" r:id="rId4"/>
    <p:sldId id="272" r:id="rId5"/>
    <p:sldId id="260" r:id="rId6"/>
    <p:sldId id="273" r:id="rId7"/>
    <p:sldId id="274" r:id="rId8"/>
    <p:sldId id="275" r:id="rId9"/>
    <p:sldId id="271" r:id="rId10"/>
  </p:sldIdLst>
  <p:sldSz cx="9144000" cy="5148263"/>
  <p:notesSz cx="6858000" cy="9144000"/>
  <p:defaultTextStyle>
    <a:defPPr>
      <a:defRPr lang="zh-CN"/>
    </a:defPPr>
    <a:lvl1pPr marL="0" algn="l" defTabSz="687533" rtl="0" eaLnBrk="1" latinLnBrk="0" hangingPunct="1">
      <a:defRPr sz="1353" kern="1200">
        <a:solidFill>
          <a:schemeClr val="tx1"/>
        </a:solidFill>
        <a:latin typeface="+mn-lt"/>
        <a:ea typeface="+mn-ea"/>
        <a:cs typeface="+mn-cs"/>
      </a:defRPr>
    </a:lvl1pPr>
    <a:lvl2pPr marL="343767" algn="l" defTabSz="687533" rtl="0" eaLnBrk="1" latinLnBrk="0" hangingPunct="1">
      <a:defRPr sz="1353" kern="1200">
        <a:solidFill>
          <a:schemeClr val="tx1"/>
        </a:solidFill>
        <a:latin typeface="+mn-lt"/>
        <a:ea typeface="+mn-ea"/>
        <a:cs typeface="+mn-cs"/>
      </a:defRPr>
    </a:lvl2pPr>
    <a:lvl3pPr marL="687533" algn="l" defTabSz="687533" rtl="0" eaLnBrk="1" latinLnBrk="0" hangingPunct="1">
      <a:defRPr sz="1353" kern="1200">
        <a:solidFill>
          <a:schemeClr val="tx1"/>
        </a:solidFill>
        <a:latin typeface="+mn-lt"/>
        <a:ea typeface="+mn-ea"/>
        <a:cs typeface="+mn-cs"/>
      </a:defRPr>
    </a:lvl3pPr>
    <a:lvl4pPr marL="1031300" algn="l" defTabSz="687533" rtl="0" eaLnBrk="1" latinLnBrk="0" hangingPunct="1">
      <a:defRPr sz="1353" kern="1200">
        <a:solidFill>
          <a:schemeClr val="tx1"/>
        </a:solidFill>
        <a:latin typeface="+mn-lt"/>
        <a:ea typeface="+mn-ea"/>
        <a:cs typeface="+mn-cs"/>
      </a:defRPr>
    </a:lvl4pPr>
    <a:lvl5pPr marL="1375066" algn="l" defTabSz="687533" rtl="0" eaLnBrk="1" latinLnBrk="0" hangingPunct="1">
      <a:defRPr sz="1353" kern="1200">
        <a:solidFill>
          <a:schemeClr val="tx1"/>
        </a:solidFill>
        <a:latin typeface="+mn-lt"/>
        <a:ea typeface="+mn-ea"/>
        <a:cs typeface="+mn-cs"/>
      </a:defRPr>
    </a:lvl5pPr>
    <a:lvl6pPr marL="1718833" algn="l" defTabSz="687533" rtl="0" eaLnBrk="1" latinLnBrk="0" hangingPunct="1">
      <a:defRPr sz="1353" kern="1200">
        <a:solidFill>
          <a:schemeClr val="tx1"/>
        </a:solidFill>
        <a:latin typeface="+mn-lt"/>
        <a:ea typeface="+mn-ea"/>
        <a:cs typeface="+mn-cs"/>
      </a:defRPr>
    </a:lvl6pPr>
    <a:lvl7pPr marL="2062600" algn="l" defTabSz="687533" rtl="0" eaLnBrk="1" latinLnBrk="0" hangingPunct="1">
      <a:defRPr sz="1353" kern="1200">
        <a:solidFill>
          <a:schemeClr val="tx1"/>
        </a:solidFill>
        <a:latin typeface="+mn-lt"/>
        <a:ea typeface="+mn-ea"/>
        <a:cs typeface="+mn-cs"/>
      </a:defRPr>
    </a:lvl7pPr>
    <a:lvl8pPr marL="2406367" algn="l" defTabSz="687533" rtl="0" eaLnBrk="1" latinLnBrk="0" hangingPunct="1">
      <a:defRPr sz="1353" kern="1200">
        <a:solidFill>
          <a:schemeClr val="tx1"/>
        </a:solidFill>
        <a:latin typeface="+mn-lt"/>
        <a:ea typeface="+mn-ea"/>
        <a:cs typeface="+mn-cs"/>
      </a:defRPr>
    </a:lvl8pPr>
    <a:lvl9pPr marL="2750134" algn="l" defTabSz="687533" rtl="0" eaLnBrk="1" latinLnBrk="0" hangingPunct="1">
      <a:defRPr sz="13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0070C0"/>
    <a:srgbClr val="002060"/>
    <a:srgbClr val="6306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1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7A321-F3D9-4C81-BB44-B8E478C3E066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65937-FCC7-47CE-8B46-06F747D53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870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7533" rtl="0" eaLnBrk="1" latinLnBrk="0" hangingPunct="1">
      <a:defRPr sz="903" kern="1200">
        <a:solidFill>
          <a:schemeClr val="tx1"/>
        </a:solidFill>
        <a:latin typeface="+mn-lt"/>
        <a:ea typeface="+mn-ea"/>
        <a:cs typeface="+mn-cs"/>
      </a:defRPr>
    </a:lvl1pPr>
    <a:lvl2pPr marL="343767" algn="l" defTabSz="687533" rtl="0" eaLnBrk="1" latinLnBrk="0" hangingPunct="1">
      <a:defRPr sz="903" kern="1200">
        <a:solidFill>
          <a:schemeClr val="tx1"/>
        </a:solidFill>
        <a:latin typeface="+mn-lt"/>
        <a:ea typeface="+mn-ea"/>
        <a:cs typeface="+mn-cs"/>
      </a:defRPr>
    </a:lvl2pPr>
    <a:lvl3pPr marL="687533" algn="l" defTabSz="687533" rtl="0" eaLnBrk="1" latinLnBrk="0" hangingPunct="1">
      <a:defRPr sz="903" kern="1200">
        <a:solidFill>
          <a:schemeClr val="tx1"/>
        </a:solidFill>
        <a:latin typeface="+mn-lt"/>
        <a:ea typeface="+mn-ea"/>
        <a:cs typeface="+mn-cs"/>
      </a:defRPr>
    </a:lvl3pPr>
    <a:lvl4pPr marL="1031300" algn="l" defTabSz="687533" rtl="0" eaLnBrk="1" latinLnBrk="0" hangingPunct="1">
      <a:defRPr sz="903" kern="1200">
        <a:solidFill>
          <a:schemeClr val="tx1"/>
        </a:solidFill>
        <a:latin typeface="+mn-lt"/>
        <a:ea typeface="+mn-ea"/>
        <a:cs typeface="+mn-cs"/>
      </a:defRPr>
    </a:lvl4pPr>
    <a:lvl5pPr marL="1375066" algn="l" defTabSz="687533" rtl="0" eaLnBrk="1" latinLnBrk="0" hangingPunct="1">
      <a:defRPr sz="903" kern="1200">
        <a:solidFill>
          <a:schemeClr val="tx1"/>
        </a:solidFill>
        <a:latin typeface="+mn-lt"/>
        <a:ea typeface="+mn-ea"/>
        <a:cs typeface="+mn-cs"/>
      </a:defRPr>
    </a:lvl5pPr>
    <a:lvl6pPr marL="1718833" algn="l" defTabSz="687533" rtl="0" eaLnBrk="1" latinLnBrk="0" hangingPunct="1">
      <a:defRPr sz="903" kern="1200">
        <a:solidFill>
          <a:schemeClr val="tx1"/>
        </a:solidFill>
        <a:latin typeface="+mn-lt"/>
        <a:ea typeface="+mn-ea"/>
        <a:cs typeface="+mn-cs"/>
      </a:defRPr>
    </a:lvl6pPr>
    <a:lvl7pPr marL="2062600" algn="l" defTabSz="687533" rtl="0" eaLnBrk="1" latinLnBrk="0" hangingPunct="1">
      <a:defRPr sz="903" kern="1200">
        <a:solidFill>
          <a:schemeClr val="tx1"/>
        </a:solidFill>
        <a:latin typeface="+mn-lt"/>
        <a:ea typeface="+mn-ea"/>
        <a:cs typeface="+mn-cs"/>
      </a:defRPr>
    </a:lvl7pPr>
    <a:lvl8pPr marL="2406367" algn="l" defTabSz="687533" rtl="0" eaLnBrk="1" latinLnBrk="0" hangingPunct="1">
      <a:defRPr sz="903" kern="1200">
        <a:solidFill>
          <a:schemeClr val="tx1"/>
        </a:solidFill>
        <a:latin typeface="+mn-lt"/>
        <a:ea typeface="+mn-ea"/>
        <a:cs typeface="+mn-cs"/>
      </a:defRPr>
    </a:lvl8pPr>
    <a:lvl9pPr marL="2750134" algn="l" defTabSz="687533" rtl="0" eaLnBrk="1" latinLnBrk="0" hangingPunct="1">
      <a:defRPr sz="9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472400"/>
            <a:ext cx="6858000" cy="1152000"/>
          </a:xfrm>
        </p:spPr>
        <p:txBody>
          <a:bodyPr anchor="b"/>
          <a:lstStyle>
            <a:lvl1pPr algn="ctr">
              <a:defRPr sz="4500" baseline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689200"/>
            <a:ext cx="6858000" cy="666000"/>
          </a:xfrm>
        </p:spPr>
        <p:txBody>
          <a:bodyPr/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SUBTITLE GOES HERE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13" y="223201"/>
            <a:ext cx="2108880" cy="522000"/>
          </a:xfrm>
          <a:prstGeom prst="rect">
            <a:avLst/>
          </a:prstGeom>
        </p:spPr>
      </p:pic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7451-1419-4202-A27F-AE347845A433}" type="datetime1">
              <a:rPr lang="zh-CN" altLang="en-US" smtClean="0"/>
              <a:t>2020/4/3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94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3218"/>
            <a:ext cx="2949178" cy="1201261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741255"/>
            <a:ext cx="4629150" cy="365860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CN" dirty="0"/>
              <a:t>Click to add pictures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4479"/>
            <a:ext cx="2949178" cy="286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256EE-3EB6-48A8-9004-22005D6F3B0D}" type="datetime1">
              <a:rPr lang="zh-CN" altLang="en-US" smtClean="0"/>
              <a:t>2020/4/3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058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2020/4/3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472400"/>
            <a:ext cx="6858000" cy="1152000"/>
          </a:xfrm>
        </p:spPr>
        <p:txBody>
          <a:bodyPr anchor="b"/>
          <a:lstStyle>
            <a:lvl1pPr algn="ctr">
              <a:defRPr sz="4500" baseline="0">
                <a:solidFill>
                  <a:srgbClr val="63065F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689200"/>
            <a:ext cx="6858000" cy="666000"/>
          </a:xfrm>
        </p:spPr>
        <p:txBody>
          <a:bodyPr/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SUBTITLE GOES HERE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3201"/>
            <a:ext cx="2108880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56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2020/4/3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9394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3888" y="1282700"/>
            <a:ext cx="7886700" cy="2141538"/>
          </a:xfrm>
        </p:spPr>
        <p:txBody>
          <a:bodyPr anchor="b">
            <a:normAutofit/>
          </a:bodyPr>
          <a:lstStyle>
            <a:lvl1pPr>
              <a:defRPr sz="45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3444876"/>
            <a:ext cx="7886700" cy="11271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here to edit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2020/4/3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178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950400" y="907200"/>
            <a:ext cx="3787200" cy="37584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2020/4/3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sz="half" idx="12" hasCustomPrompt="1"/>
          </p:nvPr>
        </p:nvSpPr>
        <p:spPr>
          <a:xfrm>
            <a:off x="4870800" y="907200"/>
            <a:ext cx="3787200" cy="37584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9589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950400" y="907200"/>
            <a:ext cx="3787200" cy="37584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2020/4/3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sz="half" idx="12" hasCustomPrompt="1"/>
          </p:nvPr>
        </p:nvSpPr>
        <p:spPr>
          <a:xfrm>
            <a:off x="4870800" y="907200"/>
            <a:ext cx="37872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内容占位符 2"/>
          <p:cNvSpPr>
            <a:spLocks noGrp="1"/>
          </p:cNvSpPr>
          <p:nvPr>
            <p:ph sz="half" idx="13" hasCustomPrompt="1"/>
          </p:nvPr>
        </p:nvSpPr>
        <p:spPr>
          <a:xfrm>
            <a:off x="4870800" y="2844000"/>
            <a:ext cx="37872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7400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950400" y="907200"/>
            <a:ext cx="77076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2020/4/3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sz="half" idx="12" hasCustomPrompt="1"/>
          </p:nvPr>
        </p:nvSpPr>
        <p:spPr>
          <a:xfrm>
            <a:off x="950400" y="2840400"/>
            <a:ext cx="77076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743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950400" y="907200"/>
            <a:ext cx="37872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2020/4/3</a:t>
            </a:fld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950400" y="360000"/>
            <a:ext cx="7707600" cy="489600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3" name="内容占位符 3"/>
          <p:cNvSpPr>
            <a:spLocks noGrp="1"/>
          </p:cNvSpPr>
          <p:nvPr>
            <p:ph sz="half" idx="12" hasCustomPrompt="1"/>
          </p:nvPr>
        </p:nvSpPr>
        <p:spPr>
          <a:xfrm>
            <a:off x="4870800" y="907200"/>
            <a:ext cx="37872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14" name="内容占位符 3"/>
          <p:cNvSpPr>
            <a:spLocks noGrp="1"/>
          </p:cNvSpPr>
          <p:nvPr>
            <p:ph sz="half" idx="13" hasCustomPrompt="1"/>
          </p:nvPr>
        </p:nvSpPr>
        <p:spPr>
          <a:xfrm>
            <a:off x="950400" y="2840400"/>
            <a:ext cx="37872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15" name="内容占位符 3"/>
          <p:cNvSpPr>
            <a:spLocks noGrp="1"/>
          </p:cNvSpPr>
          <p:nvPr>
            <p:ph sz="half" idx="14" hasCustomPrompt="1"/>
          </p:nvPr>
        </p:nvSpPr>
        <p:spPr>
          <a:xfrm>
            <a:off x="4870800" y="2840618"/>
            <a:ext cx="37872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1181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2020/4/3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81598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2020/4/3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53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979201"/>
            <a:ext cx="7886700" cy="3636000"/>
          </a:xfrm>
        </p:spPr>
        <p:txBody>
          <a:bodyPr/>
          <a:lstStyle/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2020/4/3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28650" y="360000"/>
            <a:ext cx="7886700" cy="4896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1906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0240" y="342900"/>
            <a:ext cx="2949575" cy="120173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741364"/>
            <a:ext cx="4629150" cy="3659187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 sz="3200"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 sz="2800"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 sz="2400"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 sz="2000"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40" y="1544639"/>
            <a:ext cx="2949575" cy="2860675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2020/4/3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31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0240" y="342900"/>
            <a:ext cx="2949575" cy="1201738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3887788" y="741364"/>
            <a:ext cx="4629150" cy="3659187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Click to add pictures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40" y="1544639"/>
            <a:ext cx="2949575" cy="2860675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2020/4/3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3233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2020/4/3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7921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13964" y="274639"/>
            <a:ext cx="844036" cy="4362450"/>
          </a:xfrm>
        </p:spPr>
        <p:txBody>
          <a:bodyPr vert="eaVert"/>
          <a:lstStyle>
            <a:lvl1pPr>
              <a:defRPr baseline="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2" y="274639"/>
            <a:ext cx="7025984" cy="4362450"/>
          </a:xfrm>
        </p:spPr>
        <p:txBody>
          <a:bodyPr vert="eaVert"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2020/4/3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158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283491"/>
            <a:ext cx="7886700" cy="2141534"/>
          </a:xfrm>
        </p:spPr>
        <p:txBody>
          <a:bodyPr anchor="b"/>
          <a:lstStyle>
            <a:lvl1pPr>
              <a:defRPr sz="4500">
                <a:latin typeface="Arial Narrow" panose="020B060602020203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5285"/>
            <a:ext cx="7886700" cy="112618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here to edit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2B08-3EA3-41BF-B421-FEB4AE47B4B9}" type="datetime1">
              <a:rPr lang="zh-CN" altLang="en-US" smtClean="0"/>
              <a:t>2020/4/3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17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0000"/>
            <a:ext cx="7886700" cy="4896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982800"/>
            <a:ext cx="3886200" cy="36324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982800"/>
            <a:ext cx="3886200" cy="3632400"/>
          </a:xfrm>
        </p:spPr>
        <p:txBody>
          <a:bodyPr/>
          <a:lstStyle/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97F0-3F40-4E8D-AD72-3EF4C46A3CD8}" type="datetime1">
              <a:rPr lang="zh-CN" altLang="en-US" smtClean="0"/>
              <a:t>2020/4/3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52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0000"/>
            <a:ext cx="7886700" cy="4896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004400"/>
            <a:ext cx="3888000" cy="6156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674000"/>
            <a:ext cx="3880800" cy="29484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004400"/>
            <a:ext cx="3888000" cy="6156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1E6E-D92E-4C52-A98F-A9E10A9340D6}" type="datetime1">
              <a:rPr lang="zh-CN" altLang="en-US" smtClean="0"/>
              <a:t>2020/4/3</a:t>
            </a:fld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4627352" y="1674000"/>
            <a:ext cx="3888000" cy="29484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574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0000"/>
            <a:ext cx="7886700" cy="4896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986128"/>
            <a:ext cx="7887600" cy="18180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1E6E-D92E-4C52-A98F-A9E10A9340D6}" type="datetime1">
              <a:rPr lang="zh-CN" altLang="en-US" smtClean="0"/>
              <a:t>2020/4/3</a:t>
            </a:fld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627752" y="2890800"/>
            <a:ext cx="7887600" cy="18180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93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0000"/>
            <a:ext cx="7886700" cy="4896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29C2-3C36-4069-9E85-5BF3A0DCB578}" type="datetime1">
              <a:rPr lang="zh-CN" altLang="en-US" smtClean="0"/>
              <a:t>2020/4/3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20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3697-D339-4047-AF9F-C94934425D83}" type="datetime1">
              <a:rPr lang="zh-CN" altLang="en-US" smtClean="0"/>
              <a:t>2020/4/3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498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3218"/>
            <a:ext cx="2949178" cy="1201261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1255"/>
            <a:ext cx="4629150" cy="36586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4479"/>
            <a:ext cx="2949178" cy="286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8FB5-04D9-4225-B74F-1A2F4016A2D2}" type="datetime1">
              <a:rPr lang="zh-CN" altLang="en-US" smtClean="0"/>
              <a:t>2020/4/3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51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099"/>
            <a:ext cx="7886700" cy="995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486"/>
            <a:ext cx="7886700" cy="3266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3" y="4809601"/>
            <a:ext cx="9143999" cy="342000"/>
          </a:xfrm>
          <a:prstGeom prst="rect">
            <a:avLst/>
          </a:prstGeom>
          <a:solidFill>
            <a:srgbClr val="630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7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54091" y="4844886"/>
            <a:ext cx="1254792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EEEC610F-3C03-4981-BC45-48C127B3AC92}" type="datetime1">
              <a:rPr lang="zh-CN" altLang="en-US" smtClean="0"/>
              <a:t>2020/4/3</a:t>
            </a:fld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885" y="4844886"/>
            <a:ext cx="506467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75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rgbClr val="63065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685800" rtl="0" eaLnBrk="1" latinLnBrk="0" hangingPunct="1">
        <a:lnSpc>
          <a:spcPct val="90000"/>
        </a:lnSpc>
        <a:spcBef>
          <a:spcPts val="750"/>
        </a:spcBef>
        <a:buClr>
          <a:srgbClr val="63065F"/>
        </a:buClr>
        <a:buSzPct val="80000"/>
        <a:buFont typeface="Wingdings" panose="05000000000000000000" pitchFamily="2" charset="2"/>
        <a:buChar char="n"/>
        <a:defRPr sz="21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8650" indent="-285750" algn="l" defTabSz="685800" rtl="0" eaLnBrk="1" latinLnBrk="0" hangingPunct="1">
        <a:lnSpc>
          <a:spcPct val="90000"/>
        </a:lnSpc>
        <a:spcBef>
          <a:spcPts val="375"/>
        </a:spcBef>
        <a:buClr>
          <a:srgbClr val="63065F"/>
        </a:buClr>
        <a:buSzPct val="80000"/>
        <a:buFont typeface="Wingdings" panose="05000000000000000000" pitchFamily="2" charset="2"/>
        <a:buChar char="l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285750" algn="l" defTabSz="685800" rtl="0" eaLnBrk="1" latinLnBrk="0" hangingPunct="1">
        <a:lnSpc>
          <a:spcPct val="90000"/>
        </a:lnSpc>
        <a:spcBef>
          <a:spcPts val="375"/>
        </a:spcBef>
        <a:buClr>
          <a:srgbClr val="630662"/>
        </a:buClr>
        <a:buFont typeface="Calibri" panose="020F0502020204030204" pitchFamily="34" charset="0"/>
        <a:buChar char="–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14450" indent="-285750" algn="l" defTabSz="685800" rtl="0" eaLnBrk="1" latinLnBrk="0" hangingPunct="1">
        <a:lnSpc>
          <a:spcPct val="90000"/>
        </a:lnSpc>
        <a:spcBef>
          <a:spcPts val="375"/>
        </a:spcBef>
        <a:buClr>
          <a:srgbClr val="63065F"/>
        </a:buClr>
        <a:buFont typeface="Calibri" panose="020F0502020204030204" pitchFamily="34" charset="0"/>
        <a:buChar char="»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63065F"/>
        </a:buClr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50400" y="360000"/>
            <a:ext cx="7707600" cy="48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0400" y="972000"/>
            <a:ext cx="7707600" cy="365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-2"/>
            <a:ext cx="453710" cy="5148000"/>
          </a:xfrm>
          <a:prstGeom prst="rect">
            <a:avLst/>
          </a:prstGeom>
          <a:solidFill>
            <a:srgbClr val="630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0" y="154800"/>
            <a:ext cx="45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578000" y="4744800"/>
            <a:ext cx="10800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F15C4C5-76F9-4B83-ABA4-A55D550700EF}" type="datetimeFigureOut">
              <a:rPr lang="zh-CN" altLang="en-US" smtClean="0"/>
              <a:pPr/>
              <a:t>2020/4/3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44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20" r:id="rId5"/>
    <p:sldLayoutId id="2147483719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rgbClr val="63065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marR="0" indent="-342900" algn="l" defTabSz="685800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>
          <a:srgbClr val="63065F"/>
        </a:buClr>
        <a:buSzPct val="80000"/>
        <a:buFont typeface="Wingdings" panose="05000000000000000000" pitchFamily="2" charset="2"/>
        <a:buChar char="n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marR="0" indent="-2857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rgbClr val="63065F"/>
        </a:buClr>
        <a:buSzPct val="80000"/>
        <a:buFont typeface="Wingdings" panose="05000000000000000000" pitchFamily="2" charset="2"/>
        <a:buChar char="l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marR="0" indent="-2857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rgbClr val="630662"/>
        </a:buClr>
        <a:buSzTx/>
        <a:buFont typeface="Calibri" panose="020F0502020204030204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14450" marR="0" indent="-2857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rgbClr val="63065F"/>
        </a:buClr>
        <a:buSzTx/>
        <a:buFont typeface="Calibri" panose="020F0502020204030204" pitchFamily="34" charset="0"/>
        <a:buChar char="»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rgbClr val="63065F"/>
        </a:buClr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生成函数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离散概率 习题课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丁文韬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7451-1419-4202-A27F-AE347845A433}" type="datetime1">
              <a:rPr lang="zh-CN" altLang="en-US" smtClean="0"/>
              <a:t>2020/4/3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632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</a:t>
            </a:r>
            <a:r>
              <a:rPr lang="zh-CN" altLang="en-US" dirty="0"/>
              <a:t>次内容</a:t>
            </a:r>
            <a:endParaRPr lang="en-US" altLang="zh-CN" dirty="0"/>
          </a:p>
          <a:p>
            <a:pPr lvl="1"/>
            <a:r>
              <a:rPr lang="zh-CN" altLang="en-US" dirty="0" smtClean="0"/>
              <a:t>生成函数与递推关系</a:t>
            </a:r>
            <a:endParaRPr lang="en-US" altLang="zh-CN" dirty="0"/>
          </a:p>
          <a:p>
            <a:pPr lvl="2"/>
            <a:r>
              <a:rPr lang="en-US" altLang="zh-CN" dirty="0" smtClean="0"/>
              <a:t>Prob1</a:t>
            </a:r>
          </a:p>
          <a:p>
            <a:pPr lvl="2"/>
            <a:r>
              <a:rPr lang="en-US" altLang="zh-CN" dirty="0" smtClean="0"/>
              <a:t>Prob2</a:t>
            </a:r>
          </a:p>
          <a:p>
            <a:pPr lvl="1"/>
            <a:r>
              <a:rPr lang="zh-CN" altLang="en-US" dirty="0" smtClean="0"/>
              <a:t>离散概率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Prob3</a:t>
            </a:r>
            <a:endParaRPr lang="en-US" altLang="zh-CN" dirty="0"/>
          </a:p>
          <a:p>
            <a:pPr lvl="2"/>
            <a:r>
              <a:rPr lang="en-US" altLang="zh-CN" b="1" dirty="0" smtClean="0"/>
              <a:t>Prob7</a:t>
            </a:r>
          </a:p>
          <a:p>
            <a:pPr lvl="2"/>
            <a:r>
              <a:rPr lang="en-US" altLang="zh-CN" b="1" dirty="0" smtClean="0"/>
              <a:t>Prob8</a:t>
            </a:r>
            <a:endParaRPr lang="en-US" altLang="zh-CN" b="1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2020/4/3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作业情况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40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PS11 Prob1,2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求下列序列的生成函数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0,3,9,27,…,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1−3</m:t>
                        </m:r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zh-CN" dirty="0">
                  <a:solidFill>
                    <a:schemeClr val="accent5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1,0,2,0,3,0,4,0,…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627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对于下列生成函数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/>
                  <a:t>系数分别</a:t>
                </a:r>
                <a:r>
                  <a:rPr lang="zh-CN" altLang="en-US" dirty="0" smtClean="0"/>
                  <a:t>为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dirty="0" smtClean="0">
                  <a:solidFill>
                    <a:schemeClr val="accent5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b="0" dirty="0" smtClean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b="0" dirty="0" smtClean="0">
                  <a:solidFill>
                    <a:schemeClr val="accent5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b="0" dirty="0" smtClean="0">
                  <a:solidFill>
                    <a:schemeClr val="accent5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b="0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CN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627" t="-21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97F0-3F40-4E8D-AD72-3EF4C46A3CD8}" type="datetime1">
              <a:rPr lang="zh-CN" altLang="en-US" smtClean="0"/>
              <a:t>2020/4/3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077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在诊所捐献血液的志愿者中，有</a:t>
                </a:r>
                <a:r>
                  <a:rPr lang="en-US" altLang="zh-CN" dirty="0"/>
                  <a:t>80</a:t>
                </a:r>
                <a:r>
                  <a:rPr lang="zh-CN" altLang="en-US" dirty="0"/>
                  <a:t>％的志愿者的血液中存在恒河（</a:t>
                </a:r>
                <a:r>
                  <a:rPr lang="en-US" altLang="zh-CN" dirty="0"/>
                  <a:t>Rh</a:t>
                </a:r>
                <a:r>
                  <a:rPr lang="zh-CN" altLang="en-US" dirty="0"/>
                  <a:t>）因子，</a:t>
                </a:r>
                <a:r>
                  <a:rPr lang="zh-CN" altLang="en-US" dirty="0" smtClean="0"/>
                  <a:t>那么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如果随机选择</a:t>
                </a:r>
                <a:r>
                  <a:rPr lang="en-US" altLang="zh-CN" dirty="0"/>
                  <a:t>5 </a:t>
                </a:r>
                <a:r>
                  <a:rPr lang="zh-CN" altLang="en-US" dirty="0"/>
                  <a:t>名志愿者，至少有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名的血液中不含恒河因子的概率是多少</a:t>
                </a:r>
                <a:r>
                  <a:rPr lang="zh-CN" altLang="en-US" dirty="0" smtClean="0"/>
                  <a:t>？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如果随机选择</a:t>
                </a:r>
                <a:r>
                  <a:rPr lang="en-US" altLang="zh-CN" dirty="0"/>
                  <a:t>5 </a:t>
                </a:r>
                <a:r>
                  <a:rPr lang="zh-CN" altLang="en-US" dirty="0"/>
                  <a:t>名志愿者，最多</a:t>
                </a:r>
                <a:r>
                  <a:rPr lang="en-US" altLang="zh-CN" dirty="0"/>
                  <a:t>4 </a:t>
                </a:r>
                <a:r>
                  <a:rPr lang="zh-CN" altLang="en-US" dirty="0"/>
                  <a:t>名的血液中含恒河因子的概率是多少？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2101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3125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/>
                  <a:t>如果希望能超过</a:t>
                </a:r>
                <a:r>
                  <a:rPr lang="en-US" altLang="zh-CN" dirty="0"/>
                  <a:t>90</a:t>
                </a:r>
                <a:r>
                  <a:rPr lang="zh-CN" altLang="en-US" dirty="0"/>
                  <a:t>％确定至少</a:t>
                </a:r>
                <a:r>
                  <a:rPr lang="en-US" altLang="zh-CN" dirty="0"/>
                  <a:t>5 </a:t>
                </a:r>
                <a:r>
                  <a:rPr lang="zh-CN" altLang="en-US" dirty="0"/>
                  <a:t>个志愿者的血液中含</a:t>
                </a:r>
                <a:r>
                  <a:rPr lang="en-US" altLang="zh-CN" dirty="0"/>
                  <a:t>Rh </a:t>
                </a:r>
                <a:r>
                  <a:rPr lang="zh-CN" altLang="en-US" dirty="0"/>
                  <a:t>因子，那么最少志愿者人数是多少</a:t>
                </a:r>
                <a:r>
                  <a:rPr lang="zh-CN" altLang="en-US" dirty="0" smtClean="0"/>
                  <a:t>？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zh-CN" altLang="en-US" dirty="0" smtClean="0"/>
                  <a:t>  </a:t>
                </a:r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nary>
                      <m:naryPr>
                        <m:chr m:val="∑"/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≥0.9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9" t="-2349" r="-21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2020/4/3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PS8 Prob3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620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同时投</a:t>
                </a:r>
                <a:r>
                  <a:rPr lang="en-US" altLang="zh-CN" dirty="0" smtClean="0"/>
                  <a:t>9</a:t>
                </a:r>
                <a:r>
                  <a:rPr lang="zh-CN" altLang="en-US" dirty="0" smtClean="0"/>
                  <a:t>枚</a:t>
                </a:r>
                <a:r>
                  <a:rPr lang="zh-CN" altLang="en-US" dirty="0"/>
                  <a:t>硬币，那么字朝上的硬币的数目是偶数的概率是多少</a:t>
                </a:r>
                <a:r>
                  <a:rPr lang="zh-CN" altLang="en-US" dirty="0" smtClean="0"/>
                  <a:t>？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解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：</a:t>
                </a:r>
                <a:r>
                  <a:rPr lang="zh-CN" altLang="en-US" dirty="0" smtClean="0">
                    <a:solidFill>
                      <a:schemeClr val="accent5"/>
                    </a:solidFill>
                  </a:rPr>
                  <a:t>注意到投</a:t>
                </a:r>
                <a:r>
                  <a:rPr lang="en-US" altLang="zh-CN" dirty="0" smtClean="0">
                    <a:solidFill>
                      <a:schemeClr val="accent5"/>
                    </a:solidFill>
                  </a:rPr>
                  <a:t>1</a:t>
                </a:r>
                <a:r>
                  <a:rPr lang="zh-CN" altLang="en-US" dirty="0" smtClean="0">
                    <a:solidFill>
                      <a:schemeClr val="accent5"/>
                    </a:solidFill>
                  </a:rPr>
                  <a:t>枚硬币后结果奇偶性改变或不变的概率都是</a:t>
                </a:r>
                <a:r>
                  <a:rPr lang="en-US" altLang="zh-CN" dirty="0" smtClean="0">
                    <a:solidFill>
                      <a:schemeClr val="accent5"/>
                    </a:solidFill>
                  </a:rPr>
                  <a:t>50%</a:t>
                </a:r>
                <a:r>
                  <a:rPr lang="zh-CN" altLang="en-US" dirty="0" smtClean="0">
                    <a:solidFill>
                      <a:schemeClr val="accent5"/>
                    </a:solidFill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e>
                    </m:d>
                    <m:r>
                      <m:rPr>
                        <m:lit/>
                      </m:rP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解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  <m:sup>
                                <m:r>
                                  <a:rPr lang="en-US" altLang="zh-CN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bSup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bSup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p>
                            </m:sSubSup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p>
                            </m:sSubSup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p>
                            </m:sSubSup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bSup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bSup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m:rPr>
                                <m:nor/>
                              </m:rPr>
                              <a:rPr lang="en-US" altLang="zh-CN" dirty="0">
                                <a:solidFill>
                                  <a:schemeClr val="accent1"/>
                                </a:solidFill>
                              </a:rPr>
                              <m:t> </m:t>
                            </m:r>
                          </m:e>
                          <m:e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9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nary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altLang="zh-CN" i="1" dirty="0" smtClean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nary>
                      <m:naryPr>
                        <m:chr m:val="∑"/>
                        <m:ctrlP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1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f>
                          <m:fPr>
                            <m:ctrlPr>
                              <a:rPr lang="en-US" altLang="zh-CN" sz="1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1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1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zh-CN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18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 smtClean="0">
                    <a:solidFill>
                      <a:schemeClr val="accent5"/>
                    </a:solidFill>
                  </a:rPr>
                  <a:t> </a:t>
                </a:r>
              </a:p>
              <a:p>
                <a:pPr lvl="1"/>
                <a:r>
                  <a:rPr lang="zh-CN" altLang="en-US" dirty="0" smtClean="0"/>
                  <a:t>解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：</a:t>
                </a:r>
                <a:r>
                  <a:rPr lang="zh-CN" altLang="en-US" dirty="0" smtClean="0">
                    <a:solidFill>
                      <a:schemeClr val="accent5"/>
                    </a:solidFill>
                  </a:rPr>
                  <a:t>生成函数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0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0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b="0" i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0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0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zh-CN" dirty="0" smtClean="0">
                    <a:solidFill>
                      <a:schemeClr val="accent5"/>
                    </a:solidFill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b="0" i="1" dirty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(-1)</m:t>
                        </m:r>
                      </m:num>
                      <m:den>
                        <m:r>
                          <a:rPr lang="en-US" altLang="zh-CN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9" t="-2349" r="-40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2020/4/3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PS12 </a:t>
            </a:r>
            <a:r>
              <a:rPr lang="en-US" altLang="zh-CN" dirty="0" smtClean="0"/>
              <a:t>Prob7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16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假设现在有</a:t>
                </a:r>
                <a:r>
                  <a:rPr lang="en-US" altLang="zh-CN" dirty="0"/>
                  <a:t>100 </a:t>
                </a:r>
                <a:r>
                  <a:rPr lang="zh-CN" altLang="en-US" dirty="0"/>
                  <a:t>个座位，从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号到</a:t>
                </a:r>
                <a:r>
                  <a:rPr lang="en-US" altLang="zh-CN" dirty="0"/>
                  <a:t>100 </a:t>
                </a:r>
                <a:r>
                  <a:rPr lang="zh-CN" altLang="en-US" dirty="0"/>
                  <a:t>号，从其中随机选择</a:t>
                </a:r>
                <a:r>
                  <a:rPr lang="en-US" altLang="zh-CN" dirty="0"/>
                  <a:t>25 </a:t>
                </a:r>
                <a:r>
                  <a:rPr lang="zh-CN" altLang="en-US" dirty="0"/>
                  <a:t>个座位，所选的连续座位对的期望是多少</a:t>
                </a:r>
                <a:r>
                  <a:rPr lang="zh-CN" altLang="en-US" dirty="0" smtClean="0"/>
                  <a:t>？</a:t>
                </a:r>
                <a:endParaRPr lang="en-US" altLang="zh-CN" dirty="0" smtClean="0"/>
              </a:p>
              <a:p>
                <a:pPr marL="3429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99,100</m:t>
                          </m:r>
                        </m:sub>
                      </m:sSub>
                    </m:oMath>
                  </m:oMathPara>
                </a14:m>
                <a:endParaRPr lang="en-US" altLang="zh-CN" dirty="0" smtClean="0">
                  <a:solidFill>
                    <a:schemeClr val="accent5"/>
                  </a:solidFill>
                </a:endParaRPr>
              </a:p>
              <a:p>
                <a:pPr marL="3429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99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99</m:t>
                          </m:r>
                        </m:den>
                      </m:f>
                    </m:oMath>
                  </m:oMathPara>
                </a14:m>
                <a:endParaRPr lang="en-US" altLang="zh-CN" b="0" dirty="0" smtClean="0">
                  <a:solidFill>
                    <a:schemeClr val="accent5"/>
                  </a:solidFill>
                </a:endParaRPr>
              </a:p>
              <a:p>
                <a:pPr marL="3429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99</m:t>
                          </m:r>
                        </m:sup>
                        <m:e>
                          <m:r>
                            <a:rPr lang="en-US" altLang="zh-CN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zh-CN" alt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9" t="-2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2020/4/3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PS12 </a:t>
            </a:r>
            <a:r>
              <a:rPr lang="en-US" altLang="zh-CN" dirty="0" smtClean="0"/>
              <a:t>Prob8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340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 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𝒮</m:t>
                        </m:r>
                      </m:sub>
                      <m:sup/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实数加法</a:t>
                </a:r>
                <a:r>
                  <a:rPr lang="zh-CN" altLang="en-US" dirty="0" smtClean="0"/>
                  <a:t>满足交换律</a:t>
                </a:r>
                <a:r>
                  <a:rPr lang="zh-CN" altLang="en-US" dirty="0" smtClean="0"/>
                  <a:t>、结合律、以及对乘法的分配律</a:t>
                </a:r>
                <a:endParaRPr lang="en-US" altLang="zh-CN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7" t="-149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2020/4/3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概率和期望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09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2020/4/3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 for listening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844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46836</TotalTime>
  <Words>224</Words>
  <Application>Microsoft Office PowerPoint</Application>
  <PresentationFormat>自定义</PresentationFormat>
  <Paragraphs>70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等线 Light</vt:lpstr>
      <vt:lpstr>Arial</vt:lpstr>
      <vt:lpstr>Arial Narrow</vt:lpstr>
      <vt:lpstr>Calibri</vt:lpstr>
      <vt:lpstr>Cambria Math</vt:lpstr>
      <vt:lpstr>Wingdings</vt:lpstr>
      <vt:lpstr>Office 主题​​</vt:lpstr>
      <vt:lpstr>自定义设计方案</vt:lpstr>
      <vt:lpstr>生成函数&amp;离散概率 习题课</vt:lpstr>
      <vt:lpstr>作业情况</vt:lpstr>
      <vt:lpstr>PS11 Prob1,2</vt:lpstr>
      <vt:lpstr>PS8 Prob3</vt:lpstr>
      <vt:lpstr>PS12 Prob7</vt:lpstr>
      <vt:lpstr>PS12 Prob8</vt:lpstr>
      <vt:lpstr>概率和期望</vt:lpstr>
      <vt:lpstr>Thanks for listening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Yuxin</dc:creator>
  <cp:lastModifiedBy>Adder</cp:lastModifiedBy>
  <cp:revision>377</cp:revision>
  <dcterms:created xsi:type="dcterms:W3CDTF">2019-07-23T07:18:13Z</dcterms:created>
  <dcterms:modified xsi:type="dcterms:W3CDTF">2020-04-03T06:17:56Z</dcterms:modified>
</cp:coreProperties>
</file>