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7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5" r:id="rId11"/>
    <p:sldId id="270" r:id="rId12"/>
    <p:sldId id="264" r:id="rId13"/>
    <p:sldId id="266" r:id="rId14"/>
    <p:sldId id="267" r:id="rId15"/>
    <p:sldId id="268" r:id="rId16"/>
    <p:sldId id="269" r:id="rId17"/>
    <p:sldId id="271" r:id="rId18"/>
  </p:sldIdLst>
  <p:sldSz cx="9144000" cy="5148263"/>
  <p:notesSz cx="6858000" cy="9144000"/>
  <p:defaultTextStyle>
    <a:defPPr>
      <a:defRPr lang="zh-CN"/>
    </a:defPPr>
    <a:lvl1pPr marL="0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1pPr>
    <a:lvl2pPr marL="343767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2pPr>
    <a:lvl3pPr marL="687533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3pPr>
    <a:lvl4pPr marL="1031300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4pPr>
    <a:lvl5pPr marL="1375066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5pPr>
    <a:lvl6pPr marL="1718833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6pPr>
    <a:lvl7pPr marL="2062600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7pPr>
    <a:lvl8pPr marL="2406367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8pPr>
    <a:lvl9pPr marL="2750134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70C0"/>
    <a:srgbClr val="002060"/>
    <a:srgbClr val="630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30" y="25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7A321-F3D9-4C81-BB44-B8E478C3E066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65937-FCC7-47CE-8B46-06F747D53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870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1pPr>
    <a:lvl2pPr marL="343767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2pPr>
    <a:lvl3pPr marL="687533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3pPr>
    <a:lvl4pPr marL="1031300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4pPr>
    <a:lvl5pPr marL="1375066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5pPr>
    <a:lvl6pPr marL="1718833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6pPr>
    <a:lvl7pPr marL="2062600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7pPr>
    <a:lvl8pPr marL="2406367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8pPr>
    <a:lvl9pPr marL="2750134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472400"/>
            <a:ext cx="6858000" cy="1152000"/>
          </a:xfrm>
        </p:spPr>
        <p:txBody>
          <a:bodyPr anchor="b"/>
          <a:lstStyle>
            <a:lvl1pPr algn="ctr">
              <a:defRPr sz="4500" baseline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689200"/>
            <a:ext cx="6858000" cy="666000"/>
          </a:xfr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 GOES HERE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13" y="223201"/>
            <a:ext cx="2108880" cy="522000"/>
          </a:xfrm>
          <a:prstGeom prst="rect">
            <a:avLst/>
          </a:prstGeom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451-1419-4202-A27F-AE347845A433}" type="datetime1">
              <a:rPr lang="zh-CN" altLang="en-US" smtClean="0"/>
              <a:t>2020/3/20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94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3218"/>
            <a:ext cx="2949178" cy="1201261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1255"/>
            <a:ext cx="4629150" cy="36586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 dirty="0"/>
              <a:t>Click to add pictures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4479"/>
            <a:ext cx="2949178" cy="286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56EE-3EB6-48A8-9004-22005D6F3B0D}" type="datetime1">
              <a:rPr lang="zh-CN" altLang="en-US" smtClean="0"/>
              <a:t>2020/3/20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58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2020/3/20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472400"/>
            <a:ext cx="6858000" cy="1152000"/>
          </a:xfrm>
        </p:spPr>
        <p:txBody>
          <a:bodyPr anchor="b"/>
          <a:lstStyle>
            <a:lvl1pPr algn="ctr">
              <a:defRPr sz="4500" baseline="0">
                <a:solidFill>
                  <a:srgbClr val="63065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689200"/>
            <a:ext cx="6858000" cy="666000"/>
          </a:xfr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 GOES HERE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3201"/>
            <a:ext cx="2108880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56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2020/3/20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394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282700"/>
            <a:ext cx="7886700" cy="2141538"/>
          </a:xfrm>
        </p:spPr>
        <p:txBody>
          <a:bodyPr anchor="b">
            <a:normAutofit/>
          </a:bodyPr>
          <a:lstStyle>
            <a:lvl1pPr>
              <a:defRPr sz="45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4876"/>
            <a:ext cx="7886700" cy="1127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here to edit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2020/3/20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178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50400" y="907200"/>
            <a:ext cx="3787200" cy="375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2020/3/20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 hasCustomPrompt="1"/>
          </p:nvPr>
        </p:nvSpPr>
        <p:spPr>
          <a:xfrm>
            <a:off x="4870800" y="907200"/>
            <a:ext cx="3787200" cy="375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9589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50400" y="907200"/>
            <a:ext cx="3787200" cy="375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2020/3/20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 hasCustomPrompt="1"/>
          </p:nvPr>
        </p:nvSpPr>
        <p:spPr>
          <a:xfrm>
            <a:off x="4870800" y="9072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内容占位符 2"/>
          <p:cNvSpPr>
            <a:spLocks noGrp="1"/>
          </p:cNvSpPr>
          <p:nvPr>
            <p:ph sz="half" idx="13" hasCustomPrompt="1"/>
          </p:nvPr>
        </p:nvSpPr>
        <p:spPr>
          <a:xfrm>
            <a:off x="4870800" y="28440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7400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50400" y="907200"/>
            <a:ext cx="77076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2020/3/20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sz="half" idx="12" hasCustomPrompt="1"/>
          </p:nvPr>
        </p:nvSpPr>
        <p:spPr>
          <a:xfrm>
            <a:off x="950400" y="2840400"/>
            <a:ext cx="77076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743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950400" y="9072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2020/3/20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950400" y="360000"/>
            <a:ext cx="7707600" cy="489600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3" name="内容占位符 3"/>
          <p:cNvSpPr>
            <a:spLocks noGrp="1"/>
          </p:cNvSpPr>
          <p:nvPr>
            <p:ph sz="half" idx="12" hasCustomPrompt="1"/>
          </p:nvPr>
        </p:nvSpPr>
        <p:spPr>
          <a:xfrm>
            <a:off x="4870800" y="9072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950400" y="28404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 hasCustomPrompt="1"/>
          </p:nvPr>
        </p:nvSpPr>
        <p:spPr>
          <a:xfrm>
            <a:off x="4870800" y="2840618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1181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2020/3/20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159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2020/3/20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979201"/>
            <a:ext cx="7886700" cy="3636000"/>
          </a:xfrm>
        </p:spPr>
        <p:txBody>
          <a:bodyPr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2020/3/20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28650" y="360000"/>
            <a:ext cx="7886700" cy="48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190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0240" y="342900"/>
            <a:ext cx="2949575" cy="120173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4"/>
            <a:ext cx="4629150" cy="3659187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 sz="3200"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 sz="2800"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 sz="2400"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 sz="2000"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40" y="1544639"/>
            <a:ext cx="2949575" cy="2860675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2020/3/20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0240" y="342900"/>
            <a:ext cx="2949575" cy="1201738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87788" y="741364"/>
            <a:ext cx="4629150" cy="3659187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Click to add pictures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40" y="1544639"/>
            <a:ext cx="2949575" cy="2860675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2020/3/20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323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2020/3/20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92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13964" y="274639"/>
            <a:ext cx="844036" cy="4362450"/>
          </a:xfrm>
        </p:spPr>
        <p:txBody>
          <a:bodyPr vert="eaVert"/>
          <a:lstStyle>
            <a:lvl1pPr>
              <a:defRPr baseline="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274639"/>
            <a:ext cx="7025984" cy="4362450"/>
          </a:xfrm>
        </p:spPr>
        <p:txBody>
          <a:bodyPr vert="eaVert"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2020/3/20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58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283491"/>
            <a:ext cx="7886700" cy="2141534"/>
          </a:xfrm>
        </p:spPr>
        <p:txBody>
          <a:bodyPr anchor="b"/>
          <a:lstStyle>
            <a:lvl1pPr>
              <a:defRPr sz="4500">
                <a:latin typeface="Arial Narrow" panose="020B060602020203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5285"/>
            <a:ext cx="7886700" cy="112618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here to edit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2B08-3EA3-41BF-B421-FEB4AE47B4B9}" type="datetime1">
              <a:rPr lang="zh-CN" altLang="en-US" smtClean="0"/>
              <a:t>2020/3/20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17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0000"/>
            <a:ext cx="7886700" cy="48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982800"/>
            <a:ext cx="3886200" cy="3632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982800"/>
            <a:ext cx="3886200" cy="3632400"/>
          </a:xfrm>
        </p:spPr>
        <p:txBody>
          <a:bodyPr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97F0-3F40-4E8D-AD72-3EF4C46A3CD8}" type="datetime1">
              <a:rPr lang="zh-CN" altLang="en-US" smtClean="0"/>
              <a:t>2020/3/20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52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0000"/>
            <a:ext cx="7886700" cy="489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004400"/>
            <a:ext cx="3888000" cy="6156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674000"/>
            <a:ext cx="3880800" cy="294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004400"/>
            <a:ext cx="3888000" cy="6156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1E6E-D92E-4C52-A98F-A9E10A9340D6}" type="datetime1">
              <a:rPr lang="zh-CN" altLang="en-US" smtClean="0"/>
              <a:t>2020/3/20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627352" y="1674000"/>
            <a:ext cx="3888000" cy="294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74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0000"/>
            <a:ext cx="7886700" cy="489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986128"/>
            <a:ext cx="7887600" cy="18180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1E6E-D92E-4C52-A98F-A9E10A9340D6}" type="datetime1">
              <a:rPr lang="zh-CN" altLang="en-US" smtClean="0"/>
              <a:t>2020/3/20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627752" y="2890800"/>
            <a:ext cx="7887600" cy="18180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93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0000"/>
            <a:ext cx="7886700" cy="489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29C2-3C36-4069-9E85-5BF3A0DCB578}" type="datetime1">
              <a:rPr lang="zh-CN" altLang="en-US" smtClean="0"/>
              <a:t>2020/3/20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20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3697-D339-4047-AF9F-C94934425D83}" type="datetime1">
              <a:rPr lang="zh-CN" altLang="en-US" smtClean="0"/>
              <a:t>2020/3/20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98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3218"/>
            <a:ext cx="2949178" cy="1201261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1255"/>
            <a:ext cx="4629150" cy="36586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4479"/>
            <a:ext cx="2949178" cy="286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8FB5-04D9-4225-B74F-1A2F4016A2D2}" type="datetime1">
              <a:rPr lang="zh-CN" altLang="en-US" smtClean="0"/>
              <a:t>2020/3/20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51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099"/>
            <a:ext cx="7886700" cy="995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486"/>
            <a:ext cx="7886700" cy="326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" y="4809601"/>
            <a:ext cx="9143999" cy="342000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7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54091" y="4844886"/>
            <a:ext cx="1254792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EEEC610F-3C03-4981-BC45-48C127B3AC92}" type="datetime1">
              <a:rPr lang="zh-CN" altLang="en-US" smtClean="0"/>
              <a:t>2020/3/20</a:t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885" y="4844886"/>
            <a:ext cx="506467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75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rgbClr val="63065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rgbClr val="63065F"/>
        </a:buClr>
        <a:buSzPct val="80000"/>
        <a:buFont typeface="Wingdings" panose="05000000000000000000" pitchFamily="2" charset="2"/>
        <a:buChar char="n"/>
        <a:defRPr sz="21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86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63065F"/>
        </a:buClr>
        <a:buSzPct val="80000"/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630662"/>
        </a:buClr>
        <a:buFont typeface="Calibri" panose="020F0502020204030204" pitchFamily="34" charset="0"/>
        <a:buChar char="–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144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63065F"/>
        </a:buClr>
        <a:buFont typeface="Calibri" panose="020F0502020204030204" pitchFamily="34" charset="0"/>
        <a:buChar char="»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63065F"/>
        </a:buClr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50400" y="360000"/>
            <a:ext cx="7707600" cy="48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0400" y="972000"/>
            <a:ext cx="7707600" cy="365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-2"/>
            <a:ext cx="453710" cy="5148000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154800"/>
            <a:ext cx="45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578000" y="4744800"/>
            <a:ext cx="10800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F15C4C5-76F9-4B83-ABA4-A55D550700EF}" type="datetimeFigureOut">
              <a:rPr lang="zh-CN" altLang="en-US" smtClean="0"/>
              <a:pPr/>
              <a:t>2020/3/20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4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20" r:id="rId5"/>
    <p:sldLayoutId id="2147483719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rgbClr val="63065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marR="0" indent="-34290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>
          <a:srgbClr val="63065F"/>
        </a:buClr>
        <a:buSzPct val="80000"/>
        <a:buFont typeface="Wingdings" panose="05000000000000000000" pitchFamily="2" charset="2"/>
        <a:buChar char="n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marR="0" indent="-2857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SzPct val="80000"/>
        <a:buFont typeface="Wingdings" panose="05000000000000000000" pitchFamily="2" charset="2"/>
        <a:buChar char="l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marR="0" indent="-2857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62"/>
        </a:buClr>
        <a:buSzTx/>
        <a:buFont typeface="Calibri" panose="020F0502020204030204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14450" marR="0" indent="-2857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SzTx/>
        <a:buFont typeface="Calibri" panose="020F0502020204030204" pitchFamily="34" charset="0"/>
        <a:buChar char="»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数论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集合的基数 习题课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丁文韬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451-1419-4202-A27F-AE347845A433}" type="datetime1">
              <a:rPr lang="zh-CN" altLang="en-US" smtClean="0"/>
              <a:t>2020/3/20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32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不可数集不是集合吗？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2020/3/20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不可数集都等势？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37011"/>
            <a:ext cx="4473328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7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为可数集，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也是可数集</a:t>
                </a:r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C00000"/>
                    </a:solidFill>
                  </a:rPr>
                  <a:t>不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接受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中元素可列为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⋱</m:t>
                          </m:r>
                        </m:e>
                      </m:mr>
                    </m:m>
                  </m:oMath>
                </a14:m>
                <a:r>
                  <a:rPr lang="zh-CN" altLang="en-US" dirty="0"/>
                  <a:t> ，所以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可数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 smtClean="0"/>
                  <a:t>存在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dirty="0" smtClean="0"/>
                  <a:t>的单射，也存在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 smtClean="0"/>
                  <a:t>单射，所以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可数</a:t>
                </a:r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0070C0"/>
                    </a:solidFill>
                  </a:rPr>
                  <a:t>更正</a:t>
                </a:r>
                <a:endParaRPr lang="en-US" altLang="zh-CN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 smtClean="0"/>
                  <a:t>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dirty="0" smtClean="0"/>
                  <a:t>的单射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dirty="0"/>
                  <a:t>的单射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b="0" i="0" dirty="0" smtClean="0">
                    <a:latin typeface="+mj-lt"/>
                  </a:rPr>
                  <a:t>易</a:t>
                </a:r>
                <a:r>
                  <a:rPr lang="zh-CN" altLang="en-US" i="0" dirty="0" smtClean="0">
                    <a:latin typeface="+mj-lt"/>
                  </a:rPr>
                  <a:t>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dirty="0" smtClean="0"/>
                  <a:t>是单射</a:t>
                </a:r>
                <a:endParaRPr lang="en-US" altLang="zh-CN" dirty="0" smtClean="0"/>
              </a:p>
              <a:p>
                <a:pPr lvl="1"/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2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2020/3/20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PS8 Prob6a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53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可数多个可数集的并也是可数集</a:t>
                </a:r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C00000"/>
                    </a:solidFill>
                  </a:rPr>
                  <a:t>错解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更正</a:t>
                </a:r>
                <a:endParaRPr lang="en-US" altLang="zh-CN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 smtClean="0"/>
                  <a:t>对于任意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个集合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b="0" dirty="0" smtClean="0">
                    <a:latin typeface="Cambria Math" panose="02040503050406030204" pitchFamily="18" charset="0"/>
                  </a:rPr>
                  <a:t>不是只有有限个（因此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不可由自然数上的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数学归纳法证）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altLang="zh-CN" dirty="0" smtClean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dirty="0">
                        <a:latin typeface="Cambria Math" panose="02040503050406030204" pitchFamily="18" charset="0"/>
                      </a:rPr>
                      <m:t>分别</m:t>
                    </m:r>
                  </m:oMath>
                </a14:m>
                <a:r>
                  <a:rPr lang="zh-CN" altLang="en-US" dirty="0" smtClean="0"/>
                  <a:t>列举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中元素得到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列举出的元素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可能有重复</a:t>
                </a:r>
                <a:r>
                  <a:rPr lang="zh-CN" altLang="en-US" dirty="0" smtClean="0"/>
                  <a:t>，后续无法得到函数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>
                    <a:solidFill>
                      <a:srgbClr val="0070C0"/>
                    </a:solidFill>
                  </a:rPr>
                  <a:t>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,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显然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按照自然数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>
                    <a:solidFill>
                      <a:srgbClr val="C00000"/>
                    </a:solidFill>
                  </a:rPr>
                  <a:t>排列</a:t>
                </a:r>
                <a:r>
                  <a:rPr lang="zh-CN" altLang="en-US" dirty="0" smtClean="0"/>
                  <a:t>，得到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可数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对应多个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，得到可数个不同的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的值对应的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集合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70C0"/>
                    </a:solidFill>
                  </a:rPr>
                  <a:t>对应到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rgbClr val="0070C0"/>
                    </a:solidFill>
                  </a:rPr>
                  <a:t>是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到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dirty="0" smtClean="0">
                    <a:solidFill>
                      <a:srgbClr val="0070C0"/>
                    </a:solidFill>
                  </a:rPr>
                  <a:t>的单射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endParaRPr lang="en-US" altLang="zh-CN" dirty="0" smtClean="0"/>
              </a:p>
              <a:p>
                <a:pPr lvl="2"/>
                <a:endParaRPr lang="zh-CN" altLang="en-US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2013" b="-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2020/3/20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PS8 </a:t>
            </a:r>
            <a:r>
              <a:rPr lang="en-US" altLang="zh-CN" dirty="0" smtClean="0"/>
              <a:t>Prob6b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71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为集合，其</a:t>
                </a:r>
                <a:r>
                  <a:rPr lang="zh-CN" altLang="en-US" dirty="0" smtClean="0"/>
                  <a:t>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zh-CN" altLang="en-US" dirty="0"/>
                  <a:t>，试</a:t>
                </a:r>
                <a:r>
                  <a:rPr lang="zh-CN" altLang="en-US" dirty="0" smtClean="0"/>
                  <a:t>证明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C00000"/>
                    </a:solidFill>
                  </a:rPr>
                  <a:t>不接受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70C0"/>
                    </a:solidFill>
                  </a:rPr>
                  <a:t>更正</a:t>
                </a:r>
                <a:endParaRPr lang="en-US" altLang="zh-CN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 smtClean="0"/>
                  <a:t>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 smtClean="0"/>
                  <a:t>的双射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 smtClean="0"/>
                  <a:t>的双射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2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2020/3/20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PS8 Prob7a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589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已知基数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=? 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自然数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整数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ℵ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自然数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以下为超纲内容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基数上的函数运算结果仍然应该是基数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dirty="0">
                        <a:latin typeface="Cambria Math" panose="02040503050406030204" pitchFamily="18" charset="0"/>
                      </a:rPr>
                      <m:t>对于</m:t>
                    </m:r>
                  </m:oMath>
                </a14:m>
                <a:r>
                  <a:rPr lang="zh-CN" altLang="en-US" dirty="0" smtClean="0"/>
                  <a:t>集合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  <a:p>
                <a:r>
                  <a:rPr lang="en-US" altLang="zh-CN" dirty="0" smtClean="0"/>
                  <a:t>PS: 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 smtClean="0"/>
                  <a:t>”</a:t>
                </a:r>
                <a:r>
                  <a:rPr lang="zh-CN" altLang="en-US" dirty="0" smtClean="0"/>
                  <a:t>默认为差集符号，因为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ℵ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ℵ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2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2020/3/20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基数怎么算加乘幂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164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为集合</a:t>
                </a:r>
                <a:r>
                  <a:rPr lang="zh-CN" altLang="en-US" dirty="0" smtClean="0"/>
                  <a:t>，满足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zh-CN" altLang="en-US" dirty="0" smtClean="0"/>
                  <a:t>，若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是不可数集，</a:t>
                </a:r>
                <a:r>
                  <a:rPr lang="en-US" altLang="zh-CN" i="0" dirty="0" smtClean="0">
                    <a:latin typeface="+mj-lt"/>
                  </a:rPr>
                  <a:t>B</a:t>
                </a:r>
                <a:r>
                  <a:rPr lang="zh-CN" altLang="en-US" i="0" dirty="0" smtClean="0">
                    <a:latin typeface="+mj-lt"/>
                  </a:rPr>
                  <a:t>是可数集，证明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留</a:t>
                </a:r>
                <a:r>
                  <a:rPr lang="zh-CN" altLang="en-US" dirty="0" smtClean="0"/>
                  <a:t>作思考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2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2020/3/20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PS8 Prob7b</a:t>
            </a:r>
            <a:r>
              <a:rPr lang="zh-CN" altLang="en-US" dirty="0" smtClean="0"/>
              <a:t>的一个加强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039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2020/3/20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 for listening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44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PS8</a:t>
            </a:r>
            <a:r>
              <a:rPr lang="zh-CN" altLang="en-US" dirty="0" smtClean="0"/>
              <a:t>存在大量问题，这是正常的</a:t>
            </a:r>
            <a:endParaRPr lang="en-US" altLang="zh-CN" dirty="0"/>
          </a:p>
          <a:p>
            <a:pPr lvl="1"/>
            <a:r>
              <a:rPr lang="zh-CN" altLang="en-US" dirty="0" smtClean="0"/>
              <a:t>平均分</a:t>
            </a:r>
            <a:r>
              <a:rPr lang="en-US" altLang="zh-CN" b="1" dirty="0"/>
              <a:t>7.5/10</a:t>
            </a:r>
            <a:endParaRPr lang="en-US" altLang="zh-CN" dirty="0"/>
          </a:p>
          <a:p>
            <a:r>
              <a:rPr lang="zh-CN" altLang="en-US" dirty="0"/>
              <a:t>本次内容</a:t>
            </a:r>
            <a:endParaRPr lang="en-US" altLang="zh-CN" dirty="0"/>
          </a:p>
          <a:p>
            <a:pPr lvl="1"/>
            <a:r>
              <a:rPr lang="zh-CN" altLang="en-US" dirty="0" smtClean="0"/>
              <a:t>数论</a:t>
            </a:r>
            <a:endParaRPr lang="en-US" altLang="zh-CN" dirty="0"/>
          </a:p>
          <a:p>
            <a:pPr lvl="2"/>
            <a:r>
              <a:rPr lang="zh-CN" altLang="en-US" dirty="0" smtClean="0"/>
              <a:t>无</a:t>
            </a:r>
            <a:endParaRPr lang="en-US" altLang="zh-CN" dirty="0"/>
          </a:p>
          <a:p>
            <a:pPr lvl="1"/>
            <a:r>
              <a:rPr lang="zh-CN" altLang="en-US" dirty="0" smtClean="0"/>
              <a:t>集合的基数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Prob1def——</a:t>
            </a:r>
            <a:r>
              <a:rPr lang="zh-CN" altLang="en-US" dirty="0" smtClean="0"/>
              <a:t>什么是基数</a:t>
            </a:r>
            <a:r>
              <a:rPr lang="zh-CN" altLang="en-US" dirty="0"/>
              <a:t>？</a:t>
            </a:r>
            <a:endParaRPr lang="en-US" altLang="zh-CN" dirty="0"/>
          </a:p>
          <a:p>
            <a:pPr lvl="2"/>
            <a:r>
              <a:rPr lang="en-US" altLang="zh-CN" dirty="0" smtClean="0"/>
              <a:t>Prob2——</a:t>
            </a:r>
            <a:r>
              <a:rPr lang="zh-CN" altLang="en-US" dirty="0" smtClean="0"/>
              <a:t>等</a:t>
            </a:r>
            <a:r>
              <a:rPr lang="zh-CN" altLang="en-US" dirty="0"/>
              <a:t>势</a:t>
            </a:r>
            <a:r>
              <a:rPr lang="zh-CN" altLang="en-US" dirty="0" smtClean="0"/>
              <a:t>是</a:t>
            </a:r>
            <a:r>
              <a:rPr lang="zh-CN" altLang="en-US" dirty="0"/>
              <a:t>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Prob5——</a:t>
            </a:r>
            <a:r>
              <a:rPr lang="zh-CN" altLang="en-US" dirty="0"/>
              <a:t>“</a:t>
            </a:r>
            <a:r>
              <a:rPr lang="en-US" altLang="zh-CN" dirty="0"/>
              <a:t>=</a:t>
            </a:r>
            <a:r>
              <a:rPr lang="zh-CN" altLang="en-US" dirty="0" smtClean="0"/>
              <a:t>”和“</a:t>
            </a:r>
            <a:r>
              <a:rPr lang="en-US" altLang="zh-CN" dirty="0">
                <a:latin typeface="+mj-lt"/>
              </a:rPr>
              <a:t>&lt;</a:t>
            </a:r>
            <a:r>
              <a:rPr lang="zh-CN" altLang="en-US" i="0" dirty="0" smtClean="0">
                <a:latin typeface="+mj-lt"/>
              </a:rPr>
              <a:t>”</a:t>
            </a:r>
            <a:r>
              <a:rPr lang="zh-CN" altLang="en-US" dirty="0" smtClean="0"/>
              <a:t>是什么</a:t>
            </a:r>
            <a:r>
              <a:rPr lang="zh-CN" altLang="en-US" dirty="0"/>
              <a:t>？</a:t>
            </a:r>
            <a:r>
              <a:rPr lang="zh-CN" altLang="en-US" dirty="0" smtClean="0"/>
              <a:t>不可数集都等势？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Prob6</a:t>
            </a:r>
            <a:endParaRPr lang="en-US" altLang="zh-CN" dirty="0"/>
          </a:p>
          <a:p>
            <a:pPr lvl="2"/>
            <a:r>
              <a:rPr lang="en-US" altLang="zh-CN" dirty="0" smtClean="0"/>
              <a:t>Prob7a——</a:t>
            </a:r>
            <a:r>
              <a:rPr lang="zh-CN" altLang="en-US" dirty="0" smtClean="0"/>
              <a:t>基数怎么算加乘幂？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Prob7b</a:t>
            </a:r>
            <a:r>
              <a:rPr lang="zh-CN" altLang="en-US" dirty="0" smtClean="0"/>
              <a:t>的一个加强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2020/3/20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作业情况概括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40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计算下列集合的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基数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/>
                  <a:t>d)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109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109</m:t>
                            </m:r>
                          </m:sup>
                        </m:sSup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en-US" altLang="zh-CN" dirty="0" smtClean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109</m:t>
                            </m:r>
                          </m:sup>
                        </m:sSup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   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en-US" altLang="zh-CN" dirty="0"/>
                  <a:t>e)</a:t>
                </a:r>
                <a:r>
                  <a:rPr lang="zh-CN" altLang="en-US" dirty="0" smtClean="0"/>
                  <a:t>所有</a:t>
                </a:r>
                <a:r>
                  <a:rPr lang="zh-CN" altLang="en-US" b="1" dirty="0" smtClean="0"/>
                  <a:t>整</a:t>
                </a:r>
                <a:r>
                  <a:rPr lang="zh-CN" altLang="en-US" dirty="0" smtClean="0"/>
                  <a:t>系数</a:t>
                </a:r>
                <a:r>
                  <a:rPr lang="zh-CN" altLang="en-US" dirty="0"/>
                  <a:t>一元二次方程的根的</a:t>
                </a:r>
                <a:r>
                  <a:rPr lang="zh-CN" altLang="en-US" dirty="0" smtClean="0"/>
                  <a:t>集合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solidFill>
                      <a:srgbClr val="C00000"/>
                    </a:solidFill>
                  </a:rPr>
                  <a:t>一种错解</a:t>
                </a:r>
                <a:r>
                  <a:rPr lang="zh-CN" altLang="en-US" dirty="0" smtClean="0">
                    <a:solidFill>
                      <a:schemeClr val="accent2"/>
                    </a:solidFill>
                  </a:rPr>
                  <a:t>：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根可以取到无穷多实数，所以答案是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dirty="0" smtClean="0">
                    <a:solidFill>
                      <a:srgbClr val="0070C0"/>
                    </a:solidFill>
                  </a:rPr>
                  <a:t>任意的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 smtClean="0">
                    <a:solidFill>
                      <a:srgbClr val="0070C0"/>
                    </a:solidFill>
                  </a:rPr>
                  <a:t>唯一确定一个只有有限个根的方程，所以答案是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ℵ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en-US" altLang="zh-CN" dirty="0"/>
                  <a:t>f)</a:t>
                </a:r>
                <a:r>
                  <a:rPr lang="zh-CN" altLang="en-US" dirty="0"/>
                  <a:t>平面上所有的圆心上的单位圆的</a:t>
                </a:r>
                <a:r>
                  <a:rPr lang="zh-CN" altLang="en-US" dirty="0" smtClean="0"/>
                  <a:t>集合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solidFill>
                      <a:srgbClr val="0070C0"/>
                    </a:solidFill>
                  </a:rPr>
                  <a:t>接受：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实数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基数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solidFill>
                      <a:srgbClr val="C00000"/>
                    </a:solidFill>
                  </a:rPr>
                  <a:t>不接受：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2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2020/3/20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PS8 Prob1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95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以下是基数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任意的自然数，包括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0,1,2,…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可数无穷基数，</a:t>
                </a:r>
                <a14:m>
                  <m:oMath xmlns:m="http://schemas.openxmlformats.org/officeDocument/2006/math">
                    <m:r>
                      <a:rPr lang="zh-CN" altLang="en-US" dirty="0">
                        <a:latin typeface="Cambria Math" panose="02040503050406030204" pitchFamily="18" charset="0"/>
                      </a:rPr>
                      <m:t>自然数</m:t>
                    </m:r>
                  </m:oMath>
                </a14:m>
                <a:r>
                  <a:rPr lang="zh-CN" altLang="en-US" dirty="0" smtClean="0"/>
                  <a:t>的“个数”，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一</a:t>
                </a:r>
                <a:r>
                  <a:rPr lang="zh-CN" altLang="en-US" dirty="0" smtClean="0"/>
                  <a:t>个比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更“大”的不可数</a:t>
                </a:r>
                <a:r>
                  <a:rPr lang="zh-CN" altLang="en-US" dirty="0" smtClean="0"/>
                  <a:t>无穷基数，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基于连续统假设，课程中我们选择相信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对于任意集合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 smtClean="0"/>
                  <a:t>或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𝑐𝑎𝑟𝑑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 smtClean="0"/>
                  <a:t>表示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的基数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 smtClean="0"/>
                  <a:t>到底是什么？没说，不知道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基数是什么？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超纲了，没讲过，不知道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2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2020/3/20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什么是基数？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08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是</a:t>
                </a:r>
                <a:r>
                  <a:rPr lang="zh-CN" altLang="en-US" dirty="0"/>
                  <a:t>集合，</a:t>
                </a:r>
                <a:r>
                  <a:rPr lang="zh-CN" altLang="en-US" dirty="0" smtClean="0"/>
                  <a:t>证明：如果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C00000"/>
                    </a:solidFill>
                  </a:rPr>
                  <a:t>不接受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i="0" dirty="0" smtClean="0">
                    <a:latin typeface="+mj-lt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，所以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dirty="0" smtClean="0">
                  <a:solidFill>
                    <a:schemeClr val="accent6"/>
                  </a:solidFill>
                </a:endParaRPr>
              </a:p>
              <a:p>
                <a:pPr lvl="1"/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zh-CN" altLang="en-US" dirty="0" smtClean="0"/>
                  <a:t>所以</a:t>
                </a:r>
                <a:r>
                  <a:rPr lang="zh-CN" altLang="en-US" i="0" dirty="0" smtClean="0">
                    <a:solidFill>
                      <a:schemeClr val="accent6"/>
                    </a:solidFill>
                    <a:latin typeface="+mj-lt"/>
                  </a:rPr>
                  <a:t>存在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>
                    <a:solidFill>
                      <a:schemeClr val="accent6"/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>
                    <a:solidFill>
                      <a:schemeClr val="accent6"/>
                    </a:solidFill>
                  </a:rPr>
                  <a:t>的单射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dirty="0" smtClean="0">
                  <a:solidFill>
                    <a:schemeClr val="accent6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70C0"/>
                    </a:solidFill>
                  </a:rPr>
                  <a:t>更正</a:t>
                </a:r>
                <a:endParaRPr lang="en-US" altLang="zh-CN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，显然有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的单射，</a:t>
                </a:r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dirty="0" smtClean="0">
                  <a:solidFill>
                    <a:schemeClr val="accent6"/>
                  </a:solidFill>
                </a:endParaRPr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 algn="ctr">
                  <a:buNone/>
                </a:pPr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不要逻辑真，要证明</a:t>
                </a:r>
                <a:endPara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2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2020/3/20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PS8 Prob2a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20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是</a:t>
                </a:r>
                <a:r>
                  <a:rPr lang="zh-CN" altLang="en-US" dirty="0"/>
                  <a:t>集合，</a:t>
                </a:r>
                <a:r>
                  <a:rPr lang="zh-CN" altLang="en-US" dirty="0" smtClean="0"/>
                  <a:t>证明：</a:t>
                </a:r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可数</a:t>
                </a:r>
                <a:r>
                  <a:rPr lang="zh-CN" altLang="en-US" dirty="0"/>
                  <a:t>且存在一个从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的满射函数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也是可数的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C00000"/>
                    </a:solidFill>
                  </a:rPr>
                  <a:t>不接受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i="0" dirty="0" smtClean="0">
                    <a:latin typeface="+mj-lt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zh-CN" altLang="en-US" i="0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>
                    <a:latin typeface="+mj-lt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可数</m:t>
                    </m:r>
                  </m:oMath>
                </a14:m>
                <a:r>
                  <a:rPr lang="zh-CN" altLang="en-US" dirty="0" smtClean="0">
                    <a:latin typeface="+mj-lt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>
                    <a:latin typeface="+mj-lt"/>
                  </a:rPr>
                  <a:t>可数</a:t>
                </a:r>
                <a:endParaRPr lang="en-US" altLang="zh-CN" dirty="0" smtClean="0">
                  <a:latin typeface="+mj-lt"/>
                </a:endParaRPr>
              </a:p>
              <a:p>
                <a:pPr lvl="1"/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，所以对每个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>
                    <a:latin typeface="+mj-lt"/>
                  </a:rPr>
                  <a:t>都存在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latin typeface="+mj-lt"/>
                  </a:rPr>
                  <a:t>可以</a:t>
                </a:r>
                <a:r>
                  <a:rPr lang="zh-CN" altLang="en-US" dirty="0" smtClean="0">
                    <a:latin typeface="+mj-lt"/>
                  </a:rPr>
                  <a:t>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的</a:t>
                </a:r>
                <a:r>
                  <a:rPr lang="zh-CN" altLang="en-US" dirty="0" smtClean="0">
                    <a:latin typeface="+mj-lt"/>
                  </a:rPr>
                  <a:t>单射</a:t>
                </a:r>
                <a:endParaRPr lang="en-US" altLang="zh-CN" dirty="0" smtClean="0">
                  <a:latin typeface="+mj-lt"/>
                </a:endParaRPr>
              </a:p>
              <a:p>
                <a:pPr lvl="1"/>
                <a:r>
                  <a:rPr lang="zh-CN" altLang="en-US" dirty="0" smtClean="0">
                    <a:latin typeface="+mj-lt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>
                    <a:latin typeface="+mj-lt"/>
                  </a:rPr>
                  <a:t>可数，所以存在满射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>
                    <a:latin typeface="+mj-lt"/>
                  </a:rPr>
                  <a:t>，</a:t>
                </a:r>
                <a:r>
                  <a:rPr lang="zh-CN" altLang="en-US" dirty="0">
                    <a:latin typeface="+mj-lt"/>
                  </a:rPr>
                  <a:t>得到</a:t>
                </a:r>
                <a:r>
                  <a:rPr lang="zh-CN" altLang="en-US" b="0" i="0" dirty="0" smtClean="0">
                    <a:latin typeface="+mj-lt"/>
                  </a:rPr>
                  <a:t>满射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>
                    <a:latin typeface="+mj-lt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dirty="0" smtClean="0">
                  <a:latin typeface="+mj-lt"/>
                </a:endParaRPr>
              </a:p>
              <a:p>
                <a:r>
                  <a:rPr lang="zh-CN" altLang="en-US" dirty="0" smtClean="0">
                    <a:solidFill>
                      <a:srgbClr val="0070C0"/>
                    </a:solidFill>
                  </a:rPr>
                  <a:t>更正</a:t>
                </a:r>
                <a:endParaRPr lang="en-US" altLang="zh-CN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 smtClean="0"/>
                  <a:t>因为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可数，存在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对每个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，取满足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中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 smtClean="0"/>
                  <a:t>最小的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，记为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也可以不构造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 smtClean="0"/>
                  <a:t>，直接说</a:t>
                </a:r>
                <a:r>
                  <a:rPr lang="zh-CN" altLang="en-US" i="0" dirty="0" smtClean="0">
                    <a:latin typeface="+mj-lt"/>
                  </a:rPr>
                  <a:t>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中任取一个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显然是单射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2013" r="-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2020/3/20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PS8 Prob2b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74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zh-CN" altLang="en-US" dirty="0" smtClean="0"/>
                  <a:t> 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solidFill>
                      <a:schemeClr val="accent1"/>
                    </a:solidFill>
                  </a:rPr>
                  <a:t>存在一个从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chemeClr val="accent1"/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>
                    <a:solidFill>
                      <a:schemeClr val="accent1"/>
                    </a:solidFill>
                  </a:rPr>
                  <a:t>的双射</a:t>
                </a:r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zh-CN" altLang="en-US" dirty="0" smtClean="0"/>
                  <a:t> 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solidFill>
                      <a:schemeClr val="accent1"/>
                    </a:solidFill>
                  </a:rPr>
                  <a:t>存在一个从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chemeClr val="accent1"/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>
                    <a:solidFill>
                      <a:schemeClr val="accent1"/>
                    </a:solidFill>
                  </a:rPr>
                  <a:t>的单射</a:t>
                </a:r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r>
                  <a:rPr lang="zh-CN" altLang="en-US" dirty="0" smtClean="0"/>
                  <a:t>怎么证明？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⊢∃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b="0" smtClean="0"/>
              </a:p>
              <a:p>
                <a:pPr lvl="1"/>
                <a:r>
                  <a:rPr lang="zh-CN" altLang="en-US" dirty="0" smtClean="0"/>
                  <a:t>单射：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满射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2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2020/3/20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</a:t>
            </a:r>
            <a:r>
              <a:rPr lang="zh-CN" altLang="en-US" dirty="0" smtClean="0"/>
              <a:t>势是</a:t>
            </a:r>
            <a:r>
              <a:rPr lang="zh-CN" altLang="en-US" dirty="0"/>
              <a:t>什么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83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请证明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ℕ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ℕ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zh-CN" altLang="en-US" i="0" dirty="0" smtClean="0">
                    <a:latin typeface="+mj-lt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zh-CN" altLang="en-US" i="0" dirty="0" smtClean="0">
                    <a:latin typeface="+mj-lt"/>
                  </a:rPr>
                  <a:t>表示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C00000"/>
                    </a:solidFill>
                  </a:rPr>
                  <a:t>不接受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 smtClean="0"/>
                  <a:t>对每个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dirty="0" smtClean="0"/>
                  <a:t>是一个实数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0.[1][23]……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0.[12][3]……</a:t>
                </a:r>
                <a:r>
                  <a:rPr lang="zh-CN" altLang="en-US" dirty="0" smtClean="0"/>
                  <a:t>能区分吗？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ℕ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ℕ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……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ℕ</m:t>
                        </m:r>
                      </m:sup>
                    </m:sSup>
                  </m:oMath>
                </a14:m>
                <a:r>
                  <a:rPr lang="zh-CN" altLang="en-US" dirty="0" smtClean="0"/>
                  <a:t>不可数，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dirty="0" smtClean="0"/>
                  <a:t>不可数，所以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ℕ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ℕ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0070C0"/>
                    </a:solidFill>
                  </a:rPr>
                  <a:t>更正</a:t>
                </a:r>
                <a:endParaRPr lang="en-US" altLang="zh-CN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对每个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zh-CN" altLang="en-US" dirty="0" smtClean="0"/>
                  <a:t>对应</a:t>
                </a:r>
                <a:r>
                  <a:rPr lang="zh-CN" altLang="en-US" i="0" dirty="0" smtClean="0">
                    <a:latin typeface="+mj-lt"/>
                  </a:rPr>
                  <a:t>到实数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0.</m:t>
                    </m:r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0…0</m:t>
                            </m:r>
                          </m:e>
                        </m:groupCh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0…0</m:t>
                            </m:r>
                          </m:e>
                        </m:groupCh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zh-CN" altLang="en-US" dirty="0" smtClean="0"/>
                  <a:t>得到单射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进制</m:t>
                    </m:r>
                  </m:oMath>
                </a14:m>
                <a:r>
                  <a:rPr lang="zh-CN" altLang="en-US" dirty="0" smtClean="0"/>
                  <a:t>实数取唯一表示对应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得到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ℕ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可能直接写出双射吗？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ℕ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678" b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2020/3/20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PS8 Prob5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06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r>
                  <a:rPr lang="zh-CN" altLang="en-US" dirty="0"/>
                  <a:t>“</a:t>
                </a:r>
                <a:r>
                  <a:rPr lang="en-US" altLang="zh-CN" sz="2000" dirty="0"/>
                  <a:t>=</a:t>
                </a:r>
                <a:r>
                  <a:rPr lang="zh-CN" altLang="en-US" dirty="0" smtClean="0"/>
                  <a:t>”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：两个集合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≡∀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dirty="0" smtClean="0">
                  <a:solidFill>
                    <a:schemeClr val="accent1"/>
                  </a:solidFill>
                </a:endParaRPr>
              </a:p>
              <a:p>
                <a:r>
                  <a:rPr lang="zh-CN" altLang="en-US" dirty="0" smtClean="0"/>
                  <a:t>“</a:t>
                </a:r>
                <a:r>
                  <a:rPr lang="en-US" altLang="zh-CN" sz="2000" dirty="0"/>
                  <a:t>&lt;</a:t>
                </a:r>
                <a:r>
                  <a:rPr lang="zh-CN" altLang="en-US" dirty="0" smtClean="0"/>
                  <a:t>”给过定义吗？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偶数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偶数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“</a:t>
                </a:r>
                <a:r>
                  <a:rPr lang="en-US" altLang="zh-CN" b="0" i="0" dirty="0" smtClean="0">
                    <a:latin typeface="+mj-lt"/>
                  </a:rPr>
                  <a:t>≤</a:t>
                </a:r>
                <a:r>
                  <a:rPr lang="zh-CN" altLang="en-US" dirty="0" smtClean="0"/>
                  <a:t>”</a:t>
                </a:r>
                <a:r>
                  <a:rPr lang="zh-CN" altLang="en-US" dirty="0"/>
                  <a:t>给过定义吗</a:t>
                </a:r>
                <a:r>
                  <a:rPr lang="zh-CN" altLang="en-US" dirty="0" smtClean="0"/>
                  <a:t>？</a:t>
                </a:r>
                <a:endParaRPr lang="zh-CN" altLang="en-US" dirty="0"/>
              </a:p>
              <a:p>
                <a:pPr marL="342900" lvl="1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2020/3/20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>
                <a:latin typeface="+mj-lt"/>
              </a:rPr>
              <a:t>=</a:t>
            </a:r>
            <a:r>
              <a:rPr lang="zh-CN" altLang="en-US" dirty="0" smtClean="0"/>
              <a:t>”和“</a:t>
            </a:r>
            <a:r>
              <a:rPr lang="en-US" altLang="zh-CN" dirty="0">
                <a:latin typeface="+mj-lt"/>
              </a:rPr>
              <a:t>&lt;</a:t>
            </a:r>
            <a:r>
              <a:rPr lang="zh-CN" altLang="en-US" dirty="0" smtClean="0"/>
              <a:t>”</a:t>
            </a:r>
            <a:r>
              <a:rPr lang="zh-CN" altLang="en-US" dirty="0"/>
              <a:t>是</a:t>
            </a:r>
            <a:r>
              <a:rPr lang="zh-CN" altLang="en-US" dirty="0" smtClean="0"/>
              <a:t>什么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918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46498</TotalTime>
  <Words>349</Words>
  <Application>Microsoft Office PowerPoint</Application>
  <PresentationFormat>自定义</PresentationFormat>
  <Paragraphs>164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等线</vt:lpstr>
      <vt:lpstr>等线 Light</vt:lpstr>
      <vt:lpstr>楷体</vt:lpstr>
      <vt:lpstr>Arial</vt:lpstr>
      <vt:lpstr>Arial Narrow</vt:lpstr>
      <vt:lpstr>Calibri</vt:lpstr>
      <vt:lpstr>Calibri Light</vt:lpstr>
      <vt:lpstr>Cambria Math</vt:lpstr>
      <vt:lpstr>Wingdings</vt:lpstr>
      <vt:lpstr>Office 主题​​</vt:lpstr>
      <vt:lpstr>自定义设计方案</vt:lpstr>
      <vt:lpstr>数论&amp;集合的基数 习题课</vt:lpstr>
      <vt:lpstr>作业情况概括</vt:lpstr>
      <vt:lpstr>PS8 Prob1 </vt:lpstr>
      <vt:lpstr>什么是基数？</vt:lpstr>
      <vt:lpstr>PS8 Prob2a</vt:lpstr>
      <vt:lpstr>PS8 Prob2b</vt:lpstr>
      <vt:lpstr>等势是什么？</vt:lpstr>
      <vt:lpstr>PS8 Prob5</vt:lpstr>
      <vt:lpstr>“=”和“&lt;”是什么</vt:lpstr>
      <vt:lpstr>不可数集都等势？</vt:lpstr>
      <vt:lpstr>PS8 Prob6a</vt:lpstr>
      <vt:lpstr>PS8 Prob6b</vt:lpstr>
      <vt:lpstr>PS8 Prob7a</vt:lpstr>
      <vt:lpstr>基数怎么算加乘幂？</vt:lpstr>
      <vt:lpstr>PS8 Prob7b的一个加强</vt:lpstr>
      <vt:lpstr>Thanks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Yuxin</dc:creator>
  <cp:lastModifiedBy>Adder</cp:lastModifiedBy>
  <cp:revision>352</cp:revision>
  <dcterms:created xsi:type="dcterms:W3CDTF">2019-07-23T07:18:13Z</dcterms:created>
  <dcterms:modified xsi:type="dcterms:W3CDTF">2020-03-20T04:30:18Z</dcterms:modified>
</cp:coreProperties>
</file>