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9"/>
  </p:notesMasterIdLst>
  <p:sldIdLst>
    <p:sldId id="256" r:id="rId3"/>
    <p:sldId id="278" r:id="rId4"/>
    <p:sldId id="279" r:id="rId5"/>
    <p:sldId id="280" r:id="rId6"/>
    <p:sldId id="281" r:id="rId7"/>
    <p:sldId id="282" r:id="rId8"/>
  </p:sldIdLst>
  <p:sldSz cx="9144000" cy="5148263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353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24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47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894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24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665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1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2060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9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353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124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477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1894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248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06650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0185" algn="l" defTabSz="68770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 sz="3200"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 sz="2800"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 sz="2400"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 sz="20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674000"/>
            <a:ext cx="38808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27352" y="1674000"/>
            <a:ext cx="38880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091" y="4844886"/>
            <a:ext cx="1254792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EEEC610F-3C03-4981-BC45-48C127B3AC92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885" y="4844886"/>
            <a:ext cx="50646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1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62"/>
        </a:buClr>
        <a:buFont typeface="Calibri" panose="020F0502020204030204" pitchFamily="34" charset="0"/>
        <a:buChar char="–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Calibri" panose="020F0502020204030204" pitchFamily="34" charset="0"/>
        <a:buChar char="»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54800"/>
            <a:ext cx="45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78000" y="4744800"/>
            <a:ext cx="1080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t>2020/5/8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第十二周课堂小测解答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给定简单图G和H，对于任意自然数k，在G或H中存在k度顶点的前提下，G的k度顶点导出子图与H的k度顶点导出子图同构</a:t>
            </a:r>
          </a:p>
          <a:p>
            <a:pPr lvl="1"/>
            <a:r>
              <a:rPr lang="zh-CN" altLang="en-US"/>
              <a:t>由题意得，对于任意自然数</a:t>
            </a:r>
            <a:r>
              <a:rPr lang="en-US" altLang="zh-CN"/>
              <a:t>k</a:t>
            </a:r>
            <a:r>
              <a:rPr lang="zh-CN" altLang="en-US"/>
              <a:t>，</a:t>
            </a:r>
            <a:r>
              <a:rPr lang="en-US" altLang="zh-CN"/>
              <a:t>G</a:t>
            </a:r>
            <a:r>
              <a:rPr lang="zh-CN" altLang="en-US"/>
              <a:t>和</a:t>
            </a:r>
            <a:r>
              <a:rPr lang="en-US" altLang="zh-CN"/>
              <a:t>H</a:t>
            </a:r>
            <a:r>
              <a:rPr lang="zh-CN" altLang="en-US"/>
              <a:t>中有相同多个</a:t>
            </a:r>
            <a:r>
              <a:rPr lang="en-US" altLang="zh-CN"/>
              <a:t>k</a:t>
            </a:r>
            <a:r>
              <a:rPr lang="zh-CN" altLang="en-US"/>
              <a:t>度顶点</a:t>
            </a:r>
          </a:p>
          <a:p>
            <a:pPr lvl="1"/>
            <a:r>
              <a:rPr lang="zh-CN" altLang="en-US"/>
              <a:t>于是</a:t>
            </a:r>
          </a:p>
          <a:p>
            <a:pPr lvl="2"/>
            <a:r>
              <a:rPr lang="zh-CN" altLang="en-US"/>
              <a:t>G的顶点度序列与H的顶点度序列相同</a:t>
            </a:r>
          </a:p>
          <a:p>
            <a:pPr lvl="2"/>
            <a:r>
              <a:rPr lang="zh-CN" altLang="en-US"/>
              <a:t>G的顶点个数与H的顶点个数相同</a:t>
            </a:r>
            <a:endParaRPr lang="zh-CN" altLang="en-US" sz="1350"/>
          </a:p>
          <a:p>
            <a:pPr lvl="2"/>
            <a:r>
              <a:rPr lang="zh-CN" altLang="en-US"/>
              <a:t>G的边数与H的边数相同</a:t>
            </a:r>
            <a:endParaRPr lang="en-US" altLang="zh-CN"/>
          </a:p>
          <a:p>
            <a:pPr lvl="3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日小测 </a:t>
            </a:r>
            <a:r>
              <a:rPr lang="en-US" altLang="zh-CN"/>
              <a:t>Prob3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986186"/>
            <a:ext cx="7886700" cy="3636000"/>
          </a:xfrm>
        </p:spPr>
        <p:txBody>
          <a:bodyPr/>
          <a:lstStyle/>
          <a:p>
            <a:r>
              <a:rPr lang="zh-CN" altLang="en-US"/>
              <a:t>给定简单图G和H</a:t>
            </a:r>
          </a:p>
          <a:p>
            <a:pPr lvl="1"/>
            <a:r>
              <a:rPr lang="en-US" altLang="zh-CN"/>
              <a:t>“</a:t>
            </a:r>
            <a:r>
              <a:rPr lang="zh-CN" altLang="en-US"/>
              <a:t>若对于任意自然数k，在G或H中存在k度顶点的前提下，G的k度顶点导出子图与H的k度顶点导出子图同构，则G和H同构</a:t>
            </a:r>
            <a:r>
              <a:rPr lang="en-US" altLang="zh-CN"/>
              <a:t>”</a:t>
            </a:r>
          </a:p>
          <a:p>
            <a:pPr lvl="1"/>
            <a:r>
              <a:rPr lang="zh-CN" altLang="en-US"/>
              <a:t>反例：</a:t>
            </a:r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5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日小测 </a:t>
            </a:r>
            <a:r>
              <a:rPr lang="en-US" altLang="zh-CN">
                <a:sym typeface="+mn-ea"/>
              </a:rPr>
              <a:t>Prob4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2388870"/>
            <a:ext cx="2529840" cy="107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95" y="2403475"/>
            <a:ext cx="250698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87" y="1771302"/>
            <a:ext cx="5366889" cy="5212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258" y="3188118"/>
            <a:ext cx="3205236" cy="72969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对于有限个顶点的简单图</a:t>
            </a:r>
          </a:p>
          <a:p>
            <a:pPr lvl="1"/>
            <a:r>
              <a:rPr lang="zh-CN" altLang="en-US" dirty="0"/>
              <a:t>记顶点平均度</a:t>
            </a:r>
            <a:r>
              <a:rPr lang="en-US" altLang="zh-CN" dirty="0"/>
              <a:t>k</a:t>
            </a:r>
            <a:r>
              <a:rPr lang="en-US" altLang="zh-CN" dirty="0">
                <a:sym typeface="+mn-ea"/>
              </a:rPr>
              <a:t>=2|E|/|V|</a:t>
            </a:r>
            <a:r>
              <a:rPr lang="zh-CN" altLang="en-US" dirty="0"/>
              <a:t>，最大点度Δ</a:t>
            </a:r>
          </a:p>
          <a:p>
            <a:pPr lvl="2"/>
            <a:r>
              <a:rPr lang="zh-CN" altLang="en-US" dirty="0"/>
              <a:t>从图中删去一个度最大的顶点不会使其顶点平均度增加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从图中删去一个度</a:t>
            </a:r>
            <a:r>
              <a:rPr lang="zh-CN" altLang="en-US" dirty="0" smtClean="0">
                <a:sym typeface="+mn-ea"/>
              </a:rPr>
              <a:t>最</a:t>
            </a:r>
            <a:r>
              <a:rPr lang="zh-CN" altLang="en-US" dirty="0">
                <a:sym typeface="+mn-ea"/>
              </a:rPr>
              <a:t>小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顶点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可能</a:t>
            </a:r>
            <a:r>
              <a:rPr lang="zh-CN" altLang="en-US" dirty="0">
                <a:sym typeface="+mn-ea"/>
              </a:rPr>
              <a:t>使其顶点平均</a:t>
            </a:r>
            <a:r>
              <a:rPr lang="zh-CN" altLang="en-US" dirty="0" smtClean="0">
                <a:sym typeface="+mn-ea"/>
              </a:rPr>
              <a:t>度减小</a:t>
            </a:r>
          </a:p>
          <a:p>
            <a:pPr marL="1028700" lvl="3" indent="0">
              <a:buNone/>
            </a:pPr>
            <a:r>
              <a:rPr lang="en-US" altLang="zh-CN" dirty="0" smtClean="0"/>
              <a:t>K_2</a:t>
            </a:r>
            <a:r>
              <a:rPr lang="zh-CN" altLang="en-US" dirty="0" smtClean="0"/>
              <a:t>删去一个点后平均度从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减少为</a:t>
            </a:r>
            <a:r>
              <a:rPr lang="en-US" altLang="zh-CN" dirty="0" smtClean="0"/>
              <a:t>0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点邻居的度的平均值不会</a:t>
            </a:r>
            <a:r>
              <a:rPr lang="zh-CN" altLang="en-US" b="1" dirty="0">
                <a:solidFill>
                  <a:srgbClr val="FF0000"/>
                </a:solidFill>
              </a:rPr>
              <a:t>小于</a:t>
            </a:r>
            <a:r>
              <a:rPr lang="zh-CN" altLang="en-US" dirty="0"/>
              <a:t>该图的顶点平均度</a:t>
            </a:r>
          </a:p>
          <a:p>
            <a:pPr lvl="2"/>
            <a:r>
              <a:rPr lang="zh-CN" altLang="en-US" dirty="0"/>
              <a:t>友谊悖论：你的朋友平均的朋友数很可能比你更多</a:t>
            </a:r>
          </a:p>
          <a:p>
            <a:pPr lvl="4"/>
            <a:endParaRPr lang="zh-CN" altLang="en-US" dirty="0"/>
          </a:p>
          <a:p>
            <a:pPr lvl="2"/>
            <a:r>
              <a:rPr lang="zh-CN" altLang="en-US" dirty="0"/>
              <a:t>即证明</a:t>
            </a:r>
          </a:p>
          <a:p>
            <a:pPr lvl="4"/>
            <a:endParaRPr lang="zh-CN" altLang="en-US" dirty="0"/>
          </a:p>
          <a:p>
            <a:pPr lvl="3"/>
            <a:r>
              <a:rPr lang="zh-CN" altLang="en-US" dirty="0"/>
              <a:t>直观解释：前者是一个加权平均，一个顶点被记数的次数与其度正相关，即度越大的点权重越大（完整计算见下页）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endParaRPr lang="zh-CN" altLang="en-US" dirty="0"/>
          </a:p>
          <a:p>
            <a:pPr marL="34290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日小测 </a:t>
            </a:r>
            <a:r>
              <a:rPr lang="en-US" altLang="zh-CN" dirty="0"/>
              <a:t>Prob2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570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46570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友谊悖论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765550" y="1965325"/>
            <a:ext cx="4749800" cy="503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利用加法交换律，改变对</a:t>
            </a:r>
            <a:r>
              <a:rPr lang="en-US" altLang="zh-CN"/>
              <a:t>u,v</a:t>
            </a:r>
            <a:r>
              <a:rPr lang="zh-CN" altLang="en-US"/>
              <a:t>的求和顺序，之后提取常数</a:t>
            </a:r>
            <a:r>
              <a:rPr lang="en-US" altLang="zh-CN"/>
              <a:t>d_v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865" y="1036955"/>
            <a:ext cx="2621765" cy="2649931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3765550" y="1256665"/>
            <a:ext cx="4749800" cy="503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定义随机变量</a:t>
            </a:r>
            <a:r>
              <a:rPr lang="en-US" altLang="zh-CN"/>
              <a:t>1[u,v]</a:t>
            </a:r>
            <a:r>
              <a:rPr lang="zh-CN" altLang="en-US"/>
              <a:t>，当边</a:t>
            </a:r>
            <a:r>
              <a:rPr lang="en-US" altLang="zh-CN"/>
              <a:t>(u,v)</a:t>
            </a:r>
            <a:r>
              <a:rPr lang="zh-CN" altLang="en-US"/>
              <a:t>存在时取</a:t>
            </a:r>
            <a:r>
              <a:rPr lang="en-US" altLang="zh-CN"/>
              <a:t>1</a:t>
            </a:r>
            <a:r>
              <a:rPr lang="zh-CN" altLang="en-US"/>
              <a:t>，其他情况下取</a:t>
            </a:r>
            <a:r>
              <a:rPr lang="en-US" altLang="zh-CN"/>
              <a:t>0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446145" y="1280160"/>
            <a:ext cx="210820" cy="51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446780" y="1981835"/>
            <a:ext cx="210185" cy="51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95" y="3869690"/>
            <a:ext cx="3966667" cy="691286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3065145" y="3107055"/>
            <a:ext cx="2268220" cy="503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t>Cauchy-Schwarz</a:t>
            </a:r>
            <a:r>
              <a:rPr lang="zh-CN"/>
              <a:t>不等式</a:t>
            </a:r>
          </a:p>
        </p:txBody>
      </p:sp>
      <p:sp>
        <p:nvSpPr>
          <p:cNvPr id="17" name="右箭头 16"/>
          <p:cNvSpPr/>
          <p:nvPr/>
        </p:nvSpPr>
        <p:spPr>
          <a:xfrm rot="5400000">
            <a:off x="3555365" y="3524885"/>
            <a:ext cx="210185" cy="511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存在一个奇自然数k，能找到一个k-正则图，该图的某个子图中含有奇数个度为奇数的顶点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错误</a:t>
            </a:r>
            <a:r>
              <a:rPr lang="zh-CN" altLang="en-US"/>
              <a:t>，图中度为奇数的顶点个数总为偶数个</a:t>
            </a:r>
          </a:p>
          <a:p>
            <a:pPr lvl="0"/>
            <a:r>
              <a:rPr lang="zh-CN" altLang="en-US"/>
              <a:t>可以找到某个阈值k，对于任意的n&gt;=k，总存在顶点数为n的自补图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错误</a:t>
            </a:r>
            <a:r>
              <a:rPr lang="zh-CN" altLang="en-US"/>
              <a:t>，当完全图</a:t>
            </a:r>
            <a:r>
              <a:rPr lang="en-US" altLang="zh-CN"/>
              <a:t>K_n</a:t>
            </a:r>
            <a:r>
              <a:rPr lang="zh-CN" altLang="en-US"/>
              <a:t>有奇数条边时，不可能找到顶点数为</a:t>
            </a:r>
            <a:r>
              <a:rPr lang="en-US" altLang="zh-CN"/>
              <a:t>n</a:t>
            </a:r>
            <a:r>
              <a:rPr lang="zh-CN" altLang="en-US"/>
              <a:t>的自补图</a:t>
            </a:r>
          </a:p>
          <a:p>
            <a:pPr lvl="0"/>
            <a:r>
              <a:rPr lang="zh-CN" altLang="en-US"/>
              <a:t>存在无穷多个顶点数各不相同的自补图</a:t>
            </a:r>
          </a:p>
          <a:p>
            <a:pPr lvl="1"/>
            <a:r>
              <a:rPr lang="zh-CN" altLang="en-US">
                <a:solidFill>
                  <a:schemeClr val="accent5"/>
                </a:solidFill>
              </a:rPr>
              <a:t>正确</a:t>
            </a:r>
            <a:r>
              <a:rPr lang="zh-CN" altLang="en-US"/>
              <a:t>，这里给一种从任意</a:t>
            </a:r>
            <a:r>
              <a:rPr lang="en-US" altLang="zh-CN"/>
              <a:t>n</a:t>
            </a:r>
            <a:r>
              <a:rPr lang="zh-CN" altLang="en-US"/>
              <a:t>个顶点自补图构造</a:t>
            </a:r>
            <a:r>
              <a:rPr lang="en-US" altLang="zh-CN"/>
              <a:t>(n+4)</a:t>
            </a:r>
            <a:r>
              <a:rPr lang="zh-CN" altLang="en-US"/>
              <a:t>个顶点自补图的方法</a:t>
            </a:r>
          </a:p>
          <a:p>
            <a:pPr marL="685800" lvl="2" indent="0">
              <a:buNone/>
            </a:pPr>
            <a:r>
              <a:rPr lang="en-US" altLang="zh-CN"/>
              <a:t>		</a:t>
            </a:r>
            <a:r>
              <a:rPr lang="zh-CN" altLang="en-US"/>
              <a:t>如左图，在原图中所有点与新增加的</a:t>
            </a:r>
            <a:r>
              <a:rPr lang="en-US" altLang="zh-CN"/>
              <a:t>B,C</a:t>
            </a:r>
            <a:r>
              <a:rPr lang="zh-CN" altLang="en-US"/>
              <a:t>两个点之间增加边，</a:t>
            </a:r>
          </a:p>
          <a:p>
            <a:pPr marL="685800" lvl="2" indent="0">
              <a:buNone/>
            </a:pPr>
            <a:r>
              <a:rPr lang="en-US" altLang="zh-CN"/>
              <a:t>		</a:t>
            </a:r>
            <a:r>
              <a:rPr lang="zh-CN" altLang="en-US"/>
              <a:t>取原图的一个自补映射</a:t>
            </a:r>
            <a:r>
              <a:rPr lang="en-US" altLang="zh-CN"/>
              <a:t>f</a:t>
            </a:r>
            <a:r>
              <a:rPr lang="zh-CN" altLang="en-US"/>
              <a:t>，可构造新图的自补映射</a:t>
            </a:r>
            <a:r>
              <a:rPr lang="en-US" altLang="zh-CN"/>
              <a:t>f'</a:t>
            </a:r>
            <a:endParaRPr lang="zh-CN" altLang="en-US"/>
          </a:p>
          <a:p>
            <a:pPr marL="685800" lvl="2" indent="0">
              <a:buNone/>
            </a:pPr>
            <a:r>
              <a:rPr lang="en-US" altLang="zh-CN"/>
              <a:t>	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8</a:t>
            </a:r>
            <a:r>
              <a:rPr lang="zh-CN" altLang="en-US"/>
              <a:t>日小测 </a:t>
            </a:r>
            <a:r>
              <a:rPr lang="en-US" altLang="zh-CN"/>
              <a:t>Prob3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2020/5/8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095375" y="3615690"/>
            <a:ext cx="1386840" cy="1122045"/>
            <a:chOff x="2838" y="5746"/>
            <a:chExt cx="2184" cy="1767"/>
          </a:xfrm>
        </p:grpSpPr>
        <p:sp>
          <p:nvSpPr>
            <p:cNvPr id="6" name="椭圆 5"/>
            <p:cNvSpPr/>
            <p:nvPr/>
          </p:nvSpPr>
          <p:spPr>
            <a:xfrm>
              <a:off x="2838" y="5991"/>
              <a:ext cx="1509" cy="152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阶自补图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4806" y="5746"/>
              <a:ext cx="217" cy="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4806" y="6221"/>
              <a:ext cx="217" cy="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793" y="6743"/>
              <a:ext cx="217" cy="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4806" y="7268"/>
              <a:ext cx="217" cy="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cxnSp>
          <p:nvCxnSpPr>
            <p:cNvPr id="12" name="直接连接符 11"/>
            <p:cNvCxnSpPr>
              <a:stCxn id="6" idx="7"/>
              <a:endCxn id="9" idx="2"/>
            </p:cNvCxnSpPr>
            <p:nvPr/>
          </p:nvCxnSpPr>
          <p:spPr>
            <a:xfrm>
              <a:off x="4126" y="6214"/>
              <a:ext cx="667" cy="6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7"/>
              <a:endCxn id="8" idx="2"/>
            </p:cNvCxnSpPr>
            <p:nvPr/>
          </p:nvCxnSpPr>
          <p:spPr>
            <a:xfrm>
              <a:off x="4126" y="6214"/>
              <a:ext cx="680" cy="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6"/>
              <a:endCxn id="8" idx="2"/>
            </p:cNvCxnSpPr>
            <p:nvPr/>
          </p:nvCxnSpPr>
          <p:spPr>
            <a:xfrm flipV="1">
              <a:off x="4347" y="6344"/>
              <a:ext cx="459" cy="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8" idx="2"/>
            </p:cNvCxnSpPr>
            <p:nvPr/>
          </p:nvCxnSpPr>
          <p:spPr>
            <a:xfrm flipV="1">
              <a:off x="4126" y="6344"/>
              <a:ext cx="680" cy="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5"/>
              <a:endCxn id="9" idx="2"/>
            </p:cNvCxnSpPr>
            <p:nvPr/>
          </p:nvCxnSpPr>
          <p:spPr>
            <a:xfrm flipV="1">
              <a:off x="4126" y="6866"/>
              <a:ext cx="667" cy="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6"/>
              <a:endCxn id="9" idx="2"/>
            </p:cNvCxnSpPr>
            <p:nvPr/>
          </p:nvCxnSpPr>
          <p:spPr>
            <a:xfrm>
              <a:off x="4347" y="6752"/>
              <a:ext cx="446" cy="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0"/>
              <a:endCxn id="9" idx="4"/>
            </p:cNvCxnSpPr>
            <p:nvPr/>
          </p:nvCxnSpPr>
          <p:spPr>
            <a:xfrm flipH="1" flipV="1">
              <a:off x="4902" y="6988"/>
              <a:ext cx="13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0"/>
              <a:endCxn id="8" idx="4"/>
            </p:cNvCxnSpPr>
            <p:nvPr/>
          </p:nvCxnSpPr>
          <p:spPr>
            <a:xfrm flipV="1">
              <a:off x="4902" y="6466"/>
              <a:ext cx="13" cy="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7" idx="4"/>
            </p:cNvCxnSpPr>
            <p:nvPr/>
          </p:nvCxnSpPr>
          <p:spPr>
            <a:xfrm flipH="1" flipV="1">
              <a:off x="4915" y="5991"/>
              <a:ext cx="2" cy="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4142740"/>
            <a:ext cx="3939235" cy="340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492</Words>
  <Application>Microsoft Office PowerPoint</Application>
  <PresentationFormat>自定义</PresentationFormat>
  <Paragraphs>61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Arial</vt:lpstr>
      <vt:lpstr>Arial Narrow</vt:lpstr>
      <vt:lpstr>Calibri</vt:lpstr>
      <vt:lpstr>Wingdings</vt:lpstr>
      <vt:lpstr>Office 主题​​</vt:lpstr>
      <vt:lpstr>自定义设计方案</vt:lpstr>
      <vt:lpstr>WPS 公式 3.0</vt:lpstr>
      <vt:lpstr>第十二周课堂小测解答</vt:lpstr>
      <vt:lpstr>5月6日小测 Prob3</vt:lpstr>
      <vt:lpstr>5月6日小测 Prob4</vt:lpstr>
      <vt:lpstr>5月8日小测 Prob2</vt:lpstr>
      <vt:lpstr>友谊悖论</vt:lpstr>
      <vt:lpstr>5月8日小测 Prob3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373641332@qq.com</cp:lastModifiedBy>
  <cp:revision>388</cp:revision>
  <dcterms:created xsi:type="dcterms:W3CDTF">2019-07-23T07:18:00Z</dcterms:created>
  <dcterms:modified xsi:type="dcterms:W3CDTF">2020-05-08T14:44:40Z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