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1"/>
  </p:notes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9144000" cy="5148263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353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24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47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894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24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665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1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002060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353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124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477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1894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248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0665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018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 sz="3200"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 sz="2800"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 sz="2400"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 sz="20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674000"/>
            <a:ext cx="38808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27352" y="1674000"/>
            <a:ext cx="38880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091" y="4844886"/>
            <a:ext cx="1254792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EEEC610F-3C03-4981-BC45-48C127B3AC92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885" y="4844886"/>
            <a:ext cx="50646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1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62"/>
        </a:buClr>
        <a:buFont typeface="Calibri" panose="020F0502020204030204" pitchFamily="34" charset="0"/>
        <a:buChar char="–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Calibri" panose="020F0502020204030204" pitchFamily="34" charset="0"/>
        <a:buChar char="»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54800"/>
            <a:ext cx="45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78000" y="4744800"/>
            <a:ext cx="1080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t>2020/5/29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第三次图论习题课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丁文韬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“n</a:t>
            </a:r>
            <a:r>
              <a:rPr lang="zh-CN" altLang="en-US" dirty="0"/>
              <a:t>个顶点的</a:t>
            </a:r>
            <a:r>
              <a:rPr lang="en-US" altLang="zh-CN" dirty="0"/>
              <a:t>XX</a:t>
            </a:r>
            <a:r>
              <a:rPr lang="zh-CN" altLang="en-US" dirty="0"/>
              <a:t>图”到底是什么意思？</a:t>
            </a:r>
            <a:endParaRPr lang="en-US" altLang="zh-CN" dirty="0"/>
          </a:p>
          <a:p>
            <a:pPr lvl="1"/>
            <a:r>
              <a:rPr lang="zh-CN" altLang="en-US" dirty="0"/>
              <a:t>是一个图还是若干图的集合？</a:t>
            </a:r>
            <a:endParaRPr lang="en-US" altLang="zh-CN" dirty="0"/>
          </a:p>
          <a:p>
            <a:r>
              <a:rPr lang="zh-CN" altLang="en-US" dirty="0"/>
              <a:t>本次内容</a:t>
            </a:r>
            <a:endParaRPr lang="en-US" altLang="zh-CN" dirty="0"/>
          </a:p>
          <a:p>
            <a:pPr lvl="1"/>
            <a:r>
              <a:rPr lang="en-US" altLang="zh-CN" dirty="0"/>
              <a:t>GPS5</a:t>
            </a:r>
            <a:r>
              <a:rPr lang="zh-CN" altLang="en-US" dirty="0"/>
              <a:t>：哈密尔顿图</a:t>
            </a:r>
            <a:endParaRPr lang="en-US" altLang="zh-CN" dirty="0"/>
          </a:p>
          <a:p>
            <a:pPr lvl="2"/>
            <a:r>
              <a:rPr lang="en-US" altLang="zh-CN" dirty="0"/>
              <a:t>Prob 3</a:t>
            </a:r>
          </a:p>
          <a:p>
            <a:pPr lvl="2"/>
            <a:r>
              <a:rPr lang="en-US" altLang="zh-CN" dirty="0"/>
              <a:t>Prob 6</a:t>
            </a:r>
          </a:p>
          <a:p>
            <a:pPr lvl="1"/>
            <a:r>
              <a:rPr lang="en-US" altLang="zh-CN" dirty="0"/>
              <a:t>GPS2</a:t>
            </a:r>
            <a:r>
              <a:rPr lang="zh-CN" altLang="en-US" dirty="0"/>
              <a:t>：最短通路</a:t>
            </a:r>
            <a:endParaRPr lang="en-US" altLang="zh-CN" dirty="0"/>
          </a:p>
          <a:p>
            <a:pPr lvl="2"/>
            <a:r>
              <a:rPr lang="en-US" altLang="zh-CN" dirty="0"/>
              <a:t>Prob 1</a:t>
            </a:r>
          </a:p>
          <a:p>
            <a:pPr lvl="2"/>
            <a:r>
              <a:rPr lang="en-US" altLang="zh-CN" dirty="0"/>
              <a:t>Prob 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作业情况概况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27CB0F8-3928-4EEA-AC74-21D9091B6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试证明一个竞赛图含有哈密尔顿回路的</a:t>
                </a:r>
                <a:r>
                  <a:rPr lang="zh-CN" altLang="en-US" b="1" dirty="0"/>
                  <a:t>充分</a:t>
                </a:r>
                <a:r>
                  <a:rPr lang="zh-CN" altLang="en-US" dirty="0"/>
                  <a:t>必要条件是该图为强连通图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不可接受的解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顶点的竞赛图为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，考虑增加一个顶点的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存在问题的解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dirty="0"/>
                  <a:t>……</a:t>
                </a:r>
                <a:r>
                  <a:rPr lang="zh-CN" altLang="en-US" dirty="0"/>
                  <a:t>对于某个简单回路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外的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，由图的强连通性，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的出入度均不为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于是</a:t>
                </a:r>
                <a:r>
                  <a:rPr lang="zh-CN" altLang="en-US" dirty="0"/>
                  <a:t>存在边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b="0" dirty="0"/>
                  <a:t>，</a:t>
                </a:r>
                <a:r>
                  <a:rPr lang="en-US" altLang="zh-CN" b="0" dirty="0"/>
                  <a:t>……</a:t>
                </a:r>
              </a:p>
              <a:p>
                <a:pPr lvl="2"/>
                <a:r>
                  <a:rPr lang="zh-CN" altLang="en-US" dirty="0"/>
                  <a:t>如果只需要出入度不为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，为什么不是不相邻的两个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需要进一步说明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2"/>
                <a:r>
                  <a:rPr lang="zh-CN" altLang="en-US" dirty="0"/>
                  <a:t>为什么不会只找到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需要进一步说明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27CB0F8-3928-4EEA-AC74-21D9091B6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14B68D-4EF5-4EE6-86EA-D88F9771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3C56B-4DEE-47CA-B6A5-ADF3635E1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274452E-CF8E-4AC9-B908-E7E8223D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GPS5 Prob3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40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B1AEEC8-BEFA-4F21-9012-306E06C82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79201"/>
                <a:ext cx="6061925" cy="3636000"/>
              </a:xfrm>
            </p:spPr>
            <p:txBody>
              <a:bodyPr/>
              <a:lstStyle/>
              <a:p>
                <a:r>
                  <a:rPr lang="zh-CN" altLang="en-US" dirty="0"/>
                  <a:t>证明强连通的竞赛图一定是哈密尔顿图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由强连通性，可以在图上找到一个圈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证明任意</a:t>
                </a:r>
                <a:r>
                  <a:rPr lang="zh-CN" altLang="en-US" b="0" i="0" dirty="0">
                    <a:latin typeface="+mj-lt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要么包含所有顶点，要么可以扩大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外的任意的顶点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若存在右上所示的红色结构，自然可扩大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否则要么任意</a:t>
                </a:r>
                <a:r>
                  <a:rPr lang="en-US" altLang="zh-CN" b="1" dirty="0"/>
                  <a:t>C</a:t>
                </a:r>
                <a:r>
                  <a:rPr lang="zh-CN" altLang="en-US" b="1" dirty="0"/>
                  <a:t>上的顶点到</a:t>
                </a:r>
                <a:r>
                  <a:rPr lang="en-US" altLang="zh-CN" b="1" dirty="0"/>
                  <a:t>u</a:t>
                </a:r>
                <a:r>
                  <a:rPr lang="zh-CN" altLang="en-US" b="1" dirty="0"/>
                  <a:t>有边，要么</a:t>
                </a:r>
                <a:r>
                  <a:rPr lang="en-US" altLang="zh-CN" b="1" dirty="0"/>
                  <a:t>u</a:t>
                </a:r>
                <a:r>
                  <a:rPr lang="zh-CN" altLang="en-US" b="1" dirty="0"/>
                  <a:t>到任意</a:t>
                </a:r>
                <a:r>
                  <a:rPr lang="en-US" altLang="zh-CN" b="1" dirty="0"/>
                  <a:t>C</a:t>
                </a:r>
                <a:r>
                  <a:rPr lang="zh-CN" altLang="en-US" b="1" dirty="0"/>
                  <a:t>上的顶点右边</a:t>
                </a:r>
                <a:endParaRPr lang="en-US" altLang="zh-CN" b="1" dirty="0"/>
              </a:p>
              <a:p>
                <a:pPr lvl="2"/>
                <a:r>
                  <a:rPr lang="zh-CN" altLang="en-US" dirty="0"/>
                  <a:t>考虑右下图中红色边的方向，若为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上另一条边只能定向为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继而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中未确定的边只能定向为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依次类推。 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若红色边的为𝑢 → 𝑐𝑖，类似地考虑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B1AEEC8-BEFA-4F21-9012-306E06C82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79201"/>
                <a:ext cx="6061925" cy="3636000"/>
              </a:xfrm>
              <a:blipFill>
                <a:blip r:embed="rId2"/>
                <a:stretch>
                  <a:fillRect l="-402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7E15E6-C7D4-4FE4-A0CE-C90A3787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03D91-1C4B-419D-9E2F-0EE7C43CD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0BAB34A-D9DE-42C6-97E0-DFD8D1D9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GPS5 Prob3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FE2194-3654-4D52-AF0E-D2D2DB25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01" y="1137067"/>
            <a:ext cx="1717050" cy="3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3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48B955D-94FB-4756-8037-CC313B1B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1" y="1231974"/>
            <a:ext cx="1654095" cy="1693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829A666-1535-48EB-BBF5-D147FDF6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由强连通性，存在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出发的路径回到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上一点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，记路径上从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开始到第一个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上点的部分为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上所有点到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/>
                  <a:t>边的情况</a:t>
                </a:r>
                <a:endParaRPr lang="en-US" altLang="zh-CN" dirty="0"/>
              </a:p>
              <a:p>
                <a:pPr lvl="2"/>
                <a:r>
                  <a:rPr lang="zh-CN" altLang="en-US" b="0" i="0" dirty="0">
                    <a:latin typeface="+mj-lt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是圈，</a:t>
                </a:r>
                <a:r>
                  <a:rPr lang="zh-CN" altLang="en-US" b="0" i="0" dirty="0">
                    <a:latin typeface="+mj-lt"/>
                  </a:rPr>
                  <a:t>可保证找到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中上一个点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有边，用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groupCh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取代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即可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同理对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上所有点</a:t>
                </a:r>
                <a:r>
                  <a:rPr lang="zh-CN" altLang="en-US" i="0" dirty="0">
                    <a:latin typeface="+mj-lt"/>
                  </a:rPr>
                  <a:t>有</a:t>
                </a:r>
                <a:r>
                  <a:rPr lang="zh-CN" altLang="en-US" dirty="0"/>
                  <a:t>边亦可得到更大简单回路</a:t>
                </a:r>
                <a:endParaRPr lang="en-US" altLang="zh-CN" dirty="0"/>
              </a:p>
              <a:p>
                <a:r>
                  <a:rPr lang="zh-CN" altLang="en-US" dirty="0"/>
                  <a:t>综上，存在点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不属于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时必能找到更大简单回路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递归可得必存在哈密尔顿简单回路</a:t>
                </a:r>
                <a:endParaRPr lang="en-US" altLang="zh-CN" dirty="0"/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亦可通过归纳法进行证明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要明确归纳步骤讨论对象为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阶竞赛图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需利用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作为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圈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的性质说明与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方向相同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的“三角形”存在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829A666-1535-48EB-BBF5-D147FDF6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 t="-2013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F5826-6685-4C89-84F4-97FB7620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A64F4B-2160-47F0-BB85-456917D9B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F7BFE4B-A3C3-49DD-B554-BC2FE3C4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GPS5 Prob3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2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CB0D1A4-424B-4EA3-ACC1-33764634F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一定存在哈密尔顿回路。（提示：可使用数学归纳法证明）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错解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dirty="0"/>
                  <a:t>……</a:t>
                </a: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阶图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加</a:t>
                </a:r>
                <a:r>
                  <a:rPr lang="zh-CN" altLang="en-US" dirty="0"/>
                  <a:t>一个顶点和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条</a:t>
                </a:r>
                <a:r>
                  <a:rPr lang="zh-CN" altLang="en-US" dirty="0"/>
                  <a:t>边</a:t>
                </a:r>
                <a:r>
                  <a:rPr lang="en-US" altLang="zh-CN" dirty="0"/>
                  <a:t>……</a:t>
                </a:r>
              </a:p>
              <a:p>
                <a:pPr lvl="2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中不存在度为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的顶点呢？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更正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zh-CN" altLang="en-US" dirty="0"/>
                  <a:t>取一个度最小的顶点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，显然有哈密尔顿回路，否则</a:t>
                </a:r>
                <a:r>
                  <a:rPr lang="en-US" altLang="zh-CN" dirty="0"/>
                  <a:t>……</a:t>
                </a:r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无视提示的解</a:t>
                </a:r>
                <a:endParaRPr lang="en-US" altLang="zh-CN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可以通过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删除不超过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条边得到，考虑任意不相邻的点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CB0D1A4-424B-4EA3-ACC1-33764634F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08620-1488-4430-866F-584781FD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8AE7D-CE39-4ADF-A37A-71D2E3DEE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78D8C72-115B-45A3-9C4A-C88F1023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GPS5 Prob6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34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1323C0F-9F71-43E5-B0A2-39505C5D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证明：</a:t>
                </a:r>
                <a:r>
                  <a:rPr lang="en-US" altLang="zh-CN" dirty="0"/>
                  <a:t>Dijkstra</a:t>
                </a:r>
                <a:r>
                  <a:rPr lang="zh-CN" altLang="en-US" dirty="0"/>
                  <a:t>算法每次更新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时，当前的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对于要加入的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都满足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等于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最短路的权值。</a:t>
                </a:r>
                <a:endParaRPr lang="en-US" altLang="zh-CN" dirty="0"/>
              </a:p>
              <a:p>
                <a:r>
                  <a:rPr lang="zh-CN" altLang="en-US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 i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归纳时，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的含义应该是什么？</a:t>
                </a:r>
                <a:endParaRPr lang="en-US" altLang="zh-CN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如果不知道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最短路的权值，自然也不应该知道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到其他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中顶点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的最短路权值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accent1"/>
                    </a:solidFill>
                    <a:latin typeface="+mn-ea"/>
                  </a:rPr>
                  <a:t>一种解</a:t>
                </a:r>
                <a:endParaRPr lang="en-US" altLang="zh-CN" dirty="0">
                  <a:solidFill>
                    <a:schemeClr val="accent1"/>
                  </a:solidFill>
                  <a:latin typeface="+mn-ea"/>
                </a:endParaRPr>
              </a:p>
              <a:p>
                <a:pPr lvl="1"/>
                <a:r>
                  <a:rPr lang="zh-CN" altLang="en-US" dirty="0">
                    <a:latin typeface="+mn-ea"/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latin typeface="+mn-ea"/>
                  </a:rPr>
                  <a:t>的最短路径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+mn-ea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能找到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+mn-ea"/>
                  </a:rPr>
                  <a:t>上第一个不属于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+mn-ea"/>
                  </a:rPr>
                  <a:t>的点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>
                    <a:latin typeface="+mn-ea"/>
                  </a:rPr>
                  <a:t>它在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+mn-ea"/>
                  </a:rPr>
                  <a:t>上的前一个顶点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>
                  <a:latin typeface="+mn-ea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→→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→→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1323C0F-9F71-43E5-B0A2-39505C5D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2349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E0C709-9878-40F7-8040-6FAEA189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25C18-8463-4877-8B35-7D39A4D07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C03599F-F9C5-429F-8A14-59450F7D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GPS6 Prob1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5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C3854B1-14D7-4148-87C3-5576183F0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修改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算法，对于任意点对</a:t>
                </a:r>
                <a:r>
                  <a:rPr lang="en-US" altLang="zh-CN" dirty="0"/>
                  <a:t>a, z</a:t>
                </a:r>
                <a:r>
                  <a:rPr lang="zh-CN" altLang="en-US" dirty="0"/>
                  <a:t>，试求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最强</a:t>
                </a:r>
                <a:r>
                  <a:rPr lang="zh-CN" altLang="en-US" dirty="0"/>
                  <a:t>的通路的强度可以是多少。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7: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11: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12: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性质相似的代数结构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b="0" dirty="0"/>
                  <a:t> /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altLang="zh-CN" dirty="0"/>
                  <a:t> 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/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C3854B1-14D7-4148-87C3-5576183F0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9D7C6D-FFAB-420C-982C-61AAC8D7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2D3B4-7E6D-4702-8A91-C2AE4127A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9B0E7D3-5706-470A-98C3-0FEE221A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GPS6 Prob2b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4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824</Words>
  <Application>Microsoft Office PowerPoint</Application>
  <PresentationFormat>自定义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楷体</vt:lpstr>
      <vt:lpstr>Arial</vt:lpstr>
      <vt:lpstr>Arial Narrow</vt:lpstr>
      <vt:lpstr>Calibri</vt:lpstr>
      <vt:lpstr>Calibri Light</vt:lpstr>
      <vt:lpstr>Cambria Math</vt:lpstr>
      <vt:lpstr>Wingdings</vt:lpstr>
      <vt:lpstr>Office 主题​​</vt:lpstr>
      <vt:lpstr>自定义设计方案</vt:lpstr>
      <vt:lpstr>第三次图论习题课</vt:lpstr>
      <vt:lpstr>作业情况概况</vt:lpstr>
      <vt:lpstr>GPS5 Prob3</vt:lpstr>
      <vt:lpstr>GPS5 Prob3</vt:lpstr>
      <vt:lpstr>GPS5 Prob3</vt:lpstr>
      <vt:lpstr>GPS5 Prob6</vt:lpstr>
      <vt:lpstr>GPS6 Prob1</vt:lpstr>
      <vt:lpstr>GPS6 Prob2b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ABC</cp:lastModifiedBy>
  <cp:revision>411</cp:revision>
  <dcterms:created xsi:type="dcterms:W3CDTF">2019-07-23T07:18:00Z</dcterms:created>
  <dcterms:modified xsi:type="dcterms:W3CDTF">2020-05-29T03:26:29Z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