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7" r:id="rId2"/>
  </p:sldMasterIdLst>
  <p:notesMasterIdLst>
    <p:notesMasterId r:id="rId6"/>
  </p:notesMasterIdLst>
  <p:sldIdLst>
    <p:sldId id="262" r:id="rId3"/>
    <p:sldId id="263" r:id="rId4"/>
    <p:sldId id="265" r:id="rId5"/>
  </p:sldIdLst>
  <p:sldSz cx="9144000" cy="5148263"/>
  <p:notesSz cx="6858000" cy="9144000"/>
  <p:defaultTextStyle>
    <a:defPPr>
      <a:defRPr lang="zh-CN"/>
    </a:defPPr>
    <a:lvl1pPr marL="0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1pPr>
    <a:lvl2pPr marL="343767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2pPr>
    <a:lvl3pPr marL="687533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3pPr>
    <a:lvl4pPr marL="1031300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4pPr>
    <a:lvl5pPr marL="1375066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5pPr>
    <a:lvl6pPr marL="1718833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6pPr>
    <a:lvl7pPr marL="2062600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7pPr>
    <a:lvl8pPr marL="2406367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8pPr>
    <a:lvl9pPr marL="2750134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70C0"/>
    <a:srgbClr val="002060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4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7A321-F3D9-4C81-BB44-B8E478C3E066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65937-FCC7-47CE-8B46-06F747D53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7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1pPr>
    <a:lvl2pPr marL="343767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2pPr>
    <a:lvl3pPr marL="687533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3pPr>
    <a:lvl4pPr marL="1031300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4pPr>
    <a:lvl5pPr marL="1375066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5pPr>
    <a:lvl6pPr marL="1718833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6pPr>
    <a:lvl7pPr marL="2062600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7pPr>
    <a:lvl8pPr marL="2406367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8pPr>
    <a:lvl9pPr marL="2750134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algn="ctr">
              <a:defRPr sz="4500" baseline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3" y="223201"/>
            <a:ext cx="2108880" cy="522000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451-1419-4202-A27F-AE347845A433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94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1255"/>
            <a:ext cx="4629150" cy="36586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dirty="0"/>
              <a:t>Click to add pictures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56EE-3EB6-48A8-9004-22005D6F3B0D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58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2020/3/12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algn="ctr">
              <a:defRPr sz="4500" baseline="0">
                <a:solidFill>
                  <a:srgbClr val="63065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3201"/>
            <a:ext cx="210888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6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2020/3/12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394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1538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4876"/>
            <a:ext cx="7886700" cy="1127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2020/3/12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17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2020/3/12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958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2020/3/12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4870800" y="28440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7400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77076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2020/3/12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950400" y="2840400"/>
            <a:ext cx="77076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43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9504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2020/3/12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950400" y="360000"/>
            <a:ext cx="7707600" cy="48960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950400" y="28404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4870800" y="2840618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181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2020/3/12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159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2020/3/12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79201"/>
            <a:ext cx="7886700" cy="3636000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190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4"/>
            <a:ext cx="4629150" cy="3659187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 sz="3200"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 sz="2800"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 sz="2400"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 sz="2000"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2020/3/12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4"/>
            <a:ext cx="4629150" cy="365918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to add pictures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2020/3/12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23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2020/3/12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92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13964" y="274639"/>
            <a:ext cx="844036" cy="4362450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274639"/>
            <a:ext cx="7025984" cy="4362450"/>
          </a:xfrm>
        </p:spPr>
        <p:txBody>
          <a:bodyPr vert="eaVert"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2020/3/12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58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283491"/>
            <a:ext cx="7886700" cy="2141534"/>
          </a:xfrm>
        </p:spPr>
        <p:txBody>
          <a:bodyPr anchor="b"/>
          <a:lstStyle>
            <a:lvl1pPr>
              <a:defRPr sz="4500">
                <a:latin typeface="Arial Narrow" panose="020B060602020203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5285"/>
            <a:ext cx="7886700" cy="112618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2B08-3EA3-41BF-B421-FEB4AE47B4B9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1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982800"/>
            <a:ext cx="3886200" cy="3632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982800"/>
            <a:ext cx="3886200" cy="3632400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97F0-3F40-4E8D-AD72-3EF4C46A3CD8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52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004400"/>
            <a:ext cx="3888000" cy="615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674000"/>
            <a:ext cx="3880800" cy="294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004400"/>
            <a:ext cx="3888000" cy="615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627352" y="1674000"/>
            <a:ext cx="3888000" cy="294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74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986128"/>
            <a:ext cx="7887600" cy="18180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27752" y="2890800"/>
            <a:ext cx="7887600" cy="18180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93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29C2-3C36-4069-9E85-5BF3A0DCB578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20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3697-D339-4047-AF9F-C94934425D83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98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1255"/>
            <a:ext cx="4629150" cy="36586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8FB5-04D9-4225-B74F-1A2F4016A2D2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51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099"/>
            <a:ext cx="7886700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48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" y="4809601"/>
            <a:ext cx="9143999" cy="342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7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4091" y="4844886"/>
            <a:ext cx="1254792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EEEC610F-3C03-4981-BC45-48C127B3AC92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885" y="4844886"/>
            <a:ext cx="506467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75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rgbClr val="63065F"/>
        </a:buClr>
        <a:buSzPct val="80000"/>
        <a:buFont typeface="Wingdings" panose="05000000000000000000" pitchFamily="2" charset="2"/>
        <a:buChar char="n"/>
        <a:defRPr sz="21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SzPct val="80000"/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62"/>
        </a:buClr>
        <a:buFont typeface="Calibri" panose="020F0502020204030204" pitchFamily="34" charset="0"/>
        <a:buChar char="–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144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Font typeface="Calibri" panose="020F0502020204030204" pitchFamily="34" charset="0"/>
        <a:buChar char="»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50400" y="360000"/>
            <a:ext cx="7707600" cy="48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0400" y="972000"/>
            <a:ext cx="7707600" cy="36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-2"/>
            <a:ext cx="453710" cy="5148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154800"/>
            <a:ext cx="45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78000" y="4744800"/>
            <a:ext cx="10800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15C4C5-76F9-4B83-ABA4-A55D550700EF}" type="datetimeFigureOut">
              <a:rPr lang="zh-CN" altLang="en-US" smtClean="0"/>
              <a:pPr/>
              <a:t>2020/3/12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20" r:id="rId5"/>
    <p:sldLayoutId id="2147483719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marR="0" indent="-34290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l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62"/>
        </a:buClr>
        <a:buSzTx/>
        <a:buFont typeface="Calibri" panose="020F050202020403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44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Tx/>
        <a:buFont typeface="Calibri" panose="020F0502020204030204" pitchFamily="34" charset="0"/>
        <a:buChar char="»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下面</a:t>
                </a:r>
                <a:r>
                  <a:rPr lang="zh-CN" altLang="en-US" dirty="0"/>
                  <a:t>这个</a:t>
                </a:r>
                <a:r>
                  <a:rPr lang="zh-CN" altLang="en-US" dirty="0" smtClean="0"/>
                  <a:t>“证明”错在哪？</a:t>
                </a:r>
                <a:r>
                  <a:rPr lang="zh-CN" altLang="en-US" dirty="0" smtClean="0"/>
                  <a:t>请</a:t>
                </a:r>
                <a:r>
                  <a:rPr lang="zh-CN" altLang="en-US" dirty="0"/>
                  <a:t>指出</a:t>
                </a:r>
                <a:r>
                  <a:rPr lang="zh-CN" altLang="en-US" dirty="0" smtClean="0"/>
                  <a:t>它</a:t>
                </a:r>
                <a:r>
                  <a:rPr lang="zh-CN" altLang="en-US" dirty="0" smtClean="0"/>
                  <a:t>的错误。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所有自然数都有一个唯一的十进制表示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在所有表示前添加无限多个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，每个数的表示仍然是唯一的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按</a:t>
                </a:r>
                <a:r>
                  <a:rPr lang="zh-CN" altLang="en-US" b="1" dirty="0" smtClean="0"/>
                  <a:t>任意方式</a:t>
                </a:r>
                <a:r>
                  <a:rPr lang="zh-CN" altLang="en-US" dirty="0" smtClean="0"/>
                  <a:t>从低位起列举自然数的串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记列举出的第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个串的左起第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位为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考虑串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,9−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,9−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zh-CN" altLang="en-US" dirty="0" smtClean="0"/>
                  <a:t>，这个串显然不在表中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即存在一个不能被列举到的自然数，自然数集不可数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dirty="0" smtClean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关于对角线方法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66513"/>
              </p:ext>
            </p:extLst>
          </p:nvPr>
        </p:nvGraphicFramePr>
        <p:xfrm>
          <a:off x="1867703" y="2240941"/>
          <a:ext cx="4354285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1458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</a:tr>
              <a:tr h="1458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</a:tr>
              <a:tr h="1458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7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</a:tr>
              <a:tr h="145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u="none" strike="noStrike" kern="1200" baseline="0" dirty="0" smtClean="0"/>
                        <a:t>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u="none" strike="noStrike" kern="1200" baseline="0" dirty="0" smtClean="0"/>
                        <a:t>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u="none" strike="noStrike" kern="1200" baseline="0" dirty="0" smtClean="0"/>
                        <a:t>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u="none" strike="noStrike" kern="1200" baseline="0" dirty="0" smtClean="0"/>
                        <a:t>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u="none" strike="noStrike" kern="1200" baseline="0" dirty="0" smtClean="0"/>
                        <a:t>⋮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87067"/>
              </p:ext>
            </p:extLst>
          </p:nvPr>
        </p:nvGraphicFramePr>
        <p:xfrm>
          <a:off x="1003331" y="2238035"/>
          <a:ext cx="870857" cy="1097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8708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210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792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baseline="0" dirty="0" smtClean="0"/>
                        <a:t>⋮</a:t>
                      </a:r>
                      <a:endParaRPr lang="zh-CN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65086"/>
              </p:ext>
            </p:extLst>
          </p:nvPr>
        </p:nvGraphicFramePr>
        <p:xfrm>
          <a:off x="6668852" y="1964388"/>
          <a:ext cx="990054" cy="1371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5027"/>
                <a:gridCol w="49502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t(n)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9-t(n)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baseline="0" dirty="0" smtClean="0"/>
                        <a:t>⋮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baseline="0" dirty="0" smtClean="0"/>
                        <a:t>⋮</a:t>
                      </a:r>
                      <a:endParaRPr lang="zh-CN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4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由数学归纳法易证，</a:t>
                </a:r>
                <a:r>
                  <a:rPr lang="zh-CN" altLang="en-US" b="1" dirty="0" smtClean="0"/>
                  <a:t>任意自然数表示</a:t>
                </a:r>
                <a:r>
                  <a:rPr lang="zh-CN" altLang="en-US" b="1" i="0" dirty="0" smtClean="0">
                    <a:latin typeface="+mj-lt"/>
                  </a:rPr>
                  <a:t>的位数总是有限的</a:t>
                </a:r>
                <a:endParaRPr lang="en-US" altLang="zh-CN" b="1" i="0" dirty="0" smtClean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的位数是有限数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i.e. </a:t>
                </a:r>
                <a:r>
                  <a:rPr lang="zh-CN" altLang="en-US" dirty="0" smtClean="0"/>
                  <a:t>存在一个自然数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的十进制表示有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位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任意的整数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的位数要么和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相同要么增加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，仍然是有限</a:t>
                </a:r>
                <a:r>
                  <a:rPr lang="zh-CN" altLang="en-US" b="0" i="0" dirty="0" smtClean="0">
                    <a:latin typeface="+mj-lt"/>
                  </a:rPr>
                  <a:t>数</a:t>
                </a:r>
                <a:endParaRPr lang="en-US" altLang="zh-CN" b="0" i="0" dirty="0" smtClean="0">
                  <a:latin typeface="+mj-lt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b="0" i="0" dirty="0" smtClean="0">
                    <a:latin typeface="+mj-lt"/>
                  </a:rPr>
                  <a:t>的位数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i="0" dirty="0" smtClean="0">
                    <a:latin typeface="+mj-lt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一个第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位</a:t>
                </a:r>
                <a:r>
                  <a:rPr lang="zh-CN" altLang="en-US" dirty="0" smtClean="0"/>
                  <a:t>与</a:t>
                </a:r>
                <a:r>
                  <a:rPr lang="zh-CN" altLang="en-US" b="1" dirty="0" smtClean="0"/>
                  <a:t>任意某个</a:t>
                </a:r>
                <a:r>
                  <a:rPr lang="zh-CN" altLang="en-US" dirty="0" smtClean="0"/>
                  <a:t>表</a:t>
                </a:r>
                <a:r>
                  <a:rPr lang="zh-CN" altLang="en-US" dirty="0"/>
                  <a:t>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行的第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个数不同的串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虽然确实不在表中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但也无法保证只包含有穷个非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位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2"/>
                <a:r>
                  <a:rPr lang="zh-CN" altLang="en-US" dirty="0" smtClean="0">
                    <a:solidFill>
                      <a:srgbClr val="FF0000"/>
                    </a:solidFill>
                  </a:rPr>
                  <a:t>不能说这个串对应了一个自然数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事实上原“证明”只是提供了一个自然数到无穷位串的单射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是否存在无穷大的自然数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8446" y="2379729"/>
            <a:ext cx="37753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不存在无穷大的自然数</a:t>
            </a:r>
            <a:endParaRPr lang="zh-CN" alt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458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我们来讨论自然数中的素数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对于素数集的每一个子集，例如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{2,3,5}</m:t>
                    </m:r>
                  </m:oMath>
                </a14:m>
                <a:r>
                  <a:rPr lang="zh-CN" altLang="en-US" dirty="0"/>
                  <a:t>，将其元素全都乘起来可以得到一个自然数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不同</a:t>
                </a:r>
                <a:r>
                  <a:rPr lang="zh-CN" altLang="en-US" dirty="0"/>
                  <a:t>的素数子集乘起来得到的自然数不同，特别的，我们将空集映射到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，这构造</a:t>
                </a:r>
                <a:r>
                  <a:rPr lang="zh-CN" altLang="en-US" dirty="0"/>
                  <a:t>了一个从素数的幂集到自然数集的单射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也就是说，自然数集优势于或等势于素数集的幂集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这个判断对吗？</a:t>
                </a:r>
                <a:endParaRPr lang="en-US" altLang="zh-CN" dirty="0" smtClean="0"/>
              </a:p>
              <a:p>
                <a:pPr lvl="2"/>
                <a:endParaRPr lang="en-US" altLang="zh-CN" dirty="0"/>
              </a:p>
              <a:p>
                <a:endParaRPr lang="en-US" altLang="zh-CN" dirty="0" smtClean="0"/>
              </a:p>
              <a:p>
                <a:pPr lvl="2"/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2013" r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 smtClean="0"/>
              <a:t>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74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46358</TotalTime>
  <Words>235</Words>
  <Application>Microsoft Office PowerPoint</Application>
  <PresentationFormat>自定义</PresentationFormat>
  <Paragraphs>72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Arial</vt:lpstr>
      <vt:lpstr>Arial Narrow</vt:lpstr>
      <vt:lpstr>Calibri</vt:lpstr>
      <vt:lpstr>Calibri Light</vt:lpstr>
      <vt:lpstr>Cambria Math</vt:lpstr>
      <vt:lpstr>Wingdings</vt:lpstr>
      <vt:lpstr>Office 主题​​</vt:lpstr>
      <vt:lpstr>自定义设计方案</vt:lpstr>
      <vt:lpstr>关于对角线方法……</vt:lpstr>
      <vt:lpstr>是否存在无穷大的自然数?</vt:lpstr>
      <vt:lpstr>拓展思考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Yuxin</dc:creator>
  <cp:lastModifiedBy>Adder</cp:lastModifiedBy>
  <cp:revision>303</cp:revision>
  <dcterms:created xsi:type="dcterms:W3CDTF">2019-07-23T07:18:13Z</dcterms:created>
  <dcterms:modified xsi:type="dcterms:W3CDTF">2020-03-12T14:30:29Z</dcterms:modified>
</cp:coreProperties>
</file>