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961384"/>
            <a:ext cx="9144000" cy="1534579"/>
          </a:xfrm>
        </p:spPr>
        <p:txBody>
          <a:bodyPr anchor="b"/>
          <a:lstStyle>
            <a:lvl1pPr algn="ctr">
              <a:defRPr sz="5994" baseline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582283"/>
            <a:ext cx="9144000" cy="887178"/>
          </a:xfrm>
        </p:spPr>
        <p:txBody>
          <a:bodyPr/>
          <a:lstStyle>
            <a:lvl1pPr marL="0" indent="0" algn="ctr">
              <a:buNone/>
              <a:defRPr sz="2398" baseline="0">
                <a:solidFill>
                  <a:schemeClr val="tx1"/>
                </a:solidFill>
              </a:defRPr>
            </a:lvl1pPr>
            <a:lvl2pPr marL="456777" indent="0" algn="ctr">
              <a:buNone/>
              <a:defRPr sz="1998"/>
            </a:lvl2pPr>
            <a:lvl3pPr marL="913554" indent="0" algn="ctr">
              <a:buNone/>
              <a:defRPr sz="1798"/>
            </a:lvl3pPr>
            <a:lvl4pPr marL="1370331" indent="0" algn="ctr">
              <a:buNone/>
              <a:defRPr sz="1599"/>
            </a:lvl4pPr>
            <a:lvl5pPr marL="1827108" indent="0" algn="ctr">
              <a:buNone/>
              <a:defRPr sz="1599"/>
            </a:lvl5pPr>
            <a:lvl6pPr marL="2283885" indent="0" algn="ctr">
              <a:buNone/>
              <a:defRPr sz="1599"/>
            </a:lvl6pPr>
            <a:lvl7pPr marL="2740663" indent="0" algn="ctr">
              <a:buNone/>
              <a:defRPr sz="1599"/>
            </a:lvl7pPr>
            <a:lvl8pPr marL="3197440" indent="0" algn="ctr">
              <a:buNone/>
              <a:defRPr sz="1599"/>
            </a:lvl8pPr>
            <a:lvl9pPr marL="3654217" indent="0" algn="ctr">
              <a:buNone/>
              <a:defRPr sz="1599"/>
            </a:lvl9pPr>
          </a:lstStyle>
          <a:p>
            <a:r>
              <a:rPr lang="en-US" dirty="0"/>
              <a:t>SUBTITLE GOES HERE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17" y="297326"/>
            <a:ext cx="2811840" cy="695356"/>
          </a:xfrm>
          <a:prstGeom prst="rect">
            <a:avLst/>
          </a:prstGeom>
        </p:spPr>
      </p:pic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7451-1419-4202-A27F-AE347845A433}" type="datetime1">
              <a:rPr lang="zh-CN" altLang="en-US" smtClean="0">
                <a:solidFill>
                  <a:prstClr val="white"/>
                </a:solidFill>
              </a:rPr>
              <a:pPr/>
              <a:t>2020/3/12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65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1"/>
            <a:ext cx="3932237" cy="1600200"/>
          </a:xfrm>
        </p:spPr>
        <p:txBody>
          <a:bodyPr anchor="b">
            <a:normAutofit/>
          </a:bodyPr>
          <a:lstStyle>
            <a:lvl1pPr>
              <a:defRPr sz="373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6"/>
          </a:xfrm>
        </p:spPr>
        <p:txBody>
          <a:bodyPr anchor="t">
            <a:normAutofit/>
          </a:bodyPr>
          <a:lstStyle>
            <a:lvl1pPr marL="0" indent="0">
              <a:buNone/>
              <a:defRPr sz="2797"/>
            </a:lvl1pPr>
            <a:lvl2pPr marL="456777" indent="0">
              <a:buNone/>
              <a:defRPr sz="2797"/>
            </a:lvl2pPr>
            <a:lvl3pPr marL="913554" indent="0">
              <a:buNone/>
              <a:defRPr sz="2398"/>
            </a:lvl3pPr>
            <a:lvl4pPr marL="1370331" indent="0">
              <a:buNone/>
              <a:defRPr sz="1998"/>
            </a:lvl4pPr>
            <a:lvl5pPr marL="1827108" indent="0">
              <a:buNone/>
              <a:defRPr sz="1998"/>
            </a:lvl5pPr>
            <a:lvl6pPr marL="2283885" indent="0">
              <a:buNone/>
              <a:defRPr sz="1998"/>
            </a:lvl6pPr>
            <a:lvl7pPr marL="2740663" indent="0">
              <a:buNone/>
              <a:defRPr sz="1998"/>
            </a:lvl7pPr>
            <a:lvl8pPr marL="3197440" indent="0">
              <a:buNone/>
              <a:defRPr sz="1998"/>
            </a:lvl8pPr>
            <a:lvl9pPr marL="3654217" indent="0">
              <a:buNone/>
              <a:defRPr sz="1998"/>
            </a:lvl9pPr>
          </a:lstStyle>
          <a:p>
            <a:r>
              <a:rPr lang="en-US" altLang="zh-CN" dirty="0"/>
              <a:t>Click to add pictures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131"/>
            </a:lvl1pPr>
            <a:lvl2pPr marL="456777" indent="0">
              <a:buNone/>
              <a:defRPr sz="1399"/>
            </a:lvl2pPr>
            <a:lvl3pPr marL="913554" indent="0">
              <a:buNone/>
              <a:defRPr sz="1199"/>
            </a:lvl3pPr>
            <a:lvl4pPr marL="1370331" indent="0">
              <a:buNone/>
              <a:defRPr sz="999"/>
            </a:lvl4pPr>
            <a:lvl5pPr marL="1827108" indent="0">
              <a:buNone/>
              <a:defRPr sz="999"/>
            </a:lvl5pPr>
            <a:lvl6pPr marL="2283885" indent="0">
              <a:buNone/>
              <a:defRPr sz="999"/>
            </a:lvl6pPr>
            <a:lvl7pPr marL="2740663" indent="0">
              <a:buNone/>
              <a:defRPr sz="999"/>
            </a:lvl7pPr>
            <a:lvl8pPr marL="3197440" indent="0">
              <a:buNone/>
              <a:defRPr sz="999"/>
            </a:lvl8pPr>
            <a:lvl9pPr marL="3654217" indent="0">
              <a:buNone/>
              <a:defRPr sz="999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56EE-3EB6-48A8-9004-22005D6F3B0D}" type="datetime1">
              <a:rPr lang="zh-CN" altLang="en-US" smtClean="0">
                <a:solidFill>
                  <a:prstClr val="white"/>
                </a:solidFill>
              </a:rPr>
              <a:pPr/>
              <a:t>2020/3/12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31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04393"/>
            <a:ext cx="10515600" cy="4843515"/>
          </a:xfrm>
        </p:spPr>
        <p:txBody>
          <a:bodyPr/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>
                <a:solidFill>
                  <a:prstClr val="white"/>
                </a:solidFill>
              </a:rPr>
              <a:pPr/>
              <a:t>2020/3/12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838200" y="479556"/>
            <a:ext cx="10515600" cy="652196"/>
          </a:xfrm>
        </p:spPr>
        <p:txBody>
          <a:bodyPr/>
          <a:lstStyle>
            <a:lvl1pPr>
              <a:defRPr sz="373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96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5994">
                <a:latin typeface="Arial Narrow" panose="020B060602020203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664">
                <a:solidFill>
                  <a:schemeClr val="tx1"/>
                </a:solidFill>
              </a:defRPr>
            </a:lvl1pPr>
            <a:lvl2pPr marL="456777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554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331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7108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3885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0663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19744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421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here to edit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2B08-3EA3-41BF-B421-FEB4AE47B4B9}" type="datetime1">
              <a:rPr lang="zh-CN" altLang="en-US" smtClean="0">
                <a:solidFill>
                  <a:prstClr val="white"/>
                </a:solidFill>
              </a:rPr>
              <a:pPr/>
              <a:t>2020/3/12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7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79556"/>
            <a:ext cx="10515600" cy="652196"/>
          </a:xfrm>
        </p:spPr>
        <p:txBody>
          <a:bodyPr/>
          <a:lstStyle>
            <a:lvl1pPr>
              <a:defRPr sz="373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309188"/>
            <a:ext cx="5181600" cy="4838719"/>
          </a:xfrm>
        </p:spPr>
        <p:txBody>
          <a:bodyPr/>
          <a:lstStyle>
            <a:lvl1pPr marL="456777" marR="0" indent="-456777" algn="l" defTabSz="913554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837425" marR="0" indent="-380648" algn="l" defTabSz="9135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1294202" marR="0" indent="-380648" algn="l" defTabSz="9135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750979" marR="0" indent="-380648" algn="l" defTabSz="9135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2055497" marR="0" indent="-228389" algn="l" defTabSz="9135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309188"/>
            <a:ext cx="5181600" cy="4838719"/>
          </a:xfrm>
        </p:spPr>
        <p:txBody>
          <a:bodyPr/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97F0-3F40-4E8D-AD72-3EF4C46A3CD8}" type="datetime1">
              <a:rPr lang="zh-CN" altLang="en-US" smtClean="0">
                <a:solidFill>
                  <a:prstClr val="white"/>
                </a:solidFill>
              </a:rPr>
              <a:pPr/>
              <a:t>2020/3/12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84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79556"/>
            <a:ext cx="10515600" cy="652196"/>
          </a:xfrm>
        </p:spPr>
        <p:txBody>
          <a:bodyPr>
            <a:normAutofit/>
          </a:bodyPr>
          <a:lstStyle>
            <a:lvl1pPr>
              <a:defRPr sz="373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337961"/>
            <a:ext cx="5184000" cy="820041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77" indent="0">
              <a:buNone/>
              <a:defRPr sz="1998" b="1"/>
            </a:lvl2pPr>
            <a:lvl3pPr marL="913554" indent="0">
              <a:buNone/>
              <a:defRPr sz="1798" b="1"/>
            </a:lvl3pPr>
            <a:lvl4pPr marL="1370331" indent="0">
              <a:buNone/>
              <a:defRPr sz="1599" b="1"/>
            </a:lvl4pPr>
            <a:lvl5pPr marL="1827108" indent="0">
              <a:buNone/>
              <a:defRPr sz="1599" b="1"/>
            </a:lvl5pPr>
            <a:lvl6pPr marL="2283885" indent="0">
              <a:buNone/>
              <a:defRPr sz="1599" b="1"/>
            </a:lvl6pPr>
            <a:lvl7pPr marL="2740663" indent="0">
              <a:buNone/>
              <a:defRPr sz="1599" b="1"/>
            </a:lvl7pPr>
            <a:lvl8pPr marL="3197440" indent="0">
              <a:buNone/>
              <a:defRPr sz="1599" b="1"/>
            </a:lvl8pPr>
            <a:lvl9pPr marL="3654217" indent="0">
              <a:buNone/>
              <a:defRPr sz="1599" b="1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229935"/>
            <a:ext cx="5174400" cy="3927563"/>
          </a:xfrm>
        </p:spPr>
        <p:txBody>
          <a:bodyPr/>
          <a:lstStyle>
            <a:lvl1pPr marL="456777" marR="0" indent="-456777" algn="l" defTabSz="913554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837425" marR="0" indent="-380648" algn="l" defTabSz="9135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1294202" marR="0" indent="-380648" algn="l" defTabSz="9135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750979" marR="0" indent="-380648" algn="l" defTabSz="9135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2055497" marR="0" indent="-228389" algn="l" defTabSz="9135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337961"/>
            <a:ext cx="5184000" cy="820041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77" indent="0">
              <a:buNone/>
              <a:defRPr sz="1998" b="1"/>
            </a:lvl2pPr>
            <a:lvl3pPr marL="913554" indent="0">
              <a:buNone/>
              <a:defRPr sz="1798" b="1"/>
            </a:lvl3pPr>
            <a:lvl4pPr marL="1370331" indent="0">
              <a:buNone/>
              <a:defRPr sz="1599" b="1"/>
            </a:lvl4pPr>
            <a:lvl5pPr marL="1827108" indent="0">
              <a:buNone/>
              <a:defRPr sz="1599" b="1"/>
            </a:lvl5pPr>
            <a:lvl6pPr marL="2283885" indent="0">
              <a:buNone/>
              <a:defRPr sz="1599" b="1"/>
            </a:lvl6pPr>
            <a:lvl7pPr marL="2740663" indent="0">
              <a:buNone/>
              <a:defRPr sz="1599" b="1"/>
            </a:lvl7pPr>
            <a:lvl8pPr marL="3197440" indent="0">
              <a:buNone/>
              <a:defRPr sz="1599" b="1"/>
            </a:lvl8pPr>
            <a:lvl9pPr marL="3654217" indent="0">
              <a:buNone/>
              <a:defRPr sz="1599" b="1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1E6E-D92E-4C52-A98F-A9E10A9340D6}" type="datetime1">
              <a:rPr lang="zh-CN" altLang="en-US" smtClean="0">
                <a:solidFill>
                  <a:prstClr val="white"/>
                </a:solidFill>
              </a:rPr>
              <a:pPr/>
              <a:t>2020/3/12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6169803" y="2229935"/>
            <a:ext cx="5184000" cy="3927563"/>
          </a:xfrm>
        </p:spPr>
        <p:txBody>
          <a:bodyPr/>
          <a:lstStyle>
            <a:lvl1pPr marL="456777" marR="0" indent="-456777" algn="l" defTabSz="913554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837425" marR="0" indent="-380648" algn="l" defTabSz="9135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1294202" marR="0" indent="-380648" algn="l" defTabSz="9135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750979" marR="0" indent="-380648" algn="l" defTabSz="9135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2055497" marR="0" indent="-228389" algn="l" defTabSz="9135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323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79556"/>
            <a:ext cx="10515600" cy="652196"/>
          </a:xfrm>
        </p:spPr>
        <p:txBody>
          <a:bodyPr>
            <a:normAutofit/>
          </a:bodyPr>
          <a:lstStyle>
            <a:lvl1pPr>
              <a:defRPr sz="373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1313621"/>
            <a:ext cx="10516800" cy="2421757"/>
          </a:xfrm>
        </p:spPr>
        <p:txBody>
          <a:bodyPr/>
          <a:lstStyle>
            <a:lvl1pPr marL="456777" marR="0" indent="-456777" algn="l" defTabSz="913554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837425" marR="0" indent="-380648" algn="l" defTabSz="9135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1294202" marR="0" indent="-380648" algn="l" defTabSz="9135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750979" marR="0" indent="-380648" algn="l" defTabSz="9135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2055497" marR="0" indent="-228389" algn="l" defTabSz="9135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1E6E-D92E-4C52-A98F-A9E10A9340D6}" type="datetime1">
              <a:rPr lang="zh-CN" altLang="en-US" smtClean="0">
                <a:solidFill>
                  <a:prstClr val="white"/>
                </a:solidFill>
              </a:rPr>
              <a:pPr/>
              <a:t>2020/3/12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837003" y="3850834"/>
            <a:ext cx="10516800" cy="2421757"/>
          </a:xfrm>
        </p:spPr>
        <p:txBody>
          <a:bodyPr/>
          <a:lstStyle>
            <a:lvl1pPr marL="456777" marR="0" indent="-456777" algn="l" defTabSz="913554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837425" marR="0" indent="-380648" algn="l" defTabSz="9135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1294202" marR="0" indent="-380648" algn="l" defTabSz="9135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750979" marR="0" indent="-380648" algn="l" defTabSz="9135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2055497" marR="0" indent="-228389" algn="l" defTabSz="9135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408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79556"/>
            <a:ext cx="10515600" cy="652196"/>
          </a:xfrm>
        </p:spPr>
        <p:txBody>
          <a:bodyPr>
            <a:normAutofit/>
          </a:bodyPr>
          <a:lstStyle>
            <a:lvl1pPr>
              <a:defRPr sz="373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29C2-3C36-4069-9E85-5BF3A0DCB578}" type="datetime1">
              <a:rPr lang="zh-CN" altLang="en-US" smtClean="0">
                <a:solidFill>
                  <a:prstClr val="white"/>
                </a:solidFill>
              </a:rPr>
              <a:pPr/>
              <a:t>2020/3/12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99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3697-D339-4047-AF9F-C94934425D83}" type="datetime1">
              <a:rPr lang="zh-CN" altLang="en-US" smtClean="0">
                <a:solidFill>
                  <a:prstClr val="white"/>
                </a:solidFill>
              </a:rPr>
              <a:pPr/>
              <a:t>2020/3/12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00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1"/>
            <a:ext cx="3932237" cy="1600200"/>
          </a:xfrm>
        </p:spPr>
        <p:txBody>
          <a:bodyPr anchor="b">
            <a:normAutofit/>
          </a:bodyPr>
          <a:lstStyle>
            <a:lvl1pPr>
              <a:defRPr sz="373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6"/>
          </a:xfr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131"/>
            </a:lvl1pPr>
            <a:lvl2pPr marL="456777" indent="0">
              <a:buNone/>
              <a:defRPr sz="1399"/>
            </a:lvl2pPr>
            <a:lvl3pPr marL="913554" indent="0">
              <a:buNone/>
              <a:defRPr sz="1199"/>
            </a:lvl3pPr>
            <a:lvl4pPr marL="1370331" indent="0">
              <a:buNone/>
              <a:defRPr sz="999"/>
            </a:lvl4pPr>
            <a:lvl5pPr marL="1827108" indent="0">
              <a:buNone/>
              <a:defRPr sz="999"/>
            </a:lvl5pPr>
            <a:lvl6pPr marL="2283885" indent="0">
              <a:buNone/>
              <a:defRPr sz="999"/>
            </a:lvl6pPr>
            <a:lvl7pPr marL="2740663" indent="0">
              <a:buNone/>
              <a:defRPr sz="999"/>
            </a:lvl7pPr>
            <a:lvl8pPr marL="3197440" indent="0">
              <a:buNone/>
              <a:defRPr sz="999"/>
            </a:lvl8pPr>
            <a:lvl9pPr marL="3654217" indent="0">
              <a:buNone/>
              <a:defRPr sz="999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8FB5-04D9-4225-B74F-1A2F4016A2D2}" type="datetime1">
              <a:rPr lang="zh-CN" altLang="en-US" smtClean="0">
                <a:solidFill>
                  <a:prstClr val="white"/>
                </a:solidFill>
              </a:rPr>
              <a:pPr/>
              <a:t>2020/3/12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9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5" y="6406868"/>
            <a:ext cx="12191999" cy="455578"/>
          </a:xfrm>
          <a:prstGeom prst="rect">
            <a:avLst/>
          </a:prstGeom>
          <a:solidFill>
            <a:srgbClr val="630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5863"/>
            <a:endParaRPr lang="zh-CN" altLang="en-US" sz="1341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5455" y="6453872"/>
            <a:ext cx="1673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bg1"/>
                </a:solidFill>
              </a:defRPr>
            </a:lvl1pPr>
          </a:lstStyle>
          <a:p>
            <a:pPr defTabSz="915863"/>
            <a:fld id="{EEEC610F-3C03-4981-BC45-48C127B3AC92}" type="datetime1">
              <a:rPr lang="zh-CN" altLang="en-US" smtClean="0">
                <a:solidFill>
                  <a:prstClr val="white"/>
                </a:solidFill>
              </a:rPr>
              <a:pPr defTabSz="915863"/>
              <a:t>2020/3/12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514" y="6453872"/>
            <a:ext cx="6752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bg1"/>
                </a:solidFill>
              </a:defRPr>
            </a:lvl1pPr>
          </a:lstStyle>
          <a:p>
            <a:pPr defTabSz="915863"/>
            <a:fld id="{463E1EE8-403A-4D2D-AB26-5BF439A27F60}" type="slidenum">
              <a:rPr lang="zh-CN" altLang="en-US" smtClean="0">
                <a:solidFill>
                  <a:prstClr val="white"/>
                </a:solidFill>
              </a:rPr>
              <a:pPr defTabSz="915863"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65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/>
  <p:txStyles>
    <p:titleStyle>
      <a:lvl1pPr algn="l" defTabSz="913554" rtl="0" eaLnBrk="1" latinLnBrk="0" hangingPunct="1">
        <a:lnSpc>
          <a:spcPct val="90000"/>
        </a:lnSpc>
        <a:spcBef>
          <a:spcPct val="0"/>
        </a:spcBef>
        <a:buNone/>
        <a:defRPr sz="4396" kern="1200" baseline="0">
          <a:solidFill>
            <a:srgbClr val="63065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6777" indent="-456777" algn="l" defTabSz="913554" rtl="0" eaLnBrk="1" latinLnBrk="0" hangingPunct="1">
        <a:lnSpc>
          <a:spcPct val="90000"/>
        </a:lnSpc>
        <a:spcBef>
          <a:spcPts val="999"/>
        </a:spcBef>
        <a:buClr>
          <a:srgbClr val="63065F"/>
        </a:buClr>
        <a:buSzPct val="80000"/>
        <a:buFont typeface="Wingdings" panose="05000000000000000000" pitchFamily="2" charset="2"/>
        <a:buChar char="n"/>
        <a:defRPr sz="2797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37425" indent="-380648" algn="l" defTabSz="913554" rtl="0" eaLnBrk="1" latinLnBrk="0" hangingPunct="1">
        <a:lnSpc>
          <a:spcPct val="90000"/>
        </a:lnSpc>
        <a:spcBef>
          <a:spcPts val="500"/>
        </a:spcBef>
        <a:buClr>
          <a:srgbClr val="63065F"/>
        </a:buClr>
        <a:buSzPct val="80000"/>
        <a:buFont typeface="Wingdings" panose="05000000000000000000" pitchFamily="2" charset="2"/>
        <a:buChar char="l"/>
        <a:defRPr sz="2398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94202" indent="-380648" algn="l" defTabSz="913554" rtl="0" eaLnBrk="1" latinLnBrk="0" hangingPunct="1">
        <a:lnSpc>
          <a:spcPct val="90000"/>
        </a:lnSpc>
        <a:spcBef>
          <a:spcPts val="500"/>
        </a:spcBef>
        <a:buClr>
          <a:srgbClr val="630662"/>
        </a:buClr>
        <a:buFont typeface="Calibri" panose="020F0502020204030204" pitchFamily="34" charset="0"/>
        <a:buChar char="–"/>
        <a:defRPr sz="1998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750979" indent="-380648" algn="l" defTabSz="913554" rtl="0" eaLnBrk="1" latinLnBrk="0" hangingPunct="1">
        <a:lnSpc>
          <a:spcPct val="90000"/>
        </a:lnSpc>
        <a:spcBef>
          <a:spcPts val="500"/>
        </a:spcBef>
        <a:buClr>
          <a:srgbClr val="63065F"/>
        </a:buClr>
        <a:buFont typeface="Calibri" panose="020F0502020204030204" pitchFamily="34" charset="0"/>
        <a:buChar char="»"/>
        <a:defRPr sz="1798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5497" indent="-228389" algn="l" defTabSz="913554" rtl="0" eaLnBrk="1" latinLnBrk="0" hangingPunct="1">
        <a:lnSpc>
          <a:spcPct val="90000"/>
        </a:lnSpc>
        <a:spcBef>
          <a:spcPts val="500"/>
        </a:spcBef>
        <a:buClr>
          <a:srgbClr val="63065F"/>
        </a:buClr>
        <a:buFont typeface="Arial" panose="020B0604020202020204" pitchFamily="34" charset="0"/>
        <a:buChar char="•"/>
        <a:defRPr sz="1798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2274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9051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828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605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77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554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331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108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885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663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440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217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下面</a:t>
                </a:r>
                <a:r>
                  <a:rPr lang="zh-CN" altLang="en-US" dirty="0"/>
                  <a:t>这个</a:t>
                </a:r>
                <a:r>
                  <a:rPr lang="zh-CN" altLang="en-US" dirty="0" smtClean="0"/>
                  <a:t>“证明”错在哪？</a:t>
                </a:r>
                <a:r>
                  <a:rPr lang="zh-CN" altLang="en-US" dirty="0" smtClean="0"/>
                  <a:t>请</a:t>
                </a:r>
                <a:r>
                  <a:rPr lang="zh-CN" altLang="en-US" dirty="0"/>
                  <a:t>指出</a:t>
                </a:r>
                <a:r>
                  <a:rPr lang="zh-CN" altLang="en-US" dirty="0" smtClean="0"/>
                  <a:t>它</a:t>
                </a:r>
                <a:r>
                  <a:rPr lang="zh-CN" altLang="en-US" dirty="0" smtClean="0"/>
                  <a:t>的错误。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所有自然数都有一个唯一的十进制表示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在所有表示前添加无限多个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，每个数的表示仍然是唯一的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按</a:t>
                </a:r>
                <a:r>
                  <a:rPr lang="zh-CN" altLang="en-US" b="1" dirty="0" smtClean="0"/>
                  <a:t>任意方式</a:t>
                </a:r>
                <a:r>
                  <a:rPr lang="zh-CN" altLang="en-US" dirty="0" smtClean="0"/>
                  <a:t>从低位起列举自然数的串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记列举出的第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个串的左起第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位为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考虑串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,9−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,9−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r>
                  <a:rPr lang="zh-CN" altLang="en-US" dirty="0" smtClean="0"/>
                  <a:t>，这个串显然不在表中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>
                    <a:solidFill>
                      <a:srgbClr val="FF0000"/>
                    </a:solidFill>
                  </a:rPr>
                  <a:t>即存在一个不能被列举到的自然数，自然数集不可数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zh-CN" dirty="0" smtClean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>
                <a:solidFill>
                  <a:prstClr val="white"/>
                </a:solidFill>
              </a:rPr>
              <a:pPr/>
              <a:t>2020/3/12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>
                <a:solidFill>
                  <a:prstClr val="white"/>
                </a:solidFill>
              </a:rPr>
              <a:pPr/>
              <a:t>1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关于对角线方法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2493607" y="2985157"/>
          <a:ext cx="5800345" cy="146259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0069"/>
                <a:gridCol w="1160069"/>
                <a:gridCol w="1160069"/>
                <a:gridCol w="1160069"/>
                <a:gridCol w="1160069"/>
              </a:tblGrid>
              <a:tr h="365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0</a:t>
                      </a:r>
                      <a:endParaRPr lang="zh-CN" altLang="en-US" sz="1600" b="1" dirty="0"/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…</a:t>
                      </a:r>
                      <a:endParaRPr lang="zh-CN" altLang="en-US" sz="1600" dirty="0"/>
                    </a:p>
                  </a:txBody>
                  <a:tcPr marL="121807" marR="121807" marT="60904" marB="60904"/>
                </a:tc>
              </a:tr>
              <a:tr h="365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0</a:t>
                      </a:r>
                      <a:endParaRPr lang="zh-CN" altLang="en-US" sz="1600" b="1" dirty="0"/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…</a:t>
                      </a:r>
                      <a:endParaRPr lang="zh-CN" altLang="en-US" sz="1600" dirty="0"/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…</a:t>
                      </a:r>
                      <a:endParaRPr lang="zh-CN" altLang="en-US" sz="1600" dirty="0"/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…</a:t>
                      </a:r>
                      <a:endParaRPr lang="zh-CN" altLang="en-US" sz="1600" dirty="0"/>
                    </a:p>
                  </a:txBody>
                  <a:tcPr marL="121807" marR="121807" marT="60904" marB="60904"/>
                </a:tc>
              </a:tr>
              <a:tr h="365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9</a:t>
                      </a:r>
                      <a:endParaRPr lang="zh-CN" altLang="en-US" sz="1600" dirty="0"/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7</a:t>
                      </a:r>
                      <a:endParaRPr lang="zh-CN" altLang="en-US" sz="1600" b="1" dirty="0"/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…</a:t>
                      </a:r>
                      <a:endParaRPr lang="zh-CN" altLang="en-US" sz="1600" dirty="0"/>
                    </a:p>
                  </a:txBody>
                  <a:tcPr marL="121807" marR="121807" marT="60904" marB="60904"/>
                </a:tc>
              </a:tr>
              <a:tr h="3654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u="none" strike="noStrike" kern="1200" baseline="0" dirty="0" smtClean="0"/>
                        <a:t>⋮</a:t>
                      </a:r>
                      <a:endParaRPr lang="zh-CN" altLang="en-US" sz="1600" dirty="0"/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u="none" strike="noStrike" kern="1200" baseline="0" dirty="0" smtClean="0"/>
                        <a:t>⋮</a:t>
                      </a:r>
                      <a:endParaRPr lang="zh-CN" altLang="en-US" sz="1600" dirty="0"/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u="none" strike="noStrike" kern="1200" baseline="0" dirty="0" smtClean="0"/>
                        <a:t>⋮</a:t>
                      </a:r>
                      <a:endParaRPr lang="zh-CN" altLang="en-US" sz="1600" dirty="0"/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u="none" strike="noStrike" kern="1200" baseline="0" dirty="0" smtClean="0"/>
                        <a:t>⋮</a:t>
                      </a:r>
                      <a:endParaRPr lang="zh-CN" altLang="en-US" sz="1600" dirty="0"/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u="none" strike="noStrike" kern="1200" baseline="0" dirty="0" smtClean="0"/>
                        <a:t>⋮</a:t>
                      </a:r>
                      <a:endParaRPr lang="zh-CN" altLang="en-US" sz="1600" dirty="0"/>
                    </a:p>
                  </a:txBody>
                  <a:tcPr marL="121807" marR="121807" marT="60904" marB="60904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1342177" y="2981286"/>
          <a:ext cx="1160069" cy="1462592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60069"/>
              </a:tblGrid>
              <a:tr h="365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210</a:t>
                      </a:r>
                      <a:endParaRPr lang="zh-CN" altLang="en-US" sz="1600" dirty="0"/>
                    </a:p>
                  </a:txBody>
                  <a:tcPr marL="121807" marR="121807" marT="60904" marB="60904"/>
                </a:tc>
              </a:tr>
              <a:tr h="365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marL="121807" marR="121807" marT="60904" marB="60904"/>
                </a:tc>
              </a:tr>
              <a:tr h="365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792</a:t>
                      </a:r>
                      <a:endParaRPr lang="zh-CN" altLang="en-US" sz="1600" dirty="0"/>
                    </a:p>
                  </a:txBody>
                  <a:tcPr marL="121807" marR="121807" marT="60904" marB="60904"/>
                </a:tc>
              </a:tr>
              <a:tr h="36542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kern="1200" baseline="0" dirty="0" smtClean="0"/>
                        <a:t>⋮</a:t>
                      </a:r>
                      <a:endParaRPr lang="zh-CN" altLang="en-US" sz="1600" dirty="0" smtClean="0"/>
                    </a:p>
                  </a:txBody>
                  <a:tcPr marL="121807" marR="121807" marT="60904" marB="60904"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8889216" y="2616762"/>
          <a:ext cx="1318850" cy="1828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9425"/>
                <a:gridCol w="659425"/>
              </a:tblGrid>
              <a:tr h="365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t(n)</a:t>
                      </a:r>
                      <a:endParaRPr lang="zh-CN" altLang="en-US" sz="1600" dirty="0"/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9-t(n)</a:t>
                      </a:r>
                      <a:endParaRPr lang="zh-CN" altLang="en-US" sz="1600" dirty="0"/>
                    </a:p>
                  </a:txBody>
                  <a:tcPr marL="121807" marR="121807" marT="60904" marB="60904"/>
                </a:tc>
              </a:tr>
              <a:tr h="365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9</a:t>
                      </a:r>
                      <a:endParaRPr lang="zh-CN" altLang="en-US" sz="1600" dirty="0"/>
                    </a:p>
                  </a:txBody>
                  <a:tcPr marL="121807" marR="121807" marT="60904" marB="60904"/>
                </a:tc>
              </a:tr>
              <a:tr h="365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9</a:t>
                      </a:r>
                      <a:endParaRPr lang="zh-CN" altLang="en-US" sz="1600" dirty="0"/>
                    </a:p>
                  </a:txBody>
                  <a:tcPr marL="121807" marR="121807" marT="60904" marB="60904"/>
                </a:tc>
              </a:tr>
              <a:tr h="365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7</a:t>
                      </a:r>
                      <a:endParaRPr lang="zh-CN" altLang="en-US" sz="1600" dirty="0"/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marL="121807" marR="121807" marT="60904" marB="60904"/>
                </a:tc>
              </a:tr>
              <a:tr h="36542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kern="1200" baseline="0" dirty="0" smtClean="0"/>
                        <a:t>⋮</a:t>
                      </a:r>
                      <a:endParaRPr lang="zh-CN" altLang="en-US" sz="1600" dirty="0" smtClean="0"/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kern="1200" baseline="0" dirty="0" smtClean="0"/>
                        <a:t>⋮</a:t>
                      </a:r>
                      <a:endParaRPr lang="zh-CN" altLang="en-US" sz="1600" dirty="0" smtClean="0"/>
                    </a:p>
                  </a:txBody>
                  <a:tcPr marL="121807" marR="121807" marT="60904" marB="6090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2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宽屏</PresentationFormat>
  <Paragraphs>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Arial</vt:lpstr>
      <vt:lpstr>Arial Narrow</vt:lpstr>
      <vt:lpstr>Calibri</vt:lpstr>
      <vt:lpstr>Cambria Math</vt:lpstr>
      <vt:lpstr>Wingdings</vt:lpstr>
      <vt:lpstr>Office 主题​​</vt:lpstr>
      <vt:lpstr>关于对角线方法……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关于对角线方法……</dc:title>
  <dc:creator>Adder</dc:creator>
  <cp:lastModifiedBy>Adder</cp:lastModifiedBy>
  <cp:revision>1</cp:revision>
  <dcterms:created xsi:type="dcterms:W3CDTF">2020-03-12T14:29:11Z</dcterms:created>
  <dcterms:modified xsi:type="dcterms:W3CDTF">2020-03-12T14:29:31Z</dcterms:modified>
</cp:coreProperties>
</file>