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1" r:id="rId2"/>
    <p:sldId id="494" r:id="rId3"/>
    <p:sldId id="493" r:id="rId4"/>
    <p:sldId id="509" r:id="rId5"/>
    <p:sldId id="513" r:id="rId6"/>
    <p:sldId id="512" r:id="rId7"/>
    <p:sldId id="464" r:id="rId8"/>
    <p:sldId id="49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9AF"/>
    <a:srgbClr val="222CEA"/>
    <a:srgbClr val="FF0000"/>
    <a:srgbClr val="00C8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210" autoAdjust="0"/>
  </p:normalViewPr>
  <p:slideViewPr>
    <p:cSldViewPr>
      <p:cViewPr varScale="1">
        <p:scale>
          <a:sx n="74" d="100"/>
          <a:sy n="74" d="100"/>
        </p:scale>
        <p:origin x="12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4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1F0-73E4-46AA-B677-C712DB04D8CE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412-86BE-4F29-9E93-3C64290EBB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90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1A7D-F67D-4771-83D0-C03B0F1763E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CB5A9-DE8C-40D8-B179-A1436FD94F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0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A0007E-68AF-4FE9-965B-5A641A04EA4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334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6597650"/>
            <a:ext cx="7235825" cy="260350"/>
          </a:xfrm>
          <a:prstGeom prst="rect">
            <a:avLst/>
          </a:prstGeom>
          <a:gradFill rotWithShape="1">
            <a:gsLst>
              <a:gs pos="0">
                <a:srgbClr val="0000FF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39552" y="1052736"/>
            <a:ext cx="7920880" cy="71970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  <p:pic>
        <p:nvPicPr>
          <p:cNvPr id="7" name="Picture 4" descr="C:\Documents and Settings\Gong Cheng\桌面\f3fa82edee41ba922e2e21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3180" y="-1030"/>
            <a:ext cx="693726" cy="6937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993447" y="476672"/>
            <a:ext cx="12117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ws</a:t>
            </a:r>
            <a:r>
              <a:rPr lang="en-US" altLang="zh-CN" sz="1050" b="0" cap="none" spc="0" dirty="0" smtClean="0">
                <a:ln w="1841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.nju.edu.cn</a:t>
            </a:r>
            <a:endParaRPr lang="zh-CN" altLang="en-US" sz="1050" b="0" cap="none" spc="0" dirty="0">
              <a:ln w="18415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104775"/>
            <a:ext cx="7798320" cy="443905"/>
          </a:xfrm>
        </p:spPr>
        <p:txBody>
          <a:bodyPr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57968" y="1196752"/>
            <a:ext cx="82184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36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8520" y="-4763"/>
            <a:ext cx="8496944" cy="720726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04775"/>
            <a:ext cx="7798320" cy="4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6597650"/>
            <a:ext cx="7235825" cy="260350"/>
          </a:xfrm>
          <a:prstGeom prst="rect">
            <a:avLst/>
          </a:prstGeom>
          <a:gradFill rotWithShape="1">
            <a:gsLst>
              <a:gs pos="0">
                <a:srgbClr val="0000FF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7453659" y="6525344"/>
            <a:ext cx="1222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F87B1E8B-CCB1-4722-BE3D-0DB9CD29DD79}" type="slidenum">
              <a:rPr lang="en-US" altLang="zh-CN" sz="1600" b="1" smtClean="0">
                <a:solidFill>
                  <a:schemeClr val="tx1"/>
                </a:solidFill>
                <a:latin typeface="+mj-lt"/>
                <a:ea typeface="宋体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b="1" dirty="0" smtClean="0">
                <a:solidFill>
                  <a:schemeClr val="tx1"/>
                </a:solidFill>
                <a:latin typeface="+mj-lt"/>
                <a:ea typeface="宋体" charset="-122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+mj-lt"/>
              <a:ea typeface="宋体" charset="-122"/>
            </a:endParaRPr>
          </a:p>
        </p:txBody>
      </p:sp>
      <p:pic>
        <p:nvPicPr>
          <p:cNvPr id="4" name="Picture 4" descr="C:\Documents and Settings\Gong Cheng\桌面\f3fa82edee41ba922e2e218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3180" y="-1030"/>
            <a:ext cx="693726" cy="693726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</p:spPr>
      </p:pic>
      <p:sp>
        <p:nvSpPr>
          <p:cNvPr id="11" name="矩形 10"/>
          <p:cNvSpPr/>
          <p:nvPr/>
        </p:nvSpPr>
        <p:spPr>
          <a:xfrm>
            <a:off x="7993447" y="476672"/>
            <a:ext cx="12117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ws</a:t>
            </a:r>
            <a:r>
              <a:rPr lang="en-US" altLang="zh-CN" sz="1050" b="0" cap="none" spc="0" dirty="0" smtClean="0">
                <a:ln w="1841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.nju.edu.cn</a:t>
            </a:r>
            <a:endParaRPr lang="zh-CN" altLang="en-US" sz="1050" b="0" cap="none" spc="0" dirty="0">
              <a:ln w="18415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16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1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12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090" y="1052513"/>
            <a:ext cx="6002338" cy="1516062"/>
          </a:xfrm>
        </p:spPr>
        <p:txBody>
          <a:bodyPr/>
          <a:lstStyle/>
          <a:p>
            <a:pPr algn="l" eaLnBrk="1" hangingPunct="1"/>
            <a:r>
              <a:rPr lang="en-US" altLang="zh-CN" sz="5400" b="0" dirty="0">
                <a:solidFill>
                  <a:srgbClr val="1119AF"/>
                </a:solidFill>
                <a:ea typeface="华文新魏" panose="02010800040101010101" pitchFamily="2" charset="-122"/>
              </a:rPr>
              <a:t/>
            </a:r>
            <a:br>
              <a:rPr lang="en-US" altLang="zh-CN" sz="5400" b="0" dirty="0">
                <a:solidFill>
                  <a:srgbClr val="1119AF"/>
                </a:solidFill>
                <a:ea typeface="华文新魏" panose="02010800040101010101" pitchFamily="2" charset="-122"/>
              </a:rPr>
            </a:br>
            <a:r>
              <a:rPr lang="zh-CN" altLang="en-US" sz="5400" b="0" dirty="0" smtClean="0">
                <a:solidFill>
                  <a:srgbClr val="1119AF"/>
                </a:solidFill>
                <a:ea typeface="华文新魏" panose="02010800040101010101" pitchFamily="2" charset="-122"/>
              </a:rPr>
              <a:t>图论</a:t>
            </a:r>
            <a:r>
              <a:rPr lang="en-US" altLang="zh-CN" sz="5400" b="0" dirty="0" smtClean="0">
                <a:solidFill>
                  <a:srgbClr val="1119A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5400" b="0" dirty="0" smtClean="0">
                <a:solidFill>
                  <a:srgbClr val="1119AF"/>
                </a:solidFill>
                <a:ea typeface="华文新魏" panose="02010800040101010101" pitchFamily="2" charset="-122"/>
              </a:rPr>
              <a:t>拓展</a:t>
            </a:r>
            <a:r>
              <a:rPr lang="en-US" altLang="zh-CN" sz="5400" b="0" dirty="0" smtClean="0">
                <a:solidFill>
                  <a:srgbClr val="1119AF"/>
                </a:solidFill>
                <a:ea typeface="华文新魏" panose="02010800040101010101" pitchFamily="2" charset="-122"/>
              </a:rPr>
              <a:t>(2)</a:t>
            </a:r>
            <a:endParaRPr lang="zh-CN" altLang="en-US" sz="5400" b="0" dirty="0" smtClean="0">
              <a:solidFill>
                <a:srgbClr val="1119A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903" y="3284538"/>
            <a:ext cx="6273800" cy="17526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1119AF"/>
                </a:solidFill>
              </a:rPr>
              <a:t>瞿裕忠 教授</a:t>
            </a:r>
            <a:endParaRPr lang="en-US" altLang="zh-CN" sz="2800" b="1" dirty="0" smtClean="0">
              <a:solidFill>
                <a:srgbClr val="1119AF"/>
              </a:solidFill>
            </a:endParaRPr>
          </a:p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1119AF"/>
                </a:solidFill>
              </a:rPr>
              <a:t>南京大学计算机科学与技术系</a:t>
            </a:r>
          </a:p>
        </p:txBody>
      </p:sp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678291" y="2819400"/>
            <a:ext cx="8229600" cy="0"/>
          </a:xfrm>
          <a:prstGeom prst="line">
            <a:avLst/>
          </a:prstGeom>
          <a:noFill/>
          <a:ln w="6350">
            <a:solidFill>
              <a:srgbClr val="1119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289442" y="1066800"/>
            <a:ext cx="0" cy="4495800"/>
          </a:xfrm>
          <a:prstGeom prst="line">
            <a:avLst/>
          </a:prstGeom>
          <a:noFill/>
          <a:ln w="9525">
            <a:solidFill>
              <a:srgbClr val="1119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29561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友谊图（</a:t>
            </a:r>
            <a:r>
              <a:rPr lang="en-US" altLang="zh-CN" sz="2800" dirty="0" smtClean="0"/>
              <a:t>Friendship Graph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836712"/>
            <a:ext cx="8337281" cy="300453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假设</a:t>
            </a:r>
            <a:r>
              <a:rPr lang="zh-CN" altLang="en-US" sz="2400" b="1" dirty="0"/>
              <a:t>在一群</a:t>
            </a:r>
            <a:r>
              <a:rPr lang="zh-CN" altLang="en-US" sz="2400" b="1" dirty="0" smtClean="0"/>
              <a:t>人中，任何两个人有且只有一</a:t>
            </a:r>
            <a:r>
              <a:rPr lang="zh-CN" altLang="en-US" sz="2400" b="1" dirty="0"/>
              <a:t>个共同的</a:t>
            </a:r>
            <a:r>
              <a:rPr lang="zh-CN" altLang="en-US" sz="2400" b="1" dirty="0" smtClean="0"/>
              <a:t>朋友，那么必有一个人（政治家）是</a:t>
            </a:r>
            <a:r>
              <a:rPr lang="zh-CN" altLang="en-US" sz="2400" b="1" dirty="0"/>
              <a:t>每个人的朋友</a:t>
            </a:r>
            <a:r>
              <a:rPr lang="zh-CN" altLang="en-US" sz="2400" b="1" dirty="0" smtClean="0"/>
              <a:t>。这就是友谊</a:t>
            </a:r>
            <a:r>
              <a:rPr lang="zh-CN" altLang="en-US" sz="2400" b="1" dirty="0"/>
              <a:t>图</a:t>
            </a:r>
            <a:r>
              <a:rPr lang="zh-CN" altLang="en-US" sz="2400" b="1" dirty="0" smtClean="0"/>
              <a:t>定理。</a:t>
            </a:r>
            <a:endParaRPr lang="en-US" altLang="zh-CN" sz="2400" b="1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用图论来说，友谊图中任意两个顶点之间存在唯一的长度为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的路径。</a:t>
            </a:r>
            <a:r>
              <a:rPr lang="en-US" altLang="zh-CN" sz="2400" b="1" dirty="0" smtClean="0"/>
              <a:t>1966</a:t>
            </a:r>
            <a:r>
              <a:rPr lang="zh-CN" altLang="en-US" sz="2400" b="1" dirty="0" smtClean="0"/>
              <a:t>年，厄多斯（</a:t>
            </a:r>
            <a:r>
              <a:rPr lang="en-US" altLang="zh-CN" sz="2400" b="1" dirty="0" err="1" smtClean="0"/>
              <a:t>Erdos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及其合作者证明了</a:t>
            </a:r>
            <a:r>
              <a:rPr lang="zh-CN" altLang="en-US" sz="2400" b="1" dirty="0"/>
              <a:t>友谊图定理</a:t>
            </a:r>
            <a:r>
              <a:rPr lang="zh-CN" altLang="en-US" sz="2400" b="1" dirty="0" smtClean="0"/>
              <a:t>，具体地，（有限）友谊图只有风车图这一种类型。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这里只讨论有限图。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93096"/>
            <a:ext cx="4896544" cy="15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85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基本性质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801274"/>
            <a:ext cx="8193265" cy="591224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G </a:t>
            </a:r>
            <a:r>
              <a:rPr lang="en-US" altLang="zh-CN" sz="2400" i="1" dirty="0">
                <a:solidFill>
                  <a:srgbClr val="C00000"/>
                </a:solidFill>
              </a:rPr>
              <a:t>contains no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4-cycle</a:t>
            </a:r>
            <a:endParaRPr lang="en-US" altLang="zh-CN" sz="2400" i="1" dirty="0">
              <a:solidFill>
                <a:srgbClr val="C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059832" y="1484784"/>
            <a:ext cx="1598733" cy="1093276"/>
            <a:chOff x="977560" y="2078995"/>
            <a:chExt cx="1527211" cy="1093276"/>
          </a:xfrm>
        </p:grpSpPr>
        <p:sp>
          <p:nvSpPr>
            <p:cNvPr id="25" name="Line 72"/>
            <p:cNvSpPr>
              <a:spLocks noChangeShapeType="1"/>
            </p:cNvSpPr>
            <p:nvPr/>
          </p:nvSpPr>
          <p:spPr bwMode="auto">
            <a:xfrm>
              <a:off x="1344107" y="2344460"/>
              <a:ext cx="0" cy="56713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64"/>
            <p:cNvSpPr>
              <a:spLocks noChangeArrowheads="1"/>
            </p:cNvSpPr>
            <p:nvPr/>
          </p:nvSpPr>
          <p:spPr bwMode="auto">
            <a:xfrm>
              <a:off x="2227934" y="2078995"/>
              <a:ext cx="276837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27" name="椭圆形标注 26"/>
            <p:cNvSpPr/>
            <p:nvPr/>
          </p:nvSpPr>
          <p:spPr>
            <a:xfrm>
              <a:off x="1283896" y="2161868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2152390" y="2373162"/>
              <a:ext cx="0" cy="56713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椭圆形标注 28"/>
            <p:cNvSpPr/>
            <p:nvPr/>
          </p:nvSpPr>
          <p:spPr>
            <a:xfrm>
              <a:off x="2086629" y="2980516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0" name="Line 72"/>
            <p:cNvSpPr>
              <a:spLocks noChangeShapeType="1"/>
            </p:cNvSpPr>
            <p:nvPr/>
          </p:nvSpPr>
          <p:spPr bwMode="auto">
            <a:xfrm>
              <a:off x="1450497" y="2255249"/>
              <a:ext cx="652128" cy="1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椭圆形标注 33"/>
            <p:cNvSpPr/>
            <p:nvPr/>
          </p:nvSpPr>
          <p:spPr>
            <a:xfrm>
              <a:off x="2088373" y="2168355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5" name="椭圆形标注 34"/>
            <p:cNvSpPr/>
            <p:nvPr/>
          </p:nvSpPr>
          <p:spPr>
            <a:xfrm>
              <a:off x="1283896" y="2981116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6" name="AutoShape 64"/>
            <p:cNvSpPr>
              <a:spLocks noChangeArrowheads="1"/>
            </p:cNvSpPr>
            <p:nvPr/>
          </p:nvSpPr>
          <p:spPr bwMode="auto">
            <a:xfrm>
              <a:off x="977560" y="2788761"/>
              <a:ext cx="276837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37" name="Line 72"/>
            <p:cNvSpPr>
              <a:spLocks noChangeShapeType="1"/>
            </p:cNvSpPr>
            <p:nvPr/>
          </p:nvSpPr>
          <p:spPr bwMode="auto">
            <a:xfrm>
              <a:off x="1434501" y="3084968"/>
              <a:ext cx="652128" cy="1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179512" y="2905704"/>
            <a:ext cx="8193265" cy="52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/>
              <a:t>Each edge belong to a unique cycle of length 3, i.e. triangle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1329" y="1868294"/>
            <a:ext cx="442888" cy="442888"/>
          </a:xfrm>
          <a:prstGeom prst="rect">
            <a:avLst/>
          </a:prstGeom>
        </p:spPr>
      </p:pic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195159" y="5116641"/>
            <a:ext cx="8948841" cy="76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/>
              <a:t>G is composed of some triangles, and each vertex has a even degree.</a:t>
            </a:r>
            <a:endParaRPr lang="en-US" altLang="zh-CN" sz="2400" kern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2018904" y="3305623"/>
            <a:ext cx="1278289" cy="1394173"/>
            <a:chOff x="3006022" y="3285818"/>
            <a:chExt cx="1278289" cy="1394173"/>
          </a:xfrm>
        </p:grpSpPr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3371537" y="3774433"/>
              <a:ext cx="0" cy="56713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AutoShape 64"/>
            <p:cNvSpPr>
              <a:spLocks noChangeArrowheads="1"/>
            </p:cNvSpPr>
            <p:nvPr/>
          </p:nvSpPr>
          <p:spPr bwMode="auto">
            <a:xfrm>
              <a:off x="3006022" y="3285818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45" name="椭圆形标注 44"/>
            <p:cNvSpPr/>
            <p:nvPr/>
          </p:nvSpPr>
          <p:spPr>
            <a:xfrm>
              <a:off x="3308506" y="3566083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8" name="Line 72"/>
            <p:cNvSpPr>
              <a:spLocks noChangeShapeType="1"/>
            </p:cNvSpPr>
            <p:nvPr/>
          </p:nvSpPr>
          <p:spPr bwMode="auto">
            <a:xfrm>
              <a:off x="3482909" y="3659464"/>
              <a:ext cx="665923" cy="333237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椭圆形标注 48"/>
            <p:cNvSpPr/>
            <p:nvPr/>
          </p:nvSpPr>
          <p:spPr>
            <a:xfrm>
              <a:off x="4136389" y="3932671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0" name="椭圆形标注 49"/>
            <p:cNvSpPr/>
            <p:nvPr/>
          </p:nvSpPr>
          <p:spPr>
            <a:xfrm>
              <a:off x="3308506" y="4385331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1" name="AutoShape 64"/>
            <p:cNvSpPr>
              <a:spLocks noChangeArrowheads="1"/>
            </p:cNvSpPr>
            <p:nvPr/>
          </p:nvSpPr>
          <p:spPr bwMode="auto">
            <a:xfrm>
              <a:off x="3013836" y="4296481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3453285" y="4054946"/>
              <a:ext cx="682668" cy="38272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87388" y="3377664"/>
            <a:ext cx="2364111" cy="1394173"/>
            <a:chOff x="5508104" y="3275954"/>
            <a:chExt cx="2364111" cy="1394173"/>
          </a:xfrm>
        </p:grpSpPr>
        <p:sp>
          <p:nvSpPr>
            <p:cNvPr id="47" name="椭圆形标注 46"/>
            <p:cNvSpPr/>
            <p:nvPr/>
          </p:nvSpPr>
          <p:spPr>
            <a:xfrm>
              <a:off x="5508104" y="3932671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3" name="Line 72"/>
            <p:cNvSpPr>
              <a:spLocks noChangeShapeType="1"/>
            </p:cNvSpPr>
            <p:nvPr/>
          </p:nvSpPr>
          <p:spPr bwMode="auto">
            <a:xfrm>
              <a:off x="6342948" y="3764569"/>
              <a:ext cx="0" cy="56713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64"/>
            <p:cNvSpPr>
              <a:spLocks noChangeArrowheads="1"/>
            </p:cNvSpPr>
            <p:nvPr/>
          </p:nvSpPr>
          <p:spPr bwMode="auto">
            <a:xfrm>
              <a:off x="5977433" y="3275954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55" name="椭圆形标注 54"/>
            <p:cNvSpPr/>
            <p:nvPr/>
          </p:nvSpPr>
          <p:spPr>
            <a:xfrm>
              <a:off x="6279917" y="3556219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6" name="Line 72"/>
            <p:cNvSpPr>
              <a:spLocks noChangeShapeType="1"/>
            </p:cNvSpPr>
            <p:nvPr/>
          </p:nvSpPr>
          <p:spPr bwMode="auto">
            <a:xfrm>
              <a:off x="6454320" y="3649600"/>
              <a:ext cx="665923" cy="333237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形标注 56"/>
            <p:cNvSpPr/>
            <p:nvPr/>
          </p:nvSpPr>
          <p:spPr>
            <a:xfrm>
              <a:off x="7107800" y="3922807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8" name="椭圆形标注 57"/>
            <p:cNvSpPr/>
            <p:nvPr/>
          </p:nvSpPr>
          <p:spPr>
            <a:xfrm>
              <a:off x="6279917" y="4375467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9" name="AutoShape 64"/>
            <p:cNvSpPr>
              <a:spLocks noChangeArrowheads="1"/>
            </p:cNvSpPr>
            <p:nvPr/>
          </p:nvSpPr>
          <p:spPr bwMode="auto">
            <a:xfrm>
              <a:off x="5985247" y="4286617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 flipV="1">
              <a:off x="6424696" y="4045082"/>
              <a:ext cx="682668" cy="38272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 flipV="1">
              <a:off x="5667608" y="3669328"/>
              <a:ext cx="563969" cy="313510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 flipH="1" flipV="1">
              <a:off x="5665707" y="4071446"/>
              <a:ext cx="635099" cy="345287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29327" y="3869426"/>
              <a:ext cx="442888" cy="442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64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友谊</a:t>
            </a:r>
            <a:r>
              <a:rPr lang="zh-CN" altLang="en-US" sz="2800" dirty="0" smtClean="0"/>
              <a:t>图定理</a:t>
            </a:r>
            <a:r>
              <a:rPr lang="en-US" altLang="zh-CN" sz="2800" dirty="0" smtClean="0">
                <a:sym typeface="Symbol" panose="05050102010706020507" pitchFamily="18" charset="2"/>
              </a:rPr>
              <a:t></a:t>
            </a:r>
            <a:r>
              <a:rPr lang="zh-CN" altLang="en-US" sz="2800" dirty="0" smtClean="0"/>
              <a:t>证明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928524"/>
            <a:ext cx="8841337" cy="3364572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假设不存在与所有其他顶点相邻的顶点，即顶点度均小于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/>
              <a:t>(1)</a:t>
            </a:r>
            <a:r>
              <a:rPr lang="zh-CN" altLang="en-US" sz="2400" b="1" dirty="0" smtClean="0"/>
              <a:t>下面证明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是正则图，即</a:t>
            </a:r>
            <a:r>
              <a:rPr lang="zh-CN" altLang="en-US" sz="2400" b="1" u="sng" dirty="0" smtClean="0"/>
              <a:t>各个顶点的度相等</a:t>
            </a:r>
            <a:r>
              <a:rPr lang="en-US" altLang="zh-CN" sz="2400" b="1" u="sng" dirty="0" smtClean="0"/>
              <a:t> 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  <a:p>
            <a:r>
              <a:rPr lang="en-US" altLang="zh-CN" sz="2400" dirty="0"/>
              <a:t>(</a:t>
            </a:r>
            <a:r>
              <a:rPr lang="en-US" altLang="zh-CN" sz="2400" dirty="0" smtClean="0"/>
              <a:t>1a) </a:t>
            </a:r>
            <a:r>
              <a:rPr lang="zh-CN" altLang="en-US" sz="2400" dirty="0" smtClean="0"/>
              <a:t>对于任意不相邻的两个顶点</a:t>
            </a:r>
            <a:r>
              <a:rPr lang="it-IT" altLang="zh-CN" sz="2400" dirty="0" smtClean="0"/>
              <a:t> </a:t>
            </a:r>
            <a:r>
              <a:rPr lang="it-IT" altLang="zh-CN" sz="2400" dirty="0"/>
              <a:t>(</a:t>
            </a:r>
            <a:r>
              <a:rPr lang="it-IT" altLang="zh-CN" sz="2400" i="1" dirty="0" smtClean="0"/>
              <a:t>u</a:t>
            </a:r>
            <a:r>
              <a:rPr lang="en-US" altLang="zh-CN" sz="2400" i="1" dirty="0"/>
              <a:t>,</a:t>
            </a:r>
            <a:r>
              <a:rPr lang="it-IT" altLang="zh-CN" sz="2400" i="1" dirty="0" smtClean="0"/>
              <a:t> </a:t>
            </a:r>
            <a:r>
              <a:rPr lang="it-IT" altLang="zh-CN" sz="2400" i="1" dirty="0"/>
              <a:t>v</a:t>
            </a:r>
            <a:r>
              <a:rPr lang="it-IT" altLang="zh-CN" sz="2400" dirty="0" smtClean="0"/>
              <a:t>)</a:t>
            </a:r>
            <a:r>
              <a:rPr lang="it-IT" altLang="zh-CN" sz="2400" dirty="0" smtClean="0">
                <a:sym typeface="Symbol" panose="05050102010706020507" pitchFamily="18" charset="2"/>
              </a:rPr>
              <a:t></a:t>
            </a:r>
            <a:r>
              <a:rPr lang="it-IT" altLang="zh-CN" sz="2400" dirty="0" smtClean="0"/>
              <a:t>E, </a:t>
            </a:r>
            <a:r>
              <a:rPr lang="en-US" altLang="zh-CN" sz="2400" dirty="0">
                <a:sym typeface="Symbol" panose="05050102010706020507" pitchFamily="18" charset="2"/>
              </a:rPr>
              <a:t>d(</a:t>
            </a:r>
            <a:r>
              <a:rPr lang="en-US" altLang="zh-CN" sz="2400" i="1" dirty="0"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ym typeface="Symbol" panose="05050102010706020507" pitchFamily="18" charset="2"/>
              </a:rPr>
              <a:t>) d(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/>
          </a:p>
          <a:p>
            <a:r>
              <a:rPr lang="zh-CN" altLang="en-US" sz="2400" dirty="0" smtClean="0"/>
              <a:t>设</a:t>
            </a:r>
            <a:r>
              <a:rPr lang="en-US" altLang="zh-CN" sz="2400" i="1" dirty="0" smtClean="0"/>
              <a:t>u</a:t>
            </a:r>
            <a:r>
              <a:rPr lang="zh-CN" altLang="en-US" sz="2400" dirty="0" smtClean="0"/>
              <a:t>的邻居为</a:t>
            </a:r>
            <a:r>
              <a:rPr lang="en-US" altLang="zh-CN" sz="2400" i="1" dirty="0" smtClean="0"/>
              <a:t>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,…, 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>
                <a:sym typeface="Symbol" panose="05050102010706020507" pitchFamily="18" charset="2"/>
              </a:rPr>
              <a:t></a:t>
            </a:r>
            <a:r>
              <a:rPr lang="en-US" altLang="zh-CN" sz="2400" dirty="0" smtClean="0">
                <a:sym typeface="Symbol" panose="05050102010706020507" pitchFamily="18" charset="2"/>
              </a:rPr>
              <a:t>2</a:t>
            </a:r>
            <a:endParaRPr lang="en-US" altLang="zh-CN" sz="2400" dirty="0" smtClean="0"/>
          </a:p>
          <a:p>
            <a:r>
              <a:rPr lang="en-US" altLang="zh-CN" sz="2400" i="1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v</a:t>
            </a:r>
            <a:r>
              <a:rPr lang="zh-CN" altLang="en-US" sz="2400" dirty="0" smtClean="0"/>
              <a:t>的共同邻居记为</a:t>
            </a:r>
            <a:r>
              <a:rPr lang="en-US" altLang="zh-CN" sz="2400" i="1" dirty="0" err="1" smtClean="0"/>
              <a:t>z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25000" dirty="0" smtClean="0"/>
              <a:t> </a:t>
            </a:r>
            <a:r>
              <a:rPr lang="zh-CN" altLang="en-US" sz="2400" dirty="0" smtClean="0"/>
              <a:t>。</a:t>
            </a:r>
            <a:r>
              <a:rPr lang="en-US" altLang="zh-CN" sz="2400" i="1" dirty="0"/>
              <a:t> </a:t>
            </a:r>
            <a:r>
              <a:rPr lang="en-US" altLang="zh-CN" sz="2400" b="1" i="1" dirty="0" err="1"/>
              <a:t>z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-25000" dirty="0"/>
              <a:t> </a:t>
            </a:r>
            <a:r>
              <a:rPr lang="zh-CN" altLang="en-US" sz="2400" b="1" dirty="0" smtClean="0">
                <a:sym typeface="Symbol" panose="05050102010706020507" pitchFamily="18" charset="2"/>
              </a:rPr>
              <a:t>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u</a:t>
            </a:r>
            <a:r>
              <a:rPr lang="en-US" altLang="zh-CN" sz="2400" i="1" dirty="0" smtClean="0"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ym typeface="Symbol" panose="05050102010706020507" pitchFamily="18" charset="2"/>
              </a:rPr>
              <a:t>（因为</a:t>
            </a:r>
            <a:r>
              <a:rPr lang="en-US" altLang="zh-CN" sz="2400" i="1" dirty="0" smtClean="0">
                <a:sym typeface="Symbol" panose="05050102010706020507" pitchFamily="18" charset="2"/>
              </a:rPr>
              <a:t>u</a:t>
            </a:r>
            <a:r>
              <a:rPr lang="zh-CN" altLang="en-US" sz="2400" dirty="0" smtClean="0">
                <a:sym typeface="Symbol" panose="05050102010706020507" pitchFamily="18" charset="2"/>
              </a:rPr>
              <a:t>不是</a:t>
            </a:r>
            <a:r>
              <a:rPr lang="en-US" altLang="zh-CN" sz="2400" i="1" dirty="0" smtClean="0"/>
              <a:t>v</a:t>
            </a:r>
            <a:r>
              <a:rPr lang="zh-CN" altLang="en-US" sz="2400" dirty="0" smtClean="0"/>
              <a:t>的邻居</a:t>
            </a:r>
            <a:r>
              <a:rPr lang="zh-CN" altLang="en-US" sz="2400" dirty="0" smtClean="0">
                <a:sym typeface="Symbol" panose="05050102010706020507" pitchFamily="18" charset="2"/>
              </a:rPr>
              <a:t>）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r>
              <a:rPr lang="en-US" altLang="zh-CN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/>
              <a:t>z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-25000" dirty="0"/>
              <a:t> </a:t>
            </a:r>
            <a:r>
              <a:rPr lang="zh-CN" altLang="en-US" sz="2400" b="1" dirty="0" smtClean="0">
                <a:sym typeface="Symbol" panose="05050102010706020507" pitchFamily="18" charset="2"/>
              </a:rPr>
              <a:t>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 smtClean="0"/>
              <a:t>z</a:t>
            </a:r>
            <a:r>
              <a:rPr lang="en-US" altLang="zh-CN" sz="2400" b="1" baseline="-25000" dirty="0" err="1" smtClean="0"/>
              <a:t>j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否则出现四边形（</a:t>
            </a:r>
            <a:r>
              <a:rPr lang="en-US" altLang="zh-CN" sz="2400" i="1" dirty="0"/>
              <a:t> </a:t>
            </a:r>
            <a:r>
              <a:rPr lang="zh-CN" altLang="en-US" sz="2400" dirty="0" smtClean="0"/>
              <a:t>注意：</a:t>
            </a:r>
            <a:r>
              <a:rPr lang="en-US" altLang="zh-CN" sz="2400" i="1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是</a:t>
            </a:r>
            <a:r>
              <a:rPr lang="en-US" altLang="zh-CN" sz="2400" i="1" dirty="0" err="1"/>
              <a:t>z</a:t>
            </a:r>
            <a:r>
              <a:rPr lang="en-US" altLang="zh-CN" sz="2400" baseline="-25000" dirty="0" err="1"/>
              <a:t>i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u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共同</a:t>
            </a:r>
            <a:r>
              <a:rPr lang="zh-CN" altLang="en-US" sz="2400" dirty="0" smtClean="0"/>
              <a:t>邻居</a:t>
            </a:r>
            <a:r>
              <a:rPr lang="zh-CN" altLang="en-US" sz="2400" dirty="0" smtClean="0">
                <a:sym typeface="Symbol" panose="05050102010706020507" pitchFamily="18" charset="2"/>
              </a:rPr>
              <a:t>）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r>
              <a:rPr lang="zh-CN" altLang="en-US" sz="2400" dirty="0" smtClean="0">
                <a:sym typeface="Symbol" panose="05050102010706020507" pitchFamily="18" charset="2"/>
              </a:rPr>
              <a:t>因此，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smtClean="0">
                <a:sym typeface="Symbol" panose="05050102010706020507" pitchFamily="18" charset="2"/>
              </a:rPr>
              <a:t>u</a:t>
            </a:r>
            <a:r>
              <a:rPr lang="en-US" altLang="zh-CN" sz="2400" dirty="0" smtClean="0">
                <a:sym typeface="Symbol" panose="05050102010706020507" pitchFamily="18" charset="2"/>
              </a:rPr>
              <a:t>)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smtClean="0">
                <a:sym typeface="Symbol" panose="05050102010706020507" pitchFamily="18" charset="2"/>
              </a:rPr>
              <a:t>v</a:t>
            </a:r>
            <a:r>
              <a:rPr lang="en-US" altLang="zh-CN" sz="2400" dirty="0" smtClean="0">
                <a:sym typeface="Symbol" panose="05050102010706020507" pitchFamily="18" charset="2"/>
              </a:rPr>
              <a:t>) </a:t>
            </a:r>
            <a:r>
              <a:rPr lang="zh-CN" altLang="en-US" sz="2400" dirty="0" smtClean="0">
                <a:sym typeface="Symbol" panose="05050102010706020507" pitchFamily="18" charset="2"/>
              </a:rPr>
              <a:t>，同理可证，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smtClean="0">
                <a:sym typeface="Symbol" panose="05050102010706020507" pitchFamily="18" charset="2"/>
              </a:rPr>
              <a:t>v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smtClean="0">
                <a:sym typeface="Symbol" panose="05050102010706020507" pitchFamily="18" charset="2"/>
              </a:rPr>
              <a:t>u</a:t>
            </a:r>
            <a:r>
              <a:rPr lang="en-US" altLang="zh-CN" sz="2400" dirty="0" smtClean="0">
                <a:sym typeface="Symbol" panose="05050102010706020507" pitchFamily="18" charset="2"/>
              </a:rPr>
              <a:t>) </a:t>
            </a:r>
            <a:r>
              <a:rPr lang="zh-CN" altLang="en-US" sz="2400" dirty="0" smtClean="0">
                <a:sym typeface="Symbol" panose="05050102010706020507" pitchFamily="18" charset="2"/>
              </a:rPr>
              <a:t>。所以 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smtClean="0">
                <a:sym typeface="Symbol" panose="05050102010706020507" pitchFamily="18" charset="2"/>
              </a:rPr>
              <a:t>u</a:t>
            </a:r>
            <a:r>
              <a:rPr lang="en-US" altLang="zh-CN" sz="2400" dirty="0" smtClean="0">
                <a:sym typeface="Symbol" panose="05050102010706020507" pitchFamily="18" charset="2"/>
              </a:rPr>
              <a:t>) </a:t>
            </a:r>
            <a:r>
              <a:rPr lang="en-US" altLang="zh-CN" sz="2400" dirty="0">
                <a:sym typeface="Symbol" panose="05050102010706020507" pitchFamily="18" charset="2"/>
              </a:rPr>
              <a:t>d(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411760" y="4509120"/>
            <a:ext cx="2649944" cy="974563"/>
            <a:chOff x="3707904" y="2669449"/>
            <a:chExt cx="2649944" cy="974563"/>
          </a:xfrm>
        </p:grpSpPr>
        <p:sp>
          <p:nvSpPr>
            <p:cNvPr id="5" name="Line 72"/>
            <p:cNvSpPr>
              <a:spLocks noChangeShapeType="1"/>
            </p:cNvSpPr>
            <p:nvPr/>
          </p:nvSpPr>
          <p:spPr bwMode="auto">
            <a:xfrm flipH="1">
              <a:off x="5541670" y="2955403"/>
              <a:ext cx="378454" cy="218759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64"/>
            <p:cNvSpPr>
              <a:spLocks noChangeArrowheads="1"/>
            </p:cNvSpPr>
            <p:nvPr/>
          </p:nvSpPr>
          <p:spPr bwMode="auto">
            <a:xfrm>
              <a:off x="6068046" y="2669449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5920124" y="2803769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9" name="Line 72"/>
            <p:cNvSpPr>
              <a:spLocks noChangeShapeType="1"/>
            </p:cNvSpPr>
            <p:nvPr/>
          </p:nvSpPr>
          <p:spPr bwMode="auto">
            <a:xfrm>
              <a:off x="4308884" y="2977559"/>
              <a:ext cx="433007" cy="196603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4741891" y="3152074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4136046" y="2845021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2" name="AutoShape 64"/>
            <p:cNvSpPr>
              <a:spLocks noChangeArrowheads="1"/>
            </p:cNvSpPr>
            <p:nvPr/>
          </p:nvSpPr>
          <p:spPr bwMode="auto">
            <a:xfrm>
              <a:off x="3707904" y="2692351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4923005" y="3239608"/>
              <a:ext cx="432106" cy="0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64"/>
            <p:cNvSpPr>
              <a:spLocks noChangeArrowheads="1"/>
            </p:cNvSpPr>
            <p:nvPr/>
          </p:nvSpPr>
          <p:spPr bwMode="auto">
            <a:xfrm>
              <a:off x="4587690" y="3252487"/>
              <a:ext cx="604245" cy="391525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err="1" smtClean="0"/>
                <a:t>w</a:t>
              </a:r>
              <a:r>
                <a:rPr lang="en-US" altLang="zh-CN" sz="2000" baseline="-25000" dirty="0" err="1"/>
                <a:t>i</a:t>
              </a:r>
              <a:endParaRPr lang="en-US" altLang="zh-CN" sz="2000" baseline="-25000" dirty="0"/>
            </a:p>
          </p:txBody>
        </p:sp>
        <p:sp>
          <p:nvSpPr>
            <p:cNvPr id="15" name="椭圆形标注 14"/>
            <p:cNvSpPr/>
            <p:nvPr/>
          </p:nvSpPr>
          <p:spPr>
            <a:xfrm>
              <a:off x="5393748" y="3152074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6" name="AutoShape 64"/>
            <p:cNvSpPr>
              <a:spLocks noChangeArrowheads="1"/>
            </p:cNvSpPr>
            <p:nvPr/>
          </p:nvSpPr>
          <p:spPr bwMode="auto">
            <a:xfrm>
              <a:off x="5263764" y="3252487"/>
              <a:ext cx="604245" cy="391525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err="1" smtClean="0"/>
                <a:t>z</a:t>
              </a:r>
              <a:r>
                <a:rPr lang="en-US" altLang="zh-CN" sz="2000" baseline="-25000" dirty="0" err="1" smtClean="0"/>
                <a:t>i</a:t>
              </a:r>
              <a:endParaRPr lang="en-US" altLang="zh-CN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08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友谊</a:t>
            </a:r>
            <a:r>
              <a:rPr lang="zh-CN" altLang="en-US" sz="2800" dirty="0" smtClean="0"/>
              <a:t>图定理</a:t>
            </a:r>
            <a:r>
              <a:rPr lang="en-US" altLang="zh-CN" sz="2800" dirty="0" smtClean="0">
                <a:sym typeface="Symbol" panose="05050102010706020507" pitchFamily="18" charset="2"/>
              </a:rPr>
              <a:t></a:t>
            </a:r>
            <a:r>
              <a:rPr lang="zh-CN" altLang="en-US" sz="2800" dirty="0" smtClean="0"/>
              <a:t>证明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827625"/>
            <a:ext cx="8841337" cy="1486897"/>
          </a:xfrm>
        </p:spPr>
        <p:txBody>
          <a:bodyPr/>
          <a:lstStyle/>
          <a:p>
            <a:r>
              <a:rPr lang="en-US" altLang="zh-CN" sz="2400" dirty="0"/>
              <a:t>(</a:t>
            </a:r>
            <a:r>
              <a:rPr lang="en-US" altLang="zh-CN" sz="2400" dirty="0" smtClean="0"/>
              <a:t>1b) </a:t>
            </a:r>
            <a:r>
              <a:rPr lang="zh-CN" altLang="en-US" sz="2400" dirty="0" smtClean="0"/>
              <a:t>任取</a:t>
            </a:r>
            <a:r>
              <a:rPr lang="en-US" altLang="zh-CN" sz="2400" dirty="0">
                <a:sym typeface="Symbol" panose="05050102010706020507" pitchFamily="18" charset="2"/>
              </a:rPr>
              <a:t>d(</a:t>
            </a:r>
            <a:r>
              <a:rPr lang="en-US" altLang="zh-CN" sz="2400" i="1" dirty="0"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ym typeface="Symbol" panose="05050102010706020507" pitchFamily="18" charset="2"/>
              </a:rPr>
              <a:t>)</a:t>
            </a:r>
            <a:r>
              <a:rPr lang="en-US" altLang="zh-CN" sz="2400" dirty="0" smtClean="0"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sym typeface="Symbol" panose="05050102010706020507" pitchFamily="18" charset="2"/>
              </a:rPr>
              <a:t>的</a:t>
            </a:r>
            <a:r>
              <a:rPr lang="zh-CN" altLang="en-US" sz="2400" dirty="0" smtClean="0"/>
              <a:t>顶点</a:t>
            </a:r>
            <a:r>
              <a:rPr lang="it-IT" altLang="zh-CN" sz="2400" i="1" dirty="0" smtClean="0"/>
              <a:t>u</a:t>
            </a:r>
            <a:r>
              <a:rPr lang="en-US" altLang="zh-CN" sz="2400" i="1" dirty="0"/>
              <a:t>,</a:t>
            </a:r>
            <a:r>
              <a:rPr lang="it-IT" altLang="zh-CN" sz="2400" i="1" dirty="0"/>
              <a:t> </a:t>
            </a:r>
            <a:r>
              <a:rPr lang="zh-CN" altLang="en-US" sz="2400" dirty="0" smtClean="0"/>
              <a:t>任取</a:t>
            </a:r>
            <a:r>
              <a:rPr lang="it-IT" altLang="zh-CN" sz="2400" i="1" dirty="0" smtClean="0"/>
              <a:t>v</a:t>
            </a:r>
            <a:r>
              <a:rPr lang="zh-CN" altLang="en-US" sz="2400" dirty="0"/>
              <a:t>满足</a:t>
            </a:r>
            <a:r>
              <a:rPr lang="it-IT" altLang="zh-CN" sz="2400" dirty="0" smtClean="0"/>
              <a:t>(</a:t>
            </a:r>
            <a:r>
              <a:rPr lang="it-IT" altLang="zh-CN" sz="2400" i="1" dirty="0" smtClean="0"/>
              <a:t>u</a:t>
            </a:r>
            <a:r>
              <a:rPr lang="en-US" altLang="zh-CN" sz="2400" i="1" dirty="0"/>
              <a:t>,</a:t>
            </a:r>
            <a:r>
              <a:rPr lang="it-IT" altLang="zh-CN" sz="2400" i="1" dirty="0"/>
              <a:t> v</a:t>
            </a:r>
            <a:r>
              <a:rPr lang="it-IT" altLang="zh-CN" sz="2400" dirty="0"/>
              <a:t>)</a:t>
            </a:r>
            <a:r>
              <a:rPr lang="it-IT" altLang="zh-CN" sz="2400" dirty="0">
                <a:sym typeface="Symbol" panose="05050102010706020507" pitchFamily="18" charset="2"/>
              </a:rPr>
              <a:t></a:t>
            </a:r>
            <a:r>
              <a:rPr lang="it-IT" altLang="zh-CN" sz="2400" dirty="0"/>
              <a:t>E, </a:t>
            </a:r>
            <a:r>
              <a:rPr lang="it-IT" altLang="zh-CN" sz="2400" dirty="0" smtClean="0"/>
              <a:t> </a:t>
            </a:r>
            <a:r>
              <a:rPr lang="zh-CN" altLang="en-US" sz="2400" dirty="0" smtClean="0"/>
              <a:t>已证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smtClean="0"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ym typeface="Symbol" panose="05050102010706020507" pitchFamily="18" charset="2"/>
              </a:rPr>
              <a:t>) d(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/>
          </a:p>
          <a:p>
            <a:r>
              <a:rPr lang="zh-CN" altLang="en-US" sz="2400" dirty="0" smtClean="0"/>
              <a:t>设</a:t>
            </a:r>
            <a:r>
              <a:rPr lang="en-US" altLang="zh-CN" sz="2400" i="1" dirty="0" smtClean="0"/>
              <a:t>u</a:t>
            </a:r>
            <a:r>
              <a:rPr lang="zh-CN" altLang="en-US" sz="2400" dirty="0" smtClean="0"/>
              <a:t>的邻居为</a:t>
            </a:r>
            <a:r>
              <a:rPr lang="en-US" altLang="zh-CN" sz="2400" i="1" dirty="0" smtClean="0"/>
              <a:t>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,…, 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 </a:t>
            </a:r>
            <a:r>
              <a:rPr lang="en-US" altLang="zh-CN" sz="2400" dirty="0" smtClean="0"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sym typeface="Symbol" panose="05050102010706020507" pitchFamily="18" charset="2"/>
              </a:rPr>
              <a:t>，</a:t>
            </a:r>
            <a:r>
              <a:rPr lang="zh-CN" altLang="en-US" sz="2400" dirty="0" smtClean="0"/>
              <a:t>不妨设</a:t>
            </a:r>
            <a:r>
              <a:rPr lang="en-US" altLang="zh-CN" sz="2400" i="1" dirty="0"/>
              <a:t>w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是</a:t>
            </a:r>
            <a:r>
              <a:rPr lang="en-US" altLang="zh-CN" sz="2400" i="1" dirty="0">
                <a:sym typeface="Symbol" panose="05050102010706020507" pitchFamily="18" charset="2"/>
              </a:rPr>
              <a:t>u</a:t>
            </a:r>
            <a:r>
              <a:rPr lang="zh-CN" altLang="en-US" sz="2400" dirty="0"/>
              <a:t>与</a:t>
            </a:r>
            <a:r>
              <a:rPr lang="en-US" altLang="zh-CN" sz="2400" i="1" dirty="0"/>
              <a:t>v</a:t>
            </a:r>
            <a:r>
              <a:rPr lang="zh-CN" altLang="en-US" sz="2400" dirty="0"/>
              <a:t>的共同邻居，</a:t>
            </a:r>
            <a:endParaRPr lang="en-US" altLang="zh-CN" sz="2400" dirty="0" smtClean="0"/>
          </a:p>
          <a:p>
            <a:r>
              <a:rPr lang="zh-CN" altLang="en-US" sz="2400" dirty="0" smtClean="0"/>
              <a:t>那么其余</a:t>
            </a:r>
            <a:r>
              <a:rPr lang="en-US" altLang="zh-CN" sz="2400" i="1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与</a:t>
            </a:r>
            <a:r>
              <a:rPr lang="en-US" altLang="zh-CN" sz="2400" i="1" dirty="0"/>
              <a:t>v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相邻，因此，</a:t>
            </a:r>
            <a:r>
              <a:rPr lang="en-US" altLang="zh-CN" sz="240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 err="1" smtClean="0">
                <a:sym typeface="Symbol" panose="05050102010706020507" pitchFamily="18" charset="2"/>
              </a:rPr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) d(</a:t>
            </a:r>
            <a:r>
              <a:rPr lang="en-US" altLang="zh-CN" sz="2400" i="1" dirty="0">
                <a:sym typeface="Symbol" panose="05050102010706020507" pitchFamily="18" charset="2"/>
              </a:rPr>
              <a:t>v</a:t>
            </a:r>
            <a:r>
              <a:rPr lang="en-US" altLang="zh-CN" sz="2400" dirty="0" smtClean="0">
                <a:sym typeface="Symbol" panose="05050102010706020507" pitchFamily="18" charset="2"/>
              </a:rPr>
              <a:t>)=</a:t>
            </a:r>
            <a:r>
              <a:rPr lang="en-US" altLang="zh-CN" sz="2400" dirty="0">
                <a:sym typeface="Symbol" panose="05050102010706020507" pitchFamily="18" charset="2"/>
              </a:rPr>
              <a:t> d(</a:t>
            </a:r>
            <a:r>
              <a:rPr lang="en-US" altLang="zh-CN" sz="2400" i="1" dirty="0"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=2,…</a:t>
            </a:r>
            <a:r>
              <a:rPr lang="en-US" altLang="zh-CN" sz="2400" i="1" dirty="0"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</a:p>
          <a:p>
            <a:endParaRPr lang="en-US" altLang="zh-CN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699792" y="2072366"/>
            <a:ext cx="2664296" cy="1453153"/>
            <a:chOff x="3707904" y="2214040"/>
            <a:chExt cx="2394934" cy="1454450"/>
          </a:xfrm>
        </p:grpSpPr>
        <p:sp>
          <p:nvSpPr>
            <p:cNvPr id="5" name="Line 72"/>
            <p:cNvSpPr>
              <a:spLocks noChangeShapeType="1"/>
            </p:cNvSpPr>
            <p:nvPr/>
          </p:nvSpPr>
          <p:spPr bwMode="auto">
            <a:xfrm flipH="1" flipV="1">
              <a:off x="4945504" y="2675901"/>
              <a:ext cx="684818" cy="127868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64"/>
            <p:cNvSpPr>
              <a:spLocks noChangeArrowheads="1"/>
            </p:cNvSpPr>
            <p:nvPr/>
          </p:nvSpPr>
          <p:spPr bwMode="auto">
            <a:xfrm>
              <a:off x="5813036" y="2628859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5650176" y="2803769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9" name="Line 72"/>
            <p:cNvSpPr>
              <a:spLocks noChangeShapeType="1"/>
            </p:cNvSpPr>
            <p:nvPr/>
          </p:nvSpPr>
          <p:spPr bwMode="auto">
            <a:xfrm>
              <a:off x="4308885" y="2977560"/>
              <a:ext cx="419114" cy="9830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4751952" y="2983869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4136046" y="2845021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2" name="AutoShape 64"/>
            <p:cNvSpPr>
              <a:spLocks noChangeArrowheads="1"/>
            </p:cNvSpPr>
            <p:nvPr/>
          </p:nvSpPr>
          <p:spPr bwMode="auto">
            <a:xfrm>
              <a:off x="3707904" y="2692351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4244984" y="3010230"/>
              <a:ext cx="517806" cy="456753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64"/>
            <p:cNvSpPr>
              <a:spLocks noChangeArrowheads="1"/>
            </p:cNvSpPr>
            <p:nvPr/>
          </p:nvSpPr>
          <p:spPr bwMode="auto">
            <a:xfrm>
              <a:off x="4781624" y="2904281"/>
              <a:ext cx="604245" cy="391525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w</a:t>
              </a:r>
              <a:r>
                <a:rPr lang="en-US" altLang="zh-CN" sz="2000" baseline="-25000" dirty="0" smtClean="0"/>
                <a:t>2</a:t>
              </a:r>
              <a:endParaRPr lang="en-US" altLang="zh-CN" sz="2000" baseline="-25000" dirty="0"/>
            </a:p>
          </p:txBody>
        </p:sp>
        <p:sp>
          <p:nvSpPr>
            <p:cNvPr id="15" name="椭圆形标注 14"/>
            <p:cNvSpPr/>
            <p:nvPr/>
          </p:nvSpPr>
          <p:spPr>
            <a:xfrm>
              <a:off x="4762790" y="2583977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6" name="AutoShape 64"/>
            <p:cNvSpPr>
              <a:spLocks noChangeArrowheads="1"/>
            </p:cNvSpPr>
            <p:nvPr/>
          </p:nvSpPr>
          <p:spPr bwMode="auto">
            <a:xfrm>
              <a:off x="4751952" y="2214040"/>
              <a:ext cx="604245" cy="391525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w</a:t>
              </a:r>
              <a:r>
                <a:rPr lang="en-US" altLang="zh-CN" sz="2000" baseline="-25000" dirty="0" smtClean="0"/>
                <a:t>1</a:t>
              </a:r>
              <a:endParaRPr lang="en-US" altLang="zh-CN" sz="2000" baseline="-25000" dirty="0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V="1">
              <a:off x="4244984" y="2669449"/>
              <a:ext cx="483014" cy="164165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椭圆形标注 18"/>
            <p:cNvSpPr/>
            <p:nvPr/>
          </p:nvSpPr>
          <p:spPr>
            <a:xfrm>
              <a:off x="4762790" y="3418138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20" name="AutoShape 64"/>
            <p:cNvSpPr>
              <a:spLocks noChangeArrowheads="1"/>
            </p:cNvSpPr>
            <p:nvPr/>
          </p:nvSpPr>
          <p:spPr bwMode="auto">
            <a:xfrm>
              <a:off x="4804941" y="3276965"/>
              <a:ext cx="604245" cy="391525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err="1" smtClean="0"/>
                <a:t>w</a:t>
              </a:r>
              <a:r>
                <a:rPr lang="en-US" altLang="zh-CN" sz="2000" baseline="-25000" dirty="0" err="1" smtClean="0"/>
                <a:t>k</a:t>
              </a:r>
              <a:endParaRPr lang="en-US" altLang="zh-CN" sz="2000" baseline="-25000" dirty="0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179511" y="3595868"/>
            <a:ext cx="8841337" cy="143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400" i="1" dirty="0" smtClean="0"/>
              <a:t>w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只能与其余</a:t>
            </a:r>
            <a:r>
              <a:rPr lang="en-US" altLang="zh-CN" sz="2400" i="1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中的一个相邻，</a:t>
            </a:r>
            <a:r>
              <a:rPr lang="zh-CN" altLang="en-US" sz="2400" kern="0" dirty="0" smtClean="0">
                <a:sym typeface="Symbol" panose="05050102010706020507" pitchFamily="18" charset="2"/>
              </a:rPr>
              <a:t>否则出现四边形。</a:t>
            </a:r>
            <a:endParaRPr lang="en-US" altLang="zh-CN" sz="2400" kern="0" dirty="0" smtClean="0">
              <a:sym typeface="Symbol" panose="05050102010706020507" pitchFamily="18" charset="2"/>
            </a:endParaRPr>
          </a:p>
          <a:p>
            <a:r>
              <a:rPr lang="en-US" altLang="zh-CN" sz="2400" i="1" dirty="0" smtClean="0"/>
              <a:t>w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是与其余</a:t>
            </a:r>
            <a:r>
              <a:rPr lang="en-US" altLang="zh-CN" sz="2400" i="1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的某个不相邻，</a:t>
            </a:r>
            <a:r>
              <a:rPr lang="zh-CN" altLang="en-US" sz="2400" kern="0" dirty="0" smtClean="0">
                <a:sym typeface="Symbol" panose="05050102010706020507" pitchFamily="18" charset="2"/>
              </a:rPr>
              <a:t>因此，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dirty="0"/>
              <a:t>w</a:t>
            </a:r>
            <a:r>
              <a:rPr lang="en-US" altLang="zh-CN" sz="2400" baseline="-25000" dirty="0"/>
              <a:t>1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)d(</a:t>
            </a:r>
            <a:r>
              <a:rPr lang="en-US" altLang="zh-CN" sz="2400" i="1" kern="0" dirty="0" err="1" smtClean="0">
                <a:sym typeface="Symbol" panose="05050102010706020507" pitchFamily="18" charset="2"/>
              </a:rPr>
              <a:t>w</a:t>
            </a:r>
            <a:r>
              <a:rPr lang="en-US" altLang="zh-CN" sz="2400" kern="0" baseline="-25000" dirty="0" err="1" smtClean="0"/>
              <a:t>i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) (</a:t>
            </a:r>
            <a:r>
              <a:rPr lang="en-US" altLang="zh-CN" sz="2400" i="1" kern="0" dirty="0" err="1">
                <a:sym typeface="Symbol" panose="05050102010706020507" pitchFamily="18" charset="2"/>
              </a:rPr>
              <a:t>i</a:t>
            </a:r>
            <a:r>
              <a:rPr lang="en-US" altLang="zh-CN" sz="2400" kern="0" dirty="0">
                <a:sym typeface="Symbol" panose="05050102010706020507" pitchFamily="18" charset="2"/>
              </a:rPr>
              <a:t>=2,…</a:t>
            </a:r>
            <a:r>
              <a:rPr lang="en-US" altLang="zh-CN" sz="2400" i="1" kern="0" dirty="0">
                <a:sym typeface="Symbol" panose="05050102010706020507" pitchFamily="18" charset="2"/>
              </a:rPr>
              <a:t>k</a:t>
            </a:r>
            <a:r>
              <a:rPr lang="en-US" altLang="zh-CN" sz="2400" kern="0" dirty="0">
                <a:sym typeface="Symbol" panose="05050102010706020507" pitchFamily="18" charset="2"/>
              </a:rPr>
              <a:t>).</a:t>
            </a:r>
          </a:p>
          <a:p>
            <a:r>
              <a:rPr lang="en-US" altLang="zh-CN" sz="2400" kern="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kern="0" dirty="0" smtClean="0">
                <a:sym typeface="Symbol" panose="05050102010706020507" pitchFamily="18" charset="2"/>
              </a:rPr>
              <a:t>u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)d(</a:t>
            </a:r>
            <a:r>
              <a:rPr lang="en-US" altLang="zh-CN" sz="2400" i="1" kern="0" dirty="0" err="1" smtClean="0">
                <a:sym typeface="Symbol" panose="05050102010706020507" pitchFamily="18" charset="2"/>
              </a:rPr>
              <a:t>w</a:t>
            </a:r>
            <a:r>
              <a:rPr lang="en-US" altLang="zh-CN" sz="2400" kern="0" baseline="-25000" dirty="0" err="1" smtClean="0"/>
              <a:t>i</a:t>
            </a:r>
            <a:r>
              <a:rPr lang="en-US" altLang="zh-CN" sz="2400" kern="0" dirty="0">
                <a:sym typeface="Symbol" panose="05050102010706020507" pitchFamily="18" charset="2"/>
              </a:rPr>
              <a:t>) (</a:t>
            </a:r>
            <a:r>
              <a:rPr lang="en-US" altLang="zh-CN" sz="2400" i="1" kern="0" dirty="0" err="1" smtClean="0">
                <a:sym typeface="Symbol" panose="05050102010706020507" pitchFamily="18" charset="2"/>
              </a:rPr>
              <a:t>i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=1</a:t>
            </a:r>
            <a:r>
              <a:rPr lang="en-US" altLang="zh-CN" sz="2400" kern="0" dirty="0">
                <a:sym typeface="Symbol" panose="05050102010706020507" pitchFamily="18" charset="2"/>
              </a:rPr>
              <a:t>,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2</a:t>
            </a:r>
            <a:r>
              <a:rPr lang="en-US" altLang="zh-CN" sz="2400" kern="0" dirty="0">
                <a:sym typeface="Symbol" panose="05050102010706020507" pitchFamily="18" charset="2"/>
              </a:rPr>
              <a:t>,…</a:t>
            </a:r>
            <a:r>
              <a:rPr lang="en-US" altLang="zh-CN" sz="2400" i="1" kern="0" dirty="0">
                <a:sym typeface="Symbol" panose="05050102010706020507" pitchFamily="18" charset="2"/>
              </a:rPr>
              <a:t>k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). </a:t>
            </a:r>
            <a:endParaRPr lang="en-US" altLang="zh-CN" sz="2400" kern="0" dirty="0">
              <a:sym typeface="Symbol" panose="05050102010706020507" pitchFamily="18" charset="2"/>
            </a:endParaRPr>
          </a:p>
          <a:p>
            <a:endParaRPr lang="en-US" altLang="zh-CN" sz="2400" kern="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71751" y="5059084"/>
            <a:ext cx="8648722" cy="148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/>
              <a:t>(1c) </a:t>
            </a:r>
            <a:r>
              <a:rPr lang="zh-CN" altLang="en-US" sz="2400" kern="0" dirty="0" smtClean="0"/>
              <a:t>任取</a:t>
            </a:r>
            <a:r>
              <a:rPr lang="en-US" altLang="zh-CN" sz="2400" kern="0" dirty="0" smtClean="0"/>
              <a:t>G</a:t>
            </a:r>
            <a:r>
              <a:rPr lang="zh-CN" altLang="en-US" sz="2400" kern="0" dirty="0" smtClean="0"/>
              <a:t>中相邻的</a:t>
            </a:r>
            <a:r>
              <a:rPr lang="zh-CN" altLang="en-US" sz="2400" dirty="0" smtClean="0"/>
              <a:t>顶点</a:t>
            </a:r>
            <a:r>
              <a:rPr lang="it-IT" altLang="zh-CN" sz="2400" i="1" dirty="0" smtClean="0"/>
              <a:t>u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w</a:t>
            </a:r>
            <a:r>
              <a:rPr lang="zh-CN" altLang="en-US" sz="2400" i="1" dirty="0" smtClean="0"/>
              <a:t>，</a:t>
            </a:r>
            <a:r>
              <a:rPr lang="zh-CN" altLang="en-US" sz="2400" kern="0" dirty="0" smtClean="0"/>
              <a:t>必在某三角形中，必有一个顶点的度大于</a:t>
            </a:r>
            <a:r>
              <a:rPr lang="en-US" altLang="zh-CN" sz="2400" kern="0" dirty="0" smtClean="0"/>
              <a:t>2</a:t>
            </a:r>
            <a:r>
              <a:rPr lang="zh-CN" altLang="en-US" sz="2400" kern="0" dirty="0" smtClean="0"/>
              <a:t>，根据</a:t>
            </a:r>
            <a:r>
              <a:rPr lang="en-US" altLang="zh-CN" sz="2400" dirty="0"/>
              <a:t>(1b) </a:t>
            </a:r>
            <a:r>
              <a:rPr lang="zh-CN" altLang="en-US" sz="2400" dirty="0" smtClean="0"/>
              <a:t>，可得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kern="0" dirty="0" smtClean="0">
                <a:sym typeface="Symbol" panose="05050102010706020507" pitchFamily="18" charset="2"/>
              </a:rPr>
              <a:t>u</a:t>
            </a:r>
            <a:r>
              <a:rPr lang="en-US" altLang="zh-CN" sz="2400" kern="0" dirty="0">
                <a:sym typeface="Symbol" panose="05050102010706020507" pitchFamily="18" charset="2"/>
              </a:rPr>
              <a:t>)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d(</a:t>
            </a:r>
            <a:r>
              <a:rPr lang="en-US" altLang="zh-CN" sz="2400" i="1" kern="0" dirty="0" smtClean="0">
                <a:sym typeface="Symbol" panose="05050102010706020507" pitchFamily="18" charset="2"/>
              </a:rPr>
              <a:t>w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)</a:t>
            </a:r>
            <a:endParaRPr lang="en-US" altLang="zh-CN" sz="2400" kern="0" dirty="0" smtClean="0"/>
          </a:p>
          <a:p>
            <a:r>
              <a:rPr lang="zh-CN" altLang="en-US" sz="2400" kern="0" dirty="0" smtClean="0"/>
              <a:t>因此，</a:t>
            </a:r>
            <a:r>
              <a:rPr lang="en-US" altLang="zh-CN" sz="2400" kern="0" dirty="0" smtClean="0"/>
              <a:t>G</a:t>
            </a:r>
            <a:r>
              <a:rPr lang="zh-CN" altLang="en-US" sz="2400" kern="0" dirty="0" smtClean="0"/>
              <a:t>中</a:t>
            </a:r>
            <a:r>
              <a:rPr lang="zh-CN" altLang="en-US" sz="2400" b="1" dirty="0" smtClean="0"/>
              <a:t>各个</a:t>
            </a:r>
            <a:r>
              <a:rPr lang="zh-CN" altLang="en-US" sz="2400" b="1" dirty="0"/>
              <a:t>顶点的度</a:t>
            </a:r>
            <a:r>
              <a:rPr lang="zh-CN" altLang="en-US" sz="2400" b="1" dirty="0" smtClean="0"/>
              <a:t>相等。</a:t>
            </a:r>
            <a:r>
              <a:rPr lang="en-US" altLang="zh-CN" sz="2400" b="1" dirty="0" smtClean="0"/>
              <a:t> 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165003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友谊</a:t>
            </a:r>
            <a:r>
              <a:rPr lang="zh-CN" altLang="en-US" sz="2800" dirty="0" smtClean="0"/>
              <a:t>图定理</a:t>
            </a:r>
            <a:r>
              <a:rPr lang="en-US" altLang="zh-CN" sz="2800" dirty="0" smtClean="0">
                <a:sym typeface="Symbol" panose="05050102010706020507" pitchFamily="18" charset="2"/>
              </a:rPr>
              <a:t></a:t>
            </a:r>
            <a:r>
              <a:rPr lang="zh-CN" altLang="en-US" sz="2800" dirty="0" smtClean="0"/>
              <a:t>证明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928523"/>
            <a:ext cx="8841337" cy="2266217"/>
          </a:xfrm>
        </p:spPr>
        <p:txBody>
          <a:bodyPr/>
          <a:lstStyle/>
          <a:p>
            <a:r>
              <a:rPr lang="en-US" altLang="zh-CN" sz="2400" b="1" dirty="0" smtClean="0"/>
              <a:t>(2) </a:t>
            </a:r>
            <a:r>
              <a:rPr lang="zh-CN" altLang="en-US" sz="2400" b="1" dirty="0" smtClean="0"/>
              <a:t>假设正则图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的顶点度为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计算</a:t>
            </a:r>
            <a:r>
              <a:rPr lang="zh-CN" altLang="en-US" sz="2400" b="1" dirty="0"/>
              <a:t>顶点</a:t>
            </a:r>
            <a:r>
              <a:rPr lang="zh-CN" altLang="en-US" sz="2400" b="1" dirty="0" smtClean="0"/>
              <a:t>个数</a:t>
            </a:r>
            <a:endParaRPr lang="en-US" altLang="zh-CN" sz="2400" b="1" dirty="0" smtClean="0"/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顶点</a:t>
            </a:r>
            <a:r>
              <a:rPr lang="it-IT" altLang="zh-CN" sz="2400" i="1" dirty="0" smtClean="0"/>
              <a:t>u</a:t>
            </a:r>
            <a:r>
              <a:rPr lang="zh-CN" altLang="en-US" sz="2400" i="1" dirty="0" smtClean="0"/>
              <a:t>，</a:t>
            </a:r>
            <a:r>
              <a:rPr lang="zh-CN" altLang="en-US" sz="2400" dirty="0" smtClean="0"/>
              <a:t>考察从</a:t>
            </a:r>
            <a:r>
              <a:rPr lang="it-IT" altLang="zh-CN" sz="2400" i="1" dirty="0"/>
              <a:t>u</a:t>
            </a:r>
            <a:r>
              <a:rPr lang="zh-CN" altLang="en-US" sz="2400" dirty="0" smtClean="0"/>
              <a:t>到其他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-1)</a:t>
            </a:r>
            <a:r>
              <a:rPr lang="zh-CN" altLang="en-US" sz="2400" dirty="0" smtClean="0"/>
              <a:t>个顶点的长度为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的路径</a:t>
            </a:r>
            <a:r>
              <a:rPr lang="en-US" altLang="zh-CN" sz="2400" dirty="0" smtClean="0"/>
              <a:t>.</a:t>
            </a:r>
          </a:p>
          <a:p>
            <a:pPr marL="0" indent="0" algn="ctr">
              <a:buNone/>
            </a:pP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-1 =</a:t>
            </a:r>
            <a:r>
              <a:rPr lang="en-US" altLang="zh-CN" sz="2400" i="1" dirty="0" smtClean="0"/>
              <a:t>k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-</a:t>
            </a:r>
            <a:r>
              <a:rPr lang="en-US" altLang="zh-CN" sz="2400" i="1" dirty="0" smtClean="0"/>
              <a:t>k</a:t>
            </a:r>
          </a:p>
          <a:p>
            <a:r>
              <a:rPr lang="en-US" altLang="zh-CN" sz="2400" b="1" u="sng" dirty="0" smtClean="0"/>
              <a:t>(3) </a:t>
            </a:r>
            <a:r>
              <a:rPr lang="zh-CN" altLang="en-US" sz="2400" b="1" u="sng" dirty="0" smtClean="0"/>
              <a:t>采用谱图理论（</a:t>
            </a:r>
            <a:r>
              <a:rPr lang="en-US" altLang="zh-CN" sz="2400" b="1" u="sng" dirty="0" smtClean="0"/>
              <a:t>Spectral </a:t>
            </a:r>
            <a:r>
              <a:rPr lang="en-US" altLang="zh-CN" sz="2400" b="1" u="sng" dirty="0"/>
              <a:t>Graph </a:t>
            </a:r>
            <a:r>
              <a:rPr lang="en-US" altLang="zh-CN" sz="2400" b="1" u="sng" dirty="0" smtClean="0"/>
              <a:t>Theory</a:t>
            </a:r>
            <a:r>
              <a:rPr lang="zh-CN" altLang="en-US" sz="2400" b="1" u="sng" dirty="0" smtClean="0"/>
              <a:t>），得出矛盾。</a:t>
            </a:r>
            <a:endParaRPr lang="en-US" altLang="zh-CN" sz="2400" b="1" u="sng" dirty="0" smtClean="0"/>
          </a:p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的邻接矩阵为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2 </a:t>
            </a:r>
            <a:r>
              <a:rPr lang="zh-CN" altLang="en-US" sz="2400" dirty="0" smtClean="0"/>
              <a:t>对角线元素为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，其余的为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 bwMode="auto">
              <a:xfrm>
                <a:off x="179512" y="3789040"/>
                <a:ext cx="8841337" cy="2376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1600">
                    <a:solidFill>
                      <a:schemeClr val="accent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1400">
                    <a:solidFill>
                      <a:schemeClr val="accent2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1200">
                    <a:solidFill>
                      <a:schemeClr val="accent2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3"/>
                  </a:buBlip>
                  <a:defRPr sz="1200">
                    <a:solidFill>
                      <a:schemeClr val="accent2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3"/>
                  </a:buBlip>
                  <a:defRPr sz="1200">
                    <a:solidFill>
                      <a:schemeClr val="accent2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3"/>
                  </a:buBlip>
                  <a:defRPr sz="1200">
                    <a:solidFill>
                      <a:schemeClr val="accent2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3"/>
                  </a:buBlip>
                  <a:defRPr sz="1200">
                    <a:solidFill>
                      <a:schemeClr val="accent2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3"/>
                  </a:buBlip>
                  <a:defRPr sz="1200">
                    <a:solidFill>
                      <a:schemeClr val="accent2"/>
                    </a:solidFill>
                    <a:latin typeface="+mn-lt"/>
                  </a:defRPr>
                </a:lvl9pPr>
              </a:lstStyle>
              <a:p>
                <a:r>
                  <a:rPr lang="en-US" altLang="zh-CN" sz="2400" dirty="0" smtClean="0"/>
                  <a:t>A</a:t>
                </a:r>
                <a:r>
                  <a:rPr lang="en-US" altLang="zh-CN" sz="2400" baseline="30000" dirty="0"/>
                  <a:t>2 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kern="0" dirty="0" smtClean="0"/>
                  <a:t>特征值</a:t>
                </a:r>
                <a:r>
                  <a:rPr lang="en-US" altLang="zh-CN" sz="2400" kern="0" dirty="0" smtClean="0"/>
                  <a:t>n+</a:t>
                </a:r>
                <a:r>
                  <a:rPr lang="en-US" altLang="zh-CN" sz="2400" i="1" kern="0" dirty="0" smtClean="0"/>
                  <a:t>k</a:t>
                </a:r>
                <a:r>
                  <a:rPr lang="en-US" altLang="zh-CN" sz="2400" kern="0" dirty="0" smtClean="0"/>
                  <a:t>-1</a:t>
                </a:r>
                <a:r>
                  <a:rPr lang="en-US" altLang="zh-CN" sz="2400" kern="0" dirty="0"/>
                  <a:t>= </a:t>
                </a:r>
                <a:r>
                  <a:rPr lang="en-US" altLang="zh-CN" sz="2400" i="1" dirty="0"/>
                  <a:t>k</a:t>
                </a:r>
                <a:r>
                  <a:rPr lang="en-US" altLang="zh-CN" sz="2400" baseline="30000" dirty="0"/>
                  <a:t>2</a:t>
                </a:r>
                <a:r>
                  <a:rPr lang="zh-CN" altLang="en-US" sz="2400" kern="0" dirty="0" smtClean="0"/>
                  <a:t>，</a:t>
                </a:r>
                <a:r>
                  <a:rPr lang="en-US" altLang="zh-CN" sz="2400" i="1" kern="0" dirty="0" smtClean="0"/>
                  <a:t>k</a:t>
                </a:r>
                <a:r>
                  <a:rPr lang="en-US" altLang="zh-CN" sz="2400" kern="0" dirty="0" smtClean="0"/>
                  <a:t>-1</a:t>
                </a:r>
                <a:r>
                  <a:rPr lang="zh-CN" altLang="en-US" sz="2400" kern="0" dirty="0" smtClean="0"/>
                  <a:t>（多重度</a:t>
                </a:r>
                <a:r>
                  <a:rPr lang="zh-CN" altLang="en-US" sz="2400" kern="0" dirty="0"/>
                  <a:t>为</a:t>
                </a:r>
                <a:r>
                  <a:rPr lang="en-US" altLang="zh-CN" sz="2400" i="1" kern="0" dirty="0" smtClean="0"/>
                  <a:t>n</a:t>
                </a:r>
                <a:r>
                  <a:rPr lang="en-US" altLang="zh-CN" sz="2400" kern="0" dirty="0" smtClean="0"/>
                  <a:t>-1</a:t>
                </a:r>
                <a:r>
                  <a:rPr lang="zh-CN" altLang="en-US" sz="2400" kern="0" dirty="0"/>
                  <a:t>）</a:t>
                </a:r>
                <a:endParaRPr lang="en-US" altLang="zh-CN" sz="2400" kern="0" dirty="0"/>
              </a:p>
              <a:p>
                <a:r>
                  <a:rPr lang="en-US" altLang="zh-CN" sz="2400" dirty="0" smtClean="0"/>
                  <a:t>A</a:t>
                </a:r>
                <a:r>
                  <a:rPr lang="en-US" altLang="zh-CN" sz="2400" baseline="30000" dirty="0" smtClean="0"/>
                  <a:t>  </a:t>
                </a:r>
                <a:r>
                  <a:rPr lang="zh-CN" altLang="en-US" sz="2400" dirty="0"/>
                  <a:t>的</a:t>
                </a:r>
                <a:r>
                  <a:rPr lang="zh-CN" altLang="en-US" sz="2400" kern="0" dirty="0" smtClean="0"/>
                  <a:t>特征值：</a:t>
                </a:r>
                <a:r>
                  <a:rPr lang="en-US" altLang="zh-CN" sz="2400" i="1" dirty="0" smtClean="0"/>
                  <a:t>k</a:t>
                </a:r>
                <a:r>
                  <a:rPr lang="zh-CN" altLang="en-US" sz="240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CN" sz="24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sz="2400" kern="0" dirty="0" smtClean="0"/>
                  <a:t>。注意：特征值之和为零。</a:t>
                </a:r>
                <a:endParaRPr lang="en-US" altLang="zh-CN" sz="2400" kern="0" dirty="0"/>
              </a:p>
              <a:p>
                <a:pPr marL="0" indent="0" algn="ctr">
                  <a:buNone/>
                </a:pPr>
                <a:r>
                  <a:rPr lang="en-US" altLang="zh-CN" sz="2400" i="1" dirty="0" smtClean="0"/>
                  <a:t>k </a:t>
                </a:r>
                <a:r>
                  <a:rPr lang="en-US" altLang="zh-CN" sz="2400" kern="0" dirty="0" smtClean="0"/>
                  <a:t>+ (</a:t>
                </a:r>
                <a:r>
                  <a:rPr lang="en-US" altLang="zh-CN" sz="2400" i="1" kern="0" dirty="0" smtClean="0"/>
                  <a:t>r-s</a:t>
                </a:r>
                <a:r>
                  <a:rPr lang="en-US" altLang="zh-CN" sz="2400" kern="0" dirty="0" smtClean="0"/>
                  <a:t>)</a:t>
                </a:r>
                <a:r>
                  <a:rPr lang="en-US" altLang="zh-CN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400" kern="0" dirty="0" smtClean="0"/>
                  <a:t>=0</a:t>
                </a:r>
              </a:p>
              <a:p>
                <a:pPr marL="0" indent="0" algn="ctr">
                  <a:buNone/>
                </a:pPr>
                <a:r>
                  <a:rPr lang="en-US" altLang="zh-CN" sz="2400" i="1" dirty="0"/>
                  <a:t>k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i="1" dirty="0" smtClean="0"/>
                  <a:t> </a:t>
                </a:r>
                <a:r>
                  <a:rPr lang="en-US" altLang="zh-CN" sz="2400" kern="0" dirty="0" smtClean="0"/>
                  <a:t>= </a:t>
                </a:r>
                <a:r>
                  <a:rPr lang="en-US" altLang="zh-CN" sz="2400" kern="0" dirty="0"/>
                  <a:t>(</a:t>
                </a:r>
                <a:r>
                  <a:rPr lang="en-US" altLang="zh-CN" sz="2400" i="1" kern="0" dirty="0"/>
                  <a:t>r-s</a:t>
                </a:r>
                <a:r>
                  <a:rPr lang="en-US" altLang="zh-CN" sz="2400" kern="0" dirty="0" smtClean="0"/>
                  <a:t>)</a:t>
                </a:r>
                <a:r>
                  <a:rPr lang="en-US" altLang="zh-CN" sz="2400" baseline="30000" dirty="0"/>
                  <a:t> 2</a:t>
                </a:r>
                <a:r>
                  <a:rPr lang="en-US" altLang="zh-CN" sz="2400" kern="0" dirty="0" smtClean="0">
                    <a:ea typeface="Cambria Math" panose="02040503050406030204" pitchFamily="18" charset="0"/>
                  </a:rPr>
                  <a:t> (</a:t>
                </a:r>
                <a:r>
                  <a:rPr lang="en-US" altLang="zh-CN" sz="2400" i="1" kern="0" dirty="0" smtClean="0"/>
                  <a:t>k</a:t>
                </a:r>
                <a:r>
                  <a:rPr lang="en-US" altLang="zh-CN" sz="2400" kern="0" dirty="0" smtClean="0"/>
                  <a:t>-1)</a:t>
                </a:r>
              </a:p>
              <a:p>
                <a:r>
                  <a:rPr lang="en-US" altLang="zh-CN" sz="2400" dirty="0"/>
                  <a:t>(k-1)</a:t>
                </a:r>
                <a:r>
                  <a:rPr lang="zh-CN" altLang="en-US" sz="2400" dirty="0" smtClean="0"/>
                  <a:t>整除</a:t>
                </a:r>
                <a:r>
                  <a:rPr lang="en-US" altLang="zh-CN" sz="2400" i="1" dirty="0"/>
                  <a:t>k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，对于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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不成立，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矛盾。</a:t>
                </a:r>
                <a:endParaRPr lang="en-US" altLang="zh-CN" sz="24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789040"/>
                <a:ext cx="8841337" cy="2376264"/>
              </a:xfrm>
              <a:prstGeom prst="rect">
                <a:avLst/>
              </a:prstGeom>
              <a:blipFill rotWithShape="0">
                <a:blip r:embed="rId4"/>
                <a:stretch>
                  <a:fillRect t="-2828" b="-33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689" y="3194741"/>
            <a:ext cx="2540557" cy="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4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Reference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23528" y="908720"/>
            <a:ext cx="8640000" cy="5400600"/>
          </a:xfrm>
        </p:spPr>
        <p:txBody>
          <a:bodyPr/>
          <a:lstStyle/>
          <a:p>
            <a:r>
              <a:rPr lang="en-US" altLang="zh-CN" sz="2000" dirty="0" smtClean="0"/>
              <a:t>P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Erd¨os</a:t>
            </a:r>
            <a:r>
              <a:rPr lang="en-US" altLang="zh-CN" sz="2000" dirty="0"/>
              <a:t>, A. </a:t>
            </a:r>
            <a:r>
              <a:rPr lang="en-US" altLang="zh-CN" sz="2000" dirty="0" err="1"/>
              <a:t>R′enyi</a:t>
            </a:r>
            <a:r>
              <a:rPr lang="en-US" altLang="zh-CN" sz="2000" dirty="0"/>
              <a:t>, and V. </a:t>
            </a:r>
            <a:r>
              <a:rPr lang="en-US" altLang="zh-CN" sz="2000" dirty="0" err="1"/>
              <a:t>S′os</a:t>
            </a:r>
            <a:r>
              <a:rPr lang="en-US" altLang="zh-CN" sz="2000" dirty="0"/>
              <a:t>. On a problem of graph theory. </a:t>
            </a:r>
            <a:r>
              <a:rPr lang="en-US" altLang="zh-CN" sz="2000" i="1" dirty="0" err="1"/>
              <a:t>Studia</a:t>
            </a:r>
            <a:r>
              <a:rPr lang="en-US" altLang="zh-CN" sz="2000" i="1" dirty="0"/>
              <a:t> Sci. Math.</a:t>
            </a:r>
            <a:r>
              <a:rPr lang="en-US" altLang="zh-CN" sz="2000" dirty="0"/>
              <a:t>, 1:215–235, 1966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C. </a:t>
            </a:r>
            <a:r>
              <a:rPr lang="en-US" altLang="zh-CN" sz="2000" dirty="0" err="1"/>
              <a:t>Huneke</a:t>
            </a:r>
            <a:r>
              <a:rPr lang="en-US" altLang="zh-CN" sz="2000" dirty="0"/>
              <a:t>. The friendship theorem. </a:t>
            </a:r>
            <a:r>
              <a:rPr lang="en-US" altLang="zh-CN" sz="2000" i="1" dirty="0"/>
              <a:t>American Mathematical Monthly</a:t>
            </a:r>
            <a:r>
              <a:rPr lang="en-US" altLang="zh-CN" sz="2000" dirty="0"/>
              <a:t>, 109:192–194, 2002.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15482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Q&amp;A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23528" y="1052736"/>
            <a:ext cx="8640000" cy="5256584"/>
          </a:xfrm>
        </p:spPr>
        <p:txBody>
          <a:bodyPr/>
          <a:lstStyle/>
          <a:p>
            <a:r>
              <a:rPr lang="zh-CN" altLang="en-US" sz="2800" dirty="0"/>
              <a:t>讨论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0534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Gong Che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ng Cheng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ong Ch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43076</TotalTime>
  <Words>626</Words>
  <Application>Microsoft Office PowerPoint</Application>
  <PresentationFormat>全屏显示(4:3)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华文新魏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Presentation Template</vt:lpstr>
      <vt:lpstr> 图论拓展(2)</vt:lpstr>
      <vt:lpstr>友谊图（Friendship Graph）</vt:lpstr>
      <vt:lpstr>基本性质</vt:lpstr>
      <vt:lpstr>友谊图定理证明</vt:lpstr>
      <vt:lpstr>友谊图定理证明</vt:lpstr>
      <vt:lpstr>友谊图定理证明</vt:lpstr>
      <vt:lpstr>Reference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对SView的一些想法</dc:title>
  <dc:creator>Peter</dc:creator>
  <cp:lastModifiedBy>Yuzhong Qu</cp:lastModifiedBy>
  <cp:revision>662</cp:revision>
  <dcterms:created xsi:type="dcterms:W3CDTF">2013-06-16T13:04:50Z</dcterms:created>
  <dcterms:modified xsi:type="dcterms:W3CDTF">2020-06-02T13:43:41Z</dcterms:modified>
</cp:coreProperties>
</file>