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511" r:id="rId2"/>
    <p:sldId id="455" r:id="rId3"/>
    <p:sldId id="493" r:id="rId4"/>
    <p:sldId id="509" r:id="rId5"/>
    <p:sldId id="492" r:id="rId6"/>
    <p:sldId id="495" r:id="rId7"/>
    <p:sldId id="496" r:id="rId8"/>
    <p:sldId id="501" r:id="rId9"/>
    <p:sldId id="502" r:id="rId10"/>
    <p:sldId id="503" r:id="rId11"/>
    <p:sldId id="504" r:id="rId12"/>
    <p:sldId id="507" r:id="rId13"/>
    <p:sldId id="508" r:id="rId14"/>
    <p:sldId id="464" r:id="rId15"/>
    <p:sldId id="49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9AF"/>
    <a:srgbClr val="0033CC"/>
    <a:srgbClr val="3333CC"/>
    <a:srgbClr val="0000FF"/>
    <a:srgbClr val="222CEA"/>
    <a:srgbClr val="FF0000"/>
    <a:srgbClr val="00C80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210" autoAdjust="0"/>
  </p:normalViewPr>
  <p:slideViewPr>
    <p:cSldViewPr>
      <p:cViewPr varScale="1">
        <p:scale>
          <a:sx n="74" d="100"/>
          <a:sy n="74" d="100"/>
        </p:scale>
        <p:origin x="12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4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71F0-73E4-46AA-B677-C712DB04D8CE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412-86BE-4F29-9E93-3C64290EBB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90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1A7D-F67D-4771-83D0-C03B0F1763E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CB5A9-DE8C-40D8-B179-A1436FD94F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0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A0007E-68AF-4FE9-965B-5A641A04EA40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334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0" y="6597650"/>
            <a:ext cx="7235825" cy="260350"/>
          </a:xfrm>
          <a:prstGeom prst="rect">
            <a:avLst/>
          </a:prstGeom>
          <a:gradFill rotWithShape="1">
            <a:gsLst>
              <a:gs pos="0">
                <a:srgbClr val="0000FF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ctrTitle" sz="quarter"/>
          </p:nvPr>
        </p:nvSpPr>
        <p:spPr>
          <a:xfrm>
            <a:off x="539552" y="1052736"/>
            <a:ext cx="7920880" cy="719708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>
            <a:lvl1pPr marL="0" indent="0" algn="ctr">
              <a:buFontTx/>
              <a:buNone/>
              <a:defRPr sz="1800" b="1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  <p:pic>
        <p:nvPicPr>
          <p:cNvPr id="7" name="Picture 4" descr="C:\Documents and Settings\Gong Cheng\桌面\f3fa82edee41ba922e2e218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3180" y="-1030"/>
            <a:ext cx="693726" cy="69372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7993447" y="476672"/>
            <a:ext cx="12117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18415" cmpd="sng">
                  <a:solidFill>
                    <a:schemeClr val="bg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ws</a:t>
            </a:r>
            <a:r>
              <a:rPr lang="en-US" altLang="zh-CN" sz="1050" b="0" cap="none" spc="0" dirty="0" smtClean="0">
                <a:ln w="1841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 .nju.edu.cn</a:t>
            </a:r>
            <a:endParaRPr lang="zh-CN" altLang="en-US" sz="1050" b="0" cap="none" spc="0" dirty="0">
              <a:ln w="18415" cmpd="sng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088" y="104775"/>
            <a:ext cx="7798320" cy="443905"/>
          </a:xfrm>
        </p:spPr>
        <p:txBody>
          <a:bodyPr/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57968" y="1196752"/>
            <a:ext cx="8218487" cy="5184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7" name="Picture 36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08520" y="-4763"/>
            <a:ext cx="8496944" cy="720726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04775"/>
            <a:ext cx="7798320" cy="4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0" y="6597650"/>
            <a:ext cx="7235825" cy="260350"/>
          </a:xfrm>
          <a:prstGeom prst="rect">
            <a:avLst/>
          </a:prstGeom>
          <a:gradFill rotWithShape="1">
            <a:gsLst>
              <a:gs pos="0">
                <a:srgbClr val="0000FF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7453659" y="6525344"/>
            <a:ext cx="12227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F87B1E8B-CCB1-4722-BE3D-0DB9CD29DD79}" type="slidenum">
              <a:rPr lang="en-US" altLang="zh-CN" sz="1600" b="1" smtClean="0">
                <a:solidFill>
                  <a:schemeClr val="tx1"/>
                </a:solidFill>
                <a:latin typeface="+mj-lt"/>
                <a:ea typeface="宋体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zh-CN" sz="1600" b="1" dirty="0" smtClean="0">
                <a:solidFill>
                  <a:schemeClr val="tx1"/>
                </a:solidFill>
                <a:latin typeface="+mj-lt"/>
                <a:ea typeface="宋体" charset="-122"/>
              </a:rPr>
              <a:t> </a:t>
            </a:r>
            <a:endParaRPr lang="en-US" altLang="zh-CN" sz="1600" b="1" dirty="0">
              <a:solidFill>
                <a:schemeClr val="tx1"/>
              </a:solidFill>
              <a:latin typeface="+mj-lt"/>
              <a:ea typeface="宋体" charset="-122"/>
            </a:endParaRPr>
          </a:p>
        </p:txBody>
      </p:sp>
      <p:pic>
        <p:nvPicPr>
          <p:cNvPr id="4" name="Picture 4" descr="C:\Documents and Settings\Gong Cheng\桌面\f3fa82edee41ba922e2e218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3180" y="-1030"/>
            <a:ext cx="693726" cy="693726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</p:spPr>
      </p:pic>
      <p:sp>
        <p:nvSpPr>
          <p:cNvPr id="11" name="矩形 10"/>
          <p:cNvSpPr/>
          <p:nvPr/>
        </p:nvSpPr>
        <p:spPr>
          <a:xfrm>
            <a:off x="7993447" y="476672"/>
            <a:ext cx="121177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ws</a:t>
            </a:r>
            <a:r>
              <a:rPr lang="en-US" altLang="zh-CN" sz="1050" b="0" cap="none" spc="0" dirty="0" smtClean="0">
                <a:ln w="18415" cmpd="sng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 .nju.edu.cn</a:t>
            </a:r>
            <a:endParaRPr lang="zh-CN" altLang="en-US" sz="1050" b="0" cap="none" spc="0" dirty="0">
              <a:ln w="18415" cmpd="sng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8"/>
        </a:buBlip>
        <a:defRPr sz="16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8"/>
        </a:buBlip>
        <a:defRPr sz="14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8"/>
        </a:buBlip>
        <a:defRPr sz="12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Blip>
          <a:blip r:embed="rId8"/>
        </a:buBlip>
        <a:defRPr sz="12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Blip>
          <a:blip r:embed="rId8"/>
        </a:buBlip>
        <a:defRPr sz="12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Blip>
          <a:blip r:embed="rId8"/>
        </a:buBlip>
        <a:defRPr sz="12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Blip>
          <a:blip r:embed="rId8"/>
        </a:buBlip>
        <a:defRPr sz="12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Blip>
          <a:blip r:embed="rId8"/>
        </a:buBlip>
        <a:defRPr sz="1200">
          <a:solidFill>
            <a:schemeClr val="accent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090" y="1052513"/>
            <a:ext cx="6002338" cy="1516062"/>
          </a:xfrm>
        </p:spPr>
        <p:txBody>
          <a:bodyPr/>
          <a:lstStyle/>
          <a:p>
            <a:pPr algn="l" eaLnBrk="1" hangingPunct="1"/>
            <a:r>
              <a:rPr lang="en-US" altLang="zh-CN" sz="5400" b="0" dirty="0">
                <a:solidFill>
                  <a:srgbClr val="1119AF"/>
                </a:solidFill>
                <a:ea typeface="华文新魏" panose="02010800040101010101" pitchFamily="2" charset="-122"/>
              </a:rPr>
              <a:t/>
            </a:r>
            <a:br>
              <a:rPr lang="en-US" altLang="zh-CN" sz="5400" b="0" dirty="0">
                <a:solidFill>
                  <a:srgbClr val="1119AF"/>
                </a:solidFill>
                <a:ea typeface="华文新魏" panose="02010800040101010101" pitchFamily="2" charset="-122"/>
              </a:rPr>
            </a:br>
            <a:r>
              <a:rPr lang="zh-CN" altLang="en-US" sz="5400" b="0" dirty="0" smtClean="0">
                <a:solidFill>
                  <a:srgbClr val="1119AF"/>
                </a:solidFill>
                <a:ea typeface="华文新魏" panose="02010800040101010101" pitchFamily="2" charset="-122"/>
              </a:rPr>
              <a:t>图论</a:t>
            </a:r>
            <a:r>
              <a:rPr lang="en-US" altLang="zh-CN" sz="5400" b="0" dirty="0" smtClean="0">
                <a:solidFill>
                  <a:srgbClr val="1119AF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5400" b="0" dirty="0" smtClean="0">
                <a:solidFill>
                  <a:srgbClr val="1119AF"/>
                </a:solidFill>
                <a:ea typeface="华文新魏" panose="02010800040101010101" pitchFamily="2" charset="-122"/>
              </a:rPr>
              <a:t>拓展</a:t>
            </a:r>
            <a:r>
              <a:rPr lang="en-US" altLang="zh-CN" sz="5400" b="0" dirty="0" smtClean="0">
                <a:solidFill>
                  <a:srgbClr val="1119AF"/>
                </a:solidFill>
                <a:ea typeface="华文新魏" panose="02010800040101010101" pitchFamily="2" charset="-122"/>
              </a:rPr>
              <a:t>(3)</a:t>
            </a:r>
            <a:endParaRPr lang="zh-CN" altLang="en-US" sz="5400" b="0" dirty="0" smtClean="0">
              <a:solidFill>
                <a:srgbClr val="1119A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8903" y="3284538"/>
            <a:ext cx="6273800" cy="1752600"/>
          </a:xfrm>
        </p:spPr>
        <p:txBody>
          <a:bodyPr/>
          <a:lstStyle/>
          <a:p>
            <a:pPr algn="l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1119AF"/>
                </a:solidFill>
              </a:rPr>
              <a:t>瞿裕忠 教授</a:t>
            </a:r>
            <a:endParaRPr lang="en-US" altLang="zh-CN" sz="2800" b="1" dirty="0" smtClean="0">
              <a:solidFill>
                <a:srgbClr val="1119AF"/>
              </a:solidFill>
            </a:endParaRPr>
          </a:p>
          <a:p>
            <a:pPr algn="l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1119AF"/>
                </a:solidFill>
              </a:rPr>
              <a:t>南京大学计算机科学与技术系</a:t>
            </a:r>
          </a:p>
        </p:txBody>
      </p:sp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678291" y="2819400"/>
            <a:ext cx="8229600" cy="0"/>
          </a:xfrm>
          <a:prstGeom prst="line">
            <a:avLst/>
          </a:prstGeom>
          <a:noFill/>
          <a:ln w="6350">
            <a:solidFill>
              <a:srgbClr val="1119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7289442" y="1066800"/>
            <a:ext cx="0" cy="4495800"/>
          </a:xfrm>
          <a:prstGeom prst="line">
            <a:avLst/>
          </a:prstGeom>
          <a:noFill/>
          <a:ln w="9525">
            <a:solidFill>
              <a:srgbClr val="1119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29561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775"/>
            <a:ext cx="8604448" cy="443905"/>
          </a:xfrm>
        </p:spPr>
        <p:txBody>
          <a:bodyPr/>
          <a:lstStyle/>
          <a:p>
            <a:r>
              <a:rPr lang="en-US" altLang="zh-CN" sz="2400" i="1" dirty="0" smtClean="0">
                <a:latin typeface="+mn-lt"/>
              </a:rPr>
              <a:t>Any two 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k+l</a:t>
            </a:r>
            <a:r>
              <a:rPr lang="en-US" altLang="zh-CN" sz="2400" dirty="0">
                <a:latin typeface="+mn-lt"/>
              </a:rPr>
              <a:t>)-cycles of G have </a:t>
            </a:r>
            <a:r>
              <a:rPr lang="en-US" altLang="zh-CN" sz="2400" i="1" dirty="0">
                <a:latin typeface="+mn-lt"/>
              </a:rPr>
              <a:t>at </a:t>
            </a:r>
            <a:r>
              <a:rPr lang="en-US" altLang="zh-CN" sz="2400" dirty="0">
                <a:latin typeface="+mn-lt"/>
              </a:rPr>
              <a:t>least </a:t>
            </a:r>
            <a:r>
              <a:rPr lang="en-US" altLang="zh-CN" sz="2400" dirty="0" smtClean="0">
                <a:latin typeface="+mn-lt"/>
              </a:rPr>
              <a:t>three vertices </a:t>
            </a:r>
            <a:r>
              <a:rPr lang="en-US" altLang="zh-CN" sz="2400" i="1" dirty="0" smtClean="0">
                <a:latin typeface="+mn-lt"/>
              </a:rPr>
              <a:t>in common</a:t>
            </a:r>
            <a:endParaRPr lang="en-US" altLang="zh-CN" sz="2400" dirty="0">
              <a:latin typeface="+mn-l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251520" y="697842"/>
            <a:ext cx="8784976" cy="1297451"/>
          </a:xfrm>
        </p:spPr>
        <p:txBody>
          <a:bodyPr/>
          <a:lstStyle/>
          <a:p>
            <a:r>
              <a:rPr lang="en-US" altLang="zh-CN" sz="2200" dirty="0" smtClean="0"/>
              <a:t>Case 2: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 is even</a:t>
            </a:r>
          </a:p>
          <a:p>
            <a:r>
              <a:rPr lang="en-US" altLang="zh-CN" sz="2000" dirty="0" smtClean="0"/>
              <a:t>Case 2A: one vertex in common, </a:t>
            </a:r>
            <a:r>
              <a:rPr lang="pt-BR" altLang="zh-CN" sz="2000" dirty="0"/>
              <a:t>let P be the unique (</a:t>
            </a:r>
            <a:r>
              <a:rPr lang="pt-BR" altLang="zh-CN" sz="2000" i="1" dirty="0"/>
              <a:t>u</a:t>
            </a:r>
            <a:r>
              <a:rPr lang="pt-BR" altLang="zh-CN" sz="2000" baseline="-25000" dirty="0"/>
              <a:t>l</a:t>
            </a:r>
            <a:r>
              <a:rPr lang="pt-BR" altLang="zh-CN" sz="2000" dirty="0"/>
              <a:t>,</a:t>
            </a:r>
            <a:r>
              <a:rPr lang="pt-BR" altLang="zh-CN" sz="2000" i="1" dirty="0"/>
              <a:t>u</a:t>
            </a:r>
            <a:r>
              <a:rPr lang="pt-BR" altLang="zh-CN" sz="2000" baseline="-25000" dirty="0"/>
              <a:t>2</a:t>
            </a:r>
            <a:r>
              <a:rPr lang="pt-BR" altLang="zh-CN" sz="2000" dirty="0"/>
              <a:t>)-path of length </a:t>
            </a:r>
            <a:r>
              <a:rPr lang="pt-BR" altLang="zh-CN" sz="2000" i="1" dirty="0"/>
              <a:t>k</a:t>
            </a:r>
            <a:r>
              <a:rPr lang="pt-BR" altLang="zh-CN" sz="2000" dirty="0"/>
              <a:t>. There exists a segment Q of </a:t>
            </a:r>
            <a:r>
              <a:rPr lang="pt-BR" altLang="zh-CN" sz="2000" dirty="0" smtClean="0"/>
              <a:t>P, </a:t>
            </a:r>
            <a:r>
              <a:rPr lang="pt-BR" altLang="zh-CN" sz="2000" dirty="0"/>
              <a:t>internally-disjoint from </a:t>
            </a:r>
            <a:r>
              <a:rPr lang="pt-BR" altLang="zh-CN" sz="2000" dirty="0" smtClean="0"/>
              <a:t>R (</a:t>
            </a:r>
            <a:r>
              <a:rPr lang="en-US" altLang="zh-CN" sz="2000" dirty="0"/>
              <a:t>C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+C</a:t>
            </a:r>
            <a:r>
              <a:rPr lang="en-US" altLang="zh-CN" sz="2000" baseline="-25000" dirty="0"/>
              <a:t>2</a:t>
            </a:r>
            <a:r>
              <a:rPr lang="pt-BR" altLang="zh-CN" sz="2000" dirty="0" smtClean="0"/>
              <a:t>).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69" name="内容占位符 2"/>
          <p:cNvSpPr txBox="1">
            <a:spLocks/>
          </p:cNvSpPr>
          <p:nvPr/>
        </p:nvSpPr>
        <p:spPr bwMode="auto">
          <a:xfrm>
            <a:off x="369087" y="3803790"/>
            <a:ext cx="8784976" cy="86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sz="2000" kern="0" dirty="0" smtClean="0"/>
              <a:t>Case 2A2: two ends of Q lie on different cycles. C</a:t>
            </a:r>
            <a:r>
              <a:rPr lang="en-US" altLang="zh-CN" sz="2000" kern="0" baseline="-25000" dirty="0" smtClean="0"/>
              <a:t>1</a:t>
            </a:r>
            <a:r>
              <a:rPr lang="en-US" altLang="zh-CN" sz="2000" kern="0" dirty="0" smtClean="0"/>
              <a:t>+C</a:t>
            </a:r>
            <a:r>
              <a:rPr lang="en-US" altLang="zh-CN" sz="2000" kern="0" baseline="-25000" dirty="0" smtClean="0"/>
              <a:t>2</a:t>
            </a:r>
            <a:r>
              <a:rPr lang="en-US" altLang="zh-CN" sz="2000" kern="0" dirty="0" smtClean="0"/>
              <a:t> has two </a:t>
            </a:r>
            <a:r>
              <a:rPr lang="en-US" altLang="zh-CN" sz="2000" kern="0" dirty="0"/>
              <a:t>(</a:t>
            </a:r>
            <a:r>
              <a:rPr lang="en-US" altLang="zh-CN" sz="2000" i="1" kern="0" dirty="0"/>
              <a:t>v</a:t>
            </a:r>
            <a:r>
              <a:rPr lang="en-US" altLang="zh-CN" sz="2000" kern="0" baseline="-25000" dirty="0"/>
              <a:t>l</a:t>
            </a:r>
            <a:r>
              <a:rPr lang="en-US" altLang="zh-CN" sz="2000" kern="0" dirty="0"/>
              <a:t>,</a:t>
            </a:r>
            <a:r>
              <a:rPr lang="en-US" altLang="zh-CN" sz="2000" i="1" kern="0" dirty="0"/>
              <a:t>v</a:t>
            </a:r>
            <a:r>
              <a:rPr lang="en-US" altLang="zh-CN" sz="2000" kern="0" baseline="-25000" dirty="0"/>
              <a:t>2</a:t>
            </a:r>
            <a:r>
              <a:rPr lang="en-US" altLang="zh-CN" sz="2000" kern="0" dirty="0"/>
              <a:t>)-paths of each </a:t>
            </a:r>
            <a:r>
              <a:rPr lang="en-US" altLang="zh-CN" sz="2000" kern="0" dirty="0" smtClean="0"/>
              <a:t>parity </a:t>
            </a:r>
            <a:r>
              <a:rPr lang="en-US" altLang="zh-CN" sz="2000" kern="0" dirty="0"/>
              <a:t>, thus two, </a:t>
            </a:r>
            <a:r>
              <a:rPr lang="en-US" altLang="zh-CN" sz="2000" kern="0" dirty="0" smtClean="0"/>
              <a:t>Q</a:t>
            </a:r>
            <a:r>
              <a:rPr lang="en-US" altLang="zh-CN" sz="2000" kern="0" baseline="-25000" dirty="0"/>
              <a:t>1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/>
              <a:t>and </a:t>
            </a:r>
            <a:r>
              <a:rPr lang="en-US" altLang="zh-CN" sz="2000" kern="0" dirty="0" smtClean="0"/>
              <a:t>Q</a:t>
            </a:r>
            <a:r>
              <a:rPr lang="en-US" altLang="zh-CN" sz="2000" kern="0" baseline="-25000" dirty="0" smtClean="0"/>
              <a:t>2</a:t>
            </a:r>
            <a:r>
              <a:rPr lang="en-US" altLang="zh-CN" sz="2000" kern="0" dirty="0" smtClean="0"/>
              <a:t>, </a:t>
            </a:r>
            <a:r>
              <a:rPr lang="en-US" altLang="zh-CN" sz="2000" kern="0" dirty="0"/>
              <a:t>have the </a:t>
            </a:r>
            <a:r>
              <a:rPr lang="en-US" altLang="zh-CN" sz="2000" kern="0" dirty="0" smtClean="0"/>
              <a:t>same </a:t>
            </a:r>
            <a:r>
              <a:rPr lang="pt-BR" altLang="zh-CN" sz="2000" kern="0" dirty="0" smtClean="0"/>
              <a:t>parity </a:t>
            </a:r>
            <a:r>
              <a:rPr lang="pt-BR" altLang="zh-CN" sz="2000" kern="0" dirty="0"/>
              <a:t>as </a:t>
            </a:r>
            <a:r>
              <a:rPr lang="pt-BR" altLang="zh-CN" sz="2000" kern="0" dirty="0" smtClean="0"/>
              <a:t>Q.</a:t>
            </a:r>
            <a:endParaRPr lang="en-US" altLang="zh-CN" sz="2000" kern="0" dirty="0"/>
          </a:p>
          <a:p>
            <a:endParaRPr lang="en-US" altLang="zh-CN" sz="2200" kern="0" dirty="0" smtClean="0"/>
          </a:p>
          <a:p>
            <a:pPr marL="0" indent="0">
              <a:buFontTx/>
              <a:buNone/>
            </a:pPr>
            <a:endParaRPr lang="en-US" altLang="zh-CN" sz="2000" kern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2629196" y="1767689"/>
            <a:ext cx="3346055" cy="2032638"/>
            <a:chOff x="2671831" y="2182913"/>
            <a:chExt cx="3346055" cy="2032638"/>
          </a:xfrm>
        </p:grpSpPr>
        <p:grpSp>
          <p:nvGrpSpPr>
            <p:cNvPr id="57" name="组合 56"/>
            <p:cNvGrpSpPr/>
            <p:nvPr/>
          </p:nvGrpSpPr>
          <p:grpSpPr>
            <a:xfrm>
              <a:off x="2972668" y="2846065"/>
              <a:ext cx="3045218" cy="1369486"/>
              <a:chOff x="2555776" y="2916414"/>
              <a:chExt cx="3045218" cy="1369486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555776" y="2924944"/>
                <a:ext cx="1512168" cy="136095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088826" y="2916414"/>
                <a:ext cx="1512168" cy="136095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AutoShape 64"/>
            <p:cNvSpPr>
              <a:spLocks noChangeArrowheads="1"/>
            </p:cNvSpPr>
            <p:nvPr/>
          </p:nvSpPr>
          <p:spPr bwMode="auto">
            <a:xfrm>
              <a:off x="3563888" y="2835561"/>
              <a:ext cx="921631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even</a:t>
              </a:r>
              <a:endParaRPr lang="en-US" altLang="zh-CN" sz="2000" baseline="-25000" dirty="0"/>
            </a:p>
          </p:txBody>
        </p:sp>
        <p:sp>
          <p:nvSpPr>
            <p:cNvPr id="65" name="AutoShape 64"/>
            <p:cNvSpPr>
              <a:spLocks noChangeArrowheads="1"/>
            </p:cNvSpPr>
            <p:nvPr/>
          </p:nvSpPr>
          <p:spPr bwMode="auto">
            <a:xfrm>
              <a:off x="2671831" y="3603714"/>
              <a:ext cx="77418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odd</a:t>
              </a:r>
              <a:endParaRPr lang="en-US" altLang="zh-CN" sz="2000" baseline="-25000" dirty="0"/>
            </a:p>
          </p:txBody>
        </p:sp>
        <p:sp>
          <p:nvSpPr>
            <p:cNvPr id="66" name="任意多边形 65"/>
            <p:cNvSpPr/>
            <p:nvPr/>
          </p:nvSpPr>
          <p:spPr>
            <a:xfrm rot="5709140">
              <a:off x="4225745" y="1722273"/>
              <a:ext cx="648616" cy="1724166"/>
            </a:xfrm>
            <a:custGeom>
              <a:avLst/>
              <a:gdLst>
                <a:gd name="connsiteX0" fmla="*/ 273351 w 324867"/>
                <a:gd name="connsiteY0" fmla="*/ 0 h 734095"/>
                <a:gd name="connsiteX1" fmla="*/ 93047 w 324867"/>
                <a:gd name="connsiteY1" fmla="*/ 38636 h 734095"/>
                <a:gd name="connsiteX2" fmla="*/ 28652 w 324867"/>
                <a:gd name="connsiteY2" fmla="*/ 193183 h 734095"/>
                <a:gd name="connsiteX3" fmla="*/ 2895 w 324867"/>
                <a:gd name="connsiteY3" fmla="*/ 360608 h 734095"/>
                <a:gd name="connsiteX4" fmla="*/ 93047 w 324867"/>
                <a:gd name="connsiteY4" fmla="*/ 592428 h 734095"/>
                <a:gd name="connsiteX5" fmla="*/ 286230 w 324867"/>
                <a:gd name="connsiteY5" fmla="*/ 708338 h 734095"/>
                <a:gd name="connsiteX6" fmla="*/ 324867 w 324867"/>
                <a:gd name="connsiteY6" fmla="*/ 734095 h 73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867" h="734095">
                  <a:moveTo>
                    <a:pt x="273351" y="0"/>
                  </a:moveTo>
                  <a:cubicBezTo>
                    <a:pt x="203590" y="3219"/>
                    <a:pt x="133830" y="6439"/>
                    <a:pt x="93047" y="38636"/>
                  </a:cubicBezTo>
                  <a:cubicBezTo>
                    <a:pt x="52264" y="70833"/>
                    <a:pt x="43677" y="139521"/>
                    <a:pt x="28652" y="193183"/>
                  </a:cubicBezTo>
                  <a:cubicBezTo>
                    <a:pt x="13627" y="246845"/>
                    <a:pt x="-7837" y="294067"/>
                    <a:pt x="2895" y="360608"/>
                  </a:cubicBezTo>
                  <a:cubicBezTo>
                    <a:pt x="13627" y="427149"/>
                    <a:pt x="45824" y="534473"/>
                    <a:pt x="93047" y="592428"/>
                  </a:cubicBezTo>
                  <a:cubicBezTo>
                    <a:pt x="140270" y="650383"/>
                    <a:pt x="247593" y="684727"/>
                    <a:pt x="286230" y="708338"/>
                  </a:cubicBezTo>
                  <a:cubicBezTo>
                    <a:pt x="324867" y="731949"/>
                    <a:pt x="324867" y="733022"/>
                    <a:pt x="324867" y="734095"/>
                  </a:cubicBezTo>
                </a:path>
              </a:pathLst>
            </a:custGeom>
            <a:noFill/>
            <a:ln w="19050">
              <a:solidFill>
                <a:srgbClr val="11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AutoShape 64"/>
            <p:cNvSpPr>
              <a:spLocks noChangeArrowheads="1"/>
            </p:cNvSpPr>
            <p:nvPr/>
          </p:nvSpPr>
          <p:spPr bwMode="auto">
            <a:xfrm>
              <a:off x="3190591" y="2477917"/>
              <a:ext cx="55991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r>
                <a:rPr lang="en-US" altLang="zh-CN" sz="2000" baseline="-25000" dirty="0" smtClean="0"/>
                <a:t>1</a:t>
              </a:r>
              <a:endParaRPr lang="en-US" altLang="zh-CN" sz="2000" baseline="-25000" dirty="0"/>
            </a:p>
          </p:txBody>
        </p:sp>
        <p:sp>
          <p:nvSpPr>
            <p:cNvPr id="68" name="AutoShape 64"/>
            <p:cNvSpPr>
              <a:spLocks noChangeArrowheads="1"/>
            </p:cNvSpPr>
            <p:nvPr/>
          </p:nvSpPr>
          <p:spPr bwMode="auto">
            <a:xfrm>
              <a:off x="5378925" y="2500551"/>
              <a:ext cx="55991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r>
                <a:rPr lang="en-US" altLang="zh-CN" sz="2000" baseline="-25000" dirty="0" smtClean="0"/>
                <a:t>2</a:t>
              </a:r>
              <a:endParaRPr lang="en-US" altLang="zh-CN" sz="2000" baseline="-25000" dirty="0"/>
            </a:p>
          </p:txBody>
        </p:sp>
        <p:sp>
          <p:nvSpPr>
            <p:cNvPr id="32" name="AutoShape 64"/>
            <p:cNvSpPr>
              <a:spLocks noChangeArrowheads="1"/>
            </p:cNvSpPr>
            <p:nvPr/>
          </p:nvSpPr>
          <p:spPr bwMode="auto">
            <a:xfrm>
              <a:off x="4398583" y="2786186"/>
              <a:ext cx="77418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odd</a:t>
              </a:r>
              <a:endParaRPr lang="en-US" altLang="zh-CN" sz="2000" baseline="-25000" dirty="0"/>
            </a:p>
          </p:txBody>
        </p:sp>
        <p:sp>
          <p:nvSpPr>
            <p:cNvPr id="34" name="AutoShape 64"/>
            <p:cNvSpPr>
              <a:spLocks noChangeArrowheads="1"/>
            </p:cNvSpPr>
            <p:nvPr/>
          </p:nvSpPr>
          <p:spPr bwMode="auto">
            <a:xfrm>
              <a:off x="4976961" y="3771943"/>
              <a:ext cx="921631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even</a:t>
              </a:r>
              <a:endParaRPr lang="en-US" altLang="zh-CN" sz="2000" baseline="-25000" dirty="0"/>
            </a:p>
          </p:txBody>
        </p:sp>
        <p:sp>
          <p:nvSpPr>
            <p:cNvPr id="38" name="椭圆形标注 37"/>
            <p:cNvSpPr/>
            <p:nvPr/>
          </p:nvSpPr>
          <p:spPr>
            <a:xfrm>
              <a:off x="4422199" y="3420557"/>
              <a:ext cx="133119" cy="148792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8" name="AutoShape 64"/>
            <p:cNvSpPr>
              <a:spLocks noChangeArrowheads="1"/>
            </p:cNvSpPr>
            <p:nvPr/>
          </p:nvSpPr>
          <p:spPr bwMode="auto">
            <a:xfrm>
              <a:off x="4325115" y="2182913"/>
              <a:ext cx="55991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dirty="0" smtClean="0"/>
                <a:t>Q</a:t>
              </a:r>
              <a:endParaRPr lang="en-US" altLang="zh-CN" sz="2000" baseline="-250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684523"/>
            <a:ext cx="8621831" cy="209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00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775"/>
            <a:ext cx="8604448" cy="443905"/>
          </a:xfrm>
        </p:spPr>
        <p:txBody>
          <a:bodyPr/>
          <a:lstStyle/>
          <a:p>
            <a:r>
              <a:rPr lang="en-US" altLang="zh-CN" sz="2400" i="1" dirty="0" smtClean="0">
                <a:latin typeface="+mn-lt"/>
              </a:rPr>
              <a:t>Any two 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k+l</a:t>
            </a:r>
            <a:r>
              <a:rPr lang="en-US" altLang="zh-CN" sz="2400" dirty="0">
                <a:latin typeface="+mn-lt"/>
              </a:rPr>
              <a:t>)-cycles of G have </a:t>
            </a:r>
            <a:r>
              <a:rPr lang="en-US" altLang="zh-CN" sz="2400" i="1" dirty="0">
                <a:latin typeface="+mn-lt"/>
              </a:rPr>
              <a:t>at </a:t>
            </a:r>
            <a:r>
              <a:rPr lang="en-US" altLang="zh-CN" sz="2400" dirty="0">
                <a:latin typeface="+mn-lt"/>
              </a:rPr>
              <a:t>least </a:t>
            </a:r>
            <a:r>
              <a:rPr lang="en-US" altLang="zh-CN" sz="2400" dirty="0" smtClean="0">
                <a:latin typeface="+mn-lt"/>
              </a:rPr>
              <a:t>three vertices </a:t>
            </a:r>
            <a:r>
              <a:rPr lang="en-US" altLang="zh-CN" sz="2400" i="1" dirty="0" smtClean="0">
                <a:latin typeface="+mn-lt"/>
              </a:rPr>
              <a:t>in common</a:t>
            </a:r>
            <a:endParaRPr lang="en-US" altLang="zh-CN" sz="2400" dirty="0">
              <a:latin typeface="+mn-l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79512" y="763302"/>
            <a:ext cx="8784976" cy="1297451"/>
          </a:xfrm>
        </p:spPr>
        <p:txBody>
          <a:bodyPr/>
          <a:lstStyle/>
          <a:p>
            <a:r>
              <a:rPr lang="en-US" altLang="zh-CN" sz="2200" dirty="0" smtClean="0"/>
              <a:t>Case 2: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 is even</a:t>
            </a:r>
          </a:p>
          <a:p>
            <a:r>
              <a:rPr lang="en-US" altLang="zh-CN" sz="2000" dirty="0" smtClean="0"/>
              <a:t>Case 2B: </a:t>
            </a:r>
            <a:r>
              <a:rPr lang="pt-BR" altLang="zh-CN" sz="2000" dirty="0" smtClean="0"/>
              <a:t> </a:t>
            </a:r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1 </a:t>
            </a:r>
            <a:r>
              <a:rPr lang="en-US" altLang="zh-CN" sz="2000" dirty="0" smtClean="0"/>
              <a:t>and C</a:t>
            </a:r>
            <a:r>
              <a:rPr lang="en-US" altLang="zh-CN" sz="2000" baseline="-25000" dirty="0" smtClean="0"/>
              <a:t>2</a:t>
            </a:r>
            <a:r>
              <a:rPr lang="pt-BR" altLang="zh-CN" sz="2000" dirty="0" smtClean="0"/>
              <a:t> have </a:t>
            </a:r>
            <a:r>
              <a:rPr lang="en-US" altLang="zh-CN" sz="2000" dirty="0" smtClean="0"/>
              <a:t>no vertex in common</a:t>
            </a:r>
            <a:r>
              <a:rPr lang="pt-BR" altLang="zh-CN" sz="2000" dirty="0" smtClean="0"/>
              <a:t>, and there exists a cylce of C connecting with C</a:t>
            </a:r>
            <a:r>
              <a:rPr lang="pt-BR" altLang="zh-CN" sz="2000" baseline="-25000" dirty="0" smtClean="0"/>
              <a:t>i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583849" y="2174638"/>
            <a:ext cx="3762566" cy="1690301"/>
            <a:chOff x="343786" y="2392135"/>
            <a:chExt cx="3762566" cy="1690301"/>
          </a:xfrm>
        </p:grpSpPr>
        <p:grpSp>
          <p:nvGrpSpPr>
            <p:cNvPr id="57" name="组合 56"/>
            <p:cNvGrpSpPr/>
            <p:nvPr/>
          </p:nvGrpSpPr>
          <p:grpSpPr>
            <a:xfrm>
              <a:off x="343786" y="2392135"/>
              <a:ext cx="3762566" cy="1690301"/>
              <a:chOff x="2360010" y="2692039"/>
              <a:chExt cx="3762566" cy="1690301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360010" y="2722265"/>
                <a:ext cx="1512168" cy="1660075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610408" y="2692039"/>
                <a:ext cx="1512168" cy="164568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AutoShape 64"/>
            <p:cNvSpPr>
              <a:spLocks noChangeArrowheads="1"/>
            </p:cNvSpPr>
            <p:nvPr/>
          </p:nvSpPr>
          <p:spPr bwMode="auto">
            <a:xfrm>
              <a:off x="1910914" y="2462121"/>
              <a:ext cx="55991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/>
                <a:t>P</a:t>
              </a:r>
              <a:endParaRPr lang="en-US" altLang="zh-CN" sz="2000" baseline="-25000" dirty="0"/>
            </a:p>
          </p:txBody>
        </p:sp>
        <p:sp>
          <p:nvSpPr>
            <p:cNvPr id="18" name="AutoShape 64"/>
            <p:cNvSpPr>
              <a:spLocks noChangeArrowheads="1"/>
            </p:cNvSpPr>
            <p:nvPr/>
          </p:nvSpPr>
          <p:spPr bwMode="auto">
            <a:xfrm>
              <a:off x="1934388" y="3556320"/>
              <a:ext cx="55991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Q</a:t>
              </a:r>
              <a:endParaRPr lang="en-US" altLang="zh-CN" sz="2000" baseline="-25000" dirty="0"/>
            </a:p>
          </p:txBody>
        </p:sp>
      </p:grpSp>
      <p:sp>
        <p:nvSpPr>
          <p:cNvPr id="69" name="内容占位符 2"/>
          <p:cNvSpPr txBox="1">
            <a:spLocks/>
          </p:cNvSpPr>
          <p:nvPr/>
        </p:nvSpPr>
        <p:spPr bwMode="auto">
          <a:xfrm>
            <a:off x="341873" y="4606164"/>
            <a:ext cx="8784976" cy="129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pt-BR" altLang="zh-CN" sz="2000" kern="0" dirty="0" smtClean="0"/>
              <a:t>There are disjoint paths </a:t>
            </a:r>
            <a:r>
              <a:rPr lang="pt-BR" altLang="zh-CN" sz="2000" kern="0" dirty="0"/>
              <a:t>P , Q (segments of </a:t>
            </a:r>
            <a:r>
              <a:rPr lang="pt-BR" altLang="zh-CN" sz="2000" kern="0" dirty="0" smtClean="0"/>
              <a:t>C) </a:t>
            </a:r>
            <a:r>
              <a:rPr lang="en-US" altLang="zh-CN" sz="2000" kern="0" dirty="0" smtClean="0"/>
              <a:t>connecting </a:t>
            </a:r>
            <a:r>
              <a:rPr lang="en-US" altLang="zh-CN" sz="2000" dirty="0"/>
              <a:t>C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and C</a:t>
            </a:r>
            <a:r>
              <a:rPr lang="en-US" altLang="zh-CN" sz="2000" baseline="-25000" dirty="0"/>
              <a:t>2</a:t>
            </a:r>
            <a:r>
              <a:rPr lang="pt-BR" altLang="zh-CN" sz="2000" dirty="0"/>
              <a:t> </a:t>
            </a:r>
            <a:r>
              <a:rPr lang="en-US" altLang="zh-CN" sz="2000" kern="0" dirty="0" smtClean="0"/>
              <a:t>.</a:t>
            </a:r>
          </a:p>
          <a:p>
            <a:r>
              <a:rPr lang="nn-NO" altLang="zh-CN" sz="2000" dirty="0" smtClean="0"/>
              <a:t>|P| </a:t>
            </a:r>
            <a:r>
              <a:rPr lang="nn-NO" altLang="zh-CN" sz="2000" dirty="0"/>
              <a:t>+ </a:t>
            </a:r>
            <a:r>
              <a:rPr lang="nn-NO" altLang="zh-CN" sz="2000" dirty="0" smtClean="0"/>
              <a:t>|Q| </a:t>
            </a:r>
            <a:r>
              <a:rPr lang="nn-NO" altLang="zh-CN" sz="2000" dirty="0" smtClean="0">
                <a:sym typeface="Symbol" panose="05050102010706020507" pitchFamily="18" charset="2"/>
              </a:rPr>
              <a:t></a:t>
            </a:r>
            <a:r>
              <a:rPr lang="nn-NO" altLang="zh-CN" sz="2000" i="1" dirty="0" smtClean="0"/>
              <a:t> </a:t>
            </a:r>
            <a:r>
              <a:rPr lang="nn-NO" altLang="zh-CN" sz="2000" dirty="0"/>
              <a:t>k-1</a:t>
            </a:r>
            <a:r>
              <a:rPr lang="nn-NO" altLang="zh-CN" sz="2000" dirty="0" smtClean="0"/>
              <a:t>.</a:t>
            </a:r>
          </a:p>
          <a:p>
            <a:r>
              <a:rPr lang="en-US" altLang="zh-CN" sz="2000" dirty="0"/>
              <a:t>Arguing as </a:t>
            </a:r>
            <a:r>
              <a:rPr lang="en-US" altLang="zh-CN" sz="2000" dirty="0" smtClean="0"/>
              <a:t>in the </a:t>
            </a:r>
            <a:r>
              <a:rPr lang="en-US" altLang="zh-CN" sz="2000" dirty="0"/>
              <a:t>preceding case, we see </a:t>
            </a:r>
            <a:r>
              <a:rPr lang="en-US" altLang="zh-CN" sz="2000" dirty="0" smtClean="0"/>
              <a:t>that </a:t>
            </a:r>
            <a:r>
              <a:rPr lang="pt-BR" altLang="zh-CN" sz="2000" dirty="0" smtClean="0"/>
              <a:t>lollipo </a:t>
            </a:r>
            <a:r>
              <a:rPr lang="pt-BR" altLang="zh-CN" sz="2000" dirty="0"/>
              <a:t>excluded by </a:t>
            </a:r>
            <a:r>
              <a:rPr lang="pt-BR" altLang="zh-CN" sz="2000" dirty="0" smtClean="0"/>
              <a:t>Proposition </a:t>
            </a:r>
            <a:r>
              <a:rPr lang="pt-BR" altLang="zh-CN" sz="2000" b="1" dirty="0"/>
              <a:t>4</a:t>
            </a:r>
            <a:r>
              <a:rPr lang="pt-BR" altLang="zh-CN" sz="2000" b="1" i="1" dirty="0" smtClean="0"/>
              <a:t>.</a:t>
            </a:r>
            <a:endParaRPr lang="en-US" altLang="zh-CN" sz="2200" kern="0" dirty="0" smtClean="0"/>
          </a:p>
          <a:p>
            <a:pPr marL="0" indent="0">
              <a:buFontTx/>
              <a:buNone/>
            </a:pPr>
            <a:endParaRPr lang="en-US" altLang="zh-CN" sz="2000" kern="0" dirty="0"/>
          </a:p>
        </p:txBody>
      </p:sp>
      <p:sp>
        <p:nvSpPr>
          <p:cNvPr id="16" name="Line 72"/>
          <p:cNvSpPr>
            <a:spLocks noChangeShapeType="1"/>
          </p:cNvSpPr>
          <p:nvPr/>
        </p:nvSpPr>
        <p:spPr bwMode="auto">
          <a:xfrm flipV="1">
            <a:off x="3997850" y="2673942"/>
            <a:ext cx="929290" cy="10728"/>
          </a:xfrm>
          <a:prstGeom prst="line">
            <a:avLst/>
          </a:prstGeom>
          <a:ln w="19050">
            <a:headEnd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 flipV="1">
            <a:off x="4025842" y="3317366"/>
            <a:ext cx="929290" cy="10728"/>
          </a:xfrm>
          <a:prstGeom prst="line">
            <a:avLst/>
          </a:prstGeom>
          <a:ln w="19050">
            <a:headEnd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04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775"/>
            <a:ext cx="8604448" cy="443905"/>
          </a:xfrm>
        </p:spPr>
        <p:txBody>
          <a:bodyPr/>
          <a:lstStyle/>
          <a:p>
            <a:r>
              <a:rPr lang="en-US" altLang="zh-CN" sz="2400" i="1" dirty="0" smtClean="0">
                <a:latin typeface="+mn-lt"/>
              </a:rPr>
              <a:t>Any two 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k+l</a:t>
            </a:r>
            <a:r>
              <a:rPr lang="en-US" altLang="zh-CN" sz="2400" dirty="0">
                <a:latin typeface="+mn-lt"/>
              </a:rPr>
              <a:t>)-cycles of G have </a:t>
            </a:r>
            <a:r>
              <a:rPr lang="en-US" altLang="zh-CN" sz="2400" i="1" dirty="0">
                <a:latin typeface="+mn-lt"/>
              </a:rPr>
              <a:t>at </a:t>
            </a:r>
            <a:r>
              <a:rPr lang="en-US" altLang="zh-CN" sz="2400" dirty="0">
                <a:latin typeface="+mn-lt"/>
              </a:rPr>
              <a:t>least </a:t>
            </a:r>
            <a:r>
              <a:rPr lang="en-US" altLang="zh-CN" sz="2400" dirty="0" smtClean="0">
                <a:latin typeface="+mn-lt"/>
              </a:rPr>
              <a:t>three vertices </a:t>
            </a:r>
            <a:r>
              <a:rPr lang="en-US" altLang="zh-CN" sz="2400" i="1" dirty="0" smtClean="0">
                <a:latin typeface="+mn-lt"/>
              </a:rPr>
              <a:t>in common</a:t>
            </a:r>
            <a:endParaRPr lang="en-US" altLang="zh-CN" sz="2400" dirty="0">
              <a:latin typeface="+mn-l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341873" y="753612"/>
            <a:ext cx="8784976" cy="1297451"/>
          </a:xfrm>
        </p:spPr>
        <p:txBody>
          <a:bodyPr/>
          <a:lstStyle/>
          <a:p>
            <a:r>
              <a:rPr lang="en-US" altLang="zh-CN" sz="2200" dirty="0" smtClean="0"/>
              <a:t>Case 2: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 is even</a:t>
            </a:r>
          </a:p>
          <a:p>
            <a:r>
              <a:rPr lang="en-US" altLang="zh-CN" sz="2000" dirty="0" smtClean="0"/>
              <a:t>Case 3: </a:t>
            </a:r>
            <a:r>
              <a:rPr lang="pt-BR" altLang="zh-CN" sz="2000" dirty="0" smtClean="0"/>
              <a:t> </a:t>
            </a:r>
            <a:r>
              <a:rPr lang="en-US" altLang="zh-CN" sz="2000" dirty="0" smtClean="0"/>
              <a:t>C</a:t>
            </a:r>
            <a:r>
              <a:rPr lang="en-US" altLang="zh-CN" sz="2000" baseline="-25000" dirty="0" smtClean="0"/>
              <a:t>1 </a:t>
            </a:r>
            <a:r>
              <a:rPr lang="en-US" altLang="zh-CN" sz="2000" dirty="0" smtClean="0"/>
              <a:t>and C</a:t>
            </a:r>
            <a:r>
              <a:rPr lang="en-US" altLang="zh-CN" sz="2000" baseline="-25000" dirty="0" smtClean="0"/>
              <a:t>2</a:t>
            </a:r>
            <a:r>
              <a:rPr lang="pt-BR" altLang="zh-CN" sz="2000" dirty="0" smtClean="0"/>
              <a:t> have </a:t>
            </a:r>
            <a:r>
              <a:rPr lang="en-US" altLang="zh-CN" sz="2000" dirty="0" smtClean="0"/>
              <a:t>two vertex in common</a:t>
            </a:r>
            <a:endParaRPr lang="en-US" altLang="zh-CN" sz="2000" dirty="0"/>
          </a:p>
        </p:txBody>
      </p:sp>
      <p:sp>
        <p:nvSpPr>
          <p:cNvPr id="69" name="内容占位符 2"/>
          <p:cNvSpPr txBox="1">
            <a:spLocks/>
          </p:cNvSpPr>
          <p:nvPr/>
        </p:nvSpPr>
        <p:spPr bwMode="auto">
          <a:xfrm>
            <a:off x="341873" y="4606164"/>
            <a:ext cx="8784976" cy="129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sz="2000" dirty="0" smtClean="0"/>
              <a:t>Arguing </a:t>
            </a:r>
            <a:r>
              <a:rPr lang="en-US" altLang="zh-CN" sz="2000" dirty="0"/>
              <a:t>as </a:t>
            </a:r>
            <a:r>
              <a:rPr lang="en-US" altLang="zh-CN" sz="2000" dirty="0" smtClean="0"/>
              <a:t>in the </a:t>
            </a:r>
            <a:r>
              <a:rPr lang="en-US" altLang="zh-CN" sz="2000" dirty="0"/>
              <a:t>preceding case, </a:t>
            </a:r>
            <a:r>
              <a:rPr lang="en-US" altLang="zh-CN" sz="2000" dirty="0" smtClean="0"/>
              <a:t>by using </a:t>
            </a:r>
            <a:r>
              <a:rPr lang="pt-BR" altLang="zh-CN" sz="2000" dirty="0" smtClean="0"/>
              <a:t>lollipo</a:t>
            </a:r>
            <a:r>
              <a:rPr lang="pt-BR" altLang="zh-CN" sz="2000" b="1" i="1" dirty="0" smtClean="0"/>
              <a:t>.</a:t>
            </a:r>
            <a:endParaRPr lang="en-US" altLang="zh-CN" sz="2200" kern="0" dirty="0" smtClean="0"/>
          </a:p>
          <a:p>
            <a:pPr marL="0" indent="0">
              <a:buFontTx/>
              <a:buNone/>
            </a:pPr>
            <a:endParaRPr lang="en-US" altLang="zh-CN" sz="2000" kern="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771800" y="2051063"/>
            <a:ext cx="2502532" cy="1360956"/>
            <a:chOff x="2555776" y="2924944"/>
            <a:chExt cx="2502532" cy="1360956"/>
          </a:xfrm>
        </p:grpSpPr>
        <p:sp>
          <p:nvSpPr>
            <p:cNvPr id="14" name="椭圆 13"/>
            <p:cNvSpPr/>
            <p:nvPr/>
          </p:nvSpPr>
          <p:spPr>
            <a:xfrm>
              <a:off x="2555776" y="2924944"/>
              <a:ext cx="1512168" cy="136095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546140" y="2924944"/>
              <a:ext cx="1512168" cy="136095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AutoShape 64"/>
          <p:cNvSpPr>
            <a:spLocks noChangeArrowheads="1"/>
          </p:cNvSpPr>
          <p:nvPr/>
        </p:nvSpPr>
        <p:spPr bwMode="auto">
          <a:xfrm>
            <a:off x="3362337" y="2456380"/>
            <a:ext cx="921631" cy="383510"/>
          </a:xfrm>
          <a:prstGeom prst="wedgeRectCallout">
            <a:avLst>
              <a:gd name="adj1" fmla="val -1419"/>
              <a:gd name="adj2" fmla="val 3059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i="1" dirty="0" smtClean="0"/>
              <a:t>even</a:t>
            </a:r>
            <a:endParaRPr lang="en-US" altLang="zh-CN" sz="2000" baseline="-25000" dirty="0"/>
          </a:p>
        </p:txBody>
      </p:sp>
      <p:sp>
        <p:nvSpPr>
          <p:cNvPr id="20" name="AutoShape 64"/>
          <p:cNvSpPr>
            <a:spLocks noChangeArrowheads="1"/>
          </p:cNvSpPr>
          <p:nvPr/>
        </p:nvSpPr>
        <p:spPr bwMode="auto">
          <a:xfrm>
            <a:off x="5076056" y="2440148"/>
            <a:ext cx="921631" cy="383510"/>
          </a:xfrm>
          <a:prstGeom prst="wedgeRectCallout">
            <a:avLst>
              <a:gd name="adj1" fmla="val -1419"/>
              <a:gd name="adj2" fmla="val 3059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i="1" dirty="0" smtClean="0"/>
              <a:t>odd</a:t>
            </a:r>
            <a:endParaRPr lang="en-US" altLang="zh-CN" sz="2000" baseline="-25000" dirty="0"/>
          </a:p>
        </p:txBody>
      </p:sp>
      <p:sp>
        <p:nvSpPr>
          <p:cNvPr id="21" name="AutoShape 64"/>
          <p:cNvSpPr>
            <a:spLocks noChangeArrowheads="1"/>
          </p:cNvSpPr>
          <p:nvPr/>
        </p:nvSpPr>
        <p:spPr bwMode="auto">
          <a:xfrm>
            <a:off x="2086385" y="2753348"/>
            <a:ext cx="921631" cy="383510"/>
          </a:xfrm>
          <a:prstGeom prst="wedgeRectCallout">
            <a:avLst>
              <a:gd name="adj1" fmla="val -1419"/>
              <a:gd name="adj2" fmla="val 3059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i="1" dirty="0" smtClean="0"/>
              <a:t>odd</a:t>
            </a:r>
            <a:endParaRPr lang="en-US" altLang="zh-CN" sz="2000" baseline="-25000" dirty="0"/>
          </a:p>
        </p:txBody>
      </p:sp>
      <p:sp>
        <p:nvSpPr>
          <p:cNvPr id="22" name="AutoShape 64"/>
          <p:cNvSpPr>
            <a:spLocks noChangeArrowheads="1"/>
          </p:cNvSpPr>
          <p:nvPr/>
        </p:nvSpPr>
        <p:spPr bwMode="auto">
          <a:xfrm>
            <a:off x="3952874" y="2625001"/>
            <a:ext cx="921631" cy="383510"/>
          </a:xfrm>
          <a:prstGeom prst="wedgeRectCallout">
            <a:avLst>
              <a:gd name="adj1" fmla="val -1419"/>
              <a:gd name="adj2" fmla="val 3059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i="1" dirty="0" smtClean="0"/>
              <a:t>even</a:t>
            </a:r>
            <a:endParaRPr lang="en-US" altLang="zh-CN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036056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775"/>
            <a:ext cx="8604448" cy="443905"/>
          </a:xfrm>
        </p:spPr>
        <p:txBody>
          <a:bodyPr/>
          <a:lstStyle/>
          <a:p>
            <a:r>
              <a:rPr lang="zh-CN" altLang="en-US" sz="2800" dirty="0" smtClean="0">
                <a:latin typeface="+mn-lt"/>
              </a:rPr>
              <a:t>小结</a:t>
            </a:r>
            <a:endParaRPr lang="en-US" altLang="zh-CN" sz="2800" dirty="0">
              <a:latin typeface="+mn-l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79512" y="980728"/>
            <a:ext cx="8424936" cy="5328592"/>
          </a:xfrm>
        </p:spPr>
        <p:txBody>
          <a:bodyPr/>
          <a:lstStyle/>
          <a:p>
            <a:r>
              <a:rPr lang="zh-CN" altLang="en-US" sz="2400" dirty="0"/>
              <a:t>友谊</a:t>
            </a:r>
            <a:r>
              <a:rPr lang="zh-CN" altLang="en-US" sz="2400" dirty="0" smtClean="0"/>
              <a:t>图问题：一</a:t>
            </a:r>
            <a:r>
              <a:rPr lang="zh-CN" altLang="en-US" sz="2400" dirty="0"/>
              <a:t>组三角形（相连）</a:t>
            </a:r>
            <a:endParaRPr lang="en-US" altLang="zh-CN" sz="2400" dirty="0"/>
          </a:p>
          <a:p>
            <a:r>
              <a:rPr lang="zh-CN" altLang="en-US" sz="2400" dirty="0" smtClean="0"/>
              <a:t>广义友谊图问题：一</a:t>
            </a:r>
            <a:r>
              <a:rPr lang="zh-CN" altLang="en-US" sz="2400" dirty="0" smtClean="0"/>
              <a:t>组长度为</a:t>
            </a:r>
            <a:r>
              <a:rPr lang="en-US" altLang="zh-CN" sz="2400" dirty="0" smtClean="0"/>
              <a:t>k+1</a:t>
            </a:r>
            <a:r>
              <a:rPr lang="zh-CN" altLang="en-US" sz="2400" dirty="0" smtClean="0"/>
              <a:t>的圈（缠绕）</a:t>
            </a:r>
            <a:endParaRPr lang="en-US" altLang="zh-CN" sz="2400" dirty="0" smtClean="0"/>
          </a:p>
          <a:p>
            <a:r>
              <a:rPr lang="zh-CN" altLang="en-US" sz="2400" b="1" dirty="0" smtClean="0"/>
              <a:t>广义友谊图问题依然是一个开放问题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72930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Reference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23528" y="1052736"/>
            <a:ext cx="8640000" cy="5256584"/>
          </a:xfrm>
        </p:spPr>
        <p:txBody>
          <a:bodyPr/>
          <a:lstStyle/>
          <a:p>
            <a:r>
              <a:rPr lang="en-US" altLang="zh-CN" sz="2000" dirty="0" err="1"/>
              <a:t>J.A.Bondy</a:t>
            </a:r>
            <a:r>
              <a:rPr lang="en-US" altLang="zh-CN" sz="2000" dirty="0"/>
              <a:t>. </a:t>
            </a:r>
            <a:r>
              <a:rPr lang="en-US" altLang="zh-CN" sz="2000" dirty="0" err="1"/>
              <a:t>Kotzig's</a:t>
            </a:r>
            <a:r>
              <a:rPr lang="en-US" altLang="zh-CN" sz="2000" dirty="0"/>
              <a:t> Conjecture on Generalized Friendship Graphs - a Survey. North-Holland Mathematics </a:t>
            </a:r>
            <a:r>
              <a:rPr lang="en-US" altLang="zh-CN" sz="2000" dirty="0" smtClean="0"/>
              <a:t>Studies, Volume </a:t>
            </a:r>
            <a:r>
              <a:rPr lang="en-US" altLang="zh-CN" sz="2000" dirty="0"/>
              <a:t>115, 1985, Pages 351-366</a:t>
            </a:r>
          </a:p>
          <a:p>
            <a:r>
              <a:rPr lang="en-US" altLang="zh-CN" sz="2000" dirty="0" smtClean="0">
                <a:solidFill>
                  <a:srgbClr val="1119AF"/>
                </a:solidFill>
              </a:rPr>
              <a:t>A</a:t>
            </a:r>
            <a:r>
              <a:rPr lang="en-US" altLang="zh-CN" sz="2000" dirty="0">
                <a:solidFill>
                  <a:srgbClr val="1119AF"/>
                </a:solidFill>
              </a:rPr>
              <a:t>. </a:t>
            </a:r>
            <a:r>
              <a:rPr lang="en-US" altLang="zh-CN" sz="2000" dirty="0" err="1">
                <a:solidFill>
                  <a:srgbClr val="1119AF"/>
                </a:solidFill>
              </a:rPr>
              <a:t>Kotzig</a:t>
            </a:r>
            <a:r>
              <a:rPr lang="en-US" altLang="zh-CN" sz="2000" dirty="0">
                <a:solidFill>
                  <a:srgbClr val="1119AF"/>
                </a:solidFill>
              </a:rPr>
              <a:t>. Regularly k-path connected graphs, </a:t>
            </a:r>
            <a:r>
              <a:rPr lang="en-US" altLang="zh-CN" sz="2000" dirty="0" err="1">
                <a:solidFill>
                  <a:srgbClr val="1119AF"/>
                </a:solidFill>
              </a:rPr>
              <a:t>Congressus</a:t>
            </a:r>
            <a:r>
              <a:rPr lang="en-US" altLang="zh-CN" sz="2000" dirty="0">
                <a:solidFill>
                  <a:srgbClr val="1119AF"/>
                </a:solidFill>
              </a:rPr>
              <a:t> </a:t>
            </a:r>
            <a:r>
              <a:rPr lang="en-US" altLang="zh-CN" sz="2000" dirty="0" err="1">
                <a:solidFill>
                  <a:srgbClr val="1119AF"/>
                </a:solidFill>
              </a:rPr>
              <a:t>Numerantium</a:t>
            </a:r>
            <a:r>
              <a:rPr lang="en-US" altLang="zh-CN" sz="2000" dirty="0">
                <a:solidFill>
                  <a:srgbClr val="1119AF"/>
                </a:solidFill>
              </a:rPr>
              <a:t> 40, Winnipeg (1983), pp. 137-141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15482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Q&amp;A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23528" y="1052736"/>
            <a:ext cx="8640000" cy="5256584"/>
          </a:xfrm>
        </p:spPr>
        <p:txBody>
          <a:bodyPr/>
          <a:lstStyle/>
          <a:p>
            <a:r>
              <a:rPr lang="zh-CN" altLang="en-US" sz="2800" dirty="0"/>
              <a:t>讨论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05349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/>
              <a:t>广义友谊图（</a:t>
            </a:r>
            <a:r>
              <a:rPr lang="en-US" altLang="zh-CN" sz="2800" dirty="0"/>
              <a:t>Generalized Friendship Graph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95159" y="928524"/>
            <a:ext cx="8193265" cy="286051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广义友谊图</a:t>
            </a:r>
            <a:r>
              <a:rPr lang="zh-CN" altLang="en-US" sz="2400" b="1" dirty="0"/>
              <a:t>：</a:t>
            </a:r>
            <a:r>
              <a:rPr lang="zh-CN" altLang="en-US" sz="2400" b="1" dirty="0" smtClean="0"/>
              <a:t>任意两个顶点之间存在唯一的长度为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的路径（</a:t>
            </a:r>
            <a:r>
              <a:rPr lang="en-US" altLang="zh-CN" sz="2400" b="1" dirty="0" smtClean="0"/>
              <a:t>K&gt;2</a:t>
            </a:r>
            <a:r>
              <a:rPr lang="zh-CN" altLang="en-US" sz="2400" b="1" dirty="0" smtClean="0"/>
              <a:t>）。</a:t>
            </a:r>
            <a:endParaRPr lang="en-US" altLang="zh-CN" sz="2400" b="1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 smtClean="0"/>
              <a:t>1974</a:t>
            </a:r>
            <a:r>
              <a:rPr lang="zh-CN" altLang="en-US" sz="2400" b="1" dirty="0" smtClean="0"/>
              <a:t>年，</a:t>
            </a:r>
            <a:r>
              <a:rPr lang="en-US" altLang="zh-CN" sz="2400" b="1" dirty="0"/>
              <a:t> </a:t>
            </a:r>
            <a:r>
              <a:rPr lang="en-US" altLang="zh-CN" sz="2400" b="1" dirty="0" err="1" smtClean="0"/>
              <a:t>Kotzig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科茨比锡</a:t>
            </a:r>
            <a:r>
              <a:rPr lang="zh-CN" altLang="en-US" sz="2400" b="1" dirty="0" smtClean="0"/>
              <a:t>）猜测，有限的广义友谊图并不存在，并证明了这个猜测对于</a:t>
            </a:r>
            <a:r>
              <a:rPr lang="en-US" altLang="zh-CN" sz="2400" b="1" dirty="0" smtClean="0"/>
              <a:t>K&lt;9</a:t>
            </a:r>
            <a:r>
              <a:rPr lang="zh-CN" altLang="en-US" sz="2400" b="1" dirty="0" smtClean="0"/>
              <a:t>是正确的。</a:t>
            </a:r>
            <a:endParaRPr lang="en-US" altLang="zh-CN" sz="2400" b="1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后来，人们证明了</a:t>
            </a:r>
            <a:r>
              <a:rPr lang="en-US" altLang="zh-CN" sz="2400" b="1" dirty="0" err="1" smtClean="0"/>
              <a:t>Kotzig</a:t>
            </a:r>
            <a:r>
              <a:rPr lang="zh-CN" altLang="en-US" sz="2400" b="1" dirty="0" smtClean="0"/>
              <a:t>猜测在</a:t>
            </a:r>
            <a:r>
              <a:rPr lang="en-US" altLang="zh-CN" sz="2400" b="1" dirty="0" smtClean="0"/>
              <a:t>K&lt;34</a:t>
            </a:r>
            <a:r>
              <a:rPr lang="zh-CN" altLang="en-US" sz="2400" b="1" dirty="0" smtClean="0"/>
              <a:t>的条件下是</a:t>
            </a:r>
            <a:r>
              <a:rPr lang="zh-CN" altLang="en-US" sz="2400" b="1" dirty="0"/>
              <a:t>正确</a:t>
            </a:r>
            <a:r>
              <a:rPr lang="zh-CN" altLang="en-US" sz="2400" b="1" dirty="0" smtClean="0"/>
              <a:t>的。</a:t>
            </a:r>
            <a:endParaRPr lang="en-US" altLang="zh-CN" sz="2400" b="1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但是，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广义</a:t>
            </a:r>
            <a:r>
              <a:rPr lang="zh-CN" altLang="en-US" sz="2400" b="1" dirty="0">
                <a:solidFill>
                  <a:srgbClr val="FF0000"/>
                </a:solidFill>
              </a:rPr>
              <a:t>友谊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图的存在性问题尚未破解。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09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Basics - </a:t>
            </a:r>
            <a:r>
              <a:rPr lang="en-US" altLang="zh-CN" sz="2800" dirty="0"/>
              <a:t>Generalized Friendship Graph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95159" y="801274"/>
            <a:ext cx="8193265" cy="948803"/>
          </a:xfrm>
        </p:spPr>
        <p:txBody>
          <a:bodyPr/>
          <a:lstStyle/>
          <a:p>
            <a:r>
              <a:rPr lang="en-US" altLang="zh-CN" sz="2400" dirty="0" smtClean="0"/>
              <a:t>Each edge belong to a unique cycle of length (k+1)</a:t>
            </a:r>
          </a:p>
          <a:p>
            <a:r>
              <a:rPr lang="en-US" altLang="zh-CN" sz="2400" dirty="0" smtClean="0"/>
              <a:t>Each vertex has a even degree</a:t>
            </a:r>
            <a:endParaRPr lang="en-US" altLang="zh-CN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775791" y="1804844"/>
            <a:ext cx="2245550" cy="1537020"/>
            <a:chOff x="3201976" y="2091854"/>
            <a:chExt cx="2245550" cy="1537020"/>
          </a:xfrm>
        </p:grpSpPr>
        <p:grpSp>
          <p:nvGrpSpPr>
            <p:cNvPr id="18" name="组合 17"/>
            <p:cNvGrpSpPr/>
            <p:nvPr/>
          </p:nvGrpSpPr>
          <p:grpSpPr>
            <a:xfrm>
              <a:off x="3201976" y="2449088"/>
              <a:ext cx="2245550" cy="993038"/>
              <a:chOff x="1037204" y="2161868"/>
              <a:chExt cx="2145089" cy="993038"/>
            </a:xfrm>
          </p:grpSpPr>
          <p:sp>
            <p:nvSpPr>
              <p:cNvPr id="24" name="Line 72"/>
              <p:cNvSpPr>
                <a:spLocks noChangeShapeType="1"/>
              </p:cNvSpPr>
              <p:nvPr/>
            </p:nvSpPr>
            <p:spPr bwMode="auto">
              <a:xfrm>
                <a:off x="1344107" y="2370218"/>
                <a:ext cx="0" cy="567132"/>
              </a:xfrm>
              <a:prstGeom prst="line">
                <a:avLst/>
              </a:prstGeom>
              <a:ln w="12700">
                <a:headEnd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椭圆形标注 13"/>
              <p:cNvSpPr/>
              <p:nvPr/>
            </p:nvSpPr>
            <p:spPr>
              <a:xfrm>
                <a:off x="1283896" y="2161868"/>
                <a:ext cx="141304" cy="173790"/>
              </a:xfrm>
              <a:prstGeom prst="wedgeEllipseCallout">
                <a:avLst>
                  <a:gd name="adj1" fmla="val -37586"/>
                  <a:gd name="adj2" fmla="val 2070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i="1" u="sng" dirty="0">
                  <a:solidFill>
                    <a:srgbClr val="1119AF"/>
                  </a:solidFill>
                </a:endParaRPr>
              </a:p>
            </p:txBody>
          </p:sp>
          <p:sp>
            <p:nvSpPr>
              <p:cNvPr id="31" name="椭圆形标注 30"/>
              <p:cNvSpPr/>
              <p:nvPr/>
            </p:nvSpPr>
            <p:spPr>
              <a:xfrm>
                <a:off x="1283896" y="2981116"/>
                <a:ext cx="141304" cy="173790"/>
              </a:xfrm>
              <a:prstGeom prst="wedgeEllipseCallout">
                <a:avLst>
                  <a:gd name="adj1" fmla="val -37586"/>
                  <a:gd name="adj2" fmla="val 2070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i="1" u="sng" dirty="0">
                  <a:solidFill>
                    <a:srgbClr val="1119AF"/>
                  </a:solidFill>
                </a:endParaRPr>
              </a:p>
            </p:txBody>
          </p:sp>
          <p:sp>
            <p:nvSpPr>
              <p:cNvPr id="32" name="AutoShape 64"/>
              <p:cNvSpPr>
                <a:spLocks noChangeArrowheads="1"/>
              </p:cNvSpPr>
              <p:nvPr/>
            </p:nvSpPr>
            <p:spPr bwMode="auto">
              <a:xfrm>
                <a:off x="2085937" y="2415341"/>
                <a:ext cx="1096356" cy="383510"/>
              </a:xfrm>
              <a:prstGeom prst="wedgeRectCallout">
                <a:avLst>
                  <a:gd name="adj1" fmla="val 22146"/>
                  <a:gd name="adj2" fmla="val 30594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i="1" dirty="0" smtClean="0"/>
                  <a:t>C</a:t>
                </a:r>
                <a:r>
                  <a:rPr lang="en-US" altLang="zh-CN" sz="2000" i="1" baseline="-25000" dirty="0" smtClean="0"/>
                  <a:t>k+</a:t>
                </a:r>
                <a:r>
                  <a:rPr lang="en-US" altLang="zh-CN" sz="2000" baseline="-25000" dirty="0" smtClean="0"/>
                  <a:t>1</a:t>
                </a:r>
                <a:endParaRPr lang="en-US" altLang="zh-CN" sz="2000" baseline="-25000" dirty="0"/>
              </a:p>
            </p:txBody>
          </p:sp>
          <p:sp>
            <p:nvSpPr>
              <p:cNvPr id="33" name="AutoShape 64"/>
              <p:cNvSpPr>
                <a:spLocks noChangeArrowheads="1"/>
              </p:cNvSpPr>
              <p:nvPr/>
            </p:nvSpPr>
            <p:spPr bwMode="auto">
              <a:xfrm>
                <a:off x="1037204" y="2458605"/>
                <a:ext cx="276837" cy="383510"/>
              </a:xfrm>
              <a:prstGeom prst="wedgeRectCallout">
                <a:avLst>
                  <a:gd name="adj1" fmla="val -1419"/>
                  <a:gd name="adj2" fmla="val 30594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i="1" dirty="0" smtClean="0"/>
                  <a:t>e</a:t>
                </a:r>
                <a:endParaRPr lang="en-US" altLang="zh-CN" sz="2000" i="1" dirty="0"/>
              </a:p>
            </p:txBody>
          </p:sp>
        </p:grpSp>
        <p:sp>
          <p:nvSpPr>
            <p:cNvPr id="4" name="任意多边形 3"/>
            <p:cNvSpPr/>
            <p:nvPr/>
          </p:nvSpPr>
          <p:spPr>
            <a:xfrm>
              <a:off x="3593206" y="2091854"/>
              <a:ext cx="960098" cy="1537020"/>
            </a:xfrm>
            <a:custGeom>
              <a:avLst/>
              <a:gdLst>
                <a:gd name="connsiteX0" fmla="*/ 12879 w 960098"/>
                <a:gd name="connsiteY0" fmla="*/ 393768 h 1537020"/>
                <a:gd name="connsiteX1" fmla="*/ 231819 w 960098"/>
                <a:gd name="connsiteY1" fmla="*/ 7402 h 1537020"/>
                <a:gd name="connsiteX2" fmla="*/ 734096 w 960098"/>
                <a:gd name="connsiteY2" fmla="*/ 174827 h 1537020"/>
                <a:gd name="connsiteX3" fmla="*/ 940158 w 960098"/>
                <a:gd name="connsiteY3" fmla="*/ 599830 h 1537020"/>
                <a:gd name="connsiteX4" fmla="*/ 927279 w 960098"/>
                <a:gd name="connsiteY4" fmla="*/ 1179379 h 1537020"/>
                <a:gd name="connsiteX5" fmla="*/ 721217 w 960098"/>
                <a:gd name="connsiteY5" fmla="*/ 1488472 h 1537020"/>
                <a:gd name="connsiteX6" fmla="*/ 412124 w 960098"/>
                <a:gd name="connsiteY6" fmla="*/ 1514230 h 1537020"/>
                <a:gd name="connsiteX7" fmla="*/ 0 w 960098"/>
                <a:gd name="connsiteY7" fmla="*/ 1269532 h 153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0098" h="1537020">
                  <a:moveTo>
                    <a:pt x="12879" y="393768"/>
                  </a:moveTo>
                  <a:cubicBezTo>
                    <a:pt x="62247" y="218830"/>
                    <a:pt x="111616" y="43892"/>
                    <a:pt x="231819" y="7402"/>
                  </a:cubicBezTo>
                  <a:cubicBezTo>
                    <a:pt x="352022" y="-29088"/>
                    <a:pt x="616040" y="76089"/>
                    <a:pt x="734096" y="174827"/>
                  </a:cubicBezTo>
                  <a:cubicBezTo>
                    <a:pt x="852153" y="273565"/>
                    <a:pt x="907961" y="432405"/>
                    <a:pt x="940158" y="599830"/>
                  </a:cubicBezTo>
                  <a:cubicBezTo>
                    <a:pt x="972355" y="767255"/>
                    <a:pt x="963769" y="1031272"/>
                    <a:pt x="927279" y="1179379"/>
                  </a:cubicBezTo>
                  <a:cubicBezTo>
                    <a:pt x="890789" y="1327486"/>
                    <a:pt x="807076" y="1432663"/>
                    <a:pt x="721217" y="1488472"/>
                  </a:cubicBezTo>
                  <a:cubicBezTo>
                    <a:pt x="635358" y="1544281"/>
                    <a:pt x="532327" y="1550720"/>
                    <a:pt x="412124" y="1514230"/>
                  </a:cubicBezTo>
                  <a:cubicBezTo>
                    <a:pt x="291921" y="1477740"/>
                    <a:pt x="145960" y="1373636"/>
                    <a:pt x="0" y="1269532"/>
                  </a:cubicBezTo>
                </a:path>
              </a:pathLst>
            </a:custGeom>
            <a:noFill/>
            <a:ln w="19050">
              <a:solidFill>
                <a:srgbClr val="11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853424" y="5916874"/>
            <a:ext cx="4608512" cy="51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sz="2000" kern="0" dirty="0" smtClean="0"/>
              <a:t>Lollipop,  </a:t>
            </a:r>
            <a:r>
              <a:rPr lang="zh-CN" altLang="en-US" sz="2000" kern="0" dirty="0" smtClean="0"/>
              <a:t>棒棒糖 </a:t>
            </a:r>
            <a:r>
              <a:rPr lang="en-US" altLang="zh-CN" sz="2000" kern="0" dirty="0" smtClean="0"/>
              <a:t> </a:t>
            </a:r>
            <a:endParaRPr lang="en-US" altLang="zh-CN" sz="2000" kern="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318104" y="4440763"/>
            <a:ext cx="3679152" cy="1360956"/>
            <a:chOff x="4637264" y="1595724"/>
            <a:chExt cx="3679152" cy="1360956"/>
          </a:xfrm>
        </p:grpSpPr>
        <p:sp>
          <p:nvSpPr>
            <p:cNvPr id="15" name="Line 72"/>
            <p:cNvSpPr>
              <a:spLocks noChangeShapeType="1"/>
            </p:cNvSpPr>
            <p:nvPr/>
          </p:nvSpPr>
          <p:spPr bwMode="auto">
            <a:xfrm flipH="1">
              <a:off x="6516216" y="2281238"/>
              <a:ext cx="1800200" cy="10476"/>
            </a:xfrm>
            <a:prstGeom prst="line">
              <a:avLst/>
            </a:prstGeom>
            <a:ln w="19050">
              <a:solidFill>
                <a:srgbClr val="1119AF"/>
              </a:solidFill>
              <a:prstDash val="solid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64"/>
            <p:cNvSpPr>
              <a:spLocks noChangeArrowheads="1"/>
            </p:cNvSpPr>
            <p:nvPr/>
          </p:nvSpPr>
          <p:spPr bwMode="auto">
            <a:xfrm>
              <a:off x="4637264" y="2203974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s</a:t>
              </a:r>
              <a:endParaRPr lang="en-US" altLang="zh-CN" sz="2000" i="1" dirty="0"/>
            </a:p>
          </p:txBody>
        </p:sp>
        <p:sp>
          <p:nvSpPr>
            <p:cNvPr id="17" name="椭圆形标注 16"/>
            <p:cNvSpPr/>
            <p:nvPr/>
          </p:nvSpPr>
          <p:spPr>
            <a:xfrm>
              <a:off x="4930087" y="2203974"/>
              <a:ext cx="147922" cy="173790"/>
            </a:xfrm>
            <a:prstGeom prst="wedgeEllipseCallout">
              <a:avLst>
                <a:gd name="adj1" fmla="val -20173"/>
                <a:gd name="adj2" fmla="val -3858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004048" y="1595724"/>
              <a:ext cx="1512168" cy="136095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AutoShape 64"/>
            <p:cNvSpPr>
              <a:spLocks noChangeArrowheads="1"/>
            </p:cNvSpPr>
            <p:nvPr/>
          </p:nvSpPr>
          <p:spPr bwMode="auto">
            <a:xfrm>
              <a:off x="7730404" y="2250728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t</a:t>
              </a:r>
              <a:endParaRPr lang="en-US" altLang="zh-CN" sz="2000" i="1" dirty="0"/>
            </a:p>
          </p:txBody>
        </p:sp>
        <p:sp>
          <p:nvSpPr>
            <p:cNvPr id="21" name="椭圆形标注 20"/>
            <p:cNvSpPr/>
            <p:nvPr/>
          </p:nvSpPr>
          <p:spPr>
            <a:xfrm>
              <a:off x="7656443" y="2189307"/>
              <a:ext cx="147922" cy="173790"/>
            </a:xfrm>
            <a:prstGeom prst="wedgeEllipseCallout">
              <a:avLst>
                <a:gd name="adj1" fmla="val -20173"/>
                <a:gd name="adj2" fmla="val -3858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179512" y="3707385"/>
            <a:ext cx="8193265" cy="57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sz="2400" i="1" dirty="0"/>
              <a:t>G contains </a:t>
            </a:r>
            <a:r>
              <a:rPr lang="en-US" altLang="zh-CN" sz="2400" u="sng" dirty="0"/>
              <a:t>NO</a:t>
            </a:r>
            <a:r>
              <a:rPr lang="en-US" altLang="zh-CN" sz="2400" i="1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l</a:t>
            </a:r>
            <a:r>
              <a:rPr lang="en-US" altLang="zh-CN" sz="2400" dirty="0"/>
              <a:t>, </a:t>
            </a:r>
            <a:r>
              <a:rPr lang="en-US" altLang="zh-CN" sz="2400" i="1" dirty="0"/>
              <a:t>m</a:t>
            </a:r>
            <a:r>
              <a:rPr lang="en-US" altLang="zh-CN" sz="2400" dirty="0"/>
              <a:t>)-lollipop with </a:t>
            </a:r>
            <a:r>
              <a:rPr lang="en-US" altLang="zh-CN" sz="2400" i="1" dirty="0"/>
              <a:t>l</a:t>
            </a:r>
            <a:r>
              <a:rPr lang="en-US" altLang="zh-CN" sz="2400" dirty="0"/>
              <a:t> </a:t>
            </a:r>
            <a:r>
              <a:rPr lang="en-US" altLang="zh-CN" sz="2400" i="1" dirty="0"/>
              <a:t>even and </a:t>
            </a:r>
            <a:r>
              <a:rPr lang="nn-NO" altLang="zh-CN" sz="2400" i="1" dirty="0"/>
              <a:t>k-m</a:t>
            </a:r>
            <a:r>
              <a:rPr lang="nn-NO" altLang="zh-CN" sz="2400" dirty="0"/>
              <a:t> </a:t>
            </a:r>
            <a:r>
              <a:rPr lang="nn-NO" altLang="zh-CN" sz="2400" dirty="0">
                <a:sym typeface="Symbol" panose="05050102010706020507" pitchFamily="18" charset="2"/>
              </a:rPr>
              <a:t> </a:t>
            </a:r>
            <a:r>
              <a:rPr lang="nn-NO" altLang="zh-CN" sz="2400" i="1" dirty="0"/>
              <a:t>l/2</a:t>
            </a:r>
            <a:r>
              <a:rPr lang="nn-NO" altLang="zh-CN" sz="2400" dirty="0">
                <a:sym typeface="Symbol" panose="05050102010706020507" pitchFamily="18" charset="2"/>
              </a:rPr>
              <a:t>  </a:t>
            </a:r>
            <a:r>
              <a:rPr lang="nn-NO" altLang="zh-CN" sz="2400" i="1" dirty="0"/>
              <a:t>k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362642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Main results</a:t>
            </a:r>
            <a:endParaRPr lang="en-US" altLang="zh-CN" sz="2800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95159" y="928524"/>
            <a:ext cx="8841337" cy="5236780"/>
          </a:xfrm>
        </p:spPr>
        <p:txBody>
          <a:bodyPr/>
          <a:lstStyle/>
          <a:p>
            <a:r>
              <a:rPr lang="en-US" altLang="zh-CN" sz="2400" u="sng" dirty="0" smtClean="0"/>
              <a:t>G </a:t>
            </a:r>
            <a:r>
              <a:rPr lang="en-US" altLang="zh-CN" sz="2400" i="1" u="sng" dirty="0"/>
              <a:t>contains no </a:t>
            </a:r>
            <a:r>
              <a:rPr lang="en-US" altLang="zh-CN" sz="2400" i="1" u="sng" dirty="0" smtClean="0"/>
              <a:t>4-cycle</a:t>
            </a:r>
          </a:p>
          <a:p>
            <a:r>
              <a:rPr lang="en-US" altLang="zh-CN" sz="2400" i="1" u="sng" dirty="0" smtClean="0"/>
              <a:t>Any </a:t>
            </a:r>
            <a:r>
              <a:rPr lang="en-US" altLang="zh-CN" sz="2400" i="1" u="sng" dirty="0"/>
              <a:t>two </a:t>
            </a:r>
            <a:r>
              <a:rPr lang="en-US" altLang="zh-CN" sz="2400" u="sng" dirty="0"/>
              <a:t>(</a:t>
            </a:r>
            <a:r>
              <a:rPr lang="en-US" altLang="zh-CN" sz="2400" u="sng" dirty="0" err="1"/>
              <a:t>k+l</a:t>
            </a:r>
            <a:r>
              <a:rPr lang="en-US" altLang="zh-CN" sz="2400" u="sng" dirty="0"/>
              <a:t>)-cycles of G have </a:t>
            </a:r>
            <a:r>
              <a:rPr lang="en-US" altLang="zh-CN" sz="2400" i="1" u="sng" dirty="0"/>
              <a:t>at </a:t>
            </a:r>
            <a:r>
              <a:rPr lang="en-US" altLang="zh-CN" sz="2400" u="sng" dirty="0"/>
              <a:t>least three vertices </a:t>
            </a:r>
            <a:r>
              <a:rPr lang="en-US" altLang="zh-CN" sz="2400" i="1" u="sng" dirty="0"/>
              <a:t>in </a:t>
            </a:r>
            <a:r>
              <a:rPr lang="en-US" altLang="zh-CN" sz="2400" i="1" u="sng" dirty="0" smtClean="0"/>
              <a:t>common.</a:t>
            </a:r>
          </a:p>
          <a:p>
            <a:r>
              <a:rPr lang="en-US" altLang="zh-CN" sz="2400" i="1" dirty="0"/>
              <a:t>If k is odd and v is a vertex of G </a:t>
            </a:r>
            <a:r>
              <a:rPr lang="en-US" altLang="zh-CN" sz="2400" dirty="0"/>
              <a:t>, </a:t>
            </a:r>
            <a:r>
              <a:rPr lang="en-US" altLang="zh-CN" sz="2400" i="1" dirty="0"/>
              <a:t>then either </a:t>
            </a:r>
            <a:r>
              <a:rPr lang="en-US" altLang="zh-CN" sz="2400" dirty="0" err="1"/>
              <a:t>deg</a:t>
            </a:r>
            <a:r>
              <a:rPr lang="en-US" altLang="zh-CN" sz="2400" dirty="0"/>
              <a:t>(v) = </a:t>
            </a:r>
            <a:r>
              <a:rPr lang="en-US" altLang="zh-CN" sz="2400" dirty="0" smtClean="0"/>
              <a:t>2C</a:t>
            </a:r>
            <a:r>
              <a:rPr lang="en-US" altLang="zh-CN" sz="2400" i="1" baseline="-25000" dirty="0" smtClean="0"/>
              <a:t>k</a:t>
            </a:r>
            <a:r>
              <a:rPr lang="en-US" altLang="zh-CN" sz="2400" baseline="-25000" dirty="0" smtClean="0"/>
              <a:t>+1</a:t>
            </a:r>
            <a:r>
              <a:rPr lang="en-US" altLang="zh-CN" sz="2400" dirty="0"/>
              <a:t>, or </a:t>
            </a:r>
            <a:r>
              <a:rPr lang="en-US" altLang="zh-CN" sz="2400" dirty="0" err="1"/>
              <a:t>deg</a:t>
            </a:r>
            <a:r>
              <a:rPr lang="en-US" altLang="zh-CN" sz="2400" dirty="0"/>
              <a:t>(v)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(</a:t>
            </a:r>
            <a:r>
              <a:rPr lang="en-US" altLang="zh-CN" sz="2400" i="1" dirty="0"/>
              <a:t>k</a:t>
            </a:r>
            <a:r>
              <a:rPr lang="en-US" altLang="zh-CN" sz="2400" dirty="0"/>
              <a:t>+1)/2.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If </a:t>
            </a:r>
            <a:r>
              <a:rPr lang="en-US" altLang="zh-CN" sz="2400" i="1" dirty="0"/>
              <a:t>k</a:t>
            </a:r>
            <a:r>
              <a:rPr lang="en-US" altLang="zh-CN" sz="2400" dirty="0"/>
              <a:t> is odd, then C</a:t>
            </a:r>
            <a:r>
              <a:rPr lang="en-US" altLang="zh-CN" sz="2400" i="1" baseline="-25000" dirty="0"/>
              <a:t>k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(</a:t>
            </a:r>
            <a:r>
              <a:rPr lang="en-US" altLang="zh-CN" sz="2400" i="1" dirty="0"/>
              <a:t>k</a:t>
            </a:r>
            <a:r>
              <a:rPr lang="en-US" altLang="zh-CN" sz="2400" dirty="0"/>
              <a:t>-1)/</a:t>
            </a:r>
            <a:r>
              <a:rPr lang="en-US" altLang="zh-CN" sz="2400" dirty="0" smtClean="0"/>
              <a:t>2.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81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0" dirty="0" smtClean="0"/>
              <a:t>G </a:t>
            </a:r>
            <a:r>
              <a:rPr lang="en-US" altLang="zh-CN" sz="2800" b="0" i="1" dirty="0"/>
              <a:t>contains no </a:t>
            </a:r>
            <a:r>
              <a:rPr lang="en-US" altLang="zh-CN" sz="2800" b="0" i="1" dirty="0" smtClean="0"/>
              <a:t>4-cycle</a:t>
            </a:r>
            <a:endParaRPr lang="en-US" altLang="zh-CN" sz="2800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79512" y="1037389"/>
            <a:ext cx="8784976" cy="55911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Suppose G contains a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C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4</a:t>
            </a:r>
            <a:r>
              <a:rPr lang="en-US" altLang="zh-CN" sz="2400" dirty="0" smtClean="0">
                <a:solidFill>
                  <a:srgbClr val="C00000"/>
                </a:solidFill>
              </a:rPr>
              <a:t>. 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635896" y="2132856"/>
            <a:ext cx="1598733" cy="1093276"/>
            <a:chOff x="977560" y="2078995"/>
            <a:chExt cx="1527211" cy="1093276"/>
          </a:xfrm>
        </p:grpSpPr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1344107" y="2344460"/>
              <a:ext cx="0" cy="567132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64"/>
            <p:cNvSpPr>
              <a:spLocks noChangeArrowheads="1"/>
            </p:cNvSpPr>
            <p:nvPr/>
          </p:nvSpPr>
          <p:spPr bwMode="auto">
            <a:xfrm>
              <a:off x="2227934" y="2078995"/>
              <a:ext cx="276837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endParaRPr lang="en-US" altLang="zh-CN" sz="2000" i="1" dirty="0"/>
            </a:p>
          </p:txBody>
        </p:sp>
        <p:sp>
          <p:nvSpPr>
            <p:cNvPr id="25" name="椭圆形标注 24"/>
            <p:cNvSpPr/>
            <p:nvPr/>
          </p:nvSpPr>
          <p:spPr>
            <a:xfrm>
              <a:off x="1283896" y="2161868"/>
              <a:ext cx="141304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26" name="Line 72"/>
            <p:cNvSpPr>
              <a:spLocks noChangeShapeType="1"/>
            </p:cNvSpPr>
            <p:nvPr/>
          </p:nvSpPr>
          <p:spPr bwMode="auto">
            <a:xfrm>
              <a:off x="2152390" y="2373162"/>
              <a:ext cx="0" cy="567132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椭圆形标注 32"/>
            <p:cNvSpPr/>
            <p:nvPr/>
          </p:nvSpPr>
          <p:spPr>
            <a:xfrm>
              <a:off x="2086629" y="2980516"/>
              <a:ext cx="141304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4" name="Line 72"/>
            <p:cNvSpPr>
              <a:spLocks noChangeShapeType="1"/>
            </p:cNvSpPr>
            <p:nvPr/>
          </p:nvSpPr>
          <p:spPr bwMode="auto">
            <a:xfrm>
              <a:off x="1450497" y="2255249"/>
              <a:ext cx="652128" cy="1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椭圆形标注 34"/>
            <p:cNvSpPr/>
            <p:nvPr/>
          </p:nvSpPr>
          <p:spPr>
            <a:xfrm>
              <a:off x="2088373" y="2168355"/>
              <a:ext cx="141304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6" name="椭圆形标注 35"/>
            <p:cNvSpPr/>
            <p:nvPr/>
          </p:nvSpPr>
          <p:spPr>
            <a:xfrm>
              <a:off x="1283896" y="2981116"/>
              <a:ext cx="141304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7" name="AutoShape 64"/>
            <p:cNvSpPr>
              <a:spLocks noChangeArrowheads="1"/>
            </p:cNvSpPr>
            <p:nvPr/>
          </p:nvSpPr>
          <p:spPr bwMode="auto">
            <a:xfrm>
              <a:off x="977560" y="2788761"/>
              <a:ext cx="276837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endParaRPr lang="en-US" altLang="zh-CN" sz="2000" i="1" dirty="0"/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>
              <a:off x="1434501" y="3084968"/>
              <a:ext cx="652128" cy="1"/>
            </a:xfrm>
            <a:prstGeom prst="line">
              <a:avLst/>
            </a:prstGeom>
            <a:ln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3428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0" dirty="0" smtClean="0"/>
              <a:t>G </a:t>
            </a:r>
            <a:r>
              <a:rPr lang="en-US" altLang="zh-CN" sz="2800" b="0" i="1" dirty="0"/>
              <a:t>contains no </a:t>
            </a:r>
            <a:r>
              <a:rPr lang="en-US" altLang="zh-CN" sz="2800" b="0" i="1" dirty="0" smtClean="0"/>
              <a:t>4-cycle</a:t>
            </a:r>
            <a:endParaRPr lang="en-US" altLang="zh-CN" sz="2800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79512" y="819288"/>
            <a:ext cx="8784976" cy="1817624"/>
          </a:xfrm>
        </p:spPr>
        <p:txBody>
          <a:bodyPr/>
          <a:lstStyle/>
          <a:p>
            <a:r>
              <a:rPr lang="en-US" altLang="zh-CN" sz="2000" dirty="0" smtClean="0"/>
              <a:t>There </a:t>
            </a:r>
            <a:r>
              <a:rPr lang="en-US" altLang="zh-CN" sz="2000" dirty="0"/>
              <a:t>exists a unique k-path from  </a:t>
            </a:r>
            <a:r>
              <a:rPr lang="en-US" altLang="zh-CN" sz="2000" i="1" dirty="0"/>
              <a:t>u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v</a:t>
            </a:r>
            <a:r>
              <a:rPr lang="en-US" altLang="zh-CN" sz="2000" dirty="0"/>
              <a:t> in G. </a:t>
            </a:r>
          </a:p>
          <a:p>
            <a:r>
              <a:rPr lang="en-US" altLang="zh-CN" sz="2000" dirty="0"/>
              <a:t>Consider the common edges and vertices between the k-path and </a:t>
            </a:r>
            <a:r>
              <a:rPr lang="en-US" altLang="zh-CN" sz="2000" dirty="0" smtClean="0"/>
              <a:t>the </a:t>
            </a:r>
            <a:r>
              <a:rPr lang="en-US" altLang="zh-CN" sz="2000" i="1" dirty="0" smtClean="0"/>
              <a:t>C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lvl="1"/>
            <a:r>
              <a:rPr lang="en-US" altLang="zh-CN" sz="2000" dirty="0"/>
              <a:t>Case 1. </a:t>
            </a:r>
            <a:r>
              <a:rPr lang="en-US" altLang="zh-CN" sz="2000" dirty="0" smtClean="0"/>
              <a:t>no edge, </a:t>
            </a:r>
            <a:r>
              <a:rPr lang="en-US" altLang="zh-CN" sz="2000" dirty="0"/>
              <a:t>no common vertices other than </a:t>
            </a:r>
            <a:r>
              <a:rPr lang="en-US" altLang="zh-CN" sz="2000" i="1" dirty="0"/>
              <a:t>u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v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Case </a:t>
            </a:r>
            <a:r>
              <a:rPr lang="en-US" altLang="zh-CN" sz="2000" dirty="0" smtClean="0"/>
              <a:t>2. no edge, 1vertex </a:t>
            </a:r>
            <a:r>
              <a:rPr lang="en-US" altLang="zh-CN" sz="2000" dirty="0"/>
              <a:t>other than </a:t>
            </a:r>
            <a:r>
              <a:rPr lang="en-US" altLang="zh-CN" sz="2000" i="1" dirty="0"/>
              <a:t>u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v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2000" dirty="0"/>
              <a:t>Case </a:t>
            </a:r>
            <a:r>
              <a:rPr lang="en-US" altLang="zh-CN" sz="2000" dirty="0" smtClean="0"/>
              <a:t>3. no edge, 2 vertices </a:t>
            </a:r>
            <a:r>
              <a:rPr lang="en-US" altLang="zh-CN" sz="2000" dirty="0"/>
              <a:t>other than </a:t>
            </a:r>
            <a:r>
              <a:rPr lang="en-US" altLang="zh-CN" sz="2000" i="1" dirty="0"/>
              <a:t>u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v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</p:txBody>
      </p:sp>
      <p:sp>
        <p:nvSpPr>
          <p:cNvPr id="55" name="内容占位符 2"/>
          <p:cNvSpPr txBox="1">
            <a:spLocks/>
          </p:cNvSpPr>
          <p:nvPr/>
        </p:nvSpPr>
        <p:spPr bwMode="auto">
          <a:xfrm>
            <a:off x="147055" y="5581565"/>
            <a:ext cx="8541519" cy="48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000" kern="0" dirty="0" smtClean="0">
                <a:solidFill>
                  <a:srgbClr val="C00000"/>
                </a:solidFill>
              </a:rPr>
              <a:t>Two different k-paths from </a:t>
            </a:r>
            <a:r>
              <a:rPr lang="en-US" altLang="zh-CN" sz="2000" i="1" kern="0" dirty="0" smtClean="0">
                <a:solidFill>
                  <a:srgbClr val="C00000"/>
                </a:solidFill>
              </a:rPr>
              <a:t>s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 to </a:t>
            </a:r>
            <a:r>
              <a:rPr lang="en-US" altLang="zh-CN" sz="2000" i="1" kern="0" dirty="0" smtClean="0">
                <a:solidFill>
                  <a:srgbClr val="C00000"/>
                </a:solidFill>
              </a:rPr>
              <a:t>t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 in G.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44798" y="3206401"/>
            <a:ext cx="1833216" cy="1729706"/>
            <a:chOff x="644798" y="3206401"/>
            <a:chExt cx="1833216" cy="1729706"/>
          </a:xfrm>
        </p:grpSpPr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1028511" y="3611592"/>
              <a:ext cx="0" cy="567132"/>
            </a:xfrm>
            <a:prstGeom prst="line">
              <a:avLst/>
            </a:prstGeom>
            <a:ln w="22225">
              <a:solidFill>
                <a:srgbClr val="FF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64"/>
            <p:cNvSpPr>
              <a:spLocks noChangeArrowheads="1"/>
            </p:cNvSpPr>
            <p:nvPr/>
          </p:nvSpPr>
          <p:spPr bwMode="auto">
            <a:xfrm>
              <a:off x="1836161" y="3206401"/>
              <a:ext cx="641853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v(s)</a:t>
              </a:r>
              <a:endParaRPr lang="en-US" altLang="zh-CN" sz="2000" i="1" dirty="0"/>
            </a:p>
          </p:txBody>
        </p:sp>
        <p:sp>
          <p:nvSpPr>
            <p:cNvPr id="14" name="椭圆形标注 13"/>
            <p:cNvSpPr/>
            <p:nvPr/>
          </p:nvSpPr>
          <p:spPr>
            <a:xfrm>
              <a:off x="965480" y="3429000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1874647" y="3640294"/>
              <a:ext cx="0" cy="567132"/>
            </a:xfrm>
            <a:prstGeom prst="line">
              <a:avLst/>
            </a:prstGeom>
            <a:ln w="22225">
              <a:solidFill>
                <a:srgbClr val="1119AF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椭圆形标注 16"/>
            <p:cNvSpPr/>
            <p:nvPr/>
          </p:nvSpPr>
          <p:spPr>
            <a:xfrm>
              <a:off x="1805807" y="4247648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>
              <a:off x="1139883" y="3522381"/>
              <a:ext cx="682668" cy="1"/>
            </a:xfrm>
            <a:prstGeom prst="line">
              <a:avLst/>
            </a:prstGeom>
            <a:ln w="22225">
              <a:solidFill>
                <a:srgbClr val="FF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椭圆形标注 26"/>
            <p:cNvSpPr/>
            <p:nvPr/>
          </p:nvSpPr>
          <p:spPr>
            <a:xfrm>
              <a:off x="1807632" y="3435487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1" name="椭圆形标注 30"/>
            <p:cNvSpPr/>
            <p:nvPr/>
          </p:nvSpPr>
          <p:spPr>
            <a:xfrm>
              <a:off x="965480" y="4248248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2" name="AutoShape 64"/>
            <p:cNvSpPr>
              <a:spLocks noChangeArrowheads="1"/>
            </p:cNvSpPr>
            <p:nvPr/>
          </p:nvSpPr>
          <p:spPr bwMode="auto">
            <a:xfrm>
              <a:off x="644798" y="4055893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endParaRPr lang="en-US" altLang="zh-CN" sz="2000" i="1" dirty="0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>
              <a:off x="1123138" y="4352100"/>
              <a:ext cx="682668" cy="1"/>
            </a:xfrm>
            <a:prstGeom prst="line">
              <a:avLst/>
            </a:prstGeom>
            <a:ln w="22225">
              <a:solidFill>
                <a:srgbClr val="1119AF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AutoShape 64"/>
            <p:cNvSpPr>
              <a:spLocks noChangeArrowheads="1"/>
            </p:cNvSpPr>
            <p:nvPr/>
          </p:nvSpPr>
          <p:spPr bwMode="auto">
            <a:xfrm>
              <a:off x="2140544" y="3877268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t</a:t>
              </a:r>
              <a:endParaRPr lang="en-US" altLang="zh-CN" sz="2000" i="1" dirty="0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1056068" y="3567448"/>
              <a:ext cx="1181056" cy="1368659"/>
            </a:xfrm>
            <a:custGeom>
              <a:avLst/>
              <a:gdLst>
                <a:gd name="connsiteX0" fmla="*/ 0 w 1181056"/>
                <a:gd name="connsiteY0" fmla="*/ 862884 h 1368659"/>
                <a:gd name="connsiteX1" fmla="*/ 128788 w 1181056"/>
                <a:gd name="connsiteY1" fmla="*/ 1236372 h 1368659"/>
                <a:gd name="connsiteX2" fmla="*/ 643943 w 1181056"/>
                <a:gd name="connsiteY2" fmla="*/ 1365160 h 1368659"/>
                <a:gd name="connsiteX3" fmla="*/ 1146219 w 1181056"/>
                <a:gd name="connsiteY3" fmla="*/ 1249251 h 1368659"/>
                <a:gd name="connsiteX4" fmla="*/ 1107583 w 1181056"/>
                <a:gd name="connsiteY4" fmla="*/ 489397 h 1368659"/>
                <a:gd name="connsiteX5" fmla="*/ 862884 w 1181056"/>
                <a:gd name="connsiteY5" fmla="*/ 0 h 136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1056" h="1368659">
                  <a:moveTo>
                    <a:pt x="0" y="862884"/>
                  </a:moveTo>
                  <a:cubicBezTo>
                    <a:pt x="10732" y="1007771"/>
                    <a:pt x="21464" y="1152659"/>
                    <a:pt x="128788" y="1236372"/>
                  </a:cubicBezTo>
                  <a:cubicBezTo>
                    <a:pt x="236112" y="1320085"/>
                    <a:pt x="474371" y="1363014"/>
                    <a:pt x="643943" y="1365160"/>
                  </a:cubicBezTo>
                  <a:cubicBezTo>
                    <a:pt x="813515" y="1367306"/>
                    <a:pt x="1068946" y="1395211"/>
                    <a:pt x="1146219" y="1249251"/>
                  </a:cubicBezTo>
                  <a:cubicBezTo>
                    <a:pt x="1223492" y="1103291"/>
                    <a:pt x="1154806" y="697606"/>
                    <a:pt x="1107583" y="489397"/>
                  </a:cubicBezTo>
                  <a:cubicBezTo>
                    <a:pt x="1060360" y="281188"/>
                    <a:pt x="961622" y="140594"/>
                    <a:pt x="862884" y="0"/>
                  </a:cubicBezTo>
                </a:path>
              </a:pathLst>
            </a:custGeom>
            <a:noFill/>
            <a:ln w="19050">
              <a:solidFill>
                <a:srgbClr val="11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形标注 52"/>
            <p:cNvSpPr/>
            <p:nvPr/>
          </p:nvSpPr>
          <p:spPr>
            <a:xfrm>
              <a:off x="2094998" y="3917297"/>
              <a:ext cx="147922" cy="173790"/>
            </a:xfrm>
            <a:prstGeom prst="wedgeEllipseCallout">
              <a:avLst>
                <a:gd name="adj1" fmla="val -20173"/>
                <a:gd name="adj2" fmla="val -3858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52" name="椭圆形标注 51"/>
            <p:cNvSpPr/>
            <p:nvPr/>
          </p:nvSpPr>
          <p:spPr>
            <a:xfrm>
              <a:off x="1972811" y="3661597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49416" y="3168418"/>
            <a:ext cx="1885156" cy="1598287"/>
            <a:chOff x="3249416" y="3168418"/>
            <a:chExt cx="1885156" cy="1598287"/>
          </a:xfrm>
        </p:grpSpPr>
        <p:sp>
          <p:nvSpPr>
            <p:cNvPr id="56" name="AutoShape 64"/>
            <p:cNvSpPr>
              <a:spLocks noChangeArrowheads="1"/>
            </p:cNvSpPr>
            <p:nvPr/>
          </p:nvSpPr>
          <p:spPr bwMode="auto">
            <a:xfrm>
              <a:off x="4763845" y="4383195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t</a:t>
              </a:r>
              <a:endParaRPr lang="en-US" altLang="zh-CN" sz="2000" i="1" dirty="0"/>
            </a:p>
          </p:txBody>
        </p:sp>
        <p:sp>
          <p:nvSpPr>
            <p:cNvPr id="57" name="AutoShape 64"/>
            <p:cNvSpPr>
              <a:spLocks noChangeArrowheads="1"/>
            </p:cNvSpPr>
            <p:nvPr/>
          </p:nvSpPr>
          <p:spPr bwMode="auto">
            <a:xfrm>
              <a:off x="4844770" y="4078005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/>
                <a:t>s</a:t>
              </a:r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>
              <a:off x="3633129" y="3624722"/>
              <a:ext cx="0" cy="567132"/>
            </a:xfrm>
            <a:prstGeom prst="line">
              <a:avLst/>
            </a:prstGeom>
            <a:ln w="22225">
              <a:solidFill>
                <a:srgbClr val="FF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AutoShape 64"/>
            <p:cNvSpPr>
              <a:spLocks noChangeArrowheads="1"/>
            </p:cNvSpPr>
            <p:nvPr/>
          </p:nvSpPr>
          <p:spPr bwMode="auto">
            <a:xfrm>
              <a:off x="4484481" y="3168418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endParaRPr lang="en-US" altLang="zh-CN" sz="2000" i="1" dirty="0"/>
            </a:p>
          </p:txBody>
        </p:sp>
        <p:sp>
          <p:nvSpPr>
            <p:cNvPr id="25" name="椭圆形标注 24"/>
            <p:cNvSpPr/>
            <p:nvPr/>
          </p:nvSpPr>
          <p:spPr>
            <a:xfrm>
              <a:off x="3570098" y="3442130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26" name="Line 72"/>
            <p:cNvSpPr>
              <a:spLocks noChangeShapeType="1"/>
            </p:cNvSpPr>
            <p:nvPr/>
          </p:nvSpPr>
          <p:spPr bwMode="auto">
            <a:xfrm>
              <a:off x="4479265" y="3653424"/>
              <a:ext cx="0" cy="567132"/>
            </a:xfrm>
            <a:prstGeom prst="line">
              <a:avLst/>
            </a:prstGeom>
            <a:ln w="22225">
              <a:solidFill>
                <a:srgbClr val="1119AF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椭圆形标注 32"/>
            <p:cNvSpPr/>
            <p:nvPr/>
          </p:nvSpPr>
          <p:spPr>
            <a:xfrm>
              <a:off x="4410424" y="4260778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4" name="Line 72"/>
            <p:cNvSpPr>
              <a:spLocks noChangeShapeType="1"/>
            </p:cNvSpPr>
            <p:nvPr/>
          </p:nvSpPr>
          <p:spPr bwMode="auto">
            <a:xfrm>
              <a:off x="3744501" y="3535511"/>
              <a:ext cx="682668" cy="1"/>
            </a:xfrm>
            <a:prstGeom prst="line">
              <a:avLst/>
            </a:prstGeom>
            <a:ln w="22225">
              <a:solidFill>
                <a:srgbClr val="FF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椭圆形标注 34"/>
            <p:cNvSpPr/>
            <p:nvPr/>
          </p:nvSpPr>
          <p:spPr>
            <a:xfrm>
              <a:off x="4412250" y="3448617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6" name="椭圆形标注 35"/>
            <p:cNvSpPr/>
            <p:nvPr/>
          </p:nvSpPr>
          <p:spPr>
            <a:xfrm>
              <a:off x="3570098" y="4261378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7" name="AutoShape 64"/>
            <p:cNvSpPr>
              <a:spLocks noChangeArrowheads="1"/>
            </p:cNvSpPr>
            <p:nvPr/>
          </p:nvSpPr>
          <p:spPr bwMode="auto">
            <a:xfrm>
              <a:off x="3249416" y="4069023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endParaRPr lang="en-US" altLang="zh-CN" sz="2000" i="1" dirty="0"/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>
              <a:off x="3727756" y="4365230"/>
              <a:ext cx="682668" cy="1"/>
            </a:xfrm>
            <a:prstGeom prst="line">
              <a:avLst/>
            </a:prstGeom>
            <a:ln w="22225">
              <a:solidFill>
                <a:srgbClr val="1119AF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椭圆形标注 49"/>
            <p:cNvSpPr/>
            <p:nvPr/>
          </p:nvSpPr>
          <p:spPr>
            <a:xfrm>
              <a:off x="4706499" y="4146957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51" name="椭圆形标注 50"/>
            <p:cNvSpPr/>
            <p:nvPr/>
          </p:nvSpPr>
          <p:spPr>
            <a:xfrm>
              <a:off x="4641124" y="4412677"/>
              <a:ext cx="147922" cy="173790"/>
            </a:xfrm>
            <a:prstGeom prst="wedgeEllipseCallout">
              <a:avLst>
                <a:gd name="adj1" fmla="val -20173"/>
                <a:gd name="adj2" fmla="val -3858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3644721" y="3585583"/>
              <a:ext cx="1299812" cy="1180615"/>
            </a:xfrm>
            <a:custGeom>
              <a:avLst/>
              <a:gdLst>
                <a:gd name="connsiteX0" fmla="*/ 862885 w 1299812"/>
                <a:gd name="connsiteY0" fmla="*/ 6213 h 1153448"/>
                <a:gd name="connsiteX1" fmla="*/ 1223493 w 1299812"/>
                <a:gd name="connsiteY1" fmla="*/ 70608 h 1153448"/>
                <a:gd name="connsiteX2" fmla="*/ 1275009 w 1299812"/>
                <a:gd name="connsiteY2" fmla="*/ 508489 h 1153448"/>
                <a:gd name="connsiteX3" fmla="*/ 914400 w 1299812"/>
                <a:gd name="connsiteY3" fmla="*/ 740309 h 1153448"/>
                <a:gd name="connsiteX4" fmla="*/ 1094704 w 1299812"/>
                <a:gd name="connsiteY4" fmla="*/ 894856 h 1153448"/>
                <a:gd name="connsiteX5" fmla="*/ 1068947 w 1299812"/>
                <a:gd name="connsiteY5" fmla="*/ 1075160 h 1153448"/>
                <a:gd name="connsiteX6" fmla="*/ 206062 w 1299812"/>
                <a:gd name="connsiteY6" fmla="*/ 1139554 h 1153448"/>
                <a:gd name="connsiteX7" fmla="*/ 0 w 1299812"/>
                <a:gd name="connsiteY7" fmla="*/ 817582 h 115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812" h="1153448">
                  <a:moveTo>
                    <a:pt x="862885" y="6213"/>
                  </a:moveTo>
                  <a:cubicBezTo>
                    <a:pt x="1008845" y="-3446"/>
                    <a:pt x="1154806" y="-13105"/>
                    <a:pt x="1223493" y="70608"/>
                  </a:cubicBezTo>
                  <a:cubicBezTo>
                    <a:pt x="1292180" y="154321"/>
                    <a:pt x="1326524" y="396872"/>
                    <a:pt x="1275009" y="508489"/>
                  </a:cubicBezTo>
                  <a:cubicBezTo>
                    <a:pt x="1223494" y="620106"/>
                    <a:pt x="944451" y="675915"/>
                    <a:pt x="914400" y="740309"/>
                  </a:cubicBezTo>
                  <a:cubicBezTo>
                    <a:pt x="884349" y="804703"/>
                    <a:pt x="1068946" y="839047"/>
                    <a:pt x="1094704" y="894856"/>
                  </a:cubicBezTo>
                  <a:cubicBezTo>
                    <a:pt x="1120462" y="950665"/>
                    <a:pt x="1217054" y="1034377"/>
                    <a:pt x="1068947" y="1075160"/>
                  </a:cubicBezTo>
                  <a:cubicBezTo>
                    <a:pt x="920840" y="1115943"/>
                    <a:pt x="384220" y="1182484"/>
                    <a:pt x="206062" y="1139554"/>
                  </a:cubicBezTo>
                  <a:cubicBezTo>
                    <a:pt x="27904" y="1096624"/>
                    <a:pt x="13952" y="957103"/>
                    <a:pt x="0" y="817582"/>
                  </a:cubicBezTo>
                </a:path>
              </a:pathLst>
            </a:custGeom>
            <a:noFill/>
            <a:ln w="19050">
              <a:solidFill>
                <a:srgbClr val="11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30461" y="3169966"/>
            <a:ext cx="2090250" cy="1483304"/>
            <a:chOff x="5930461" y="3169966"/>
            <a:chExt cx="2090250" cy="1483304"/>
          </a:xfrm>
        </p:grpSpPr>
        <p:sp>
          <p:nvSpPr>
            <p:cNvPr id="60" name="AutoShape 64"/>
            <p:cNvSpPr>
              <a:spLocks noChangeArrowheads="1"/>
            </p:cNvSpPr>
            <p:nvPr/>
          </p:nvSpPr>
          <p:spPr bwMode="auto">
            <a:xfrm>
              <a:off x="7730909" y="4069023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/>
                <a:t>s</a:t>
              </a:r>
            </a:p>
          </p:txBody>
        </p:sp>
        <p:sp>
          <p:nvSpPr>
            <p:cNvPr id="64" name="AutoShape 64"/>
            <p:cNvSpPr>
              <a:spLocks noChangeArrowheads="1"/>
            </p:cNvSpPr>
            <p:nvPr/>
          </p:nvSpPr>
          <p:spPr bwMode="auto">
            <a:xfrm>
              <a:off x="5930461" y="3257390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t</a:t>
              </a:r>
              <a:endParaRPr lang="en-US" altLang="zh-CN" sz="2000" i="1" dirty="0"/>
            </a:p>
          </p:txBody>
        </p:sp>
        <p:sp>
          <p:nvSpPr>
            <p:cNvPr id="40" name="Line 72"/>
            <p:cNvSpPr>
              <a:spLocks noChangeShapeType="1"/>
            </p:cNvSpPr>
            <p:nvPr/>
          </p:nvSpPr>
          <p:spPr bwMode="auto">
            <a:xfrm>
              <a:off x="6539889" y="3642687"/>
              <a:ext cx="0" cy="567132"/>
            </a:xfrm>
            <a:prstGeom prst="line">
              <a:avLst/>
            </a:prstGeom>
            <a:ln w="22225">
              <a:solidFill>
                <a:srgbClr val="1119AF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AutoShape 64"/>
            <p:cNvSpPr>
              <a:spLocks noChangeArrowheads="1"/>
            </p:cNvSpPr>
            <p:nvPr/>
          </p:nvSpPr>
          <p:spPr bwMode="auto">
            <a:xfrm>
              <a:off x="7441107" y="3169966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endParaRPr lang="en-US" altLang="zh-CN" sz="2000" i="1" dirty="0"/>
            </a:p>
          </p:txBody>
        </p:sp>
        <p:sp>
          <p:nvSpPr>
            <p:cNvPr id="42" name="椭圆形标注 41"/>
            <p:cNvSpPr/>
            <p:nvPr/>
          </p:nvSpPr>
          <p:spPr>
            <a:xfrm>
              <a:off x="6476858" y="3460095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43" name="Line 72"/>
            <p:cNvSpPr>
              <a:spLocks noChangeShapeType="1"/>
            </p:cNvSpPr>
            <p:nvPr/>
          </p:nvSpPr>
          <p:spPr bwMode="auto">
            <a:xfrm>
              <a:off x="7386025" y="3671389"/>
              <a:ext cx="0" cy="567132"/>
            </a:xfrm>
            <a:prstGeom prst="line">
              <a:avLst/>
            </a:prstGeom>
            <a:ln w="22225">
              <a:solidFill>
                <a:srgbClr val="1119AF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椭圆形标注 43"/>
            <p:cNvSpPr/>
            <p:nvPr/>
          </p:nvSpPr>
          <p:spPr>
            <a:xfrm>
              <a:off x="7317184" y="4278743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45" name="Line 72"/>
            <p:cNvSpPr>
              <a:spLocks noChangeShapeType="1"/>
            </p:cNvSpPr>
            <p:nvPr/>
          </p:nvSpPr>
          <p:spPr bwMode="auto">
            <a:xfrm>
              <a:off x="6651262" y="3553476"/>
              <a:ext cx="682668" cy="1"/>
            </a:xfrm>
            <a:prstGeom prst="line">
              <a:avLst/>
            </a:prstGeom>
            <a:ln w="22225">
              <a:solidFill>
                <a:srgbClr val="C0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椭圆形标注 45"/>
            <p:cNvSpPr/>
            <p:nvPr/>
          </p:nvSpPr>
          <p:spPr>
            <a:xfrm>
              <a:off x="7319010" y="3466582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47" name="椭圆形标注 46"/>
            <p:cNvSpPr/>
            <p:nvPr/>
          </p:nvSpPr>
          <p:spPr>
            <a:xfrm>
              <a:off x="6476858" y="4279343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48" name="AutoShape 64"/>
            <p:cNvSpPr>
              <a:spLocks noChangeArrowheads="1"/>
            </p:cNvSpPr>
            <p:nvPr/>
          </p:nvSpPr>
          <p:spPr bwMode="auto">
            <a:xfrm>
              <a:off x="6206018" y="4269760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endParaRPr lang="en-US" altLang="zh-CN" sz="2000" i="1" dirty="0"/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6634516" y="4383195"/>
              <a:ext cx="682668" cy="1"/>
            </a:xfrm>
            <a:prstGeom prst="line">
              <a:avLst/>
            </a:prstGeom>
            <a:ln w="22225">
              <a:solidFill>
                <a:srgbClr val="C0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7456868" y="3606085"/>
              <a:ext cx="258283" cy="746974"/>
            </a:xfrm>
            <a:custGeom>
              <a:avLst/>
              <a:gdLst>
                <a:gd name="connsiteX0" fmla="*/ 0 w 258283"/>
                <a:gd name="connsiteY0" fmla="*/ 0 h 746974"/>
                <a:gd name="connsiteX1" fmla="*/ 180304 w 258283"/>
                <a:gd name="connsiteY1" fmla="*/ 90152 h 746974"/>
                <a:gd name="connsiteX2" fmla="*/ 257577 w 258283"/>
                <a:gd name="connsiteY2" fmla="*/ 309092 h 746974"/>
                <a:gd name="connsiteX3" fmla="*/ 206062 w 258283"/>
                <a:gd name="connsiteY3" fmla="*/ 605307 h 746974"/>
                <a:gd name="connsiteX4" fmla="*/ 12878 w 258283"/>
                <a:gd name="connsiteY4" fmla="*/ 746974 h 746974"/>
                <a:gd name="connsiteX5" fmla="*/ 12878 w 258283"/>
                <a:gd name="connsiteY5" fmla="*/ 746974 h 74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83" h="746974">
                  <a:moveTo>
                    <a:pt x="0" y="0"/>
                  </a:moveTo>
                  <a:cubicBezTo>
                    <a:pt x="68687" y="19318"/>
                    <a:pt x="137375" y="38637"/>
                    <a:pt x="180304" y="90152"/>
                  </a:cubicBezTo>
                  <a:cubicBezTo>
                    <a:pt x="223233" y="141667"/>
                    <a:pt x="253284" y="223233"/>
                    <a:pt x="257577" y="309092"/>
                  </a:cubicBezTo>
                  <a:cubicBezTo>
                    <a:pt x="261870" y="394951"/>
                    <a:pt x="246845" y="532327"/>
                    <a:pt x="206062" y="605307"/>
                  </a:cubicBezTo>
                  <a:cubicBezTo>
                    <a:pt x="165279" y="678287"/>
                    <a:pt x="12878" y="746974"/>
                    <a:pt x="12878" y="746974"/>
                  </a:cubicBezTo>
                  <a:lnTo>
                    <a:pt x="12878" y="746974"/>
                  </a:lnTo>
                </a:path>
              </a:pathLst>
            </a:custGeom>
            <a:noFill/>
            <a:ln w="19050">
              <a:solidFill>
                <a:srgbClr val="11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593983" y="3631842"/>
              <a:ext cx="728514" cy="669702"/>
            </a:xfrm>
            <a:custGeom>
              <a:avLst/>
              <a:gdLst>
                <a:gd name="connsiteX0" fmla="*/ 708338 w 728514"/>
                <a:gd name="connsiteY0" fmla="*/ 669702 h 669702"/>
                <a:gd name="connsiteX1" fmla="*/ 695459 w 728514"/>
                <a:gd name="connsiteY1" fmla="*/ 502276 h 669702"/>
                <a:gd name="connsiteX2" fmla="*/ 399245 w 728514"/>
                <a:gd name="connsiteY2" fmla="*/ 540913 h 669702"/>
                <a:gd name="connsiteX3" fmla="*/ 437882 w 728514"/>
                <a:gd name="connsiteY3" fmla="*/ 296214 h 669702"/>
                <a:gd name="connsiteX4" fmla="*/ 180304 w 728514"/>
                <a:gd name="connsiteY4" fmla="*/ 270457 h 669702"/>
                <a:gd name="connsiteX5" fmla="*/ 180304 w 728514"/>
                <a:gd name="connsiteY5" fmla="*/ 64395 h 669702"/>
                <a:gd name="connsiteX6" fmla="*/ 0 w 728514"/>
                <a:gd name="connsiteY6" fmla="*/ 0 h 669702"/>
                <a:gd name="connsiteX7" fmla="*/ 0 w 728514"/>
                <a:gd name="connsiteY7" fmla="*/ 0 h 66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8514" h="669702">
                  <a:moveTo>
                    <a:pt x="708338" y="669702"/>
                  </a:moveTo>
                  <a:cubicBezTo>
                    <a:pt x="727656" y="596721"/>
                    <a:pt x="746974" y="523741"/>
                    <a:pt x="695459" y="502276"/>
                  </a:cubicBezTo>
                  <a:cubicBezTo>
                    <a:pt x="643944" y="480811"/>
                    <a:pt x="442174" y="575257"/>
                    <a:pt x="399245" y="540913"/>
                  </a:cubicBezTo>
                  <a:cubicBezTo>
                    <a:pt x="356316" y="506569"/>
                    <a:pt x="474372" y="341290"/>
                    <a:pt x="437882" y="296214"/>
                  </a:cubicBezTo>
                  <a:cubicBezTo>
                    <a:pt x="401392" y="251138"/>
                    <a:pt x="223234" y="309093"/>
                    <a:pt x="180304" y="270457"/>
                  </a:cubicBezTo>
                  <a:cubicBezTo>
                    <a:pt x="137374" y="231820"/>
                    <a:pt x="210355" y="109471"/>
                    <a:pt x="180304" y="64395"/>
                  </a:cubicBezTo>
                  <a:cubicBezTo>
                    <a:pt x="150253" y="193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1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172312" y="3568515"/>
              <a:ext cx="318640" cy="797423"/>
            </a:xfrm>
            <a:custGeom>
              <a:avLst/>
              <a:gdLst>
                <a:gd name="connsiteX0" fmla="*/ 305761 w 318640"/>
                <a:gd name="connsiteY0" fmla="*/ 37570 h 797423"/>
                <a:gd name="connsiteX1" fmla="*/ 86820 w 318640"/>
                <a:gd name="connsiteY1" fmla="*/ 11812 h 797423"/>
                <a:gd name="connsiteX2" fmla="*/ 35305 w 318640"/>
                <a:gd name="connsiteY2" fmla="*/ 204995 h 797423"/>
                <a:gd name="connsiteX3" fmla="*/ 35305 w 318640"/>
                <a:gd name="connsiteY3" fmla="*/ 359541 h 797423"/>
                <a:gd name="connsiteX4" fmla="*/ 22426 w 318640"/>
                <a:gd name="connsiteY4" fmla="*/ 526967 h 797423"/>
                <a:gd name="connsiteX5" fmla="*/ 22426 w 318640"/>
                <a:gd name="connsiteY5" fmla="*/ 629998 h 797423"/>
                <a:gd name="connsiteX6" fmla="*/ 318640 w 318640"/>
                <a:gd name="connsiteY6" fmla="*/ 797423 h 79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640" h="797423">
                  <a:moveTo>
                    <a:pt x="305761" y="37570"/>
                  </a:moveTo>
                  <a:cubicBezTo>
                    <a:pt x="218828" y="10739"/>
                    <a:pt x="131896" y="-16092"/>
                    <a:pt x="86820" y="11812"/>
                  </a:cubicBezTo>
                  <a:cubicBezTo>
                    <a:pt x="41744" y="39716"/>
                    <a:pt x="43891" y="147040"/>
                    <a:pt x="35305" y="204995"/>
                  </a:cubicBezTo>
                  <a:cubicBezTo>
                    <a:pt x="26719" y="262950"/>
                    <a:pt x="37451" y="305879"/>
                    <a:pt x="35305" y="359541"/>
                  </a:cubicBezTo>
                  <a:cubicBezTo>
                    <a:pt x="33159" y="413203"/>
                    <a:pt x="24572" y="481891"/>
                    <a:pt x="22426" y="526967"/>
                  </a:cubicBezTo>
                  <a:cubicBezTo>
                    <a:pt x="20280" y="572043"/>
                    <a:pt x="-26943" y="584922"/>
                    <a:pt x="22426" y="629998"/>
                  </a:cubicBezTo>
                  <a:cubicBezTo>
                    <a:pt x="71795" y="675074"/>
                    <a:pt x="195217" y="736248"/>
                    <a:pt x="318640" y="797423"/>
                  </a:cubicBezTo>
                </a:path>
              </a:pathLst>
            </a:custGeom>
            <a:noFill/>
            <a:ln w="19050">
              <a:solidFill>
                <a:srgbClr val="11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形标注 58"/>
            <p:cNvSpPr/>
            <p:nvPr/>
          </p:nvSpPr>
          <p:spPr>
            <a:xfrm>
              <a:off x="7567229" y="4183405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63" name="椭圆形标注 62"/>
            <p:cNvSpPr/>
            <p:nvPr/>
          </p:nvSpPr>
          <p:spPr>
            <a:xfrm>
              <a:off x="6225905" y="3488409"/>
              <a:ext cx="147922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322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04775"/>
            <a:ext cx="8208912" cy="44390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0" dirty="0" smtClean="0"/>
              <a:t>G </a:t>
            </a:r>
            <a:r>
              <a:rPr lang="en-US" altLang="zh-CN" sz="2800" b="0" i="1" dirty="0"/>
              <a:t>contains no </a:t>
            </a:r>
            <a:r>
              <a:rPr lang="en-US" altLang="zh-CN" sz="2800" b="0" i="1" dirty="0" smtClean="0"/>
              <a:t>4-cycle</a:t>
            </a:r>
            <a:endParaRPr lang="en-US" altLang="zh-CN" sz="2800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79512" y="819288"/>
            <a:ext cx="8784976" cy="1817624"/>
          </a:xfrm>
        </p:spPr>
        <p:txBody>
          <a:bodyPr/>
          <a:lstStyle/>
          <a:p>
            <a:r>
              <a:rPr lang="en-US" altLang="zh-CN" sz="2000" dirty="0" smtClean="0"/>
              <a:t>Consider </a:t>
            </a:r>
            <a:r>
              <a:rPr lang="en-US" altLang="zh-CN" sz="2000" dirty="0"/>
              <a:t>the common edges and vertices between the k-path and </a:t>
            </a:r>
            <a:r>
              <a:rPr lang="en-US" altLang="zh-CN" sz="2000" dirty="0" smtClean="0"/>
              <a:t>the </a:t>
            </a:r>
            <a:r>
              <a:rPr lang="en-US" altLang="zh-CN" sz="2000" i="1" dirty="0" smtClean="0"/>
              <a:t>C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lvl="1"/>
            <a:r>
              <a:rPr lang="en-US" altLang="zh-CN" sz="2000" dirty="0"/>
              <a:t>Case </a:t>
            </a:r>
            <a:r>
              <a:rPr lang="en-US" altLang="zh-CN" sz="2000" dirty="0" smtClean="0"/>
              <a:t>4. 1 edge, </a:t>
            </a:r>
            <a:r>
              <a:rPr lang="en-US" altLang="zh-CN" sz="2000" dirty="0"/>
              <a:t>no </a:t>
            </a:r>
            <a:r>
              <a:rPr lang="en-US" altLang="zh-CN" sz="2000" dirty="0" smtClean="0"/>
              <a:t>more vertices</a:t>
            </a:r>
          </a:p>
          <a:p>
            <a:pPr lvl="1"/>
            <a:r>
              <a:rPr lang="en-US" altLang="zh-CN" sz="2000" dirty="0"/>
              <a:t>Case </a:t>
            </a:r>
            <a:r>
              <a:rPr lang="en-US" altLang="zh-CN" sz="2000" dirty="0" smtClean="0"/>
              <a:t>5. 1 edge, 1 </a:t>
            </a:r>
            <a:r>
              <a:rPr lang="en-US" altLang="zh-CN" sz="2000" dirty="0"/>
              <a:t>more </a:t>
            </a:r>
            <a:r>
              <a:rPr lang="en-US" altLang="zh-CN" sz="2000" dirty="0" smtClean="0"/>
              <a:t>vertex </a:t>
            </a:r>
            <a:endParaRPr lang="en-US" altLang="zh-CN" sz="2000" dirty="0"/>
          </a:p>
          <a:p>
            <a:pPr lvl="1"/>
            <a:r>
              <a:rPr lang="en-US" altLang="zh-CN" sz="2000" dirty="0"/>
              <a:t>Case </a:t>
            </a:r>
            <a:r>
              <a:rPr lang="en-US" altLang="zh-CN" sz="2000" dirty="0" smtClean="0"/>
              <a:t>6. 2 edges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55" name="内容占位符 2"/>
          <p:cNvSpPr txBox="1">
            <a:spLocks/>
          </p:cNvSpPr>
          <p:nvPr/>
        </p:nvSpPr>
        <p:spPr bwMode="auto">
          <a:xfrm>
            <a:off x="179512" y="5256801"/>
            <a:ext cx="8541519" cy="48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2000" kern="0" dirty="0" smtClean="0">
                <a:solidFill>
                  <a:srgbClr val="C00000"/>
                </a:solidFill>
              </a:rPr>
              <a:t>Two different k-paths from </a:t>
            </a:r>
            <a:r>
              <a:rPr lang="en-US" altLang="zh-CN" sz="2000" i="1" kern="0" dirty="0" smtClean="0">
                <a:solidFill>
                  <a:srgbClr val="C00000"/>
                </a:solidFill>
              </a:rPr>
              <a:t>s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 to </a:t>
            </a:r>
            <a:r>
              <a:rPr lang="en-US" altLang="zh-CN" sz="2000" i="1" kern="0" dirty="0" smtClean="0">
                <a:solidFill>
                  <a:srgbClr val="C00000"/>
                </a:solidFill>
              </a:rPr>
              <a:t>t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 in G. 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901578" y="2835112"/>
            <a:ext cx="2126583" cy="1483304"/>
            <a:chOff x="5901578" y="3169966"/>
            <a:chExt cx="2126583" cy="1483304"/>
          </a:xfrm>
        </p:grpSpPr>
        <p:sp>
          <p:nvSpPr>
            <p:cNvPr id="40" name="Line 72"/>
            <p:cNvSpPr>
              <a:spLocks noChangeShapeType="1"/>
            </p:cNvSpPr>
            <p:nvPr/>
          </p:nvSpPr>
          <p:spPr bwMode="auto">
            <a:xfrm>
              <a:off x="6539889" y="3642687"/>
              <a:ext cx="0" cy="567132"/>
            </a:xfrm>
            <a:prstGeom prst="line">
              <a:avLst/>
            </a:prstGeom>
            <a:ln w="22225">
              <a:solidFill>
                <a:srgbClr val="1119AF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AutoShape 64"/>
            <p:cNvSpPr>
              <a:spLocks noChangeArrowheads="1"/>
            </p:cNvSpPr>
            <p:nvPr/>
          </p:nvSpPr>
          <p:spPr bwMode="auto">
            <a:xfrm>
              <a:off x="7441107" y="3169966"/>
              <a:ext cx="587054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v(s)</a:t>
              </a:r>
              <a:endParaRPr lang="en-US" altLang="zh-CN" sz="2000" i="1" dirty="0"/>
            </a:p>
          </p:txBody>
        </p:sp>
        <p:sp>
          <p:nvSpPr>
            <p:cNvPr id="42" name="椭圆形标注 41"/>
            <p:cNvSpPr/>
            <p:nvPr/>
          </p:nvSpPr>
          <p:spPr>
            <a:xfrm>
              <a:off x="6476858" y="3460095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43" name="Line 72"/>
            <p:cNvSpPr>
              <a:spLocks noChangeShapeType="1"/>
            </p:cNvSpPr>
            <p:nvPr/>
          </p:nvSpPr>
          <p:spPr bwMode="auto">
            <a:xfrm>
              <a:off x="7386025" y="3671389"/>
              <a:ext cx="0" cy="567132"/>
            </a:xfrm>
            <a:prstGeom prst="line">
              <a:avLst/>
            </a:prstGeom>
            <a:ln w="22225">
              <a:solidFill>
                <a:srgbClr val="1119AF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椭圆形标注 43"/>
            <p:cNvSpPr/>
            <p:nvPr/>
          </p:nvSpPr>
          <p:spPr>
            <a:xfrm>
              <a:off x="7317184" y="4278743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45" name="Line 72"/>
            <p:cNvSpPr>
              <a:spLocks noChangeShapeType="1"/>
            </p:cNvSpPr>
            <p:nvPr/>
          </p:nvSpPr>
          <p:spPr bwMode="auto">
            <a:xfrm>
              <a:off x="6651262" y="3553476"/>
              <a:ext cx="682668" cy="1"/>
            </a:xfrm>
            <a:prstGeom prst="line">
              <a:avLst/>
            </a:prstGeom>
            <a:ln w="22225">
              <a:solidFill>
                <a:srgbClr val="C0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椭圆形标注 45"/>
            <p:cNvSpPr/>
            <p:nvPr/>
          </p:nvSpPr>
          <p:spPr>
            <a:xfrm>
              <a:off x="7319010" y="3466582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47" name="椭圆形标注 46"/>
            <p:cNvSpPr/>
            <p:nvPr/>
          </p:nvSpPr>
          <p:spPr>
            <a:xfrm>
              <a:off x="6476858" y="4279343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48" name="AutoShape 64"/>
            <p:cNvSpPr>
              <a:spLocks noChangeArrowheads="1"/>
            </p:cNvSpPr>
            <p:nvPr/>
          </p:nvSpPr>
          <p:spPr bwMode="auto">
            <a:xfrm>
              <a:off x="5901578" y="4269760"/>
              <a:ext cx="59424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u(t)</a:t>
              </a:r>
              <a:endParaRPr lang="en-US" altLang="zh-CN" sz="2000" i="1" dirty="0"/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6634516" y="4383195"/>
              <a:ext cx="682668" cy="1"/>
            </a:xfrm>
            <a:prstGeom prst="line">
              <a:avLst/>
            </a:prstGeom>
            <a:ln w="22225">
              <a:solidFill>
                <a:srgbClr val="C0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593983" y="3631842"/>
              <a:ext cx="728514" cy="669702"/>
            </a:xfrm>
            <a:custGeom>
              <a:avLst/>
              <a:gdLst>
                <a:gd name="connsiteX0" fmla="*/ 708338 w 728514"/>
                <a:gd name="connsiteY0" fmla="*/ 669702 h 669702"/>
                <a:gd name="connsiteX1" fmla="*/ 695459 w 728514"/>
                <a:gd name="connsiteY1" fmla="*/ 502276 h 669702"/>
                <a:gd name="connsiteX2" fmla="*/ 399245 w 728514"/>
                <a:gd name="connsiteY2" fmla="*/ 540913 h 669702"/>
                <a:gd name="connsiteX3" fmla="*/ 437882 w 728514"/>
                <a:gd name="connsiteY3" fmla="*/ 296214 h 669702"/>
                <a:gd name="connsiteX4" fmla="*/ 180304 w 728514"/>
                <a:gd name="connsiteY4" fmla="*/ 270457 h 669702"/>
                <a:gd name="connsiteX5" fmla="*/ 180304 w 728514"/>
                <a:gd name="connsiteY5" fmla="*/ 64395 h 669702"/>
                <a:gd name="connsiteX6" fmla="*/ 0 w 728514"/>
                <a:gd name="connsiteY6" fmla="*/ 0 h 669702"/>
                <a:gd name="connsiteX7" fmla="*/ 0 w 728514"/>
                <a:gd name="connsiteY7" fmla="*/ 0 h 66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8514" h="669702">
                  <a:moveTo>
                    <a:pt x="708338" y="669702"/>
                  </a:moveTo>
                  <a:cubicBezTo>
                    <a:pt x="727656" y="596721"/>
                    <a:pt x="746974" y="523741"/>
                    <a:pt x="695459" y="502276"/>
                  </a:cubicBezTo>
                  <a:cubicBezTo>
                    <a:pt x="643944" y="480811"/>
                    <a:pt x="442174" y="575257"/>
                    <a:pt x="399245" y="540913"/>
                  </a:cubicBezTo>
                  <a:cubicBezTo>
                    <a:pt x="356316" y="506569"/>
                    <a:pt x="474372" y="341290"/>
                    <a:pt x="437882" y="296214"/>
                  </a:cubicBezTo>
                  <a:cubicBezTo>
                    <a:pt x="401392" y="251138"/>
                    <a:pt x="223234" y="309093"/>
                    <a:pt x="180304" y="270457"/>
                  </a:cubicBezTo>
                  <a:cubicBezTo>
                    <a:pt x="137374" y="231820"/>
                    <a:pt x="210355" y="109471"/>
                    <a:pt x="180304" y="64395"/>
                  </a:cubicBezTo>
                  <a:cubicBezTo>
                    <a:pt x="150253" y="193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1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4798" y="2833564"/>
            <a:ext cx="1832857" cy="1831936"/>
            <a:chOff x="644798" y="3168418"/>
            <a:chExt cx="1832857" cy="1831936"/>
          </a:xfrm>
        </p:grpSpPr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1028511" y="3611592"/>
              <a:ext cx="0" cy="567132"/>
            </a:xfrm>
            <a:prstGeom prst="line">
              <a:avLst/>
            </a:prstGeom>
            <a:ln w="22225">
              <a:solidFill>
                <a:srgbClr val="FF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椭圆形标注 13"/>
            <p:cNvSpPr/>
            <p:nvPr/>
          </p:nvSpPr>
          <p:spPr>
            <a:xfrm>
              <a:off x="965480" y="3429000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1874647" y="3640294"/>
              <a:ext cx="0" cy="567132"/>
            </a:xfrm>
            <a:prstGeom prst="line">
              <a:avLst/>
            </a:prstGeom>
            <a:ln w="19050">
              <a:solidFill>
                <a:srgbClr val="1119AF"/>
              </a:solidFill>
              <a:prstDash val="solid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椭圆形标注 16"/>
            <p:cNvSpPr/>
            <p:nvPr/>
          </p:nvSpPr>
          <p:spPr>
            <a:xfrm>
              <a:off x="1805807" y="4247648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>
              <a:off x="1139883" y="3522381"/>
              <a:ext cx="682668" cy="1"/>
            </a:xfrm>
            <a:prstGeom prst="line">
              <a:avLst/>
            </a:prstGeom>
            <a:ln w="22225">
              <a:solidFill>
                <a:srgbClr val="FF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椭圆形标注 26"/>
            <p:cNvSpPr/>
            <p:nvPr/>
          </p:nvSpPr>
          <p:spPr>
            <a:xfrm>
              <a:off x="1807632" y="3435487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1" name="椭圆形标注 30"/>
            <p:cNvSpPr/>
            <p:nvPr/>
          </p:nvSpPr>
          <p:spPr>
            <a:xfrm>
              <a:off x="965480" y="4248248"/>
              <a:ext cx="147921" cy="173790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32" name="AutoShape 64"/>
            <p:cNvSpPr>
              <a:spLocks noChangeArrowheads="1"/>
            </p:cNvSpPr>
            <p:nvPr/>
          </p:nvSpPr>
          <p:spPr bwMode="auto">
            <a:xfrm>
              <a:off x="644798" y="4055893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endParaRPr lang="en-US" altLang="zh-CN" sz="2000" i="1" dirty="0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>
              <a:off x="1123138" y="4352100"/>
              <a:ext cx="682668" cy="1"/>
            </a:xfrm>
            <a:prstGeom prst="line">
              <a:avLst/>
            </a:prstGeom>
            <a:ln w="22225">
              <a:solidFill>
                <a:srgbClr val="1119AF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AutoShape 64"/>
            <p:cNvSpPr>
              <a:spLocks noChangeArrowheads="1"/>
            </p:cNvSpPr>
            <p:nvPr/>
          </p:nvSpPr>
          <p:spPr bwMode="auto">
            <a:xfrm>
              <a:off x="1908205" y="4486157"/>
              <a:ext cx="289802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t</a:t>
              </a:r>
              <a:endParaRPr lang="en-US" altLang="zh-CN" sz="2000" i="1" dirty="0"/>
            </a:p>
          </p:txBody>
        </p:sp>
        <p:sp>
          <p:nvSpPr>
            <p:cNvPr id="53" name="椭圆形标注 52"/>
            <p:cNvSpPr/>
            <p:nvPr/>
          </p:nvSpPr>
          <p:spPr>
            <a:xfrm>
              <a:off x="1822551" y="4611880"/>
              <a:ext cx="147922" cy="173790"/>
            </a:xfrm>
            <a:prstGeom prst="wedgeEllipseCallout">
              <a:avLst>
                <a:gd name="adj1" fmla="val -20173"/>
                <a:gd name="adj2" fmla="val -3858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030310" y="4355470"/>
              <a:ext cx="856867" cy="644884"/>
            </a:xfrm>
            <a:custGeom>
              <a:avLst/>
              <a:gdLst>
                <a:gd name="connsiteX0" fmla="*/ 824248 w 856867"/>
                <a:gd name="connsiteY0" fmla="*/ 87741 h 644884"/>
                <a:gd name="connsiteX1" fmla="*/ 785611 w 856867"/>
                <a:gd name="connsiteY1" fmla="*/ 577138 h 644884"/>
                <a:gd name="connsiteX2" fmla="*/ 193183 w 856867"/>
                <a:gd name="connsiteY2" fmla="*/ 628654 h 644884"/>
                <a:gd name="connsiteX3" fmla="*/ 51515 w 856867"/>
                <a:gd name="connsiteY3" fmla="*/ 461229 h 644884"/>
                <a:gd name="connsiteX4" fmla="*/ 12879 w 856867"/>
                <a:gd name="connsiteY4" fmla="*/ 49105 h 644884"/>
                <a:gd name="connsiteX5" fmla="*/ 0 w 856867"/>
                <a:gd name="connsiteY5" fmla="*/ 23347 h 644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867" h="644884">
                  <a:moveTo>
                    <a:pt x="824248" y="87741"/>
                  </a:moveTo>
                  <a:cubicBezTo>
                    <a:pt x="857518" y="287363"/>
                    <a:pt x="890789" y="486986"/>
                    <a:pt x="785611" y="577138"/>
                  </a:cubicBezTo>
                  <a:cubicBezTo>
                    <a:pt x="680433" y="667290"/>
                    <a:pt x="315532" y="647972"/>
                    <a:pt x="193183" y="628654"/>
                  </a:cubicBezTo>
                  <a:cubicBezTo>
                    <a:pt x="70834" y="609336"/>
                    <a:pt x="81566" y="557820"/>
                    <a:pt x="51515" y="461229"/>
                  </a:cubicBezTo>
                  <a:cubicBezTo>
                    <a:pt x="21464" y="364638"/>
                    <a:pt x="21465" y="122085"/>
                    <a:pt x="12879" y="49105"/>
                  </a:cubicBezTo>
                  <a:cubicBezTo>
                    <a:pt x="4293" y="-23875"/>
                    <a:pt x="2146" y="-264"/>
                    <a:pt x="0" y="23347"/>
                  </a:cubicBezTo>
                </a:path>
              </a:pathLst>
            </a:custGeom>
            <a:noFill/>
            <a:ln w="19050">
              <a:solidFill>
                <a:srgbClr val="11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AutoShape 64"/>
            <p:cNvSpPr>
              <a:spLocks noChangeArrowheads="1"/>
            </p:cNvSpPr>
            <p:nvPr/>
          </p:nvSpPr>
          <p:spPr bwMode="auto">
            <a:xfrm>
              <a:off x="1890601" y="3168418"/>
              <a:ext cx="587054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v(s)</a:t>
              </a:r>
              <a:endParaRPr lang="en-US" altLang="zh-CN" sz="2000" i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16965" y="2874355"/>
            <a:ext cx="1980607" cy="1414188"/>
            <a:chOff x="3216965" y="2874355"/>
            <a:chExt cx="1980607" cy="1414188"/>
          </a:xfrm>
        </p:grpSpPr>
        <p:grpSp>
          <p:nvGrpSpPr>
            <p:cNvPr id="13" name="组合 12"/>
            <p:cNvGrpSpPr/>
            <p:nvPr/>
          </p:nvGrpSpPr>
          <p:grpSpPr>
            <a:xfrm>
              <a:off x="3216965" y="2874355"/>
              <a:ext cx="1980607" cy="1414188"/>
              <a:chOff x="3063978" y="3168418"/>
              <a:chExt cx="1980607" cy="1414188"/>
            </a:xfrm>
          </p:grpSpPr>
          <p:sp>
            <p:nvSpPr>
              <p:cNvPr id="56" name="AutoShape 64"/>
              <p:cNvSpPr>
                <a:spLocks noChangeArrowheads="1"/>
              </p:cNvSpPr>
              <p:nvPr/>
            </p:nvSpPr>
            <p:spPr bwMode="auto">
              <a:xfrm>
                <a:off x="3063978" y="3380254"/>
                <a:ext cx="289802" cy="383510"/>
              </a:xfrm>
              <a:prstGeom prst="wedgeRectCallout">
                <a:avLst>
                  <a:gd name="adj1" fmla="val -1419"/>
                  <a:gd name="adj2" fmla="val 30594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i="1" dirty="0" smtClean="0"/>
                  <a:t>t</a:t>
                </a:r>
                <a:endParaRPr lang="en-US" altLang="zh-CN" sz="2000" i="1" dirty="0"/>
              </a:p>
            </p:txBody>
          </p:sp>
          <p:sp>
            <p:nvSpPr>
              <p:cNvPr id="22" name="Line 72"/>
              <p:cNvSpPr>
                <a:spLocks noChangeShapeType="1"/>
              </p:cNvSpPr>
              <p:nvPr/>
            </p:nvSpPr>
            <p:spPr bwMode="auto">
              <a:xfrm>
                <a:off x="3633129" y="3624722"/>
                <a:ext cx="0" cy="567132"/>
              </a:xfrm>
              <a:prstGeom prst="line">
                <a:avLst/>
              </a:prstGeom>
              <a:ln>
                <a:headEnd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AutoShape 64"/>
              <p:cNvSpPr>
                <a:spLocks noChangeArrowheads="1"/>
              </p:cNvSpPr>
              <p:nvPr/>
            </p:nvSpPr>
            <p:spPr bwMode="auto">
              <a:xfrm>
                <a:off x="4484480" y="3168418"/>
                <a:ext cx="560105" cy="383510"/>
              </a:xfrm>
              <a:prstGeom prst="wedgeRectCallout">
                <a:avLst>
                  <a:gd name="adj1" fmla="val -1419"/>
                  <a:gd name="adj2" fmla="val 30594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i="1" dirty="0" smtClean="0"/>
                  <a:t>v(s)</a:t>
                </a:r>
                <a:endParaRPr lang="en-US" altLang="zh-CN" sz="2000" i="1" dirty="0"/>
              </a:p>
            </p:txBody>
          </p:sp>
          <p:sp>
            <p:nvSpPr>
              <p:cNvPr id="25" name="椭圆形标注 24"/>
              <p:cNvSpPr/>
              <p:nvPr/>
            </p:nvSpPr>
            <p:spPr>
              <a:xfrm>
                <a:off x="3570098" y="3442130"/>
                <a:ext cx="147921" cy="173790"/>
              </a:xfrm>
              <a:prstGeom prst="wedgeEllipseCallout">
                <a:avLst>
                  <a:gd name="adj1" fmla="val -37586"/>
                  <a:gd name="adj2" fmla="val 2070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i="1" u="sng" dirty="0">
                  <a:solidFill>
                    <a:srgbClr val="1119AF"/>
                  </a:solidFill>
                </a:endParaRPr>
              </a:p>
            </p:txBody>
          </p:sp>
          <p:sp>
            <p:nvSpPr>
              <p:cNvPr id="26" name="Line 72"/>
              <p:cNvSpPr>
                <a:spLocks noChangeShapeType="1"/>
              </p:cNvSpPr>
              <p:nvPr/>
            </p:nvSpPr>
            <p:spPr bwMode="auto">
              <a:xfrm>
                <a:off x="4479265" y="3653424"/>
                <a:ext cx="0" cy="567132"/>
              </a:xfrm>
              <a:prstGeom prst="line">
                <a:avLst/>
              </a:prstGeom>
              <a:ln w="19050">
                <a:solidFill>
                  <a:srgbClr val="1119AF"/>
                </a:solidFill>
                <a:headEnd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椭圆形标注 32"/>
              <p:cNvSpPr/>
              <p:nvPr/>
            </p:nvSpPr>
            <p:spPr>
              <a:xfrm>
                <a:off x="4410424" y="4260778"/>
                <a:ext cx="147921" cy="173790"/>
              </a:xfrm>
              <a:prstGeom prst="wedgeEllipseCallout">
                <a:avLst>
                  <a:gd name="adj1" fmla="val -37586"/>
                  <a:gd name="adj2" fmla="val 2070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i="1" u="sng" dirty="0">
                  <a:solidFill>
                    <a:srgbClr val="1119AF"/>
                  </a:solidFill>
                </a:endParaRPr>
              </a:p>
            </p:txBody>
          </p:sp>
          <p:sp>
            <p:nvSpPr>
              <p:cNvPr id="35" name="椭圆形标注 34"/>
              <p:cNvSpPr/>
              <p:nvPr/>
            </p:nvSpPr>
            <p:spPr>
              <a:xfrm>
                <a:off x="4412250" y="3448617"/>
                <a:ext cx="147921" cy="173790"/>
              </a:xfrm>
              <a:prstGeom prst="wedgeEllipseCallout">
                <a:avLst>
                  <a:gd name="adj1" fmla="val -37586"/>
                  <a:gd name="adj2" fmla="val 2070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i="1" u="sng" dirty="0">
                  <a:solidFill>
                    <a:srgbClr val="1119AF"/>
                  </a:solidFill>
                </a:endParaRPr>
              </a:p>
            </p:txBody>
          </p:sp>
          <p:sp>
            <p:nvSpPr>
              <p:cNvPr id="36" name="椭圆形标注 35"/>
              <p:cNvSpPr/>
              <p:nvPr/>
            </p:nvSpPr>
            <p:spPr>
              <a:xfrm>
                <a:off x="3570098" y="4261378"/>
                <a:ext cx="147921" cy="173790"/>
              </a:xfrm>
              <a:prstGeom prst="wedgeEllipseCallout">
                <a:avLst>
                  <a:gd name="adj1" fmla="val -37586"/>
                  <a:gd name="adj2" fmla="val 2070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i="1" u="sng" dirty="0">
                  <a:solidFill>
                    <a:srgbClr val="1119AF"/>
                  </a:solidFill>
                </a:endParaRPr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/>
            </p:nvSpPr>
            <p:spPr bwMode="auto">
              <a:xfrm>
                <a:off x="3311563" y="4199096"/>
                <a:ext cx="289802" cy="383510"/>
              </a:xfrm>
              <a:prstGeom prst="wedgeRectCallout">
                <a:avLst>
                  <a:gd name="adj1" fmla="val -1419"/>
                  <a:gd name="adj2" fmla="val 30594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i="1" dirty="0" smtClean="0"/>
                  <a:t>u</a:t>
                </a:r>
                <a:endParaRPr lang="en-US" altLang="zh-CN" sz="2000" i="1" dirty="0"/>
              </a:p>
            </p:txBody>
          </p:sp>
          <p:sp>
            <p:nvSpPr>
              <p:cNvPr id="50" name="椭圆形标注 49"/>
              <p:cNvSpPr/>
              <p:nvPr/>
            </p:nvSpPr>
            <p:spPr>
              <a:xfrm>
                <a:off x="3327933" y="3542055"/>
                <a:ext cx="147922" cy="173790"/>
              </a:xfrm>
              <a:prstGeom prst="wedgeEllipseCallout">
                <a:avLst>
                  <a:gd name="adj1" fmla="val -37586"/>
                  <a:gd name="adj2" fmla="val 2070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i="1" u="sng" dirty="0">
                  <a:solidFill>
                    <a:srgbClr val="1119AF"/>
                  </a:solidFill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3693437" y="3602847"/>
                <a:ext cx="728514" cy="669702"/>
              </a:xfrm>
              <a:custGeom>
                <a:avLst/>
                <a:gdLst>
                  <a:gd name="connsiteX0" fmla="*/ 708338 w 728514"/>
                  <a:gd name="connsiteY0" fmla="*/ 669702 h 669702"/>
                  <a:gd name="connsiteX1" fmla="*/ 695459 w 728514"/>
                  <a:gd name="connsiteY1" fmla="*/ 502276 h 669702"/>
                  <a:gd name="connsiteX2" fmla="*/ 399245 w 728514"/>
                  <a:gd name="connsiteY2" fmla="*/ 540913 h 669702"/>
                  <a:gd name="connsiteX3" fmla="*/ 437882 w 728514"/>
                  <a:gd name="connsiteY3" fmla="*/ 296214 h 669702"/>
                  <a:gd name="connsiteX4" fmla="*/ 180304 w 728514"/>
                  <a:gd name="connsiteY4" fmla="*/ 270457 h 669702"/>
                  <a:gd name="connsiteX5" fmla="*/ 180304 w 728514"/>
                  <a:gd name="connsiteY5" fmla="*/ 64395 h 669702"/>
                  <a:gd name="connsiteX6" fmla="*/ 0 w 728514"/>
                  <a:gd name="connsiteY6" fmla="*/ 0 h 669702"/>
                  <a:gd name="connsiteX7" fmla="*/ 0 w 728514"/>
                  <a:gd name="connsiteY7" fmla="*/ 0 h 669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8514" h="669702">
                    <a:moveTo>
                      <a:pt x="708338" y="669702"/>
                    </a:moveTo>
                    <a:cubicBezTo>
                      <a:pt x="727656" y="596721"/>
                      <a:pt x="746974" y="523741"/>
                      <a:pt x="695459" y="502276"/>
                    </a:cubicBezTo>
                    <a:cubicBezTo>
                      <a:pt x="643944" y="480811"/>
                      <a:pt x="442174" y="575257"/>
                      <a:pt x="399245" y="540913"/>
                    </a:cubicBezTo>
                    <a:cubicBezTo>
                      <a:pt x="356316" y="506569"/>
                      <a:pt x="474372" y="341290"/>
                      <a:pt x="437882" y="296214"/>
                    </a:cubicBezTo>
                    <a:cubicBezTo>
                      <a:pt x="401392" y="251138"/>
                      <a:pt x="223234" y="309093"/>
                      <a:pt x="180304" y="270457"/>
                    </a:cubicBezTo>
                    <a:cubicBezTo>
                      <a:pt x="137374" y="231820"/>
                      <a:pt x="210355" y="109471"/>
                      <a:pt x="180304" y="64395"/>
                    </a:cubicBezTo>
                    <a:cubicBezTo>
                      <a:pt x="150253" y="1931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11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3281218" y="3593206"/>
                <a:ext cx="324867" cy="734095"/>
              </a:xfrm>
              <a:custGeom>
                <a:avLst/>
                <a:gdLst>
                  <a:gd name="connsiteX0" fmla="*/ 273351 w 324867"/>
                  <a:gd name="connsiteY0" fmla="*/ 0 h 734095"/>
                  <a:gd name="connsiteX1" fmla="*/ 93047 w 324867"/>
                  <a:gd name="connsiteY1" fmla="*/ 38636 h 734095"/>
                  <a:gd name="connsiteX2" fmla="*/ 28652 w 324867"/>
                  <a:gd name="connsiteY2" fmla="*/ 193183 h 734095"/>
                  <a:gd name="connsiteX3" fmla="*/ 2895 w 324867"/>
                  <a:gd name="connsiteY3" fmla="*/ 360608 h 734095"/>
                  <a:gd name="connsiteX4" fmla="*/ 93047 w 324867"/>
                  <a:gd name="connsiteY4" fmla="*/ 592428 h 734095"/>
                  <a:gd name="connsiteX5" fmla="*/ 286230 w 324867"/>
                  <a:gd name="connsiteY5" fmla="*/ 708338 h 734095"/>
                  <a:gd name="connsiteX6" fmla="*/ 324867 w 324867"/>
                  <a:gd name="connsiteY6" fmla="*/ 734095 h 73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867" h="734095">
                    <a:moveTo>
                      <a:pt x="273351" y="0"/>
                    </a:moveTo>
                    <a:cubicBezTo>
                      <a:pt x="203590" y="3219"/>
                      <a:pt x="133830" y="6439"/>
                      <a:pt x="93047" y="38636"/>
                    </a:cubicBezTo>
                    <a:cubicBezTo>
                      <a:pt x="52264" y="70833"/>
                      <a:pt x="43677" y="139521"/>
                      <a:pt x="28652" y="193183"/>
                    </a:cubicBezTo>
                    <a:cubicBezTo>
                      <a:pt x="13627" y="246845"/>
                      <a:pt x="-7837" y="294067"/>
                      <a:pt x="2895" y="360608"/>
                    </a:cubicBezTo>
                    <a:cubicBezTo>
                      <a:pt x="13627" y="427149"/>
                      <a:pt x="45824" y="534473"/>
                      <a:pt x="93047" y="592428"/>
                    </a:cubicBezTo>
                    <a:cubicBezTo>
                      <a:pt x="140270" y="650383"/>
                      <a:pt x="247593" y="684727"/>
                      <a:pt x="286230" y="708338"/>
                    </a:cubicBezTo>
                    <a:cubicBezTo>
                      <a:pt x="324867" y="731949"/>
                      <a:pt x="324867" y="733022"/>
                      <a:pt x="324867" y="734095"/>
                    </a:cubicBezTo>
                  </a:path>
                </a:pathLst>
              </a:custGeom>
              <a:noFill/>
              <a:ln w="19050">
                <a:solidFill>
                  <a:srgbClr val="11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Line 72"/>
            <p:cNvSpPr>
              <a:spLocks noChangeShapeType="1"/>
            </p:cNvSpPr>
            <p:nvPr/>
          </p:nvSpPr>
          <p:spPr bwMode="auto">
            <a:xfrm>
              <a:off x="3890029" y="3225844"/>
              <a:ext cx="682668" cy="1"/>
            </a:xfrm>
            <a:prstGeom prst="line">
              <a:avLst/>
            </a:prstGeom>
            <a:ln w="22225">
              <a:solidFill>
                <a:srgbClr val="FF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>
              <a:off x="3846424" y="4065706"/>
              <a:ext cx="682668" cy="1"/>
            </a:xfrm>
            <a:prstGeom prst="line">
              <a:avLst/>
            </a:prstGeom>
            <a:ln w="22225">
              <a:solidFill>
                <a:srgbClr val="FF0000"/>
              </a:solidFill>
              <a:prstDash val="dash"/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052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775"/>
            <a:ext cx="8604448" cy="443905"/>
          </a:xfrm>
        </p:spPr>
        <p:txBody>
          <a:bodyPr/>
          <a:lstStyle/>
          <a:p>
            <a:r>
              <a:rPr lang="en-US" altLang="zh-CN" sz="2400" i="1" dirty="0" smtClean="0">
                <a:latin typeface="+mn-lt"/>
              </a:rPr>
              <a:t>Any two 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k+l</a:t>
            </a:r>
            <a:r>
              <a:rPr lang="en-US" altLang="zh-CN" sz="2400" dirty="0">
                <a:latin typeface="+mn-lt"/>
              </a:rPr>
              <a:t>)-cycles of G have </a:t>
            </a:r>
            <a:r>
              <a:rPr lang="en-US" altLang="zh-CN" sz="2400" i="1" dirty="0">
                <a:latin typeface="+mn-lt"/>
              </a:rPr>
              <a:t>at </a:t>
            </a:r>
            <a:r>
              <a:rPr lang="en-US" altLang="zh-CN" sz="2400" dirty="0">
                <a:latin typeface="+mn-lt"/>
              </a:rPr>
              <a:t>least </a:t>
            </a:r>
            <a:r>
              <a:rPr lang="en-US" altLang="zh-CN" sz="2400" dirty="0" smtClean="0">
                <a:latin typeface="+mn-lt"/>
              </a:rPr>
              <a:t>three vertices </a:t>
            </a:r>
            <a:r>
              <a:rPr lang="en-US" altLang="zh-CN" sz="2400" i="1" dirty="0" smtClean="0">
                <a:latin typeface="+mn-lt"/>
              </a:rPr>
              <a:t>in common</a:t>
            </a:r>
            <a:endParaRPr lang="en-US" altLang="zh-CN" sz="2400" dirty="0">
              <a:latin typeface="+mn-l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179512" y="819288"/>
            <a:ext cx="8784976" cy="1297451"/>
          </a:xfrm>
        </p:spPr>
        <p:txBody>
          <a:bodyPr/>
          <a:lstStyle/>
          <a:p>
            <a:r>
              <a:rPr lang="en-US" altLang="zh-CN" sz="2200" dirty="0" smtClean="0"/>
              <a:t>Case 1: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 is odd (k+1 is even) </a:t>
            </a:r>
          </a:p>
          <a:p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if having at most two vertices in common</a:t>
            </a:r>
            <a:r>
              <a:rPr lang="en-US" altLang="zh-CN" sz="2000" dirty="0" smtClean="0"/>
              <a:t>,  then it contain  (</a:t>
            </a:r>
            <a:r>
              <a:rPr lang="en-US" altLang="zh-CN" sz="2000" i="1" dirty="0" smtClean="0"/>
              <a:t>k+</a:t>
            </a:r>
            <a:r>
              <a:rPr lang="en-US" altLang="zh-CN" sz="2000" dirty="0" smtClean="0"/>
              <a:t>1, (</a:t>
            </a:r>
            <a:r>
              <a:rPr lang="en-US" altLang="zh-CN" sz="2000" i="1" dirty="0" smtClean="0"/>
              <a:t>k-</a:t>
            </a:r>
            <a:r>
              <a:rPr lang="en-US" altLang="zh-CN" sz="2000" dirty="0" smtClean="0"/>
              <a:t>1)/2)-</a:t>
            </a:r>
            <a:r>
              <a:rPr lang="en-US" altLang="zh-CN" sz="2000" dirty="0"/>
              <a:t>lollipop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20734" y="2733059"/>
            <a:ext cx="2502532" cy="1360956"/>
            <a:chOff x="2555776" y="2924944"/>
            <a:chExt cx="2502532" cy="1360956"/>
          </a:xfrm>
        </p:grpSpPr>
        <p:sp>
          <p:nvSpPr>
            <p:cNvPr id="57" name="椭圆 56"/>
            <p:cNvSpPr/>
            <p:nvPr/>
          </p:nvSpPr>
          <p:spPr>
            <a:xfrm>
              <a:off x="2555776" y="2924944"/>
              <a:ext cx="1512168" cy="136095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546140" y="2924944"/>
              <a:ext cx="1512168" cy="136095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内容占位符 2"/>
          <p:cNvSpPr txBox="1">
            <a:spLocks/>
          </p:cNvSpPr>
          <p:nvPr/>
        </p:nvSpPr>
        <p:spPr bwMode="auto">
          <a:xfrm>
            <a:off x="413284" y="4710335"/>
            <a:ext cx="8317432" cy="51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sz="2000" dirty="0"/>
              <a:t>(</a:t>
            </a:r>
            <a:r>
              <a:rPr lang="en-US" altLang="zh-CN" sz="2000" i="1" dirty="0" smtClean="0"/>
              <a:t>k+</a:t>
            </a:r>
            <a:r>
              <a:rPr lang="en-US" altLang="zh-CN" sz="2000" dirty="0" smtClean="0"/>
              <a:t>1</a:t>
            </a:r>
            <a:r>
              <a:rPr lang="en-US" altLang="zh-CN" sz="2000" dirty="0"/>
              <a:t>)/</a:t>
            </a:r>
            <a:r>
              <a:rPr lang="en-US" altLang="zh-CN" sz="2000" dirty="0" smtClean="0"/>
              <a:t>2 + </a:t>
            </a:r>
            <a:r>
              <a:rPr lang="en-US" altLang="zh-CN" sz="2000" dirty="0"/>
              <a:t>(</a:t>
            </a:r>
            <a:r>
              <a:rPr lang="en-US" altLang="zh-CN" sz="2000" i="1" dirty="0"/>
              <a:t>k-</a:t>
            </a:r>
            <a:r>
              <a:rPr lang="en-US" altLang="zh-CN" sz="2000" dirty="0"/>
              <a:t>1)/</a:t>
            </a:r>
            <a:r>
              <a:rPr lang="en-US" altLang="zh-CN" sz="2000" dirty="0" smtClean="0"/>
              <a:t>2 = k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425191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775"/>
            <a:ext cx="8604448" cy="443905"/>
          </a:xfrm>
        </p:spPr>
        <p:txBody>
          <a:bodyPr/>
          <a:lstStyle/>
          <a:p>
            <a:r>
              <a:rPr lang="en-US" altLang="zh-CN" sz="2400" i="1" dirty="0" smtClean="0">
                <a:latin typeface="+mn-lt"/>
              </a:rPr>
              <a:t>Any two </a:t>
            </a:r>
            <a:r>
              <a:rPr lang="en-US" altLang="zh-CN" sz="2400" dirty="0" smtClean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k+l</a:t>
            </a:r>
            <a:r>
              <a:rPr lang="en-US" altLang="zh-CN" sz="2400" dirty="0">
                <a:latin typeface="+mn-lt"/>
              </a:rPr>
              <a:t>)-cycles of G have </a:t>
            </a:r>
            <a:r>
              <a:rPr lang="en-US" altLang="zh-CN" sz="2400" i="1" dirty="0">
                <a:latin typeface="+mn-lt"/>
              </a:rPr>
              <a:t>at </a:t>
            </a:r>
            <a:r>
              <a:rPr lang="en-US" altLang="zh-CN" sz="2400" dirty="0">
                <a:latin typeface="+mn-lt"/>
              </a:rPr>
              <a:t>least </a:t>
            </a:r>
            <a:r>
              <a:rPr lang="en-US" altLang="zh-CN" sz="2400" dirty="0" smtClean="0">
                <a:latin typeface="+mn-lt"/>
              </a:rPr>
              <a:t>three vertices </a:t>
            </a:r>
            <a:r>
              <a:rPr lang="en-US" altLang="zh-CN" sz="2400" i="1" dirty="0" smtClean="0">
                <a:latin typeface="+mn-lt"/>
              </a:rPr>
              <a:t>in common</a:t>
            </a:r>
            <a:endParaRPr lang="en-US" altLang="zh-CN" sz="2400" dirty="0">
              <a:latin typeface="+mn-lt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251520" y="700295"/>
            <a:ext cx="8784976" cy="1297451"/>
          </a:xfrm>
        </p:spPr>
        <p:txBody>
          <a:bodyPr/>
          <a:lstStyle/>
          <a:p>
            <a:r>
              <a:rPr lang="en-US" altLang="zh-CN" sz="2200" dirty="0" smtClean="0"/>
              <a:t>Case 2: </a:t>
            </a:r>
            <a:r>
              <a:rPr lang="en-US" altLang="zh-CN" sz="2200" i="1" dirty="0" smtClean="0"/>
              <a:t>k</a:t>
            </a:r>
            <a:r>
              <a:rPr lang="en-US" altLang="zh-CN" sz="2200" dirty="0" smtClean="0"/>
              <a:t> is even</a:t>
            </a:r>
          </a:p>
          <a:p>
            <a:r>
              <a:rPr lang="en-US" altLang="zh-CN" sz="2000" dirty="0" smtClean="0"/>
              <a:t>Case 2A: one vertex in common, </a:t>
            </a:r>
            <a:r>
              <a:rPr lang="pt-BR" altLang="zh-CN" sz="2000" dirty="0"/>
              <a:t>let P be the unique (</a:t>
            </a:r>
            <a:r>
              <a:rPr lang="pt-BR" altLang="zh-CN" sz="2000" i="1" dirty="0"/>
              <a:t>u</a:t>
            </a:r>
            <a:r>
              <a:rPr lang="pt-BR" altLang="zh-CN" sz="2000" baseline="-25000" dirty="0"/>
              <a:t>l</a:t>
            </a:r>
            <a:r>
              <a:rPr lang="pt-BR" altLang="zh-CN" sz="2000" dirty="0"/>
              <a:t>,</a:t>
            </a:r>
            <a:r>
              <a:rPr lang="pt-BR" altLang="zh-CN" sz="2000" i="1" dirty="0"/>
              <a:t>u</a:t>
            </a:r>
            <a:r>
              <a:rPr lang="pt-BR" altLang="zh-CN" sz="2000" baseline="-25000" dirty="0"/>
              <a:t>2</a:t>
            </a:r>
            <a:r>
              <a:rPr lang="pt-BR" altLang="zh-CN" sz="2000" dirty="0"/>
              <a:t>)-path of length </a:t>
            </a:r>
            <a:r>
              <a:rPr lang="pt-BR" altLang="zh-CN" sz="2000" i="1" dirty="0"/>
              <a:t>k</a:t>
            </a:r>
            <a:r>
              <a:rPr lang="pt-BR" altLang="zh-CN" sz="2000" dirty="0"/>
              <a:t>. There exists a segment Q of </a:t>
            </a:r>
            <a:r>
              <a:rPr lang="pt-BR" altLang="zh-CN" sz="2000" dirty="0" smtClean="0"/>
              <a:t>P, </a:t>
            </a:r>
            <a:r>
              <a:rPr lang="pt-BR" altLang="zh-CN" sz="2000" dirty="0"/>
              <a:t>internally-disjoint from </a:t>
            </a:r>
            <a:r>
              <a:rPr lang="pt-BR" altLang="zh-CN" sz="2000" dirty="0" smtClean="0"/>
              <a:t>R </a:t>
            </a:r>
            <a:r>
              <a:rPr lang="pt-BR" altLang="zh-CN" sz="2000" dirty="0"/>
              <a:t>(</a:t>
            </a:r>
            <a:r>
              <a:rPr lang="en-US" altLang="zh-CN" sz="2000" dirty="0"/>
              <a:t>C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+C</a:t>
            </a:r>
            <a:r>
              <a:rPr lang="en-US" altLang="zh-CN" sz="2000" baseline="-25000" dirty="0"/>
              <a:t>2</a:t>
            </a:r>
            <a:r>
              <a:rPr lang="pt-BR" altLang="zh-CN" sz="2000" dirty="0" smtClean="0"/>
              <a:t>).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779615" y="2055994"/>
            <a:ext cx="3045218" cy="1964221"/>
            <a:chOff x="539552" y="2273491"/>
            <a:chExt cx="3045218" cy="1964221"/>
          </a:xfrm>
        </p:grpSpPr>
        <p:grpSp>
          <p:nvGrpSpPr>
            <p:cNvPr id="57" name="组合 56"/>
            <p:cNvGrpSpPr/>
            <p:nvPr/>
          </p:nvGrpSpPr>
          <p:grpSpPr>
            <a:xfrm>
              <a:off x="539552" y="2616510"/>
              <a:ext cx="3045218" cy="1369486"/>
              <a:chOff x="2555776" y="2916414"/>
              <a:chExt cx="3045218" cy="1369486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555776" y="2924944"/>
                <a:ext cx="1512168" cy="136095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088826" y="2916414"/>
                <a:ext cx="1512168" cy="136095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椭圆形标注 61"/>
            <p:cNvSpPr/>
            <p:nvPr/>
          </p:nvSpPr>
          <p:spPr>
            <a:xfrm>
              <a:off x="1863632" y="2911151"/>
              <a:ext cx="133119" cy="148792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63" name="椭圆形标注 62"/>
            <p:cNvSpPr/>
            <p:nvPr/>
          </p:nvSpPr>
          <p:spPr>
            <a:xfrm>
              <a:off x="2126150" y="3591399"/>
              <a:ext cx="133119" cy="148792"/>
            </a:xfrm>
            <a:prstGeom prst="wedgeEllipseCallout">
              <a:avLst>
                <a:gd name="adj1" fmla="val -37586"/>
                <a:gd name="adj2" fmla="val 2070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i="1" u="sng" dirty="0">
                <a:solidFill>
                  <a:srgbClr val="1119AF"/>
                </a:solidFill>
              </a:endParaRPr>
            </a:p>
          </p:txBody>
        </p:sp>
        <p:sp>
          <p:nvSpPr>
            <p:cNvPr id="64" name="AutoShape 64"/>
            <p:cNvSpPr>
              <a:spLocks noChangeArrowheads="1"/>
            </p:cNvSpPr>
            <p:nvPr/>
          </p:nvSpPr>
          <p:spPr bwMode="auto">
            <a:xfrm>
              <a:off x="1716796" y="2544671"/>
              <a:ext cx="55991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r>
                <a:rPr lang="en-US" altLang="zh-CN" sz="2000" baseline="-25000" dirty="0" smtClean="0"/>
                <a:t>1</a:t>
              </a:r>
              <a:endParaRPr lang="en-US" altLang="zh-CN" sz="2000" baseline="-25000" dirty="0"/>
            </a:p>
          </p:txBody>
        </p:sp>
        <p:sp>
          <p:nvSpPr>
            <p:cNvPr id="65" name="AutoShape 64"/>
            <p:cNvSpPr>
              <a:spLocks noChangeArrowheads="1"/>
            </p:cNvSpPr>
            <p:nvPr/>
          </p:nvSpPr>
          <p:spPr bwMode="auto">
            <a:xfrm>
              <a:off x="1902492" y="3665795"/>
              <a:ext cx="55991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u</a:t>
              </a:r>
              <a:r>
                <a:rPr lang="en-US" altLang="zh-CN" sz="2000" baseline="-25000" dirty="0" smtClean="0"/>
                <a:t>2</a:t>
              </a:r>
              <a:endParaRPr lang="en-US" altLang="zh-CN" sz="2000" baseline="-25000" dirty="0"/>
            </a:p>
          </p:txBody>
        </p:sp>
        <p:sp>
          <p:nvSpPr>
            <p:cNvPr id="66" name="任意多边形 65"/>
            <p:cNvSpPr/>
            <p:nvPr/>
          </p:nvSpPr>
          <p:spPr>
            <a:xfrm>
              <a:off x="1339572" y="2708921"/>
              <a:ext cx="320928" cy="1189430"/>
            </a:xfrm>
            <a:custGeom>
              <a:avLst/>
              <a:gdLst>
                <a:gd name="connsiteX0" fmla="*/ 273351 w 324867"/>
                <a:gd name="connsiteY0" fmla="*/ 0 h 734095"/>
                <a:gd name="connsiteX1" fmla="*/ 93047 w 324867"/>
                <a:gd name="connsiteY1" fmla="*/ 38636 h 734095"/>
                <a:gd name="connsiteX2" fmla="*/ 28652 w 324867"/>
                <a:gd name="connsiteY2" fmla="*/ 193183 h 734095"/>
                <a:gd name="connsiteX3" fmla="*/ 2895 w 324867"/>
                <a:gd name="connsiteY3" fmla="*/ 360608 h 734095"/>
                <a:gd name="connsiteX4" fmla="*/ 93047 w 324867"/>
                <a:gd name="connsiteY4" fmla="*/ 592428 h 734095"/>
                <a:gd name="connsiteX5" fmla="*/ 286230 w 324867"/>
                <a:gd name="connsiteY5" fmla="*/ 708338 h 734095"/>
                <a:gd name="connsiteX6" fmla="*/ 324867 w 324867"/>
                <a:gd name="connsiteY6" fmla="*/ 734095 h 734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4867" h="734095">
                  <a:moveTo>
                    <a:pt x="273351" y="0"/>
                  </a:moveTo>
                  <a:cubicBezTo>
                    <a:pt x="203590" y="3219"/>
                    <a:pt x="133830" y="6439"/>
                    <a:pt x="93047" y="38636"/>
                  </a:cubicBezTo>
                  <a:cubicBezTo>
                    <a:pt x="52264" y="70833"/>
                    <a:pt x="43677" y="139521"/>
                    <a:pt x="28652" y="193183"/>
                  </a:cubicBezTo>
                  <a:cubicBezTo>
                    <a:pt x="13627" y="246845"/>
                    <a:pt x="-7837" y="294067"/>
                    <a:pt x="2895" y="360608"/>
                  </a:cubicBezTo>
                  <a:cubicBezTo>
                    <a:pt x="13627" y="427149"/>
                    <a:pt x="45824" y="534473"/>
                    <a:pt x="93047" y="592428"/>
                  </a:cubicBezTo>
                  <a:cubicBezTo>
                    <a:pt x="140270" y="650383"/>
                    <a:pt x="247593" y="684727"/>
                    <a:pt x="286230" y="708338"/>
                  </a:cubicBezTo>
                  <a:cubicBezTo>
                    <a:pt x="324867" y="731949"/>
                    <a:pt x="324867" y="733022"/>
                    <a:pt x="324867" y="734095"/>
                  </a:cubicBezTo>
                </a:path>
              </a:pathLst>
            </a:custGeom>
            <a:noFill/>
            <a:ln w="19050">
              <a:solidFill>
                <a:srgbClr val="11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AutoShape 64"/>
            <p:cNvSpPr>
              <a:spLocks noChangeArrowheads="1"/>
            </p:cNvSpPr>
            <p:nvPr/>
          </p:nvSpPr>
          <p:spPr bwMode="auto">
            <a:xfrm>
              <a:off x="1417348" y="2273491"/>
              <a:ext cx="55991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r>
                <a:rPr lang="en-US" altLang="zh-CN" sz="2000" baseline="-25000" dirty="0" smtClean="0"/>
                <a:t>1</a:t>
              </a:r>
              <a:endParaRPr lang="en-US" altLang="zh-CN" sz="2000" baseline="-25000" dirty="0"/>
            </a:p>
          </p:txBody>
        </p:sp>
        <p:sp>
          <p:nvSpPr>
            <p:cNvPr id="68" name="AutoShape 64"/>
            <p:cNvSpPr>
              <a:spLocks noChangeArrowheads="1"/>
            </p:cNvSpPr>
            <p:nvPr/>
          </p:nvSpPr>
          <p:spPr bwMode="auto">
            <a:xfrm>
              <a:off x="1401427" y="3854202"/>
              <a:ext cx="559910" cy="383510"/>
            </a:xfrm>
            <a:prstGeom prst="wedgeRectCallout">
              <a:avLst>
                <a:gd name="adj1" fmla="val -1419"/>
                <a:gd name="adj2" fmla="val 30594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i="1" dirty="0" smtClean="0"/>
                <a:t>v</a:t>
              </a:r>
              <a:r>
                <a:rPr lang="en-US" altLang="zh-CN" sz="2000" baseline="-25000" dirty="0" smtClean="0"/>
                <a:t>2</a:t>
              </a:r>
              <a:endParaRPr lang="en-US" altLang="zh-CN" sz="2000" baseline="-25000" dirty="0"/>
            </a:p>
          </p:txBody>
        </p:sp>
      </p:grpSp>
      <p:sp>
        <p:nvSpPr>
          <p:cNvPr id="69" name="内容占位符 2"/>
          <p:cNvSpPr txBox="1">
            <a:spLocks/>
          </p:cNvSpPr>
          <p:nvPr/>
        </p:nvSpPr>
        <p:spPr bwMode="auto">
          <a:xfrm>
            <a:off x="341873" y="4606164"/>
            <a:ext cx="8784976" cy="129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6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sz="2000" kern="0" dirty="0" smtClean="0"/>
              <a:t>Case 2A1: two ends of Q lie on the same cycle (say C</a:t>
            </a:r>
            <a:r>
              <a:rPr lang="en-US" altLang="zh-CN" sz="2000" kern="0" baseline="-25000" dirty="0" smtClean="0"/>
              <a:t>1</a:t>
            </a:r>
            <a:r>
              <a:rPr lang="en-US" altLang="zh-CN" sz="2000" kern="0" dirty="0" smtClean="0"/>
              <a:t>), C</a:t>
            </a:r>
            <a:r>
              <a:rPr lang="en-US" altLang="zh-CN" sz="2000" kern="0" baseline="-25000" dirty="0" smtClean="0"/>
              <a:t>1</a:t>
            </a:r>
            <a:r>
              <a:rPr lang="en-US" altLang="zh-CN" sz="2000" kern="0" dirty="0" smtClean="0"/>
              <a:t>+Q contains exact one cycle with even length. We can construct </a:t>
            </a:r>
            <a:r>
              <a:rPr lang="en-US" altLang="zh-CN" sz="2000" dirty="0"/>
              <a:t>(</a:t>
            </a:r>
            <a:r>
              <a:rPr lang="en-US" altLang="zh-CN" sz="2000" i="1" dirty="0"/>
              <a:t>l</a:t>
            </a:r>
            <a:r>
              <a:rPr lang="en-US" altLang="zh-CN" sz="2000" dirty="0"/>
              <a:t>, </a:t>
            </a:r>
            <a:r>
              <a:rPr lang="en-US" altLang="zh-CN" sz="2000" i="1" dirty="0"/>
              <a:t>m</a:t>
            </a:r>
            <a:r>
              <a:rPr lang="en-US" altLang="zh-CN" sz="2000" dirty="0"/>
              <a:t>)-lollipop with </a:t>
            </a:r>
            <a:r>
              <a:rPr lang="en-US" altLang="zh-CN" sz="2000" i="1" dirty="0"/>
              <a:t>l</a:t>
            </a:r>
            <a:r>
              <a:rPr lang="en-US" altLang="zh-CN" sz="2000" dirty="0"/>
              <a:t> </a:t>
            </a:r>
            <a:r>
              <a:rPr lang="en-US" altLang="zh-CN" sz="2000" i="1" dirty="0"/>
              <a:t>even and </a:t>
            </a:r>
            <a:r>
              <a:rPr lang="nn-NO" altLang="zh-CN" sz="2000" i="1" dirty="0"/>
              <a:t>k-m</a:t>
            </a:r>
            <a:r>
              <a:rPr lang="nn-NO" altLang="zh-CN" sz="2000" dirty="0"/>
              <a:t> </a:t>
            </a:r>
            <a:r>
              <a:rPr lang="nn-NO" altLang="zh-CN" sz="2000" dirty="0">
                <a:sym typeface="Symbol" panose="05050102010706020507" pitchFamily="18" charset="2"/>
              </a:rPr>
              <a:t> </a:t>
            </a:r>
            <a:r>
              <a:rPr lang="nn-NO" altLang="zh-CN" sz="2000" i="1" dirty="0"/>
              <a:t>l/2</a:t>
            </a:r>
            <a:r>
              <a:rPr lang="nn-NO" altLang="zh-CN" sz="2000" dirty="0">
                <a:sym typeface="Symbol" panose="05050102010706020507" pitchFamily="18" charset="2"/>
              </a:rPr>
              <a:t>  </a:t>
            </a:r>
            <a:r>
              <a:rPr lang="nn-NO" altLang="zh-CN" sz="2000" i="1" dirty="0" smtClean="0"/>
              <a:t>k. Contradiction</a:t>
            </a:r>
            <a:endParaRPr lang="en-US" altLang="zh-CN" sz="2200" kern="0" dirty="0" smtClean="0"/>
          </a:p>
          <a:p>
            <a:endParaRPr lang="en-US" altLang="zh-CN" sz="2200" kern="0" dirty="0" smtClean="0"/>
          </a:p>
          <a:p>
            <a:pPr marL="0" indent="0">
              <a:buFontTx/>
              <a:buNone/>
            </a:pPr>
            <a:endParaRPr lang="en-US" altLang="zh-CN" sz="2000" kern="0" dirty="0"/>
          </a:p>
        </p:txBody>
      </p:sp>
      <p:sp>
        <p:nvSpPr>
          <p:cNvPr id="16" name="AutoShape 64"/>
          <p:cNvSpPr>
            <a:spLocks noChangeArrowheads="1"/>
          </p:cNvSpPr>
          <p:nvPr/>
        </p:nvSpPr>
        <p:spPr bwMode="auto">
          <a:xfrm>
            <a:off x="3188415" y="2859583"/>
            <a:ext cx="559910" cy="383510"/>
          </a:xfrm>
          <a:prstGeom prst="wedgeRectCallout">
            <a:avLst>
              <a:gd name="adj1" fmla="val -1419"/>
              <a:gd name="adj2" fmla="val 30594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 smtClean="0"/>
              <a:t>Q</a:t>
            </a:r>
            <a:endParaRPr lang="en-US" altLang="zh-CN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134759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Gong Che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ng Cheng">
      <a:majorFont>
        <a:latin typeface="Times New Roman"/>
        <a:ea typeface="宋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ong Ch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ng Ch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ng Ch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ng Ch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ng Ch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ng Ch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ng Ch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42894</TotalTime>
  <Words>830</Words>
  <Application>Microsoft Office PowerPoint</Application>
  <PresentationFormat>全屏显示(4:3)</PresentationFormat>
  <Paragraphs>109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华文新魏</vt:lpstr>
      <vt:lpstr>宋体</vt:lpstr>
      <vt:lpstr>Arial</vt:lpstr>
      <vt:lpstr>Calibri</vt:lpstr>
      <vt:lpstr>Symbol</vt:lpstr>
      <vt:lpstr>Times New Roman</vt:lpstr>
      <vt:lpstr>Wingdings</vt:lpstr>
      <vt:lpstr>Presentation Template</vt:lpstr>
      <vt:lpstr> 图论拓展(3)</vt:lpstr>
      <vt:lpstr>广义友谊图（Generalized Friendship Graph）</vt:lpstr>
      <vt:lpstr>Basics - Generalized Friendship Graph</vt:lpstr>
      <vt:lpstr>Main results</vt:lpstr>
      <vt:lpstr>G contains no 4-cycle</vt:lpstr>
      <vt:lpstr>G contains no 4-cycle</vt:lpstr>
      <vt:lpstr>G contains no 4-cycle</vt:lpstr>
      <vt:lpstr>Any two (k+l)-cycles of G have at least three vertices in common</vt:lpstr>
      <vt:lpstr>Any two (k+l)-cycles of G have at least three vertices in common</vt:lpstr>
      <vt:lpstr>Any two (k+l)-cycles of G have at least three vertices in common</vt:lpstr>
      <vt:lpstr>Any two (k+l)-cycles of G have at least three vertices in common</vt:lpstr>
      <vt:lpstr>Any two (k+l)-cycles of G have at least three vertices in common</vt:lpstr>
      <vt:lpstr>小结</vt:lpstr>
      <vt:lpstr>Reference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对SView的一些想法</dc:title>
  <dc:creator>Peter</dc:creator>
  <cp:lastModifiedBy>Yuzhong Qu</cp:lastModifiedBy>
  <cp:revision>644</cp:revision>
  <dcterms:created xsi:type="dcterms:W3CDTF">2013-06-16T13:04:50Z</dcterms:created>
  <dcterms:modified xsi:type="dcterms:W3CDTF">2020-06-02T10:29:39Z</dcterms:modified>
</cp:coreProperties>
</file>