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44"/>
  </p:notesMasterIdLst>
  <p:handoutMasterIdLst>
    <p:handoutMasterId r:id="rId45"/>
  </p:handoutMasterIdLst>
  <p:sldIdLst>
    <p:sldId id="325" r:id="rId2"/>
    <p:sldId id="313" r:id="rId3"/>
    <p:sldId id="256" r:id="rId4"/>
    <p:sldId id="311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50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5" r:id="rId35"/>
    <p:sldId id="344" r:id="rId36"/>
    <p:sldId id="346" r:id="rId37"/>
    <p:sldId id="343" r:id="rId38"/>
    <p:sldId id="348" r:id="rId39"/>
    <p:sldId id="349" r:id="rId40"/>
    <p:sldId id="347" r:id="rId41"/>
    <p:sldId id="299" r:id="rId42"/>
    <p:sldId id="308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315BD"/>
    <a:srgbClr val="99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7"/>
    <p:restoredTop sz="84585" autoAdjust="0"/>
  </p:normalViewPr>
  <p:slideViewPr>
    <p:cSldViewPr>
      <p:cViewPr varScale="1">
        <p:scale>
          <a:sx n="151" d="100"/>
          <a:sy n="151" d="100"/>
        </p:scale>
        <p:origin x="12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7348F-0B74-4747-B752-69C942F8EC99}" type="datetimeFigureOut">
              <a:rPr lang="en-US" altLang="zh-CN" smtClean="0"/>
              <a:t>3/8/20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75D53-AA90-1742-99BF-9AD77C3512D6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400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ahoma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ahoma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ahoma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ahoma" panose="020B0604030504040204" pitchFamily="34" charset="0"/>
              </a:defRPr>
            </a:lvl1pPr>
          </a:lstStyle>
          <a:p>
            <a:fld id="{48C14618-CA5C-4CB3-994C-FDD68F87223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66678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cyclopediaofmath.org/index.php/Peano_axiom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800EC6-4BFD-4754-8DDC-7AEAA68FD5D9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740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divide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C14618-CA5C-4CB3-994C-FDD68F87223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5427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C14618-CA5C-4CB3-994C-FDD68F87223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8609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C14618-CA5C-4CB3-994C-FDD68F87223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530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$(S): \quad \left\{ \begin{matrix} x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equiv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 a_1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pmod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 {m_1} \\ x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equiv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 a_2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pmod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 {m_2} \\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vdots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qquad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qquad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qquad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 \\ x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equiv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a_n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pmod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 {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m_n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} \end{matrix} \right.$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kern="1200" dirty="0"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  <a:cs typeface="宋体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(S) : \left\{ \begin{matrix} x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equiv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 2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pmod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 {3} \\ x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equiv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 3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pmod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 {5} \\ x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equiv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 2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pmod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 {7} \end{matrix} \right.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kern="1200" dirty="0"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  <a:cs typeface="宋体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C14618-CA5C-4CB3-994C-FDD68F87223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110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$M = m_1 \times m_2 \times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cdots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 \times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m_n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 = \prod_{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i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=1}^n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m_i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$  </a:t>
            </a:r>
          </a:p>
          <a:p>
            <a:endParaRPr kumimoji="1" lang="en-US" altLang="zh-CN" sz="1200" kern="1200" dirty="0"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  <a:cs typeface="宋体" charset="0"/>
            </a:endParaRP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$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M_i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 = M/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m_i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, \; \;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forall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i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 \in \{1, 2,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cdots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 , n\}$</a:t>
            </a:r>
          </a:p>
          <a:p>
            <a:endParaRPr kumimoji="1" lang="en-US" altLang="zh-CN" sz="1200" kern="1200" dirty="0"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  <a:cs typeface="宋体" charset="0"/>
            </a:endParaRP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$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t_i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 =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M_i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^{-1}$ $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M_i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$,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m_i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%</a:t>
            </a:r>
          </a:p>
          <a:p>
            <a:endParaRPr kumimoji="1" lang="en-US" altLang="zh-CN" sz="1200" kern="1200" dirty="0"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  <a:cs typeface="宋体" charset="0"/>
            </a:endParaRP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$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t_i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M_i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equiv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 1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pmod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 {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m_i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},  \; \;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forall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i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 \in \{1, 2,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cdots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 , n\}.$</a:t>
            </a:r>
          </a:p>
          <a:p>
            <a:endParaRPr kumimoji="1" lang="en-US" altLang="zh-CN" sz="1200" kern="1200" dirty="0"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  <a:cs typeface="宋体" charset="0"/>
            </a:endParaRP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\begin{align*}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x &amp;= a_1 t_1 M_1 + a_2 t_2 M_2 +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cdots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 +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a_n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t_n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M_n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 + k M \\ 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  &amp;= k M + \sum_{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i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=1}^n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a_i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t_i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M_i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, \quad\quad k \in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mathbb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{Z}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\end{align*}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C14618-CA5C-4CB3-994C-FDD68F87223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101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C14618-CA5C-4CB3-994C-FDD68F87223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8402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1966</a:t>
            </a:r>
            <a:r>
              <a:rPr lang="zh-CN" altLang="en-US" dirty="0"/>
              <a:t>年发表</a:t>
            </a:r>
            <a:r>
              <a:rPr lang="en-US" altLang="zh-CN" dirty="0"/>
              <a:t>《</a:t>
            </a:r>
            <a:r>
              <a:rPr lang="zh-CN" altLang="en-US" dirty="0"/>
              <a:t>大偶数表为一个素数及一个不超过二个素数的乘积之和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C14618-CA5C-4CB3-994C-FDD68F87223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777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8800EC6-4BFD-4754-8DDC-7AEAA68FD5D9}" type="slidenum">
              <a:rPr lang="zh-CN" altLang="en-US" sz="1200">
                <a:latin typeface="Tahoma" panose="020B0604030504040204" pitchFamily="34" charset="0"/>
              </a:rPr>
              <a:pPr/>
              <a:t>3</a:t>
            </a:fld>
            <a:endParaRPr lang="en-US" altLang="zh-CN" sz="1200">
              <a:latin typeface="Tahoma" panose="020B0604030504040204" pitchFamily="34" charset="0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158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4618-CA5C-4CB3-994C-FDD68F872231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5458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https://www.encyclopediaofmath.org/index.php/Peano_axioms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4618-CA5C-4CB3-994C-FDD68F872231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5127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\begin{enumerate}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\item $0 \in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mathbf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{N}$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\item $x \in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mathbf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{N} \to S(x) \in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mathbf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{N}$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\item $x \in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mathbf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{N} \to S(x)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neq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 0$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\item $x \in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mathbf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{N} \wedge y \in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mathbf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{N} \wedge S(x) =S(y) \to x = y$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\item $0 \in M \wedge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forall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 x (x\in M \to S(x)\in M) \to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mathbf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{N}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subseteq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 M$  \\ for any property $M$ (axiom of induction).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\end{enumerate}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4618-CA5C-4CB3-994C-FDD68F872231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308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4618-CA5C-4CB3-994C-FDD68F872231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364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\begin{align*}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0 &amp;=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emptyset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 \\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1 &amp;= S(0) = S(\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emptyset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) =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emptyset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 \cup \{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emptyset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 \} = \{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emptyset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 \} = \{ 0 \} \\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2 &amp;= S(1) = S(\{ 0 \}) = \{ 0 \} \cup \{ \{ 0 \} \} = \{ 0 , \{ 0 \} \} = \{ 0, 1 \} \\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3 &amp;= S(2) = S(\{ 0, 1 \}) = \{ 0, 1 \} \cup \{ \{ 0, 1 \} \} = \{ 0, 1, \{ 0, 1 \} \} = \{ 0, 1, 2 \}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宋体" charset="0"/>
              </a:rPr>
              <a:t>\end{align*}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4618-CA5C-4CB3-994C-FDD68F872231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2017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4618-CA5C-4CB3-994C-FDD68F872231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3390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《</a:t>
            </a:r>
            <a:r>
              <a:rPr kumimoji="1" lang="zh-CN" altLang="en-US" dirty="0"/>
              <a:t>九章算术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出现负数概念，方程章为了配合方程术的算法，给出正负数的加、减法则。减法为“同名相除，异名相益，正无入负之，负无入正之”。加法为“异名相除，同名相益，正无入正之，负无入负之”。其中“除”是减，“益”是加，“无入”是指没有对方，不过乘除法并未记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C14618-CA5C-4CB3-994C-FDD68F87223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95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zh-CN"/>
              <a:t>单击此处编辑母版标题样式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zh-CN"/>
              <a:t>单击此处编辑母版副标题样式</a:t>
            </a:r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id="{B4324CD4-D477-694F-BEB5-326CE941ECD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37676"/>
            <a:ext cx="1259632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1" lang="en-US" altLang="zh-CN" sz="1600" kern="1200" dirty="0" smtClean="0">
                <a:solidFill>
                  <a:schemeClr val="tx1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2020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64D07D4E-5C9D-AA4E-ACC1-B1F37198B67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59632" y="6537676"/>
            <a:ext cx="6703268" cy="303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b="0" i="0">
                <a:latin typeface="KaiTi" panose="02010609060101010101" pitchFamily="49" charset="-122"/>
                <a:ea typeface="KaiTi" panose="02010609060101010101" pitchFamily="49" charset="-122"/>
                <a:cs typeface="+mn-cs"/>
              </a:defRPr>
            </a:lvl1pPr>
          </a:lstStyle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</a:p>
        </p:txBody>
      </p:sp>
      <p:sp>
        <p:nvSpPr>
          <p:cNvPr id="46" name="Rectangle 7">
            <a:extLst>
              <a:ext uri="{FF2B5EF4-FFF2-40B4-BE49-F238E27FC236}">
                <a16:creationId xmlns:a16="http://schemas.microsoft.com/office/drawing/2014/main" id="{10AB2F2F-A17D-5647-81DE-35B4E78CEEA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37678"/>
            <a:ext cx="946448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b="0" i="0">
                <a:latin typeface="KaiTi" panose="02010609060101010101" pitchFamily="49" charset="-122"/>
                <a:ea typeface="KaiTi" panose="02010609060101010101" pitchFamily="49" charset="-122"/>
              </a:defRPr>
            </a:lvl1pPr>
          </a:lstStyle>
          <a:p>
            <a:fld id="{EF2CBC89-708E-48CD-BCD6-CCB7D6409ED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240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F3F737C-8326-0549-9D0D-1ED6B11F049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37676"/>
            <a:ext cx="1259632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1" lang="en-US" altLang="zh-CN" sz="1600" kern="1200" dirty="0" smtClean="0">
                <a:solidFill>
                  <a:schemeClr val="tx1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2020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8BAC1DE-003D-6143-ACB1-5B7E90A53FA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59632" y="6537676"/>
            <a:ext cx="6703268" cy="303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b="0" i="0">
                <a:latin typeface="KaiTi" panose="02010609060101010101" pitchFamily="49" charset="-122"/>
                <a:ea typeface="KaiTi" panose="02010609060101010101" pitchFamily="49" charset="-122"/>
                <a:cs typeface="+mn-cs"/>
              </a:defRPr>
            </a:lvl1pPr>
          </a:lstStyle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A763B2B0-9A86-CD41-9871-D0C0B604830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37678"/>
            <a:ext cx="946448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b="0" i="0">
                <a:latin typeface="KaiTi" panose="02010609060101010101" pitchFamily="49" charset="-122"/>
                <a:ea typeface="KaiTi" panose="02010609060101010101" pitchFamily="49" charset="-122"/>
              </a:defRPr>
            </a:lvl1pPr>
          </a:lstStyle>
          <a:p>
            <a:fld id="{EF2CBC89-708E-48CD-BCD6-CCB7D6409ED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919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A2938F3-324E-C34E-B9AF-889065B5385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37676"/>
            <a:ext cx="1259632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1" lang="en-US" altLang="zh-CN" sz="1600" kern="1200" dirty="0" smtClean="0">
                <a:solidFill>
                  <a:schemeClr val="tx1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2020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432BCD-3928-2E4A-BA0A-B32C1FB3AF8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59632" y="6537676"/>
            <a:ext cx="6703268" cy="303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b="0" i="0">
                <a:latin typeface="KaiTi" panose="02010609060101010101" pitchFamily="49" charset="-122"/>
                <a:ea typeface="KaiTi" panose="02010609060101010101" pitchFamily="49" charset="-122"/>
                <a:cs typeface="+mn-cs"/>
              </a:defRPr>
            </a:lvl1pPr>
          </a:lstStyle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68D95BD-E864-F64D-B479-45E673F5BD2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37678"/>
            <a:ext cx="946448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b="0" i="0">
                <a:latin typeface="KaiTi" panose="02010609060101010101" pitchFamily="49" charset="-122"/>
                <a:ea typeface="KaiTi" panose="02010609060101010101" pitchFamily="49" charset="-122"/>
              </a:defRPr>
            </a:lvl1pPr>
          </a:lstStyle>
          <a:p>
            <a:fld id="{EF2CBC89-708E-48CD-BCD6-CCB7D6409ED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421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0F7EB5-C1D6-8346-BD65-60A65FB472E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37676"/>
            <a:ext cx="1259632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1" lang="en-US" altLang="zh-CN" sz="1600" kern="1200" dirty="0" smtClean="0">
                <a:solidFill>
                  <a:schemeClr val="tx1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2020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7653F8-BF5D-384C-AB50-39D4FB4DAEE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59632" y="6537676"/>
            <a:ext cx="6703268" cy="303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b="0" i="0">
                <a:latin typeface="KaiTi" panose="02010609060101010101" pitchFamily="49" charset="-122"/>
                <a:ea typeface="KaiTi" panose="02010609060101010101" pitchFamily="49" charset="-122"/>
                <a:cs typeface="+mn-cs"/>
              </a:defRPr>
            </a:lvl1pPr>
          </a:lstStyle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5C952-471B-C94E-BAA8-0D1AEBFC1A7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37678"/>
            <a:ext cx="946448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b="0" i="0">
                <a:latin typeface="KaiTi" panose="02010609060101010101" pitchFamily="49" charset="-122"/>
                <a:ea typeface="KaiTi" panose="02010609060101010101" pitchFamily="49" charset="-122"/>
              </a:defRPr>
            </a:lvl1pPr>
          </a:lstStyle>
          <a:p>
            <a:fld id="{EF2CBC89-708E-48CD-BCD6-CCB7D6409ED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276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5229101-DB26-1243-A645-E8BBF3BEF96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37676"/>
            <a:ext cx="1259632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1" lang="en-US" altLang="zh-CN" sz="1600" kern="1200" dirty="0" smtClean="0">
                <a:solidFill>
                  <a:schemeClr val="tx1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2020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14C5CF-19D0-1E48-BBCC-92BF9AEC206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59632" y="6537676"/>
            <a:ext cx="6703268" cy="303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b="0" i="0">
                <a:latin typeface="KaiTi" panose="02010609060101010101" pitchFamily="49" charset="-122"/>
                <a:ea typeface="KaiTi" panose="02010609060101010101" pitchFamily="49" charset="-122"/>
                <a:cs typeface="+mn-cs"/>
              </a:defRPr>
            </a:lvl1pPr>
          </a:lstStyle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ED34A8B-87E2-1E40-AFF4-AF45D59BB8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37678"/>
            <a:ext cx="946448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b="0" i="0">
                <a:latin typeface="KaiTi" panose="02010609060101010101" pitchFamily="49" charset="-122"/>
                <a:ea typeface="KaiTi" panose="02010609060101010101" pitchFamily="49" charset="-122"/>
              </a:defRPr>
            </a:lvl1pPr>
          </a:lstStyle>
          <a:p>
            <a:fld id="{EF2CBC89-708E-48CD-BCD6-CCB7D6409ED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592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37676"/>
            <a:ext cx="1259632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1" lang="en-US" altLang="zh-CN" sz="1600" kern="1200" dirty="0" smtClean="0">
                <a:solidFill>
                  <a:schemeClr val="tx1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2020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59632" y="6537676"/>
            <a:ext cx="6703268" cy="303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b="0" i="0">
                <a:latin typeface="KaiTi" panose="02010609060101010101" pitchFamily="49" charset="-122"/>
                <a:ea typeface="KaiTi" panose="02010609060101010101" pitchFamily="49" charset="-122"/>
                <a:cs typeface="+mn-cs"/>
              </a:defRPr>
            </a:lvl1pPr>
          </a:lstStyle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37678"/>
            <a:ext cx="946448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b="0" i="0">
                <a:latin typeface="KaiTi" panose="02010609060101010101" pitchFamily="49" charset="-122"/>
                <a:ea typeface="KaiTi" panose="02010609060101010101" pitchFamily="49" charset="-122"/>
              </a:defRPr>
            </a:lvl1pPr>
          </a:lstStyle>
          <a:p>
            <a:fld id="{EF2CBC89-708E-48CD-BCD6-CCB7D6409ED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22" r:id="rId2"/>
    <p:sldLayoutId id="2147483923" r:id="rId3"/>
    <p:sldLayoutId id="2147483926" r:id="rId4"/>
    <p:sldLayoutId id="2147483927" r:id="rId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3000">
          <a:solidFill>
            <a:schemeClr val="tx1"/>
          </a:solidFill>
          <a:latin typeface="+mn-lt"/>
          <a:ea typeface="+mn-ea"/>
          <a:cs typeface="宋体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kumimoji="1"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6000" dirty="0">
                <a:latin typeface="SimSun" panose="02010600030101010101" pitchFamily="2" charset="-122"/>
                <a:ea typeface="SimSun" panose="02010600030101010101" pitchFamily="2" charset="-122"/>
              </a:rPr>
              <a:t>自然数与数论初步</a:t>
            </a:r>
            <a:endParaRPr lang="en-US" altLang="zh-CN" sz="6000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539652"/>
          </a:xfrm>
        </p:spPr>
        <p:txBody>
          <a:bodyPr/>
          <a:lstStyle/>
          <a:p>
            <a:pPr eaLnBrk="1" hangingPunct="1"/>
            <a:endParaRPr kumimoji="0" lang="en-US" altLang="zh-CN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 hangingPunct="1"/>
            <a:r>
              <a:rPr kumimoji="0" lang="zh-CN" altLang="en-US" sz="3600" dirty="0">
                <a:latin typeface="SimSun" panose="02010600030101010101" pitchFamily="2" charset="-122"/>
                <a:ea typeface="SimSun" panose="02010600030101010101" pitchFamily="2" charset="-122"/>
              </a:rPr>
              <a:t>马晓星</a:t>
            </a:r>
            <a:endParaRPr kumimoji="0" lang="en-US" altLang="zh-CN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南京大学・计算机科学与技术系</a:t>
            </a:r>
          </a:p>
          <a:p>
            <a:pPr eaLnBrk="1" hangingPunct="1"/>
            <a:endParaRPr kumimoji="0" lang="zh-CN" altLang="en-US" sz="36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10FD03-B7FC-9F47-831D-541B062E7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37676"/>
            <a:ext cx="1259632" cy="303212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2020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年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3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月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249CDF43-0717-4043-9BE9-95CC2358E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31640" y="6537676"/>
            <a:ext cx="6631259" cy="303214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本投影片及相应音视频仅供修读本课程同学使用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450AEBB-96DA-7444-9C6F-86140D5CB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53400" y="6537678"/>
            <a:ext cx="946448" cy="303212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2CBC89-708E-48CD-BCD6-CCB7D6409EDD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284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9DD2C-FCB7-9A41-BE62-3A7CD57B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诺伊曼的</a:t>
            </a:r>
            <a:br>
              <a:rPr lang="en-US" altLang="zh-CN" dirty="0"/>
            </a:br>
            <a:r>
              <a:rPr lang="zh-CN" altLang="en-US" dirty="0"/>
              <a:t>自然数构造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3079F8-F3FE-D64D-A23C-531F61B45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60847"/>
            <a:ext cx="8229600" cy="4070077"/>
          </a:xfrm>
        </p:spPr>
        <p:txBody>
          <a:bodyPr>
            <a:normAutofit/>
          </a:bodyPr>
          <a:lstStyle/>
          <a:p>
            <a:pPr eaLnBrk="1" hangingPunct="1"/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为集合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{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kumimoji="0" lang="zh-CN" altLang="en-US" b="1" dirty="0">
                <a:solidFill>
                  <a:srgbClr val="0315B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后继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b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记为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，或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eaLnBrk="1" hangingPunct="1"/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是集合，若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满足下列条件，称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kumimoji="0" lang="zh-CN" altLang="en-US" b="1" dirty="0">
                <a:solidFill>
                  <a:srgbClr val="0315B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归纳集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</a:p>
          <a:p>
            <a:pPr lvl="1" eaLnBrk="1" hangingPunct="1"/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Ø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kumimoji="0"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/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1" eaLnBrk="1" hangingPunct="1"/>
            <a:endParaRPr kumimoji="0"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定义自然数集合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 </a:t>
            </a:r>
            <a:r>
              <a:rPr kumimoji="0"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所有归纳集的交集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lvl="1" eaLnBrk="1" hangingPunct="1"/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因此：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{ Ø, </a:t>
            </a:r>
            <a:r>
              <a:rPr kumimoji="0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{Ø}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{Ø, {Ø}}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{Ø, {Ø}, {Ø, {Ø}}}, 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 }</a:t>
            </a:r>
            <a:endParaRPr kumimoji="0"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4C30AC-F4D6-DA42-ABB6-5CABA85FFE4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2020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A77BE5-58B3-4A4E-B350-E3D4047E1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C60C10-841A-CD4A-AA4F-D2D5743A8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974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EBE1D-B65F-4944-824A-3E9EA41B8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判断下列命题对不对</a:t>
            </a:r>
            <a:endParaRPr kumimoji="0"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13     		23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13     		23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1∪3=3    	2∩3=2</a:t>
            </a:r>
            <a:endParaRPr kumimoji="0" lang="zh-CN" altLang="en-US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17B76-7F8E-194B-9E5F-FC0E6D9BF7C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2020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1938D-2559-1D43-B078-9E727A140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A3F35E-5C9F-6F47-B54C-26E844B11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C0189A06-B06E-5849-B549-D5092219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诺伊曼的</a:t>
            </a:r>
            <a:br>
              <a:rPr lang="en-US" altLang="zh-CN" dirty="0"/>
            </a:br>
            <a:r>
              <a:rPr lang="zh-CN" altLang="en-US" dirty="0"/>
              <a:t>自然数构造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445868-89C6-3A4A-8293-291829B860C0}"/>
              </a:ext>
            </a:extLst>
          </p:cNvPr>
          <p:cNvSpPr txBox="1"/>
          <p:nvPr/>
        </p:nvSpPr>
        <p:spPr>
          <a:xfrm>
            <a:off x="5220072" y="4221088"/>
            <a:ext cx="1944216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800" dirty="0"/>
              <a:t>留作课堂小测</a:t>
            </a:r>
          </a:p>
        </p:txBody>
      </p:sp>
    </p:spTree>
    <p:extLst>
      <p:ext uri="{BB962C8B-B14F-4D97-AF65-F5344CB8AC3E}">
        <p14:creationId xmlns:p14="http://schemas.microsoft.com/office/powerpoint/2010/main" val="191753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29E4B-9933-6945-AAD6-A08733362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自然数的算术运算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9461B4-161E-6640-881D-9FE3B7509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如何定义加法？</a:t>
            </a:r>
            <a:endParaRPr kumimoji="1" lang="en-US" altLang="zh-CN" dirty="0"/>
          </a:p>
          <a:p>
            <a:pPr lvl="1"/>
            <a:r>
              <a:rPr lang="zh-CN" altLang="en-US" dirty="0"/>
              <a:t>对于任意的自然数</a:t>
            </a:r>
            <a:r>
              <a:rPr lang="en-US" altLang="zh-CN" dirty="0"/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/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344487" lvl="1" indent="0">
              <a:buNone/>
            </a:pPr>
            <a:r>
              <a:rPr kumimoji="1" lang="en-US" altLang="zh-CN" dirty="0"/>
              <a:t>	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；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【A1】</a:t>
            </a:r>
          </a:p>
          <a:p>
            <a:pPr marL="344487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	【A2】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于是，回答“小朋友的问题”：</a:t>
            </a:r>
            <a:endParaRPr lang="en-US" altLang="zh-CN" dirty="0"/>
          </a:p>
          <a:p>
            <a:pPr marL="693737" lvl="2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+ 2 	= 1 +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   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(1+1) 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(1+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(0))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(1+0))  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(1)) 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AC0E20-82E4-1F4D-9685-F4E3A91E69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2020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69CCF-7874-944D-8672-F47666A80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69DCD0-2617-004D-B0C1-24D2F944D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1895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6E9E6-BBE2-D74C-AD74-C04B1C2B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自然数的算术运算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4F167-743C-4B47-BC2A-4137ED392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试证明：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7" lvl="1" indent="0">
              <a:buNone/>
            </a:pPr>
            <a:r>
              <a:rPr lang="zh-CN" altLang="en-US" dirty="0"/>
              <a:t>证明：</a:t>
            </a:r>
            <a:r>
              <a:rPr lang="en-US" altLang="zh-CN" dirty="0"/>
              <a:t>	</a:t>
            </a:r>
            <a:r>
              <a:rPr lang="zh-CN" altLang="en-US" dirty="0"/>
              <a:t>对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作归纳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4487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基础步骤：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归纳步骤：假设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 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  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证毕。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练习</a:t>
            </a:r>
            <a:r>
              <a:rPr lang="en-US" altLang="zh-CN" dirty="0"/>
              <a:t>】</a:t>
            </a:r>
            <a:r>
              <a:rPr lang="zh-CN" altLang="en-US" dirty="0"/>
              <a:t>试证明：自然数的加法满足结合律。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练习</a:t>
            </a:r>
            <a:r>
              <a:rPr lang="en-US" altLang="zh-CN" dirty="0"/>
              <a:t>】</a:t>
            </a:r>
            <a:r>
              <a:rPr lang="zh-CN" altLang="en-US" dirty="0"/>
              <a:t>试证明：自然数的加法满足交换律。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AAB10-E163-BF41-8B98-3D9F16E3F13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2020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2EADAC-80F3-F54B-BDE7-05ABA905D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6A2DB-5E48-BB48-AF14-E4ACA0A26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4585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18C72-9B28-9B43-88D1-8DFE0A02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自然数的算术运算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70DCC-5EB8-CF4C-9ACE-7152CC8FA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同样地，我们可以定义乘法：</a:t>
            </a:r>
            <a:endParaRPr kumimoji="1" lang="en-US" altLang="zh-CN" dirty="0"/>
          </a:p>
          <a:p>
            <a:pPr lvl="1"/>
            <a:r>
              <a:rPr lang="zh-CN" altLang="en-US" dirty="0"/>
              <a:t>对于任意的自然数</a:t>
            </a:r>
            <a:r>
              <a:rPr lang="en-US" altLang="zh-CN" dirty="0"/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/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344487" lvl="1" indent="0">
              <a:buNone/>
            </a:pPr>
            <a:r>
              <a:rPr lang="en-US" altLang="zh-CN" dirty="0"/>
              <a:t>	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【M1】</a:t>
            </a:r>
          </a:p>
          <a:p>
            <a:pPr marL="344487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+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	【M2】</a:t>
            </a:r>
          </a:p>
          <a:p>
            <a:pPr lvl="1"/>
            <a:endParaRPr kumimoji="1"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练习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zh-CN" altLang="en-US" dirty="0"/>
              <a:t> 试证明：自然数的乘法对加法满足分配律。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213DD-9699-E245-9C2C-13178D18A6E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2020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87E4A8-3D54-EF4C-81AD-4ECCF6E97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EE8702-8C6A-054E-92C5-2B5FB2D69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7468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1E6B9-3C44-2F41-958E-AB8E529D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EFFA69-627F-8C42-BAF8-4B8413BEF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自然</a:t>
            </a:r>
            <a:r>
              <a:rPr kumimoji="1" lang="zh-CN" altLang="en-US" dirty="0"/>
              <a:t>数的</a:t>
            </a:r>
            <a:r>
              <a:rPr kumimoji="1" lang="zh-CN" altLang="en-US" b="1" dirty="0"/>
              <a:t>公理化</a:t>
            </a:r>
            <a:r>
              <a:rPr kumimoji="1" lang="zh-CN" altLang="en-US" dirty="0"/>
              <a:t>和</a:t>
            </a:r>
            <a:r>
              <a:rPr kumimoji="1" lang="zh-CN" altLang="en-US" b="1" dirty="0"/>
              <a:t>形式化</a:t>
            </a:r>
            <a:endParaRPr kumimoji="1" lang="en-US" altLang="zh-CN" b="1" dirty="0"/>
          </a:p>
          <a:p>
            <a:pPr lvl="1">
              <a:spcBef>
                <a:spcPts val="1824"/>
              </a:spcBef>
            </a:pPr>
            <a:r>
              <a:rPr lang="zh-CN" altLang="en-US" dirty="0"/>
              <a:t>皮亚诺公理及其形式逻辑表达</a:t>
            </a:r>
            <a:endParaRPr lang="en-US" altLang="zh-CN" dirty="0"/>
          </a:p>
          <a:p>
            <a:pPr lvl="1">
              <a:spcBef>
                <a:spcPts val="1824"/>
              </a:spcBef>
            </a:pPr>
            <a:r>
              <a:rPr kumimoji="1" lang="zh-CN" altLang="en-US" dirty="0"/>
              <a:t>冯</a:t>
            </a:r>
            <a:r>
              <a:rPr lang="en-US" altLang="zh-CN" dirty="0"/>
              <a:t>·</a:t>
            </a:r>
            <a:r>
              <a:rPr kumimoji="1" lang="zh-CN" altLang="en-US" dirty="0"/>
              <a:t>诺伊曼的归纳集构造</a:t>
            </a:r>
            <a:endParaRPr kumimoji="1" lang="en-US" altLang="zh-CN" dirty="0"/>
          </a:p>
          <a:p>
            <a:pPr lvl="1">
              <a:spcBef>
                <a:spcPts val="1824"/>
              </a:spcBef>
            </a:pPr>
            <a:r>
              <a:rPr lang="zh-CN" altLang="en-US" dirty="0"/>
              <a:t>基本算术运算的递归定义</a:t>
            </a:r>
            <a:br>
              <a:rPr lang="en-US" altLang="zh-CN" dirty="0"/>
            </a:br>
            <a:r>
              <a:rPr lang="zh-CN" altLang="en-US" dirty="0"/>
              <a:t>基本运算性质的归纳证明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D485F-625B-F242-8C70-C1425B5F90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2020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F9DEE-4534-1C48-AA5B-C3032E58B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6FF288-B155-6140-B95B-ABDC42522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C49E92-0AB4-4A4B-A0B6-666104085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00" y="4175125"/>
            <a:ext cx="25400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30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16B2A44-8BC8-1343-8D2F-A73AE0AA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数论初步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756B9CA6-4C32-9149-BBB9-39A70E7E3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AA231-994A-7348-A29E-35F72335C84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KaiTi" panose="02010609060101010101" pitchFamily="49" charset="-122"/>
                <a:ea typeface="KaiTi" panose="02010609060101010101" pitchFamily="49" charset="-122"/>
              </a:rPr>
              <a:t>2020</a:t>
            </a:r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B9D4DE-8B47-514D-80F0-774A5B525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9FFA2E-B39D-674B-AFDA-18BBB3076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0752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7380D-989F-0741-8343-BA30DA24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6E480E-A4D6-4F4A-88C9-9C5F3D3EA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整数除法与同余算术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dirty="0"/>
              <a:t>素数与算术基本定理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同余方程与中国剩余定理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费马小定理与欧拉定理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kumimoji="1"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E7E921-A618-4744-997C-30301B271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37676"/>
            <a:ext cx="1115616" cy="303212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2020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年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3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月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180860-51FF-E341-904A-77FA10A44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9632" y="6537676"/>
            <a:ext cx="6703268" cy="303214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本投影片及相应音视频仅供修读本课程同学使用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D969A8CF-D413-8047-9B51-28E8BAC17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53400" y="6537678"/>
            <a:ext cx="946448" cy="303212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2CBC89-708E-48CD-BCD6-CCB7D6409EDD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1092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A61DB-0E48-024D-8CB9-FC742BD5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从自然数到整数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76BF28-185D-C546-81BC-05BAAA77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加法在自然数集合上封闭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lang="zh-CN" altLang="en-US" dirty="0"/>
              <a:t>但“减法” 不封闭</a:t>
            </a:r>
            <a:endParaRPr lang="en-US" altLang="zh-CN" dirty="0"/>
          </a:p>
          <a:p>
            <a:pPr lvl="1"/>
            <a:r>
              <a:rPr kumimoji="1" lang="zh-CN" altLang="en-US" dirty="0"/>
              <a:t>减法是什么？</a:t>
            </a:r>
            <a:endParaRPr kumimoji="1" lang="en-US" altLang="zh-CN" dirty="0"/>
          </a:p>
          <a:p>
            <a:pPr lvl="2"/>
            <a:r>
              <a:rPr lang="zh-CN" altLang="en-US" dirty="0"/>
              <a:t>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/>
              <a:t>”应理解为 使得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/>
              <a:t>的那个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dirty="0"/>
              <a:t> 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然而没有一个自然数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可使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/>
              <a:t>成立</a:t>
            </a:r>
            <a:r>
              <a:rPr lang="en-US" altLang="zh-CN" dirty="0"/>
              <a:t> .</a:t>
            </a:r>
          </a:p>
          <a:p>
            <a:pPr lvl="2"/>
            <a:endParaRPr lang="en-US" altLang="zh-CN" dirty="0"/>
          </a:p>
          <a:p>
            <a:r>
              <a:rPr lang="zh-CN" altLang="en-US" dirty="0"/>
              <a:t>扩展自然数集合为整数集合，使其对减法封闭</a:t>
            </a:r>
            <a:endParaRPr lang="en-US" altLang="zh-CN" dirty="0"/>
          </a:p>
          <a:p>
            <a:pPr lvl="1"/>
            <a:r>
              <a:rPr kumimoji="1" lang="zh-CN" altLang="en-US" dirty="0"/>
              <a:t>作最小扩展，并保持自然数的运算规律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C21407-F531-DE4D-9434-87E52FC942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2020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年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3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月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215532-4DE7-374E-9E63-29500BB36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本投影片及相应音视频仅供修读本课程同学使用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ADBA7-53F3-194A-9502-C4F638F56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2CBC89-708E-48CD-BCD6-CCB7D6409EDD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328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7404F35-34EE-4C41-B356-6CA59C7C0E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整数</a:t>
                </a:r>
                <a:r>
                  <a:rPr kumimoji="1" lang="zh-CN" altLang="en-US" sz="2800" dirty="0"/>
                  <a:t>（</a:t>
                </a:r>
                <a:r>
                  <a:rPr kumimoji="1" lang="en-US" altLang="zh-CN" sz="2800" dirty="0"/>
                  <a:t>Integer,</a:t>
                </a:r>
                <a:r>
                  <a:rPr kumimoji="1" lang="zh-CN" altLang="en-US" sz="2800" dirty="0"/>
                  <a:t> 整数集记作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Z, </a:t>
                </a:r>
                <a14:m>
                  <m:oMath xmlns:m="http://schemas.openxmlformats.org/officeDocument/2006/math">
                    <m:r>
                      <a:rPr kumimoji="1"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kumimoji="1" lang="zh-CN" altLang="en-US" sz="2800" dirty="0"/>
                  <a:t>）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7404F35-34EE-4C41-B356-6CA59C7C0E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862" b="-19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29DB08-3897-4F4E-A46C-58F4603B952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2020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年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3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月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3DCCB-7215-0147-9040-C08D6811C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本投影片及相应音视频仅供修读本课程同学使用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066230-A229-974A-8115-A4DE87F76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2CBC89-708E-48CD-BCD6-CCB7D6409EDD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pic>
        <p:nvPicPr>
          <p:cNvPr id="7" name="Picture 7" descr="The number line">
            <a:extLst>
              <a:ext uri="{FF2B5EF4-FFF2-40B4-BE49-F238E27FC236}">
                <a16:creationId xmlns:a16="http://schemas.microsoft.com/office/drawing/2014/main" id="{E8FC93E1-1D86-A041-BAA7-D26D5392A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22" y="2408735"/>
            <a:ext cx="71437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53A9B4A-A4FB-344A-A227-BCDCF9F495B9}"/>
              </a:ext>
            </a:extLst>
          </p:cNvPr>
          <p:cNvSpPr/>
          <p:nvPr/>
        </p:nvSpPr>
        <p:spPr>
          <a:xfrm>
            <a:off x="3805436" y="4264990"/>
            <a:ext cx="41574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九章算术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减法为“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315B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同名相除，异名相益，正无入负之，负无入正之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”。加法为“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315B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异名相除，同名相益，正无入正之，负无入负之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刘徽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(A.D. 225-295)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1ED302-0100-F649-9BB6-FF4C295B9B95}"/>
              </a:ext>
            </a:extLst>
          </p:cNvPr>
          <p:cNvSpPr/>
          <p:nvPr/>
        </p:nvSpPr>
        <p:spPr>
          <a:xfrm>
            <a:off x="2847070" y="1736153"/>
            <a:ext cx="4389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负整数、零、正整数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,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Picture 9" descr="http://upload.wikimedia.org/wikipedia/commons/thumb/5/51/AdditionRules.svg/220px-AdditionRules.svg.png">
            <a:extLst>
              <a:ext uri="{FF2B5EF4-FFF2-40B4-BE49-F238E27FC236}">
                <a16:creationId xmlns:a16="http://schemas.microsoft.com/office/drawing/2014/main" id="{DA0F974B-E199-3A48-9100-7F5B62407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473" y="3501008"/>
            <a:ext cx="1728787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32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7380D-989F-0741-8343-BA30DA24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6E480E-A4D6-4F4A-88C9-9C5F3D3EA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自然数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自然数的公理化定义</a:t>
            </a:r>
            <a:endParaRPr kumimoji="1" lang="en-US" altLang="zh-CN" dirty="0"/>
          </a:p>
          <a:p>
            <a:pPr lvl="1"/>
            <a:r>
              <a:rPr lang="zh-CN" altLang="en-US" dirty="0"/>
              <a:t>自然数的集合论构造</a:t>
            </a:r>
            <a:endParaRPr lang="en-US" altLang="zh-CN" dirty="0"/>
          </a:p>
          <a:p>
            <a:pPr lvl="1"/>
            <a:r>
              <a:rPr kumimoji="1" lang="zh-CN" altLang="en-US" dirty="0"/>
              <a:t>自然数基本运算定义</a:t>
            </a:r>
            <a:endParaRPr kumimoji="1" lang="en-US" altLang="zh-CN" dirty="0"/>
          </a:p>
          <a:p>
            <a:r>
              <a:rPr lang="zh-CN" altLang="en-US" dirty="0"/>
              <a:t>数论初步</a:t>
            </a:r>
            <a:endParaRPr lang="en-US" altLang="zh-CN" dirty="0"/>
          </a:p>
          <a:p>
            <a:pPr lvl="1"/>
            <a:r>
              <a:rPr lang="zh-CN" altLang="en-US" dirty="0"/>
              <a:t>整数除法与同余算术</a:t>
            </a:r>
            <a:endParaRPr lang="en-US" altLang="zh-CN" dirty="0"/>
          </a:p>
          <a:p>
            <a:pPr lvl="1"/>
            <a:r>
              <a:rPr lang="zh-CN" altLang="en-US" dirty="0"/>
              <a:t>素数与算术基本定理</a:t>
            </a:r>
            <a:endParaRPr lang="en-US" altLang="zh-CN" dirty="0"/>
          </a:p>
          <a:p>
            <a:pPr lvl="1"/>
            <a:r>
              <a:rPr lang="zh-CN" altLang="en-US" dirty="0"/>
              <a:t>同余方程与中国剩余定理</a:t>
            </a:r>
            <a:endParaRPr lang="en-US" altLang="zh-CN" dirty="0"/>
          </a:p>
          <a:p>
            <a:pPr lvl="1"/>
            <a:r>
              <a:rPr lang="zh-CN" altLang="en-US" dirty="0"/>
              <a:t>费马小定理与欧拉定理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E7E921-A618-4744-997C-30301B271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37676"/>
            <a:ext cx="1115616" cy="303212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2020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180860-51FF-E341-904A-77FA10A44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9632" y="6537676"/>
            <a:ext cx="6703268" cy="303214"/>
          </a:xfrm>
        </p:spPr>
        <p:txBody>
          <a:bodyPr/>
          <a:lstStyle/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D969A8CF-D413-8047-9B51-28E8BAC17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53400" y="6537678"/>
            <a:ext cx="946448" cy="303212"/>
          </a:xfrm>
        </p:spPr>
        <p:txBody>
          <a:bodyPr/>
          <a:lstStyle/>
          <a:p>
            <a:fld id="{EF2CBC89-708E-48CD-BCD6-CCB7D6409ED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7646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B9634-51BD-2040-91F4-74DDF166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整数除法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CC76B-5F6E-CD4F-9617-65BF7627D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0315BD"/>
                </a:solidFill>
              </a:rPr>
              <a:t>整除</a:t>
            </a:r>
            <a:r>
              <a:rPr kumimoji="1" lang="zh-CN" altLang="en-US" dirty="0"/>
              <a:t>：</a:t>
            </a:r>
            <a:r>
              <a:rPr kumimoji="0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对任意整数 </a:t>
            </a:r>
            <a:r>
              <a:rPr kumimoji="0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kumimoji="0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 </a:t>
            </a:r>
            <a:r>
              <a:rPr kumimoji="0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kumimoji="0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若存在整数 </a:t>
            </a:r>
            <a:r>
              <a:rPr kumimoji="0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 </a:t>
            </a:r>
            <a:r>
              <a:rPr kumimoji="0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kumimoji="0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 </a:t>
            </a:r>
            <a:r>
              <a:rPr kumimoji="0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整除</a:t>
            </a:r>
            <a:r>
              <a:rPr kumimoji="0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记作 </a:t>
            </a:r>
            <a:r>
              <a:rPr kumimoji="0" lang="en-US" altLang="zh-CN" sz="2800" i="1" dirty="0">
                <a:solidFill>
                  <a:srgbClr val="031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sz="2800" i="1" dirty="0">
                <a:solidFill>
                  <a:srgbClr val="031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dirty="0">
                <a:solidFill>
                  <a:srgbClr val="031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0" lang="zh-CN" altLang="en-US" sz="2800" dirty="0">
                <a:solidFill>
                  <a:srgbClr val="031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i="1" dirty="0">
                <a:solidFill>
                  <a:srgbClr val="031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sz="2800" i="1" dirty="0">
                <a:solidFill>
                  <a:srgbClr val="031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4"/>
            <a:endParaRPr kumimoji="0"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kumimoji="0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性质：设 </a:t>
            </a:r>
            <a:r>
              <a:rPr kumimoji="0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kumimoji="0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是整数，</a:t>
            </a:r>
            <a:r>
              <a:rPr kumimoji="0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 </a:t>
            </a:r>
            <a:r>
              <a:rPr kumimoji="0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lvl="2" eaLnBrk="1" hangingPunct="1">
              <a:lnSpc>
                <a:spcPct val="110000"/>
              </a:lnSpc>
            </a:pPr>
            <a:r>
              <a:rPr kumimoji="0"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kumimoji="0" lang="en-US" altLang="zh-C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0"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kumimoji="0" lang="en-US" altLang="zh-C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kumimoji="0" lang="zh-CN" alt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0"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endParaRPr kumimoji="0" lang="en-US" altLang="zh-CN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</a:pPr>
            <a:r>
              <a:rPr kumimoji="0"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kumimoji="0" lang="en-US" altLang="zh-C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0"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kumimoji="0" lang="en-US" altLang="zh-C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kumimoji="0" lang="zh-CN" alt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0"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kumimoji="0" lang="en-US" altLang="zh-C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kumimoji="0" lang="zh-CN" alt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0"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lvl="2" eaLnBrk="1" hangingPunct="1">
              <a:lnSpc>
                <a:spcPct val="110000"/>
              </a:lnSpc>
            </a:pPr>
            <a:r>
              <a:rPr kumimoji="0"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kumimoji="0" lang="en-US" altLang="zh-C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0"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kumimoji="0" lang="en-US" altLang="zh-C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kumimoji="0" lang="zh-CN" alt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0"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kumimoji="0" lang="en-US" altLang="zh-C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kumimoji="0" lang="zh-CN" alt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0"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zh-CN" alt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3" eaLnBrk="1" hangingPunct="1">
              <a:lnSpc>
                <a:spcPct val="110000"/>
              </a:lnSpc>
            </a:pPr>
            <a:r>
              <a:rPr kumimoji="0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推广：</a:t>
            </a:r>
            <a:r>
              <a:rPr kumimoji="0" lang="en-US" altLang="zh-C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0"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</a:t>
            </a:r>
            <a:r>
              <a:rPr kumimoji="0" lang="zh-CN" alt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zh-CN" alt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</a:t>
            </a:r>
            <a:r>
              <a:rPr kumimoji="0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，其中</a:t>
            </a:r>
            <a:r>
              <a:rPr kumimoji="0" lang="en-US" altLang="zh-C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zh-CN" alt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为整数</a:t>
            </a:r>
            <a:r>
              <a:rPr kumimoji="0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eaLnBrk="1" hangingPunct="1">
              <a:lnSpc>
                <a:spcPct val="110000"/>
              </a:lnSpc>
            </a:pPr>
            <a:endParaRPr kumimoji="0" lang="en-US" altLang="zh-C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</a:pPr>
            <a:endParaRPr kumimoji="0"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9824A1-06E4-CA41-B673-E7D57350087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2020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年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3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月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BFBA1-50E5-D64F-81FC-AE19F2EE3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本投影片及相应音视频仅供修读本课程同学使用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6928D3-0936-D041-9445-9C3D6CD55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2CBC89-708E-48CD-BCD6-CCB7D6409EDD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226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1E26B-415A-9A41-A054-879F4D20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整数除法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86E22-7FCF-F14D-8CBA-2B9F1E506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0315BD"/>
                </a:solidFill>
              </a:rPr>
              <a:t>带余除法</a:t>
            </a:r>
            <a:endParaRPr kumimoji="1" lang="en-US" altLang="zh-CN" dirty="0">
              <a:solidFill>
                <a:srgbClr val="0315BD"/>
              </a:solidFill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kumimoji="0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为整数，</a:t>
            </a:r>
            <a:r>
              <a:rPr kumimoji="0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整数，则</a:t>
            </a: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存在唯一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的整数 </a:t>
            </a:r>
            <a:r>
              <a:rPr kumimoji="0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0"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kumimoji="0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 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</a:t>
            </a:r>
            <a:r>
              <a:rPr kumimoji="0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kumimoji="0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，满足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Han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dq</a:t>
            </a:r>
            <a:r>
              <a:rPr kumimoji="0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r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lvl="2" algn="just" eaLnBrk="1" hangingPunct="1">
              <a:lnSpc>
                <a:spcPct val="110000"/>
              </a:lnSpc>
            </a:pP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kumimoji="0" lang="zh-CN" altLang="en-US" sz="2000" b="1" dirty="0">
                <a:solidFill>
                  <a:srgbClr val="031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除数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kumimoji="0" lang="zh-CN" altLang="en-US" sz="2000" b="1" dirty="0">
                <a:solidFill>
                  <a:srgbClr val="031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被除数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0"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kumimoji="0" lang="zh-CN" altLang="en-US" sz="2000" b="1" dirty="0">
                <a:solidFill>
                  <a:srgbClr val="031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商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kumimoji="0" lang="zh-CN" altLang="en-US" sz="2000" b="1" dirty="0">
                <a:solidFill>
                  <a:srgbClr val="031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余数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110000"/>
              </a:lnSpc>
            </a:pP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记作 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举例：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-11 </a:t>
            </a:r>
            <a:r>
              <a:rPr kumimoji="0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=?</a:t>
            </a: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证明概要：</a:t>
            </a:r>
            <a:endParaRPr kumimoji="0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</a:pP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存在性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 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0"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 </a:t>
            </a:r>
            <a:r>
              <a:rPr kumimoji="0"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0"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kumimoji="0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dq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kumimoji="0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的非空子集；</a:t>
            </a:r>
            <a:b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由于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是良序的，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必有最小元素，记为 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，即 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dq</a:t>
            </a:r>
            <a:r>
              <a:rPr kumimoji="0"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b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用反证法易证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否则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中比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更小的元素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矛盾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2" algn="just" eaLnBrk="1" hangingPunct="1">
              <a:lnSpc>
                <a:spcPct val="110000"/>
              </a:lnSpc>
            </a:pP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【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唯一性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】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kumimoji="0"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0"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0"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 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，因此，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0"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0"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kumimoji="0"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A07DE-9600-1B4B-9358-4C81357A354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2020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年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3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月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41F66-41BE-2740-BDB4-D8FCEEF65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本投影片及相应音视频仅供修读本课程同学使用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BB9013-AE8D-A345-836E-11F1A3256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2CBC89-708E-48CD-BCD6-CCB7D6409EDD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1296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71829-D496-7142-8A05-9B43AD5E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同余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06B284-5161-1A4E-8D4A-A9E31BBEC9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kumimoji="1" lang="zh-CN" altLang="en-US" sz="28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1" lang="en-US" altLang="zh-C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kumimoji="1" lang="zh-CN" altLang="en-US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 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kumimoji="1" lang="zh-CN" altLang="en-US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为整数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为正整数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1" lang="en-US" altLang="zh-C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1" lang="en-US" altLang="zh-C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则称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与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模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1" dirty="0">
                    <a:solidFill>
                      <a:srgbClr val="0315B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同余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记作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0315B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solidFill>
                          <a:srgbClr val="0315B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altLang="zh-CN" sz="2800" i="1" dirty="0" smtClean="0">
                        <a:solidFill>
                          <a:srgbClr val="0315B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solidFill>
                          <a:srgbClr val="0315B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800" i="0" dirty="0" smtClean="0">
                        <a:solidFill>
                          <a:srgbClr val="0315B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CN" sz="2800" i="1" dirty="0" smtClean="0">
                        <a:solidFill>
                          <a:srgbClr val="0315B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 i="1" dirty="0" smtClean="0">
                        <a:solidFill>
                          <a:srgbClr val="0315B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800" i="1" dirty="0" smtClean="0">
                        <a:solidFill>
                          <a:srgbClr val="0315B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zh-CN" altLang="en-US" sz="2800" i="1" dirty="0" smtClean="0">
                        <a:solidFill>
                          <a:srgbClr val="0315B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kumimoji="1"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性质：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1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1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altLang="zh-CN" sz="21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1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1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CN" sz="21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1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1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altLang="zh-CN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</a:t>
                </a:r>
                <a:r>
                  <a:rPr lang="en-US" altLang="zh-CN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sz="21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100" b="1" i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100" b="1" i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zh-CN" altLang="en-US" sz="21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1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1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altLang="zh-CN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</a:t>
                </a:r>
                <a:r>
                  <a:rPr lang="en-US" altLang="zh-CN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l-GR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ℤ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𝑘𝑚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altLang="zh-CN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例：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mod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,−2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mod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mod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6</m:t>
                        </m:r>
                      </m:e>
                    </m:d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[0] = {…,−6, 0, 6, …}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…,−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…</m:t>
                        </m:r>
                      </m:e>
                    </m:d>
                  </m:oMath>
                </a14:m>
                <a:b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…,−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…</m:t>
                        </m:r>
                      </m:e>
                    </m:d>
                    <m:r>
                      <m:rPr>
                        <m:nor/>
                      </m:rPr>
                      <a: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; 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…,−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…</m:t>
                        </m:r>
                      </m:e>
                    </m:d>
                  </m:oMath>
                </a14:m>
                <a:b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 = {…,−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…}</m:t>
                    </m:r>
                    <m:r>
                      <m:rPr>
                        <m:nor/>
                      </m:rPr>
                      <a: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; 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…,−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…</m:t>
                        </m:r>
                      </m:e>
                    </m:d>
                  </m:oMath>
                </a14:m>
                <a:b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93737" lvl="2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</a:t>
                </a:r>
                <a:r>
                  <a:rPr lang="zh-CN" alt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</a:t>
                </a:r>
                <a:r>
                  <a:rPr lang="zh-CN" alt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在模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同余的意义下，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0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altLang="zh-CN" sz="20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代表了所有整数。</a:t>
                </a:r>
                <a:endParaRPr lang="en-US" altLang="zh-CN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kumimoji="1"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06B284-5161-1A4E-8D4A-A9E31BBEC9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7" t="-1719" b="-2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55CBE-383A-124F-90B8-4500C7FDD3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2020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年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3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月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97137-D783-1547-9D36-036344DDD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本投影片及相应音视频仅供修读本课程同学使用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599E8-322A-384A-BAF1-8EAE2BFBC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2CBC89-708E-48CD-BCD6-CCB7D6409EDD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2909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2FF83-F8A5-6941-A2B4-39A8BD48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同余算术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Gauss)</a:t>
            </a:r>
            <a:endParaRPr kumimoji="1"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95D358-60B6-8F49-992C-EF202315B0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同余算术：在模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同余的意义下，把算术运算限制在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0,…,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zh-CN" altLang="en-US" dirty="0"/>
                  <a:t>范围内。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模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加</a:t>
                </a:r>
                <a:r>
                  <a:rPr lang="en-US" altLang="zh-CN" dirty="0"/>
                  <a:t>:  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a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/>
                  <a:t>模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乘</a:t>
                </a:r>
                <a:r>
                  <a:rPr lang="en-US" altLang="zh-CN" dirty="0"/>
                  <a:t>: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a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altLang="zh-CN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注意该定义的“合理性”：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kumimoji="0" lang="zh-CN" alt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  <m:r>
                      <m:rPr>
                        <m:nor/>
                      </m:rPr>
                      <a:rPr kumimoji="0" lang="en-US" altLang="zh-CN" sz="2000" b="1" i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0" lang="en-US" altLang="zh-CN" sz="20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kumimoji="0"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sSub>
                      <m:sSubPr>
                        <m:ctrlP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  <m:sub>
                        <m: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kumimoji="0"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0" lang="en-US" altLang="zh-CN" sz="20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kumimoji="0"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kumimoji="0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kumimoji="0" lang="zh-CN" alt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kumimoji="0"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  <m:r>
                      <m:rPr>
                        <m:nor/>
                      </m:rPr>
                      <a:rPr kumimoji="0" lang="en-US" altLang="zh-CN" sz="20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0" lang="en-US" altLang="zh-CN" sz="20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mod</m:t>
                        </m:r>
                        <m: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d>
                    <m:sSub>
                      <m:sSubPr>
                        <m:ctrlP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⋅</m:t>
                        </m:r>
                      </m:e>
                      <m:sub>
                        <m: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0" lang="en-US" altLang="zh-CN" sz="20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mod</m:t>
                        </m:r>
                        <m: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kumimoji="0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95D358-60B6-8F49-992C-EF202315B0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1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A86C1-C87E-8E43-9EA9-8AA4F5E1384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2020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年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3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月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1FF7FC-B089-DD45-918E-CD2B293C7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本投影片及相应音视频仅供修读本课程同学使用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63D829-0C4C-5846-8579-2E951727C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2CBC89-708E-48CD-BCD6-CCB7D6409EDD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0028AB-DCC4-524B-B4C6-A131EF54D7A7}"/>
              </a:ext>
            </a:extLst>
          </p:cNvPr>
          <p:cNvSpPr/>
          <p:nvPr/>
        </p:nvSpPr>
        <p:spPr>
          <a:xfrm>
            <a:off x="3707904" y="5445224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（同余算术与整数算术的相容性）</a:t>
            </a:r>
          </a:p>
        </p:txBody>
      </p:sp>
    </p:spTree>
    <p:extLst>
      <p:ext uri="{BB962C8B-B14F-4D97-AF65-F5344CB8AC3E}">
        <p14:creationId xmlns:p14="http://schemas.microsoft.com/office/powerpoint/2010/main" val="2000138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3FDBA-7EFE-3343-A461-41EB5ABF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同余算术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Gauss)</a:t>
            </a:r>
            <a:endParaRPr kumimoji="1"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065D2E-9BB1-7C44-B348-3FD069519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≡ 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(mod 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为非负整数；</a:t>
                </a:r>
                <a:b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≡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(mod 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 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≡ 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(mod 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b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下列各式成立的有：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≡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≡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000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≡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000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≡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000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≡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000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baseline="30000" dirty="0" err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≡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𝑏𝑘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000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 ≡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 (</m:t>
                    </m:r>
                    <m:r>
                      <m:rPr>
                        <m:nor/>
                      </m:rPr>
                      <a:rPr lang="en-US" altLang="zh-CN" sz="2000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为任意整系数多项式</m:t>
                    </m:r>
                  </m:oMath>
                </a14:m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 baseline="30000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≡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𝑘𝑏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000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065D2E-9BB1-7C44-B348-3FD069519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3" t="-1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81CE37-E415-1246-8A62-228077A583F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2020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年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3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月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C26FB8-9FFA-DB4B-9DB6-A867A8FCD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本投影片及相应音视频仅供修读本课程同学使用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6C3E0-478D-064D-895C-6E5EA8997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2CBC89-708E-48CD-BCD6-CCB7D6409EDD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E154F5-0520-EB4F-9E66-60BB73ED3C40}"/>
              </a:ext>
            </a:extLst>
          </p:cNvPr>
          <p:cNvSpPr txBox="1"/>
          <p:nvPr/>
        </p:nvSpPr>
        <p:spPr>
          <a:xfrm>
            <a:off x="6588224" y="4149080"/>
            <a:ext cx="180020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留作课堂小测</a:t>
            </a:r>
          </a:p>
        </p:txBody>
      </p:sp>
    </p:spTree>
    <p:extLst>
      <p:ext uri="{BB962C8B-B14F-4D97-AF65-F5344CB8AC3E}">
        <p14:creationId xmlns:p14="http://schemas.microsoft.com/office/powerpoint/2010/main" val="1504126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D2F4E-4200-5245-83F3-862DC844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素数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1"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E99A4-36A5-7E41-A9BD-53091056B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大于 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的正整数 </a:t>
            </a:r>
            <a:r>
              <a:rPr kumimoji="0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 </a:t>
            </a:r>
            <a:r>
              <a:rPr kumimoji="0" lang="zh-CN" altLang="en-US" sz="2400" b="1" dirty="0">
                <a:solidFill>
                  <a:srgbClr val="031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素数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 </a:t>
            </a:r>
            <a:r>
              <a:rPr kumimoji="0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不能被除 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和 </a:t>
            </a:r>
            <a:r>
              <a:rPr kumimoji="0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之外的正整数整除。大于 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又不是素数的正整数称为</a:t>
            </a:r>
            <a:r>
              <a:rPr kumimoji="0" lang="zh-CN" altLang="en-US" sz="2400" b="1" dirty="0">
                <a:solidFill>
                  <a:srgbClr val="031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合数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正整数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是合数当且仅当存在 </a:t>
            </a:r>
            <a:r>
              <a:rPr kumimoji="0"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1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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| n 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素数：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3, 5, 7, 11, 13, 17, 19, …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；合数：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dirty="0"/>
          </a:p>
          <a:p>
            <a:pPr lvl="1" algn="just" eaLnBrk="1" hangingPunct="1">
              <a:lnSpc>
                <a:spcPct val="110000"/>
              </a:lnSpc>
            </a:pPr>
            <a:endParaRPr kumimoji="0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</a:pP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欧几里得对“素数有无穷多个”的证明：</a:t>
            </a:r>
            <a:endParaRPr kumimoji="0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/>
              <a:t>思想：</a:t>
            </a:r>
            <a:r>
              <a:rPr lang="zh-CN" altLang="en-US" sz="2000" b="1" dirty="0"/>
              <a:t>若干个素数的积加上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后会产生新的素数因子。</a:t>
            </a:r>
            <a:br>
              <a:rPr lang="en-US" altLang="zh-CN" sz="2000" b="1" dirty="0"/>
            </a:br>
            <a:r>
              <a:rPr lang="zh-CN" altLang="en-US" sz="2000" u="sng" dirty="0"/>
              <a:t>假设</a:t>
            </a:r>
            <a:r>
              <a:rPr lang="zh-CN" altLang="en-US" sz="2000" dirty="0"/>
              <a:t>素数只有</a:t>
            </a:r>
            <a:r>
              <a:rPr lang="en-US" altLang="zh-CN" sz="2000" dirty="0"/>
              <a:t>n</a:t>
            </a:r>
            <a:r>
              <a:rPr lang="zh-CN" altLang="en-US" sz="2000" dirty="0"/>
              <a:t>个，那么我们就把它们相乘，然后加上</a:t>
            </a:r>
            <a:r>
              <a:rPr lang="en-US" altLang="zh-CN" sz="2000" dirty="0"/>
              <a:t>1</a:t>
            </a:r>
            <a:r>
              <a:rPr lang="zh-CN" altLang="en-US" sz="2000" dirty="0"/>
              <a:t>，得到的将会是什么呢？如果是一个素数，那么将会与素数只有</a:t>
            </a:r>
            <a:r>
              <a:rPr lang="en-US" altLang="zh-CN" sz="2000" dirty="0"/>
              <a:t>n</a:t>
            </a:r>
            <a:r>
              <a:rPr lang="zh-CN" altLang="en-US" sz="2000" dirty="0"/>
              <a:t>个矛盾；如果是一个合数，它除以原来的</a:t>
            </a:r>
            <a:r>
              <a:rPr lang="en-US" altLang="zh-CN" sz="2000" dirty="0"/>
              <a:t>n</a:t>
            </a:r>
            <a:r>
              <a:rPr lang="zh-CN" altLang="en-US" sz="2000" dirty="0"/>
              <a:t>个素数都不是整数，那么它有新的素数因子了，这还是和只有</a:t>
            </a:r>
            <a:r>
              <a:rPr lang="en-US" altLang="zh-CN" sz="2000" dirty="0"/>
              <a:t>n</a:t>
            </a:r>
            <a:r>
              <a:rPr lang="zh-CN" altLang="en-US" sz="2000" dirty="0"/>
              <a:t>个素数矛盾。</a:t>
            </a:r>
            <a:endParaRPr kumimoji="0"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E8B5EB-1EF0-0540-9D4C-E7811E90F91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2020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年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3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月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21AE70-3C56-C344-8848-6F129A41E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本投影片及相应音视频仅供修读本课程同学使用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1815F-D6DB-DA45-B50B-863D54055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2CBC89-708E-48CD-BCD6-CCB7D6409EDD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6923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D2F4E-4200-5245-83F3-862DC844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算术基本定理</a:t>
            </a:r>
            <a:endParaRPr kumimoji="1"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0E99A4-36A5-7E41-A9BD-53091056B5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10000"/>
                  </a:lnSpc>
                </a:pPr>
                <a:r>
                  <a:rPr kumimoji="0" lang="zh-CN" altLang="en-US" sz="2800" b="1" dirty="0">
                    <a:solidFill>
                      <a:srgbClr val="0315B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算术基本定理</a:t>
                </a:r>
                <a:r>
                  <a:rPr kumimoji="0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：每个大于</a:t>
                </a:r>
                <a:r>
                  <a:rPr kumimoji="0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kumimoji="0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的正整数都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可以唯一</a:t>
                </a:r>
                <a:r>
                  <a:rPr kumimoji="0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地写为一个素数或者若干个素数的乘积，其中素数因子以非递减序出现。</a:t>
                </a:r>
                <a:endParaRPr kumimoji="0"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 eaLnBrk="1" hangingPunct="1">
                  <a:lnSpc>
                    <a:spcPct val="110000"/>
                  </a:lnSpc>
                </a:pPr>
                <a:r>
                  <a:rPr kumimoji="0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即形如：</a:t>
                </a:r>
                <a:r>
                  <a:rPr kumimoji="0" lang="en-US" altLang="zh-CN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800" b="0" i="1" dirty="0" smtClean="0">
                        <a:solidFill>
                          <a:srgbClr val="0315B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0" lang="en-US" altLang="zh-CN" sz="2800" b="0" i="1" dirty="0" smtClean="0">
                        <a:solidFill>
                          <a:srgbClr val="0315B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Sup>
                      <m:sSubSupPr>
                        <m:ctrlPr>
                          <a:rPr kumimoji="0" lang="en-US" altLang="zh-CN" sz="2800" i="1" dirty="0">
                            <a:solidFill>
                              <a:srgbClr val="0315B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0" lang="en-US" altLang="zh-CN" sz="2800" i="1" dirty="0">
                            <a:solidFill>
                              <a:srgbClr val="0315B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kumimoji="0" lang="en-US" altLang="zh-CN" sz="2800" i="1" dirty="0">
                            <a:solidFill>
                              <a:srgbClr val="0315B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kumimoji="0" lang="en-US" altLang="zh-CN" sz="2800" i="1" dirty="0">
                                <a:solidFill>
                                  <a:srgbClr val="0315BD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800" i="1" dirty="0">
                                <a:solidFill>
                                  <a:srgbClr val="0315BD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altLang="zh-CN" sz="2800" i="1" dirty="0">
                                <a:solidFill>
                                  <a:srgbClr val="0315BD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kumimoji="0" lang="en-US" altLang="zh-CN" sz="2800" i="1" dirty="0">
                            <a:solidFill>
                              <a:srgbClr val="0315B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0" lang="en-US" altLang="zh-CN" sz="2800" i="1" dirty="0">
                            <a:solidFill>
                              <a:srgbClr val="0315B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kumimoji="0" lang="en-US" altLang="zh-CN" sz="2800" i="1" dirty="0">
                            <a:solidFill>
                              <a:srgbClr val="0315B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kumimoji="0" lang="en-US" altLang="zh-CN" sz="2800" i="1" dirty="0">
                                <a:solidFill>
                                  <a:srgbClr val="0315BD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800" i="1" dirty="0">
                                <a:solidFill>
                                  <a:srgbClr val="0315BD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altLang="zh-CN" sz="2800" i="1" dirty="0">
                                <a:solidFill>
                                  <a:srgbClr val="0315BD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kumimoji="0" lang="en-US" altLang="zh-CN" sz="2800" i="1" dirty="0">
                        <a:solidFill>
                          <a:srgbClr val="0315B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bSup>
                      <m:sSubSupPr>
                        <m:ctrlPr>
                          <a:rPr kumimoji="0" lang="en-US" altLang="zh-CN" sz="2800" i="1" dirty="0">
                            <a:solidFill>
                              <a:srgbClr val="0315B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0" lang="en-US" altLang="zh-CN" sz="2800" i="1" dirty="0">
                            <a:solidFill>
                              <a:srgbClr val="0315B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kumimoji="0" lang="en-US" altLang="zh-CN" sz="2800" i="1" dirty="0">
                            <a:solidFill>
                              <a:srgbClr val="0315B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kumimoji="0" lang="en-US" altLang="zh-CN" sz="2800" i="1" dirty="0">
                                <a:solidFill>
                                  <a:srgbClr val="0315BD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800" i="1" dirty="0">
                                <a:solidFill>
                                  <a:srgbClr val="0315BD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altLang="zh-CN" sz="2800" i="1" dirty="0">
                                <a:solidFill>
                                  <a:srgbClr val="0315BD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bSup>
                  </m:oMath>
                </a14:m>
                <a:endParaRPr kumimoji="0" lang="en-US" altLang="zh-CN" sz="1800" baseline="30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r>
                  <a:rPr kumimoji="0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例如：</a:t>
                </a:r>
                <a14:m>
                  <m:oMath xmlns:m="http://schemas.openxmlformats.org/officeDocument/2006/math">
                    <m:r>
                      <a:rPr kumimoji="0"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100= </m:t>
                    </m:r>
                    <m:r>
                      <a:rPr kumimoji="0"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kumimoji="0" lang="en-US" altLang="zh-CN" sz="2400" i="1" baseline="3000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a:rPr kumimoji="0"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5</m:t>
                    </m:r>
                    <m:r>
                      <a:rPr kumimoji="0" lang="en-US" altLang="zh-CN" sz="2400" i="1" baseline="3000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a:rPr kumimoji="0" lang="en-US" altLang="zh-CN" sz="2400" b="0" i="0" baseline="30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kumimoji="0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999= 3</a:t>
                </a:r>
                <a:r>
                  <a:rPr kumimoji="0" lang="en-US" altLang="zh-CN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 </a:t>
                </a:r>
                <a:r>
                  <a:rPr kumimoji="0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37,  1024= 2</a:t>
                </a:r>
                <a:r>
                  <a:rPr kumimoji="0" lang="en-US" altLang="zh-CN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10</a:t>
                </a:r>
                <a:r>
                  <a:rPr kumimoji="0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,</a:t>
                </a:r>
                <a:r>
                  <a:rPr kumimoji="0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可理解为</a:t>
                </a:r>
                <a:br>
                  <a:rPr kumimoji="0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0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kumimoji="0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kumimoji="0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100=</m:t>
                    </m:r>
                    <m:sSup>
                      <m:sSupPr>
                        <m:ctrlP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  <m:sup>
                        <m: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sSup>
                      <m:sSupPr>
                        <m:ctrlP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  <m:sup>
                        <m: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kumimoji="0"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</m:t>
                    </m:r>
                  </m:oMath>
                </a14:m>
                <a:br>
                  <a:rPr kumimoji="0" lang="en-US" altLang="zh-CN" sz="2400" b="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kumimoji="0" lang="en-US" altLang="zh-CN" sz="2400" b="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kumimoji="0"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999=</m:t>
                    </m:r>
                    <m:sSup>
                      <m:sSupPr>
                        <m:ctrlP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sSup>
                      <m:sSupPr>
                        <m:ctrlP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  <m:sup>
                        <m: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  <m:sup>
                        <m: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sSup>
                      <m:sSupPr>
                        <m:ctrlP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  <m:sup>
                        <m: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sSup>
                      <m:sSupPr>
                        <m:ctrlP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e>
                      <m:sup>
                        <m: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sSup>
                      <m:sSupPr>
                        <m:ctrlP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e>
                      <m:sup>
                        <m: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sSup>
                      <m:sSupPr>
                        <m:ctrlP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17</m:t>
                        </m:r>
                      </m:e>
                      <m:sup>
                        <m: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sSup>
                      <m:sSupPr>
                        <m:ctrlP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19</m:t>
                        </m:r>
                      </m:e>
                      <m:sup>
                        <m: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sSup>
                      <m:sSupPr>
                        <m:ctrlP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e>
                      <m:sup>
                        <m: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sSup>
                      <m:sSupPr>
                        <m:ctrlP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29</m:t>
                        </m:r>
                      </m:e>
                      <m:sup>
                        <m: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sSup>
                      <m:sSupPr>
                        <m:ctrlP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31</m:t>
                        </m:r>
                      </m:e>
                      <m:sup>
                        <m: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sSup>
                      <m:sSupPr>
                        <m:ctrlP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37</m:t>
                        </m:r>
                      </m:e>
                      <m:sup>
                        <m: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kumimoji="0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kumimoji="0"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1024</m:t>
                    </m:r>
                    <m:r>
                      <a:rPr kumimoji="0"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kumimoji="0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 eaLnBrk="1" hangingPunct="1">
                  <a:lnSpc>
                    <a:spcPct val="110000"/>
                  </a:lnSpc>
                </a:pPr>
                <a:endParaRPr lang="zh-CN" altLang="en-US" sz="2800" dirty="0"/>
              </a:p>
              <a:p>
                <a:pPr lvl="1" algn="just" eaLnBrk="1" hangingPunct="1">
                  <a:lnSpc>
                    <a:spcPct val="110000"/>
                  </a:lnSpc>
                </a:pPr>
                <a:endParaRPr kumimoji="0" lang="en-US" altLang="zh-CN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0E99A4-36A5-7E41-A9BD-53091056B5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1433" r="-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E8B5EB-1EF0-0540-9D4C-E7811E90F91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2020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年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3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月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21AE70-3C56-C344-8848-6F129A41E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本投影片及相应音视频仅供修读本课程同学使用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1815F-D6DB-DA45-B50B-863D54055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2CBC89-708E-48CD-BCD6-CCB7D6409EDD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022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1E3AB-1D4E-FB4A-BE1C-76F4630C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最大公约数</a:t>
            </a:r>
            <a:r>
              <a:rPr kumimoji="1" lang="zh-CN" altLang="en-US" sz="2400" dirty="0"/>
              <a:t>（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Greatest Common Divisor</a:t>
            </a:r>
            <a:r>
              <a:rPr kumimoji="1" lang="zh-CN" altLang="en-US" sz="2400" dirty="0"/>
              <a:t>）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B3A856-B33F-FB49-90C8-C30098F5BA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19263"/>
                <a:ext cx="7543800" cy="4411662"/>
              </a:xfrm>
            </p:spPr>
            <p:txBody>
              <a:bodyPr/>
              <a:lstStyle/>
              <a:p>
                <a:pPr algn="just" eaLnBrk="1" hangingPunct="1">
                  <a:lnSpc>
                    <a:spcPct val="110000"/>
                  </a:lnSpc>
                </a:pPr>
                <a:r>
                  <a:rPr kumimoji="0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能整除两个整数（不都是</a:t>
                </a:r>
                <a:r>
                  <a:rPr kumimoji="0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kumimoji="0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）的最大正整数称为这两个整数的</a:t>
                </a:r>
                <a:r>
                  <a:rPr kumimoji="0" lang="zh-CN" altLang="en-US" sz="2400" b="1" dirty="0">
                    <a:solidFill>
                      <a:srgbClr val="0315B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最大公约数</a:t>
                </a:r>
                <a:r>
                  <a:rPr kumimoji="0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。记法：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000" i="1" dirty="0" smtClean="0">
                        <a:solidFill>
                          <a:srgbClr val="0315B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gcd</m:t>
                    </m:r>
                    <m:r>
                      <a:rPr kumimoji="0" lang="en-US" altLang="zh-CN" sz="2000" i="1" dirty="0">
                        <a:solidFill>
                          <a:srgbClr val="0315B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kumimoji="0" lang="en-US" altLang="zh-CN" sz="2000" i="1" dirty="0">
                        <a:solidFill>
                          <a:srgbClr val="0315B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kumimoji="0" lang="en-US" altLang="zh-CN" sz="2000" i="1" dirty="0">
                        <a:solidFill>
                          <a:srgbClr val="0315B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kumimoji="0" lang="en-US" altLang="zh-CN" sz="2000" i="1" dirty="0">
                        <a:solidFill>
                          <a:srgbClr val="0315B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kumimoji="0" lang="en-US" altLang="zh-CN" sz="2000" i="1" dirty="0">
                        <a:solidFill>
                          <a:srgbClr val="0315B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endParaRPr kumimoji="0" lang="en-US" altLang="zh-CN" sz="2000" dirty="0">
                  <a:solidFill>
                    <a:srgbClr val="0315B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 eaLnBrk="1" hangingPunct="1">
                  <a:lnSpc>
                    <a:spcPct val="11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altLang="zh-C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altLang="zh-CN" sz="200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kumimoji="0" lang="en-US" altLang="zh-CN" sz="20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kumimoji="0"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kumimoji="0"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altLang="zh-CN" sz="20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|"/>
                            <m:ctrlPr>
                              <a:rPr kumimoji="0"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kumimoji="0" lang="en-US" altLang="zh-CN" sz="2000" i="1" dirty="0" err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kumimoji="0" lang="en-US" altLang="zh-CN" sz="2000" i="1" dirty="0" err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</m:t>
                            </m:r>
                            <m:sSup>
                              <m:sSupPr>
                                <m:ctrlPr>
                                  <a:rPr kumimoji="0" lang="en-US" altLang="zh-CN" sz="20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000" b="1" i="0" dirty="0" err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𝐍</m:t>
                                </m:r>
                              </m:e>
                              <m:sup>
                                <m:r>
                                  <a:rPr kumimoji="0" lang="en-US" altLang="zh-CN" sz="2000" b="1" i="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kumimoji="0" lang="en-US" altLang="zh-CN" sz="20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kumimoji="0" lang="en-US" altLang="zh-CN" sz="20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kumimoji="0" lang="en-US" altLang="zh-CN" sz="20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kumimoji="0" lang="en-US" altLang="zh-CN" sz="20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kumimoji="0" lang="en-US" altLang="zh-CN" sz="20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kumimoji="0" lang="en-US" altLang="zh-CN" sz="20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kumimoji="0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:r>
                  <a:rPr kumimoji="0" lang="en-US" altLang="zh-CN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0 </a:t>
                </a:r>
                <a:r>
                  <a:rPr kumimoji="0" lang="zh-CN" alt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或者</a:t>
                </a:r>
                <a:r>
                  <a:rPr kumimoji="0" lang="en-US" altLang="zh-CN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kumimoji="0" lang="en-US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0</a:t>
                </a:r>
                <a:endParaRPr kumimoji="0" lang="en-US" altLang="zh-CN" sz="200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 algn="just" eaLnBrk="1" hangingPunct="1">
                  <a:lnSpc>
                    <a:spcPct val="110000"/>
                  </a:lnSpc>
                </a:pPr>
                <a:endParaRPr kumimoji="0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 eaLnBrk="1" hangingPunct="1">
                  <a:lnSpc>
                    <a:spcPct val="110000"/>
                  </a:lnSpc>
                </a:pPr>
                <a:r>
                  <a:rPr kumimoji="0"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kumimoji="0"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kumimoji="0"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kumimoji="0"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0" lang="en-US" altLang="zh-C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kumimoji="0"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kumimoji="0" lang="en-US" altLang="zh-CN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altLang="zh-CN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kumimoji="0"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kumimoji="0"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altLang="zh-CN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bSup>
                      <m:sSubSupPr>
                        <m:ctrlP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kumimoji="0"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kumimoji="0"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altLang="zh-CN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bSup>
                  </m:oMath>
                </a14:m>
                <a:r>
                  <a:rPr kumimoji="0"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kumimoji="0" lang="en-US" altLang="zh-CN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kumimoji="0"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0"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kumimoji="0"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0"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bSup>
                      <m:sSubSupPr>
                        <m:ctrlP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kumimoji="0" lang="en-US" altLang="zh-CN" sz="20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0"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bSup>
                  </m:oMath>
                </a14:m>
                <a:r>
                  <a:rPr kumimoji="0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lvl="1" algn="just" eaLnBrk="1" hangingPunct="1">
                  <a:lnSpc>
                    <a:spcPct val="110000"/>
                  </a:lnSpc>
                  <a:buNone/>
                </a:pPr>
                <a:r>
                  <a:rPr kumimoji="0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kumimoji="0"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gcd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sSubSup>
                      <m:sSubSupPr>
                        <m:ctrlP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kumimoji="0" lang="en-US" altLang="zh-CN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0" lang="en-US" altLang="zh-CN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kumimoji="0"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0"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bSup>
                      <m:sSubSupPr>
                        <m:ctrlP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kumimoji="0"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0"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bSup>
                  </m:oMath>
                </a14:m>
                <a:r>
                  <a:rPr kumimoji="0"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kumimoji="0"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kumimoji="0"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altLang="zh-CN" sz="20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0" lang="en-US" altLang="zh-CN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zh-CN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0" lang="en-US" altLang="zh-CN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0" lang="en-US" altLang="zh-CN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altLang="zh-CN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kumimoji="0" lang="en-US" altLang="zh-CN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kumimoji="0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</a:p>
              <a:p>
                <a:pPr lvl="1" algn="just" eaLnBrk="1" hangingPunct="1">
                  <a:lnSpc>
                    <a:spcPct val="110000"/>
                  </a:lnSpc>
                  <a:buNone/>
                </a:pPr>
                <a:endParaRPr kumimoji="0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algn="just" eaLnBrk="1" hangingPunct="1">
                  <a:lnSpc>
                    <a:spcPct val="110000"/>
                  </a:lnSpc>
                </a:pPr>
                <a:r>
                  <a:rPr kumimoji="0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我们称</a:t>
                </a:r>
                <a:r>
                  <a:rPr kumimoji="0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kumimoji="0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kumimoji="0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kumimoji="0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kumimoji="0" lang="zh-CN" altLang="en-US" sz="2400" b="1" dirty="0">
                    <a:solidFill>
                      <a:srgbClr val="0315B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互素</a:t>
                </a:r>
                <a:r>
                  <a:rPr kumimoji="0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的，如果</a:t>
                </a:r>
                <a:r>
                  <a:rPr kumimoji="0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gcd</m:t>
                    </m:r>
                    <m:r>
                      <a:rPr kumimoji="0"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kumimoji="0"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kumimoji="0"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kumimoji="0"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kumimoji="0"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= 1</m:t>
                    </m:r>
                  </m:oMath>
                </a14:m>
                <a:endParaRPr kumimoji="0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110000"/>
                  </a:lnSpc>
                  <a:buNone/>
                </a:pPr>
                <a:endParaRPr kumimoji="0" lang="en-US" altLang="zh-CN" sz="2400" baseline="30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B3A856-B33F-FB49-90C8-C30098F5BA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19263"/>
                <a:ext cx="7543800" cy="4411662"/>
              </a:xfrm>
              <a:blipFill>
                <a:blip r:embed="rId2"/>
                <a:stretch>
                  <a:fillRect l="-505" t="-1146" r="-1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80296-EF80-FF4E-92AE-2B1DFBC998B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2020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年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3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月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32E976-0281-BE47-A5E3-FCCBCC3CC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本投影片及相应音视频仅供修读本课程同学使用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10DBC1-120A-5642-8434-05F4EBF8F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2CBC89-708E-48CD-BCD6-CCB7D6409EDD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348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5CFD5-CAEB-3E49-814D-A1F65A02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欧几里德算法（求最大公约数）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139923-1915-5244-9AF5-7A6E3F08233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2020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年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3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月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4280E-EA91-9E45-997E-4EAA1959F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本投影片及相应音视频仅供修读本课程同学使用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5EE9F2-2D73-0844-969F-B17E02142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2CBC89-708E-48CD-BCD6-CCB7D6409EDD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5D62AD6-23E8-2E42-BCF2-B56613FCC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" y="4437112"/>
            <a:ext cx="3998913" cy="1938338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gcd(</a:t>
            </a: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 //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不全为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的自然数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≠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 := </a:t>
            </a: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:= </a:t>
            </a: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:= 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B05814E-E472-9B4F-A40A-412311885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775" y="1916162"/>
            <a:ext cx="3441700" cy="2246313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gcd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 //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0,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0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≠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&gt;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:=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−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else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:=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−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7404D46-9B58-1F41-81E2-4BBBF063C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4437112"/>
            <a:ext cx="3744913" cy="1630363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gcd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 //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0,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&gt;0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gcd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BA51E3E-C1C2-D340-BF72-4508881300C3}"/>
              </a:ext>
            </a:extLst>
          </p:cNvPr>
          <p:cNvSpPr txBox="1"/>
          <p:nvPr/>
        </p:nvSpPr>
        <p:spPr>
          <a:xfrm>
            <a:off x="6379488" y="2852936"/>
            <a:ext cx="172819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为什么对？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F58CBAA-4D43-0144-B376-0E9F12A6BDA7}"/>
              </a:ext>
            </a:extLst>
          </p:cNvPr>
          <p:cNvSpPr txBox="1"/>
          <p:nvPr/>
        </p:nvSpPr>
        <p:spPr>
          <a:xfrm>
            <a:off x="3275856" y="54079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辗转相除</a:t>
            </a:r>
          </a:p>
        </p:txBody>
      </p:sp>
    </p:spTree>
    <p:extLst>
      <p:ext uri="{BB962C8B-B14F-4D97-AF65-F5344CB8AC3E}">
        <p14:creationId xmlns:p14="http://schemas.microsoft.com/office/powerpoint/2010/main" val="1035867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835B7-4BD0-3543-B822-BF5BAD02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zh-CN" dirty="0"/>
              <a:t>裴蜀定理</a:t>
            </a:r>
            <a:r>
              <a:rPr kumimoji="1" lang="en-US" altLang="zh-CN" dirty="0"/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Bézout's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identity)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B8C870-BC7B-054D-8DDF-3292F2374A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0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gcd(</a:t>
                </a:r>
                <a:r>
                  <a:rPr kumimoji="0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0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kumimoji="0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kumimoji="0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一定是</a:t>
                </a:r>
                <a:r>
                  <a:rPr kumimoji="0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0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kumimoji="0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kumimoji="0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的线性组合</a:t>
                </a:r>
                <a:r>
                  <a:rPr kumimoji="0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kumimoji="0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即：</a:t>
                </a:r>
                <a:br>
                  <a:rPr kumimoji="0" lang="en-US" altLang="zh-CN" sz="2800" b="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kumimoji="0"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kumimoji="0"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kumimoji="0"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0"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kumimoji="0"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kumimoji="0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n-US" altLang="zh-CN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kumimoji="0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kumimoji="0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∃</m:t>
                        </m:r>
                        <m:r>
                          <a:rPr kumimoji="0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kumimoji="0"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0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kumimoji="0"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kumimoji="0" lang="en-US" altLang="zh-CN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  <m:d>
                          <m:dPr>
                            <m:ctrlPr>
                              <a:rPr kumimoji="0"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kumimoji="0" lang="en-US" altLang="zh-CN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0" lang="en-US" altLang="zh-CN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gcd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0" lang="en-US" altLang="zh-CN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zh-CN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  <m:r>
                                      <a:rPr kumimoji="0" lang="en-US" altLang="zh-CN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kumimoji="0" lang="en-US" altLang="zh-CN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func>
                            <m:r>
                              <a:rPr kumimoji="0"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kumimoji="0"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𝑠𝑎</m:t>
                            </m:r>
                            <m:r>
                              <a:rPr kumimoji="0"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kumimoji="0"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𝑡𝑏</m:t>
                            </m:r>
                          </m:e>
                        </m:d>
                      </m:e>
                    </m:d>
                  </m:oMath>
                </a14:m>
                <a:endParaRPr kumimoji="0"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/>
                  <a:t>证明概要：</a:t>
                </a:r>
                <a:endParaRPr lang="en-US" altLang="zh-CN" sz="2400" dirty="0"/>
              </a:p>
              <a:p>
                <a:pPr lvl="2"/>
                <a:r>
                  <a:rPr lang="zh-CN" altLang="en-US" sz="2000" dirty="0"/>
                  <a:t>令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为可写作</a:t>
                </a:r>
                <a14:m>
                  <m:oMath xmlns:m="http://schemas.openxmlformats.org/officeDocument/2006/math">
                    <m:r>
                      <a:rPr kumimoji="0"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𝑠𝑎</m:t>
                    </m:r>
                    <m:r>
                      <a:rPr kumimoji="0"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kumimoji="0"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𝑡𝑏</m:t>
                    </m:r>
                  </m:oMath>
                </a14:m>
                <a:r>
                  <a:rPr kumimoji="1" lang="zh-CN" altLang="en-US" sz="2000" dirty="0"/>
                  <a:t>的</a:t>
                </a:r>
                <a:r>
                  <a:rPr kumimoji="1" lang="zh-CN" altLang="en-US" sz="2000" b="1" dirty="0"/>
                  <a:t>最小</a:t>
                </a:r>
                <a:r>
                  <a:rPr kumimoji="1" lang="zh-CN" altLang="en-US" sz="2000" dirty="0"/>
                  <a:t>正整数。任意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zh-CN" altLang="en-US" sz="2000" dirty="0"/>
                  <a:t>和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zh-CN" altLang="en-US" sz="2000" dirty="0"/>
                  <a:t>的公约数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zh-CN" altLang="en-US" sz="2000" dirty="0"/>
                  <a:t>必整除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zh-CN" altLang="en-US" sz="2000" dirty="0"/>
                  <a:t>。这意味着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CN" sz="2000" dirty="0"/>
                  <a:t> </a:t>
                </a:r>
                <a:r>
                  <a:rPr lang="en-US" altLang="zh-CN" sz="2000" dirty="0"/>
                  <a:t>.</a:t>
                </a:r>
                <a:r>
                  <a:rPr kumimoji="1" lang="en-US" altLang="zh-CN" sz="2000" dirty="0"/>
                  <a:t> </a:t>
                </a:r>
              </a:p>
              <a:p>
                <a:pPr lvl="2"/>
                <a:r>
                  <a:rPr lang="zh-CN" altLang="en-US" sz="2000" dirty="0"/>
                  <a:t>令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dirty="0"/>
                  <a:t>, </a:t>
                </a:r>
                <a:r>
                  <a:rPr kumimoji="1" lang="zh-CN" altLang="en-US" sz="2000" dirty="0"/>
                  <a:t>则</a:t>
                </a:r>
                <a:br>
                  <a:rPr lang="en-US" altLang="zh-CN" sz="20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𝑞𝑥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𝑠𝑎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𝑡𝑏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𝑞𝑠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𝑞𝑡𝑏</m:t>
                    </m:r>
                  </m:oMath>
                </a14:m>
                <a:r>
                  <a:rPr kumimoji="1" lang="en-US" altLang="zh-CN" sz="2000" dirty="0"/>
                  <a:t> </a:t>
                </a:r>
                <a:r>
                  <a:rPr kumimoji="1" lang="zh-CN" altLang="en-US" sz="2000" dirty="0"/>
                  <a:t>即也是可写作</a:t>
                </a:r>
                <a14:m>
                  <m:oMath xmlns:m="http://schemas.openxmlformats.org/officeDocument/2006/math">
                    <m:r>
                      <a:rPr kumimoji="0"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𝑠𝑎</m:t>
                    </m:r>
                    <m:r>
                      <a:rPr kumimoji="0"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kumimoji="0"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𝑡𝑏</m:t>
                    </m:r>
                  </m:oMath>
                </a14:m>
                <a:r>
                  <a:rPr lang="zh-CN" altLang="en-US" sz="2000" dirty="0"/>
                  <a:t>的形式</a:t>
                </a:r>
                <a:r>
                  <a:rPr lang="en-US" altLang="zh-CN" sz="2000" dirty="0"/>
                  <a:t>;</a:t>
                </a:r>
                <a:r>
                  <a:rPr lang="zh-CN" altLang="en-US" sz="2000" dirty="0"/>
                  <a:t> 考虑到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的最小性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en-US" altLang="zh-CN" sz="2000" dirty="0"/>
                  <a:t>.</a:t>
                </a:r>
                <a:r>
                  <a:rPr kumimoji="1" lang="zh-CN" altLang="en-US" sz="2000" dirty="0"/>
                  <a:t> </a:t>
                </a:r>
                <a:r>
                  <a:rPr lang="zh-CN" altLang="en-US" sz="2000" dirty="0"/>
                  <a:t>于是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𝑞𝑥</m:t>
                    </m:r>
                  </m:oMath>
                </a14:m>
                <a:r>
                  <a:rPr kumimoji="1" lang="en-US" altLang="zh-CN" sz="2000" dirty="0"/>
                  <a:t>,</a:t>
                </a:r>
                <a:r>
                  <a:rPr kumimoji="1" lang="zh-CN" altLang="en-US" sz="2000" dirty="0"/>
                  <a:t> </a:t>
                </a:r>
                <a:r>
                  <a:rPr lang="zh-CN" altLang="en-US" sz="2000" dirty="0"/>
                  <a:t>即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en-US" altLang="zh-CN" sz="2000" dirty="0"/>
                  <a:t>,</a:t>
                </a:r>
                <a:r>
                  <a:rPr kumimoji="1" lang="zh-CN" altLang="en-US" sz="2000" dirty="0"/>
                  <a:t> </a:t>
                </a:r>
                <a:r>
                  <a:rPr lang="zh-CN" altLang="en-US" sz="2000" dirty="0"/>
                  <a:t>同理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zh-CN" sz="2000" dirty="0"/>
                  <a:t>.</a:t>
                </a:r>
              </a:p>
              <a:p>
                <a:pPr lvl="2"/>
                <a:r>
                  <a:rPr kumimoji="1" lang="zh-CN" altLang="en-US" sz="2000" dirty="0"/>
                  <a:t>于是</a:t>
                </a:r>
                <a:r>
                  <a:rPr kumimoji="1" lang="en-US" altLang="zh-CN" sz="2000" dirty="0"/>
                  <a:t>,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zh-CN" altLang="en-US" sz="20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的公约数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且是所有公约数的倍数</a:t>
                </a:r>
                <a:r>
                  <a:rPr lang="en-US" altLang="zh-CN" sz="2000" dirty="0"/>
                  <a:t>.</a:t>
                </a:r>
              </a:p>
              <a:p>
                <a:pPr lvl="1"/>
                <a:r>
                  <a:rPr lang="zh-CN" altLang="en-US" sz="2300" dirty="0"/>
                  <a:t>换言之</a:t>
                </a:r>
                <a:r>
                  <a:rPr lang="en-US" altLang="zh-CN" sz="2300" dirty="0"/>
                  <a:t>,</a:t>
                </a:r>
                <a:r>
                  <a:rPr lang="zh-CN" altLang="en-US" sz="23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300" dirty="0"/>
                  <a:t>有整数解当且仅当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kumimoji="0"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kumimoji="0"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0"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 </m:t>
                    </m:r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kumimoji="0" lang="zh-CN" alt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0"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zh-CN" altLang="en-US" sz="23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B8C870-BC7B-054D-8DDF-3292F2374A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1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8481A-01DE-2D4D-AD0F-8640ABCA497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2020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年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3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月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C3B1E8-A58C-134A-A665-39B1686BB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本投影片及相应音视频仅供修读本课程同学使用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159376-D5B7-E746-A77D-05AE94240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2CBC89-708E-48CD-BCD6-CCB7D6409EDD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06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 dirty="0"/>
              <a:t>自然数</a:t>
            </a:r>
            <a:endParaRPr lang="en-US" altLang="zh-CN" sz="6000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10FD03-B7FC-9F47-831D-541B062E7B5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2020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249CDF43-0717-4043-9BE9-95CC2358E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450AEBB-96DA-7444-9C6F-86140D5CB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46782-BB05-CE42-9DE7-8E87BA6A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同余方程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C8AFEE-06AC-274E-B62E-0746EAC3DF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方程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315B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𝑎𝑥</m:t>
                    </m:r>
                    <m:r>
                      <a:rPr lang="en-US" altLang="zh-CN" sz="2800" b="0" i="1" smtClean="0">
                        <a:solidFill>
                          <a:srgbClr val="0315B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altLang="zh-CN" sz="2800" b="0" i="1" smtClean="0">
                        <a:solidFill>
                          <a:srgbClr val="0315B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800" b="0" i="1" smtClean="0">
                        <a:solidFill>
                          <a:srgbClr val="0315B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0315B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0" smtClean="0">
                            <a:solidFill>
                              <a:srgbClr val="0315B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𝐦𝐨𝐝</m:t>
                        </m:r>
                        <m:r>
                          <a:rPr lang="en-US" altLang="zh-CN" sz="2800" b="0" i="1" smtClean="0">
                            <a:solidFill>
                              <a:srgbClr val="0315B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solidFill>
                              <a:srgbClr val="0315B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800" b="0" i="0" smtClean="0">
                        <a:solidFill>
                          <a:srgbClr val="0315B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称为</a:t>
                </a:r>
                <a:r>
                  <a:rPr lang="zh-CN" altLang="en-US" sz="2800" b="1" dirty="0">
                    <a:solidFill>
                      <a:srgbClr val="0315B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线性同余方程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其中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为整数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为正整数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mod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≡3 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mod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mod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4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lvl="1"/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何时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一定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有解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lvl="2"/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关键在于考察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315B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i="1" smtClean="0">
                        <a:solidFill>
                          <a:srgbClr val="0315B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rgbClr val="0315B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altLang="zh-CN" sz="2000" b="0" i="1" smtClean="0">
                        <a:solidFill>
                          <a:srgbClr val="0315B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000" i="1">
                        <a:solidFill>
                          <a:srgbClr val="0315B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315B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>
                            <a:solidFill>
                              <a:srgbClr val="0315B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𝐦𝐨𝐝</m:t>
                        </m:r>
                        <m:r>
                          <a:rPr lang="en-US" altLang="zh-CN" sz="2000" i="1">
                            <a:solidFill>
                              <a:srgbClr val="0315B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solidFill>
                              <a:srgbClr val="0315B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何时有解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这个解称为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模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的逆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记作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互素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&gt;1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考虑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𝑠𝑎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𝑡𝑚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 (</m:t>
                    </m:r>
                    <m:r>
                      <m:rPr>
                        <m:sty m:val="p"/>
                      </m:rPr>
                      <a:rPr lang="en-US" altLang="zh-CN" sz="2000" b="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b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C8AFEE-06AC-274E-B62E-0746EAC3DF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1719" r="-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13A318-F3C6-EF48-B209-1FEF9CCEA50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2020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年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3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月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C2E575-B410-E94B-9B68-84B2B91D5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本投影片及相应音视频仅供修读本课程同学使用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5C7C9-F1CA-C647-9E1E-AD6CA608F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2CBC89-708E-48CD-BCD6-CCB7D6409EDD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885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193A2-DC4F-7D49-8794-E157E0E4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同余方程组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B69B2-448B-B241-816B-A11FB98D805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2020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年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3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月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8CD3F-AA14-064B-B389-C93B2CFCD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本投影片及相应音视频仅供修读本课程同学使用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4E552-8522-1146-9B7C-647FF4C10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2CBC89-708E-48CD-BCD6-CCB7D6409EDD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A3B653-E7DC-114F-97A7-FD768337D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238" y="2224734"/>
            <a:ext cx="3407662" cy="1551846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26670D2A-DB04-C340-8D71-0373617AF12C}"/>
              </a:ext>
            </a:extLst>
          </p:cNvPr>
          <p:cNvGrpSpPr/>
          <p:nvPr/>
        </p:nvGrpSpPr>
        <p:grpSpPr>
          <a:xfrm>
            <a:off x="629816" y="1884144"/>
            <a:ext cx="3407662" cy="3784872"/>
            <a:chOff x="4859831" y="1792586"/>
            <a:chExt cx="3407662" cy="3784872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3A3E8B8-2574-E440-86FD-4E69747E48ED}"/>
                </a:ext>
              </a:extLst>
            </p:cNvPr>
            <p:cNvGrpSpPr/>
            <p:nvPr/>
          </p:nvGrpSpPr>
          <p:grpSpPr>
            <a:xfrm>
              <a:off x="4859831" y="1792586"/>
              <a:ext cx="3407662" cy="3784872"/>
              <a:chOff x="4859831" y="1792586"/>
              <a:chExt cx="3407662" cy="3784872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5B23A09-4AE9-BA4B-A8E5-5C7CABD4983A}"/>
                  </a:ext>
                </a:extLst>
              </p:cNvPr>
              <p:cNvSpPr/>
              <p:nvPr/>
            </p:nvSpPr>
            <p:spPr bwMode="auto">
              <a:xfrm>
                <a:off x="4859831" y="1792586"/>
                <a:ext cx="3407662" cy="37848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8" name="矩形 1">
                <a:extLst>
                  <a:ext uri="{FF2B5EF4-FFF2-40B4-BE49-F238E27FC236}">
                    <a16:creationId xmlns:a16="http://schemas.microsoft.com/office/drawing/2014/main" id="{1AE42C6F-6F2F-0348-9710-1C60B0E831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7254" y="1916189"/>
                <a:ext cx="3140968" cy="1985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例子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《</a:t>
                </a: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孙子算经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》:</a:t>
                </a: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今有物不知其数，三三数之剩二，五五数之剩三，七七数之剩二，问物几何？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答曰：‘二十三’。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8BEB6136-9304-C44D-821C-DF7C08BE2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13785" y="4215774"/>
              <a:ext cx="2914263" cy="1064197"/>
            </a:xfrm>
            <a:prstGeom prst="rect">
              <a:avLst/>
            </a:prstGeom>
          </p:spPr>
        </p:pic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843D11E6-C64B-4D4A-A4D4-C56725EBDE67}"/>
              </a:ext>
            </a:extLst>
          </p:cNvPr>
          <p:cNvSpPr txBox="1"/>
          <p:nvPr/>
        </p:nvSpPr>
        <p:spPr>
          <a:xfrm>
            <a:off x="4644008" y="4400246"/>
            <a:ext cx="3361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一般情况何时可解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?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如何解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?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342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EBBE2-6EF7-3A48-BE07-26CBE673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中国剩余定理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528D44-10F7-7947-9A82-2DCC02445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5456" y="1970071"/>
            <a:ext cx="3797424" cy="1271694"/>
          </a:xfrm>
        </p:spPr>
        <p:txBody>
          <a:bodyPr/>
          <a:lstStyle/>
          <a:p>
            <a:pPr marL="0" indent="0" algn="just">
              <a:buNone/>
            </a:pP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假设正整数 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 , </a:t>
            </a:r>
            <a:r>
              <a:rPr kumimoji="0"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两两互素，一元线性同余方程组 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有解，</a:t>
            </a:r>
            <a:r>
              <a:rPr kumimoji="0" lang="zh-CN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在模 </a:t>
            </a:r>
            <a:r>
              <a:rPr kumimoji="0" lang="en-US" altLang="zh-CN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zh-CN" altLang="en-US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同余下是唯一的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060287-7C43-044C-8EDE-4587946A64B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2020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年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3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月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2708FF-5B17-E44B-99A7-ACEA96452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本投影片及相应音视频仅供修读本课程同学使用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CE47D-0CC5-F342-849C-259EF262B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2CBC89-708E-48CD-BCD6-CCB7D6409EDD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DBCE5F3-2133-3347-8F0E-D12A97465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16" y="1824390"/>
            <a:ext cx="3123195" cy="142230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7EF60684-6081-0E46-9D29-1CB96228FE6A}"/>
              </a:ext>
            </a:extLst>
          </p:cNvPr>
          <p:cNvGrpSpPr/>
          <p:nvPr/>
        </p:nvGrpSpPr>
        <p:grpSpPr>
          <a:xfrm>
            <a:off x="959872" y="3486982"/>
            <a:ext cx="7140519" cy="2246274"/>
            <a:chOff x="672897" y="3789891"/>
            <a:chExt cx="7120343" cy="241902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7B5075EF-DCA8-5E4B-A548-E3AF48ECCACD}"/>
                </a:ext>
              </a:extLst>
            </p:cNvPr>
            <p:cNvGrpSpPr/>
            <p:nvPr/>
          </p:nvGrpSpPr>
          <p:grpSpPr>
            <a:xfrm>
              <a:off x="672897" y="3789891"/>
              <a:ext cx="5393984" cy="863549"/>
              <a:chOff x="672897" y="3789891"/>
              <a:chExt cx="5393984" cy="863549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3577506B-C9DA-C345-B3DA-FC86AD9608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4343" y="3835694"/>
                <a:ext cx="4592538" cy="323529"/>
              </a:xfrm>
              <a:prstGeom prst="rect">
                <a:avLst/>
              </a:prstGeom>
            </p:spPr>
          </p:pic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2F3B172-0CA0-0448-886B-B9509CBAC3FF}"/>
                  </a:ext>
                </a:extLst>
              </p:cNvPr>
              <p:cNvSpPr txBox="1"/>
              <p:nvPr/>
            </p:nvSpPr>
            <p:spPr>
              <a:xfrm>
                <a:off x="672898" y="3789891"/>
                <a:ext cx="794566" cy="449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这里</a:t>
                </a:r>
                <a:r>
                  <a:rPr kumimoji="1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:</a:t>
                </a: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3418B12-2DE5-D14F-A627-6EE64C822827}"/>
                  </a:ext>
                </a:extLst>
              </p:cNvPr>
              <p:cNvSpPr txBox="1"/>
              <p:nvPr/>
            </p:nvSpPr>
            <p:spPr>
              <a:xfrm>
                <a:off x="672897" y="4203545"/>
                <a:ext cx="794566" cy="449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并令</a:t>
                </a:r>
                <a:r>
                  <a:rPr kumimoji="1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:</a:t>
                </a: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D589C2A0-26A4-B24F-8C5A-A3D71E4CF4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7463" y="4282713"/>
                <a:ext cx="3836723" cy="278472"/>
              </a:xfrm>
              <a:prstGeom prst="rect">
                <a:avLst/>
              </a:prstGeom>
            </p:spPr>
          </p:pic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058F366-E3C8-D645-9DE6-0C827B9CF753}"/>
                </a:ext>
              </a:extLst>
            </p:cNvPr>
            <p:cNvGrpSpPr/>
            <p:nvPr/>
          </p:nvGrpSpPr>
          <p:grpSpPr>
            <a:xfrm>
              <a:off x="675330" y="4594951"/>
              <a:ext cx="7117910" cy="466936"/>
              <a:chOff x="675330" y="4594951"/>
              <a:chExt cx="7117910" cy="4669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543ED0F4-F45C-DE4E-8839-16C8463EB2D5}"/>
                      </a:ext>
                    </a:extLst>
                  </p:cNvPr>
                  <p:cNvSpPr txBox="1"/>
                  <p:nvPr/>
                </p:nvSpPr>
                <p:spPr>
                  <a:xfrm>
                    <a:off x="675330" y="4594951"/>
                    <a:ext cx="3426392" cy="46693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rPr>
                      <a:t>考虑</a:t>
                    </a:r>
                    <a14:m>
                      <m:oMath xmlns:m="http://schemas.openxmlformats.org/officeDocument/2006/math">
                        <m:r>
                          <a:rPr kumimoji="1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 </m:t>
                        </m:r>
                        <m:sSub>
                          <m:sSubPr>
                            <m:ctrlPr>
                              <a:rPr kumimoji="1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sSubSup>
                          <m:sSubSupPr>
                            <m:ctrlPr>
                              <a:rPr kumimoji="1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1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−1</m:t>
                            </m:r>
                          </m:sup>
                        </m:sSubSup>
                        <m:r>
                          <a:rPr kumimoji="1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</m:oMath>
                    </a14:m>
                    <a:r>
                      <a:rPr kumimoji="1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rPr>
                      <a:t>为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kumimoji="1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rPr>
                      <a:t>模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zh-CN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kumimoji="1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rPr>
                      <a:t>的逆</a:t>
                    </a:r>
                  </a:p>
                </p:txBody>
              </p:sp>
            </mc:Choice>
            <mc:Fallback xmlns="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543ED0F4-F45C-DE4E-8839-16C8463EB2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330" y="4594951"/>
                    <a:ext cx="3426392" cy="46693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476" t="-5556" b="-2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9F98A770-5C88-B240-BB06-F155FC0D57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52546" y="4707244"/>
                <a:ext cx="4040694" cy="234999"/>
              </a:xfrm>
              <a:prstGeom prst="rect">
                <a:avLst/>
              </a:prstGeom>
            </p:spPr>
          </p:pic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130D453-2670-9B46-9E99-7AD2D162F76E}"/>
                </a:ext>
              </a:extLst>
            </p:cNvPr>
            <p:cNvSpPr/>
            <p:nvPr/>
          </p:nvSpPr>
          <p:spPr>
            <a:xfrm>
              <a:off x="672897" y="5061887"/>
              <a:ext cx="1904852" cy="4498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方程组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(S)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解为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A55BCE42-23FA-0744-920C-9802E0C1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83768" y="5157441"/>
              <a:ext cx="4735037" cy="1051476"/>
            </a:xfrm>
            <a:prstGeom prst="rect">
              <a:avLst/>
            </a:prstGeom>
          </p:spPr>
        </p:pic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44D861F7-44E7-AA4A-B244-BEADC087B8C7}"/>
              </a:ext>
            </a:extLst>
          </p:cNvPr>
          <p:cNvSpPr txBox="1"/>
          <p:nvPr/>
        </p:nvSpPr>
        <p:spPr>
          <a:xfrm>
            <a:off x="959872" y="5900660"/>
            <a:ext cx="576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关于唯一性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注意到任何两个解的差必是 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的倍数即可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516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4B754294-0FF1-B848-B6F5-90689B3D816B}"/>
              </a:ext>
            </a:extLst>
          </p:cNvPr>
          <p:cNvSpPr/>
          <p:nvPr/>
        </p:nvSpPr>
        <p:spPr bwMode="auto">
          <a:xfrm>
            <a:off x="789856" y="1844824"/>
            <a:ext cx="7211144" cy="3960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33BC0A-46F1-6746-95BC-1364CF25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中国剩余定理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0A1D71-88DC-1D46-A206-5C050939BE8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2020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年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3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月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0D9A8-3D98-3A43-98C6-5C0EC33D0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本投影片及相应音视频仅供修读本课程同学使用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30A26-3267-9E4B-8D3E-4AF40C39A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2CBC89-708E-48CD-BCD6-CCB7D6409EDD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E43F70B-D6CF-F642-9D7D-4FAEBB24FDDD}"/>
              </a:ext>
            </a:extLst>
          </p:cNvPr>
          <p:cNvGrpSpPr/>
          <p:nvPr/>
        </p:nvGrpSpPr>
        <p:grpSpPr>
          <a:xfrm>
            <a:off x="1245596" y="2249443"/>
            <a:ext cx="6265181" cy="3060964"/>
            <a:chOff x="527684" y="1852184"/>
            <a:chExt cx="8288413" cy="432048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0DAF83F-142D-664D-B3CC-BD118BDB5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1852184"/>
              <a:ext cx="2736304" cy="899433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09AE289-A74F-714E-88AC-D7B90C49D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684" y="3148328"/>
              <a:ext cx="8288413" cy="1008112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191C0EA-5703-C940-AC58-BE5DC6DD1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4372464"/>
              <a:ext cx="7306812" cy="936104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3C00825-84F0-D04C-A4CA-F4113E598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684" y="5812624"/>
              <a:ext cx="4420491" cy="36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577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2ADA9-5EAF-4645-9757-11A8969F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费马小定理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(Fermat's little theorem)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08EC7D-8206-9344-9757-11B8367654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kumimoji="0" lang="zh-CN" altLang="en-US" sz="2400" b="1" dirty="0">
                    <a:solidFill>
                      <a:srgbClr val="0315B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费马小定理</a:t>
                </a:r>
                <a:r>
                  <a:rPr kumimoji="0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kumimoji="0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设正整数 </a:t>
                </a:r>
                <a:r>
                  <a:rPr kumimoji="0"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0" lang="zh-CN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不是素数 </a:t>
                </a:r>
                <a:r>
                  <a:rPr kumimoji="0"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kumimoji="0" lang="zh-CN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的倍数，则</a:t>
                </a:r>
                <a:br>
                  <a:rPr kumimoji="0" lang="en-US" altLang="zh-CN" sz="240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CN" sz="24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  <m:r>
                      <a:rPr kumimoji="0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kumimoji="0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kumimoji="0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(</m:t>
                    </m:r>
                    <m:r>
                      <m:rPr>
                        <m:sty m:val="p"/>
                      </m:rPr>
                      <a:rPr kumimoji="0" lang="en-US" altLang="zh-CN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kumimoji="0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0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kumimoji="0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)</m:t>
                    </m:r>
                  </m:oMath>
                </a14:m>
                <a:endParaRPr kumimoji="0"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kumimoji="1" lang="zh-CN" altLang="en-US" sz="2400" dirty="0"/>
                  <a:t>证明概要</a:t>
                </a:r>
                <a:r>
                  <a:rPr kumimoji="1" lang="en-US" altLang="zh-CN" sz="2400" dirty="0"/>
                  <a:t>:</a:t>
                </a:r>
                <a:endParaRPr lang="en-US" altLang="zh-CN" sz="2400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  <m:r>
                      <a:rPr kumimoji="0"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kumimoji="0"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en-US" altLang="zh-CN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CN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1+1+…+1</m:t>
                            </m:r>
                          </m:e>
                        </m:d>
                      </m:e>
                      <m:sup>
                        <m:r>
                          <a:rPr kumimoji="0"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  <m:r>
                      <a:rPr kumimoji="0"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0"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kumimoji="0" lang="en-US" altLang="zh-CN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kumimoji="0" lang="en-US" altLang="zh-CN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kumimoji="0" lang="en-US" altLang="zh-CN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kumimoji="0"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CN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kumimoji="0" lang="en-US" altLang="zh-CN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kumimoji="0" lang="en-US" altLang="zh-CN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kumimoji="0"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0"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kumimoji="0" lang="en-US" altLang="zh-CN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kumimoji="0" lang="en-US" altLang="zh-CN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kumimoji="0" lang="en-US" altLang="zh-CN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sub>
                      <m:sup/>
                      <m:e>
                        <m:f>
                          <m:fPr>
                            <m:ctrlPr>
                              <a:rPr kumimoji="0" lang="en-US" altLang="zh-CN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zh-CN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kumimoji="0" lang="en-US" altLang="zh-CN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!</m:t>
                            </m:r>
                          </m:num>
                          <m:den>
                            <m:sSub>
                              <m:sSubPr>
                                <m:ctrlPr>
                                  <a:rPr kumimoji="0" lang="en-US" altLang="zh-CN" sz="20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0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en-US" altLang="zh-CN" sz="20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altLang="zh-CN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!</m:t>
                            </m:r>
                            <m:r>
                              <m:rPr>
                                <m:brk m:alnAt="7"/>
                              </m:rPr>
                              <a:rPr kumimoji="0"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altLang="zh-CN" sz="20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0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en-US" altLang="zh-CN" sz="20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altLang="zh-CN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!</m:t>
                            </m:r>
                            <m:r>
                              <a:rPr kumimoji="0"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kumimoji="0" lang="en-US" altLang="zh-CN" sz="20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0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en-US" altLang="zh-CN" sz="20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kumimoji="0" lang="en-US" altLang="zh-CN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r>
                      <a:rPr kumimoji="0"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0" lang="zh-CN" alt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0"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</m:t>
                    </m:r>
                    <m:nary>
                      <m:naryPr>
                        <m:chr m:val="∑"/>
                        <m:ctrlPr>
                          <a:rPr kumimoji="0" lang="zh-CN" alt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0"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kumimoji="0"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  <m:e>
                        <m:sSub>
                          <m:sSubPr>
                            <m:ctrlPr>
                              <a:rPr kumimoji="0" lang="en-US" altLang="zh-CN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altLang="zh-CN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kumimoji="0"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nary>
                    <m:r>
                      <a:rPr kumimoji="0" lang="zh-CN" alt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CN" sz="1500" dirty="0"/>
                  <a:t>    </a:t>
                </a:r>
                <a:br>
                  <a:rPr kumimoji="1" lang="en-US" altLang="zh-CN" sz="1500" dirty="0"/>
                </a:br>
                <a:r>
                  <a:rPr kumimoji="1" lang="en-US" altLang="zh-CN" sz="1500" dirty="0"/>
                  <a:t>                                                      (</a:t>
                </a:r>
                <a:r>
                  <a:rPr kumimoji="1" lang="zh-CN" altLang="en-US" sz="1500" dirty="0"/>
                  <a:t>这是多项式系数</a:t>
                </a:r>
                <a:r>
                  <a:rPr kumimoji="1" lang="en-US" altLang="zh-CN" sz="1500" dirty="0"/>
                  <a:t>)</a:t>
                </a:r>
              </a:p>
              <a:p>
                <a:pPr lvl="2"/>
                <a:r>
                  <a:rPr lang="zh-CN" altLang="en-US" sz="2000" dirty="0"/>
                  <a:t>而考虑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kumimoji="0"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kumimoji="0"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kumimoji="0"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kumimoji="0"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  <m:r>
                          <m:rPr>
                            <m:brk m:alnAt="7"/>
                          </m:rPr>
                          <a:rPr kumimoji="0"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kumimoji="0"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kumimoji="0"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0"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!…</m:t>
                        </m:r>
                        <m:sSub>
                          <m:sSubPr>
                            <m:ctrlPr>
                              <a:rPr kumimoji="0"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kumimoji="0"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kumimoji="0"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kumimoji="0"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,</a:t>
                </a:r>
                <a:r>
                  <a:rPr kumimoji="1" lang="zh-CN" altLang="en-US" sz="1600" dirty="0"/>
                  <a:t> 若其中没有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kumimoji="0"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kumimoji="0" lang="en-US" altLang="zh-CN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en-US" altLang="zh-CN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kumimoji="0" lang="en-US" altLang="zh-CN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CN" sz="1600" dirty="0"/>
                  <a:t>, </a:t>
                </a:r>
                <a:r>
                  <a:rPr kumimoji="1" lang="zh-CN" altLang="en-US" sz="1600" dirty="0"/>
                  <a:t>则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kumimoji="0"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kumimoji="0"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kumimoji="0"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kumimoji="0"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  <m:r>
                          <m:rPr>
                            <m:brk m:alnAt="7"/>
                          </m:rPr>
                          <a:rPr kumimoji="0"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kumimoji="0"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kumimoji="0"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0"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!…</m:t>
                        </m:r>
                        <m:sSub>
                          <m:sSubPr>
                            <m:ctrlPr>
                              <a:rPr kumimoji="0"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kumimoji="0"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kumimoji="0"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kumimoji="0"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kumimoji="1" lang="zh-CN" altLang="en-US" sz="1600" dirty="0"/>
                  <a:t> </a:t>
                </a:r>
                <a14:m>
                  <m:oMath xmlns:m="http://schemas.openxmlformats.org/officeDocument/2006/math">
                    <m:r>
                      <a:rPr kumimoji="0" lang="en-US" altLang="zh-CN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kumimoji="0" lang="en-US" altLang="zh-CN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kumimoji="0" lang="zh-CN" alt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kumimoji="0" lang="en-US" altLang="zh-CN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kumimoji="0" lang="en-US" altLang="zh-CN" sz="16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kumimoji="0" lang="zh-CN" alt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0" lang="en-US" altLang="zh-CN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kumimoji="0" lang="en-US" altLang="zh-CN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1" lang="zh-CN" altLang="en-US" sz="1600" dirty="0"/>
                  <a:t> </a:t>
                </a:r>
                <a:r>
                  <a:rPr lang="en-US" altLang="zh-CN" sz="1600" dirty="0"/>
                  <a:t>,</a:t>
                </a:r>
                <a:br>
                  <a:rPr lang="en-US" altLang="zh-CN" sz="1600" dirty="0"/>
                </a:br>
                <a:r>
                  <a:rPr lang="zh-CN" altLang="en-US" sz="1600" dirty="0"/>
                  <a:t>若有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kumimoji="0"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kumimoji="0" lang="en-US" altLang="zh-CN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en-US" altLang="zh-CN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kumimoji="0" lang="en-US" altLang="zh-CN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, </a:t>
                </a:r>
                <a:r>
                  <a:rPr lang="zh-CN" altLang="en-US" sz="1600" dirty="0"/>
                  <a:t>则其它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kumimoji="0" lang="en-US" altLang="zh-CN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kumimoji="0" lang="en-US" altLang="zh-CN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1600" dirty="0"/>
                  <a:t>,  </a:t>
                </a:r>
                <a:r>
                  <a:rPr lang="zh-CN" altLang="en-US" sz="1600" dirty="0"/>
                  <a:t>于是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kumimoji="0"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kumimoji="0"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kumimoji="0"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kumimoji="0"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  <m:r>
                          <m:rPr>
                            <m:brk m:alnAt="7"/>
                          </m:rPr>
                          <a:rPr kumimoji="0"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kumimoji="0"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kumimoji="0"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0"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!…</m:t>
                        </m:r>
                        <m:sSub>
                          <m:sSubPr>
                            <m:ctrlPr>
                              <a:rPr kumimoji="0"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kumimoji="0"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kumimoji="0"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kumimoji="0"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r>
                      <a:rPr kumimoji="0" lang="en-US" altLang="zh-CN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kumimoji="0" lang="en-US" altLang="zh-CN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kumimoji="0" lang="zh-CN" alt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kumimoji="0" lang="en-US" altLang="zh-CN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kumimoji="0" lang="en-US" altLang="zh-CN" sz="16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kumimoji="0" lang="zh-CN" alt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0" lang="en-US" altLang="zh-CN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kumimoji="0" lang="en-US" altLang="zh-CN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; </a:t>
                </a:r>
              </a:p>
              <a:p>
                <a:pPr lvl="2"/>
                <a:r>
                  <a:rPr lang="zh-CN" altLang="en-US" sz="2000" dirty="0"/>
                  <a:t>总共恰有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kumimoji="0"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kumimoji="0" lang="en-US" altLang="zh-CN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.</a:t>
                </a:r>
                <a:r>
                  <a:rPr lang="zh-CN" altLang="en-US" sz="2000" dirty="0"/>
                  <a:t> 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08EC7D-8206-9344-9757-11B8367654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2DC1BD-BB4F-1C4E-868A-333AD93588E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2020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年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3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月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72BC15-D96C-4248-B250-708D06807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本投影片及相应音视频仅供修读本课程同学使用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CC624E-854F-AD45-A53D-41125F739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2CBC89-708E-48CD-BCD6-CCB7D6409EDD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5553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2ADA9-5EAF-4645-9757-11A8969F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欧拉定理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08EC7D-8206-9344-9757-11B8367654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0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费马小定理其实是欧拉定理的特例</a:t>
                </a:r>
                <a:r>
                  <a:rPr kumimoji="0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kumimoji="0"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0" lang="zh-CN" altLang="en-US" sz="2800" dirty="0">
                    <a:solidFill>
                      <a:srgbClr val="0315B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欧拉定理</a:t>
                </a:r>
                <a:r>
                  <a:rPr kumimoji="0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kumimoji="0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若正整数</a:t>
                </a:r>
                <a14:m>
                  <m:oMath xmlns:m="http://schemas.openxmlformats.org/officeDocument/2006/math">
                    <m:r>
                      <a:rPr kumimoji="0" lang="en-US" altLang="zh-C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kumimoji="0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a:rPr kumimoji="0" lang="en-US" altLang="zh-C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kumimoji="0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互素，则</a:t>
                </a:r>
                <a:br>
                  <a:rPr kumimoji="0" lang="en-US" altLang="zh-CN" sz="2800" b="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kumimoji="0"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kumimoji="0"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kumimoji="0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kumimoji="0"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  (</m:t>
                    </m:r>
                    <m:r>
                      <m:rPr>
                        <m:sty m:val="p"/>
                      </m:rPr>
                      <a:rPr kumimoji="0" lang="en-US" altLang="zh-CN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kumimoji="0"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0"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0"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br>
                  <a:rPr kumimoji="0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kumimoji="0"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95275" lvl="2" indent="0" eaLnBrk="1" hangingPunct="1">
                  <a:lnSpc>
                    <a:spcPct val="110000"/>
                  </a:lnSpc>
                  <a:buClr>
                    <a:schemeClr val="tx2"/>
                  </a:buClr>
                  <a:buNone/>
                </a:pPr>
                <a:r>
                  <a:rPr kumimoji="0" lang="zh-CN" altLang="en-US" sz="21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其中</a:t>
                </a:r>
                <a:r>
                  <a:rPr kumimoji="0" lang="el-GR" altLang="zh-CN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kumimoji="0" lang="en-US" altLang="zh-CN" sz="21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zh-CN" sz="2100" i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0" lang="en-US" altLang="zh-CN" sz="21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kumimoji="0" lang="zh-CN" altLang="en-US" sz="21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称为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Euler's totient (</a:t>
                </a:r>
                <a:r>
                  <a:rPr lang="el-GR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函数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en-US" sz="21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kumimoji="0" lang="zh-CN" altLang="en-US" sz="21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不大于</a:t>
                </a:r>
                <a14:m>
                  <m:oMath xmlns:m="http://schemas.openxmlformats.org/officeDocument/2006/math">
                    <m:r>
                      <a:rPr kumimoji="0" lang="en-US" altLang="zh-CN" sz="2100" i="1" dirty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kumimoji="0" lang="zh-CN" altLang="en-US" sz="21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且与</a:t>
                </a:r>
                <a14:m>
                  <m:oMath xmlns:m="http://schemas.openxmlformats.org/officeDocument/2006/math">
                    <m:r>
                      <a:rPr kumimoji="0" lang="en-US" altLang="zh-CN" sz="2100" i="1" dirty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kumimoji="0" lang="zh-CN" altLang="en-US" sz="21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互质的正整数的个数，即</a:t>
                </a:r>
                <a:endParaRPr kumimoji="0" lang="en-US" altLang="zh-CN" sz="21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349250" lvl="1" indent="0" eaLnBrk="1" hangingPunct="1">
                  <a:lnSpc>
                    <a:spcPct val="110000"/>
                  </a:lnSpc>
                  <a:buNone/>
                </a:pPr>
                <a:r>
                  <a:rPr kumimoji="0" lang="en-US" altLang="zh-CN" sz="2000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l-GR" altLang="zh-CN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φ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= |{ 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|1 ≤ 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≤ 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 </m:t>
                    </m:r>
                    <m:r>
                      <m:rPr>
                        <m:sty m:val="p"/>
                      </m:rPr>
                      <a:rPr kumimoji="0" lang="en-US" altLang="zh-CN" sz="20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gcd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0"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= 1}|, </m:t>
                    </m:r>
                    <m:r>
                      <a:rPr kumimoji="0" lang="en-US" altLang="zh-CN" sz="20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0" lang="en-US" altLang="zh-CN" sz="20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kumimoji="0" lang="en-US" altLang="zh-CN" sz="2000" b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𝐍</m:t>
                    </m:r>
                    <m:r>
                      <a:rPr kumimoji="0" lang="en-US" altLang="zh-CN" sz="2000" i="1" baseline="3000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+</m:t>
                    </m:r>
                  </m:oMath>
                </a14:m>
                <a:endParaRPr kumimoji="0" lang="en-US" altLang="zh-CN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693737" lvl="2" indent="0" eaLnBrk="1" hangingPunct="1">
                  <a:lnSpc>
                    <a:spcPct val="110000"/>
                  </a:lnSpc>
                  <a:buNone/>
                </a:pPr>
                <a:r>
                  <a:rPr kumimoji="0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kumimoji="0"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例如</a:t>
                </a:r>
                <a:r>
                  <a:rPr kumimoji="0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:</a:t>
                </a:r>
                <a:r>
                  <a:rPr kumimoji="0"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kumimoji="0" lang="el-GR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kumimoji="0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 = 2, </a:t>
                </a:r>
                <a:r>
                  <a:rPr kumimoji="0" lang="el-GR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kumimoji="0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(4) =2, </a:t>
                </a:r>
                <a:r>
                  <a:rPr kumimoji="0" lang="el-GR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kumimoji="0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(12) =4</a:t>
                </a:r>
              </a:p>
              <a:p>
                <a:pPr>
                  <a:lnSpc>
                    <a:spcPct val="150000"/>
                  </a:lnSpc>
                </a:pPr>
                <a:endParaRPr kumimoji="0"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08EC7D-8206-9344-9757-11B8367654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35" r="-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2DC1BD-BB4F-1C4E-868A-333AD93588E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2020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年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3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月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72BC15-D96C-4248-B250-708D06807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本投影片及相应音视频仅供修读本课程同学使用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CC624E-854F-AD45-A53D-41125F739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2CBC89-708E-48CD-BCD6-CCB7D6409EDD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682AA9-8ECA-0F41-85A2-CC1303E5272E}"/>
              </a:ext>
            </a:extLst>
          </p:cNvPr>
          <p:cNvSpPr txBox="1"/>
          <p:nvPr/>
        </p:nvSpPr>
        <p:spPr>
          <a:xfrm>
            <a:off x="755576" y="5484595"/>
            <a:ext cx="7931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我们后面的课程中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将学习群论的拉格朗日定理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用该定理可较容易地证明欧拉定理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9463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C93AD-749F-0444-8C5E-CA5866B3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 </a:t>
            </a:r>
            <a:r>
              <a:rPr lang="el-GR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函数的计算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0EB1C2-27CD-D74D-B337-BC947446CA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10000"/>
                  </a:lnSpc>
                </a:pPr>
                <a:r>
                  <a:rPr kumimoji="0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 </a:t>
                </a:r>
                <a14:m>
                  <m:oMath xmlns:m="http://schemas.openxmlformats.org/officeDocument/2006/math">
                    <m:r>
                      <a:rPr kumimoji="0"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0"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Sup>
                      <m:sSubSupPr>
                        <m:ctrlPr>
                          <a:rPr kumimoji="0"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0"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kumimoji="0"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kumimoji="0"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kumimoji="0"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0"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kumimoji="0"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kumimoji="0"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kumimoji="0"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bSup>
                      <m:sSubSupPr>
                        <m:ctrlPr>
                          <a:rPr kumimoji="0"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0"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kumimoji="0"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kumimoji="0"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bSup>
                  </m:oMath>
                </a14:m>
                <a:endParaRPr kumimoji="0" lang="en-US" altLang="zh-CN" sz="2400" baseline="30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r>
                  <a:rPr kumimoji="0"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 </a:t>
                </a:r>
                <a:r>
                  <a:rPr kumimoji="0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zh-C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 </a:t>
                </a:r>
                <a:r>
                  <a:rPr kumimoji="0"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|1≤ </a:t>
                </a:r>
                <a:r>
                  <a:rPr kumimoji="0"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</a:t>
                </a:r>
                <a:r>
                  <a:rPr kumimoji="0"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kumimoji="0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kumimoji="0"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US" altLang="zh-C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整除</a:t>
                </a:r>
                <a:r>
                  <a:rPr kumimoji="0"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lvl="1" eaLnBrk="1" hangingPunct="1">
                  <a:lnSpc>
                    <a:spcPct val="110000"/>
                  </a:lnSpc>
                </a:pPr>
                <a:r>
                  <a:rPr kumimoji="0" lang="el-GR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kumimoji="0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kumimoji="0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| ~A</a:t>
                </a:r>
                <a:r>
                  <a:rPr kumimoji="0" lang="en-US" altLang="zh-C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kumimoji="0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~</a:t>
                </a:r>
                <a:r>
                  <a:rPr kumimoji="0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zh-C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kumimoji="0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… ~</a:t>
                </a:r>
                <a:r>
                  <a:rPr kumimoji="0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zh-C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:r>
                  <a:rPr kumimoji="0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</a:p>
              <a:p>
                <a:pPr lvl="1" eaLnBrk="1" hangingPunct="1">
                  <a:lnSpc>
                    <a:spcPct val="110000"/>
                  </a:lnSpc>
                  <a:buNone/>
                </a:pPr>
                <a:r>
                  <a:rPr kumimoji="0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= </a:t>
                </a:r>
                <a:r>
                  <a:rPr kumimoji="0"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kumimoji="0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(</a:t>
                </a:r>
                <a:r>
                  <a:rPr kumimoji="0"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kumimoji="0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kumimoji="0"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US" altLang="zh-C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kumimoji="0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+…+ </a:t>
                </a:r>
                <a:r>
                  <a:rPr kumimoji="0"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kumimoji="0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kumimoji="0"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US" altLang="zh-C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kumimoji="0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(</a:t>
                </a:r>
                <a:r>
                  <a:rPr kumimoji="0"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kumimoji="0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kumimoji="0"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US" altLang="zh-C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US" altLang="zh-C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+…+</a:t>
                </a:r>
                <a:r>
                  <a:rPr kumimoji="0"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kumimoji="0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kumimoji="0"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US" altLang="zh-C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k-1</a:t>
                </a:r>
                <a:r>
                  <a:rPr kumimoji="0"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US" altLang="zh-C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kumimoji="0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1" eaLnBrk="1" hangingPunct="1">
                  <a:lnSpc>
                    <a:spcPct val="110000"/>
                  </a:lnSpc>
                  <a:buNone/>
                </a:pPr>
                <a:r>
                  <a:rPr kumimoji="0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– … + (-1)</a:t>
                </a:r>
                <a:r>
                  <a:rPr kumimoji="0" lang="en-US" altLang="zh-CN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kumimoji="0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kumimoji="0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kumimoji="0"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US" altLang="zh-C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US" altLang="zh-C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kumimoji="0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kumimoji="0" lang="en-US" altLang="zh-C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US" altLang="zh-C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  <a:p>
                <a:pPr lvl="1" eaLnBrk="1" hangingPunct="1">
                  <a:lnSpc>
                    <a:spcPct val="110000"/>
                  </a:lnSpc>
                  <a:buNone/>
                </a:pPr>
                <a:r>
                  <a:rPr kumimoji="0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= </a:t>
                </a:r>
                <a:r>
                  <a:rPr kumimoji="0"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kumimoji="0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(1– 1/</a:t>
                </a:r>
                <a:r>
                  <a:rPr kumimoji="0"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US" altLang="zh-C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(1– 1/</a:t>
                </a:r>
                <a:r>
                  <a:rPr kumimoji="0"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US" altLang="zh-C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… (1– 1/</a:t>
                </a:r>
                <a:r>
                  <a:rPr kumimoji="0"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US" altLang="zh-C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kumimoji="0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eaLnBrk="1" hangingPunct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kumimoji="0" lang="el-GR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kumimoji="0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kumimoji="0"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kumimoji="0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kumimoji="0"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kumimoji="0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是素数</a:t>
                </a:r>
                <a:endParaRPr kumimoji="0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kumimoji="0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</a:t>
                </a:r>
                <a:r>
                  <a:rPr kumimoji="0"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kumimoji="0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kumimoji="0"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kumimoji="0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互素，则</a:t>
                </a:r>
                <a:r>
                  <a:rPr kumimoji="0" lang="el-GR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kumimoji="0" lang="el-GR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mn</a:t>
                </a:r>
                <a:r>
                  <a:rPr kumimoji="0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 = </a:t>
                </a:r>
                <a:r>
                  <a:rPr kumimoji="0" lang="el-GR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kumimoji="0" lang="el-GR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kumimoji="0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kumimoji="0" lang="el-GR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kumimoji="0" lang="el-GR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kumimoji="0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r>
                  <a:rPr kumimoji="0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由此亦可得到</a:t>
                </a:r>
                <a:br>
                  <a:rPr kumimoji="0" lang="en-US" altLang="zh-CN" sz="24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kumimoji="0"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  <m:d>
                      <m:dPr>
                        <m:ctrlP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kumimoji="0"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kumimoji="0"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0"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kumimoji="0"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kumimoji="0"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0"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kumimoji="0"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kumimoji="0" lang="en-US" altLang="zh-CN" sz="2400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CN" sz="2400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bSup>
                          </m:e>
                        </m:d>
                      </m:e>
                    </m:nary>
                    <m:r>
                      <a:rPr kumimoji="0"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kumimoji="0"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0"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kumimoji="0"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kumimoji="0"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kumimoji="0"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0"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  <m: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(1−</m:t>
                        </m:r>
                        <m:f>
                          <m:fPr>
                            <m:ctrlPr>
                              <a:rPr kumimoji="0"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kumimoji="0" lang="en-US" altLang="zh-CN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kumimoji="0" lang="en-US" altLang="zh-CN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kumimoji="0"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0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0EB1C2-27CD-D74D-B337-BC947446CA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3" t="-287" b="-432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CF0EA-28BB-1749-A13A-BEAC7AF3F2F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2020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年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3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月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69D87-8EB3-A642-8085-5F28134DB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本投影片及相应音视频仅供修读本课程同学使用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73DF0-6F18-AD43-B320-4003E33C6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2CBC89-708E-48CD-BCD6-CCB7D6409EDD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074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4E5F9-EE27-844A-9120-2D05A908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 </a:t>
            </a:r>
            <a:r>
              <a:rPr lang="el-GR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函数的计算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90900-6276-5C47-B8EB-7D8F2F92F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kumimoji="0" lang="el-GR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kumimoji="0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kumimoji="0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kumimoji="0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是素数</a:t>
            </a:r>
            <a:endParaRPr kumimoji="0"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kumimoji="0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kumimoji="0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互素，则</a:t>
            </a:r>
            <a:r>
              <a:rPr kumimoji="0" lang="el-GR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kumimoji="0" lang="el-GR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kumimoji="0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= </a:t>
            </a:r>
            <a:r>
              <a:rPr kumimoji="0" lang="el-GR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kumimoji="0" lang="el-GR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l-GR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kumimoji="0" lang="el-GR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280C0-528B-4340-9A6D-000BEA4B19A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2020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年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3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月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C73F41-08E0-8443-B3BE-504F7E274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本投影片及相应音视频仅供修读本课程同学使用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14DE2-6F3A-A94D-943B-E01DD6FEA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2CBC89-708E-48CD-BCD6-CCB7D6409EDD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DF7FB0-148A-E842-802E-0F7EC9FE7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284984"/>
            <a:ext cx="69469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79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52F70-480D-8149-ADED-81FDB30A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模幂运算</a:t>
            </a:r>
            <a:r>
              <a:rPr kumimoji="1" lang="en-US" altLang="zh-CN" sz="2800" dirty="0"/>
              <a:t>(modular exponentiation)</a:t>
            </a:r>
            <a:endParaRPr kumimoji="1"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315DDD-BFD9-A041-92DE-171105DD1D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综合运用中国剩余定理和欧拉</a:t>
                </a:r>
                <a:r>
                  <a:rPr kumimoji="1" lang="en-US" altLang="zh-CN" dirty="0"/>
                  <a:t>/</a:t>
                </a:r>
                <a:r>
                  <a:rPr kumimoji="1" lang="zh-CN" altLang="en-US" dirty="0"/>
                  <a:t>费马小定理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求</a:t>
                </a:r>
                <a:endParaRPr kumimoji="1" lang="en-US" altLang="zh-CN" dirty="0"/>
              </a:p>
              <a:p>
                <a:pPr marL="344487" lvl="1" indent="0">
                  <a:lnSpc>
                    <a:spcPct val="150000"/>
                  </a:lnSpc>
                  <a:buNone/>
                </a:pPr>
                <a:r>
                  <a:rPr kumimoji="1" lang="en-US" altLang="zh-CN" sz="3200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4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4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4000" b="1" i="0" dirty="0" smtClean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sz="4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4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kumimoji="1" lang="en-US" altLang="zh-CN" sz="4000" i="1" dirty="0"/>
              </a:p>
              <a:p>
                <a:pPr marL="344487" lvl="1" indent="0">
                  <a:buNone/>
                </a:pPr>
                <a:r>
                  <a:rPr lang="zh-CN" altLang="en-US" sz="2800" dirty="0"/>
                  <a:t>例如</a:t>
                </a:r>
                <a:r>
                  <a:rPr lang="en-US" altLang="zh-CN" sz="2800" dirty="0"/>
                  <a:t>:</a:t>
                </a:r>
                <a:r>
                  <a:rPr lang="zh-CN" altLang="en-US" sz="2800" dirty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130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0" dirty="0" smtClean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 48 </m:t>
                    </m:r>
                  </m:oMath>
                </a14:m>
                <a:r>
                  <a:rPr lang="en-US" altLang="zh-CN" sz="2800" dirty="0"/>
                  <a:t>  </a:t>
                </a:r>
                <a:endParaRPr kumimoji="1" lang="zh-CN" alt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315DDD-BFD9-A041-92DE-171105DD1D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20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28BE5-9299-3B46-A640-D00F400E026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2020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年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3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月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EA2836-FE26-0440-AD84-45F61D3BC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本投影片及相应音视频仅供修读本课程同学使用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ED306-48B8-7F48-B78B-92C788224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2CBC89-708E-48CD-BCD6-CCB7D6409EDD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0E934F-6137-834E-94A4-9C3DA4E11338}"/>
              </a:ext>
            </a:extLst>
          </p:cNvPr>
          <p:cNvSpPr txBox="1"/>
          <p:nvPr/>
        </p:nvSpPr>
        <p:spPr>
          <a:xfrm>
            <a:off x="2051720" y="4581128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这将是本周习题课的内容之一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鼓励同学们先行自学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87805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292F1-5573-7447-8A1A-E5D020DC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46B685-C202-984A-922A-2EA1CC6F9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简介初等数论</a:t>
            </a:r>
            <a:r>
              <a:rPr kumimoji="1" lang="zh-CN" altLang="en-US" dirty="0"/>
              <a:t>的最基本内容</a:t>
            </a:r>
            <a:endParaRPr kumimoji="1" lang="en-US" altLang="zh-CN" dirty="0"/>
          </a:p>
          <a:p>
            <a:pPr lvl="1"/>
            <a:r>
              <a:rPr lang="zh-CN" altLang="en-US" dirty="0"/>
              <a:t>整除</a:t>
            </a:r>
            <a:r>
              <a:rPr lang="en-US" altLang="zh-CN" dirty="0"/>
              <a:t>,</a:t>
            </a:r>
            <a:r>
              <a:rPr lang="zh-CN" altLang="en-US" dirty="0"/>
              <a:t> 同余算术</a:t>
            </a:r>
            <a:endParaRPr lang="en-US" altLang="zh-CN" dirty="0"/>
          </a:p>
          <a:p>
            <a:pPr lvl="1"/>
            <a:r>
              <a:rPr kumimoji="1" lang="zh-CN" altLang="en-US" dirty="0"/>
              <a:t>素数</a:t>
            </a:r>
            <a:r>
              <a:rPr kumimoji="1" lang="en-US" altLang="zh-CN" dirty="0"/>
              <a:t>,</a:t>
            </a:r>
            <a:r>
              <a:rPr kumimoji="1" lang="zh-CN" altLang="en-US" dirty="0"/>
              <a:t> 互素</a:t>
            </a:r>
            <a:r>
              <a:rPr kumimoji="1" lang="en-US" altLang="zh-CN" dirty="0"/>
              <a:t>,</a:t>
            </a:r>
            <a:r>
              <a:rPr kumimoji="1" lang="zh-CN" altLang="en-US" dirty="0"/>
              <a:t> 最大公约数</a:t>
            </a:r>
            <a:r>
              <a:rPr kumimoji="1" lang="en-US" altLang="zh-CN" dirty="0"/>
              <a:t>,</a:t>
            </a:r>
            <a:r>
              <a:rPr lang="zh-CN" altLang="zh-CN" dirty="0"/>
              <a:t>裴蜀定理</a:t>
            </a:r>
            <a:endParaRPr lang="en-US" altLang="zh-CN" dirty="0"/>
          </a:p>
          <a:p>
            <a:pPr lvl="1"/>
            <a:r>
              <a:rPr kumimoji="1" lang="zh-CN" altLang="en-US" dirty="0"/>
              <a:t>中国剩余定理</a:t>
            </a:r>
            <a:endParaRPr kumimoji="1" lang="en-US" altLang="zh-CN" dirty="0"/>
          </a:p>
          <a:p>
            <a:pPr lvl="1"/>
            <a:r>
              <a:rPr lang="zh-CN" altLang="en-US" dirty="0"/>
              <a:t>费马小定理</a:t>
            </a:r>
            <a:r>
              <a:rPr lang="en-US" altLang="zh-CN" dirty="0"/>
              <a:t>,</a:t>
            </a:r>
            <a:r>
              <a:rPr lang="zh-CN" altLang="en-US" dirty="0"/>
              <a:t> 欧拉定理</a:t>
            </a:r>
            <a:endParaRPr lang="en-US" altLang="zh-CN" dirty="0"/>
          </a:p>
          <a:p>
            <a:pPr marL="344487" lvl="1" indent="0">
              <a:buNone/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F2E59-4A0E-0644-8096-4041454A808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2020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年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3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月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97FB8-FC11-3949-9357-780845461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本投影片及相应音视频仅供修读本课程同学使用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138EA3-80CA-2240-88CE-F6D3ED963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2CBC89-708E-48CD-BCD6-CCB7D6409EDD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49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0E2DC-5DBD-7B47-A99B-96F393910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小朋友的问题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0E4E5-9459-AA4C-8D22-98519D815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37676"/>
            <a:ext cx="1115616" cy="303212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2020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5142AC-AFD3-1E47-AC58-7B2321CD1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9632" y="6537676"/>
            <a:ext cx="6703268" cy="303214"/>
          </a:xfrm>
        </p:spPr>
        <p:txBody>
          <a:bodyPr/>
          <a:lstStyle/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FD4265-4960-EA46-A42B-BD47A4E5B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53400" y="6537678"/>
            <a:ext cx="946448" cy="303212"/>
          </a:xfrm>
        </p:spPr>
        <p:txBody>
          <a:bodyPr/>
          <a:lstStyle/>
          <a:p>
            <a:fld id="{EF2CBC89-708E-48CD-BCD6-CCB7D6409ED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A000F8-39CC-654E-A363-96BF7F977595}"/>
              </a:ext>
            </a:extLst>
          </p:cNvPr>
          <p:cNvSpPr/>
          <p:nvPr/>
        </p:nvSpPr>
        <p:spPr>
          <a:xfrm>
            <a:off x="2099947" y="2996952"/>
            <a:ext cx="502263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0417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95F83-F8F9-114B-BA10-F1247028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【</a:t>
            </a:r>
            <a:r>
              <a:rPr lang="zh-CN" altLang="en-US" sz="3600" dirty="0"/>
              <a:t>兴趣阅读</a:t>
            </a:r>
            <a:r>
              <a:rPr lang="en-US" altLang="zh-CN" sz="3600" dirty="0"/>
              <a:t>】</a:t>
            </a:r>
            <a:br>
              <a:rPr lang="en-US" altLang="zh-CN" sz="3600" dirty="0"/>
            </a:br>
            <a:r>
              <a:rPr lang="zh-CN" altLang="en-US" sz="3600" dirty="0"/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的数学基础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95D87-0950-704A-B3E4-2454D921A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是广泛应用的非对称加密算法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其可靠性基于大数分解的困难性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互质，则 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l-GR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φ(</a:t>
            </a:r>
            <a:r>
              <a:rPr kumimoji="0" lang="en-US" altLang="zh-CN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 1 (mod 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, </a:t>
            </a:r>
            <a:endParaRPr kumimoji="0" lang="en-US" altLang="zh-CN" sz="2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kumimoji="0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 1 (mod </a:t>
            </a:r>
            <a:r>
              <a:rPr kumimoji="0" lang="el-GR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kumimoji="0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kumimoji="0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,  </a:t>
            </a:r>
            <a:r>
              <a:rPr kumimoji="0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 </a:t>
            </a:r>
            <a:r>
              <a:rPr kumimoji="0"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1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kumimoji="0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 </a:t>
            </a:r>
            <a:r>
              <a:rPr kumimoji="0"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(mod </a:t>
            </a:r>
            <a:r>
              <a:rPr kumimoji="0"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 1 (mod </a:t>
            </a:r>
            <a:r>
              <a:rPr kumimoji="0" lang="el-G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</a:t>
            </a:r>
            <a:r>
              <a:rPr kumimoji="0" lang="en-US" altLang="zh-CN" sz="2000" dirty="0"/>
              <a:t> 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0&lt;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 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(mod 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选取大质素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难以分解成质素乘积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 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l-G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φ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不知道</a:t>
            </a:r>
            <a:r>
              <a:rPr kumimoji="0"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的质因子，</a:t>
            </a:r>
            <a:r>
              <a:rPr kumimoji="0"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难以求出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为公钥，</a:t>
            </a:r>
            <a:r>
              <a:rPr kumimoji="0"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为私钥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，满足 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≡ 1 (mod 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加密：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(mod 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解密：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CN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(mod 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 (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why?)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1ED287-D1DB-544C-82AF-B892BB4C762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2020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年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3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月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BB6BE-A6EC-E44C-AAF0-C7A7FC604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本投影片及相应音视频仅供修读本课程同学使用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F033D-E217-6E4A-8D4E-1A126450C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2CBC89-708E-48CD-BCD6-CCB7D6409EDD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60836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 【</a:t>
            </a:r>
            <a:r>
              <a:rPr lang="zh-CN" altLang="en-US" sz="4000" dirty="0"/>
              <a:t>兴趣阅读</a:t>
            </a:r>
            <a:r>
              <a:rPr lang="en-US" altLang="zh-CN" sz="4000" dirty="0"/>
              <a:t>】</a:t>
            </a:r>
            <a:br>
              <a:rPr lang="en-US" altLang="zh-CN" sz="4000" dirty="0"/>
            </a:br>
            <a:r>
              <a:rPr lang="zh-CN" altLang="en-US" sz="4000" dirty="0"/>
              <a:t>   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关于素数的定理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2"/>
            <a:ext cx="8229600" cy="4662065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任意给定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，存在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个成等差级数的素数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陶哲轩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格林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2004)</a:t>
            </a: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举例：当</a:t>
            </a:r>
            <a:r>
              <a:rPr kumimoji="0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K=3</a:t>
            </a:r>
            <a:r>
              <a:rPr kumimoji="0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时，我们有</a:t>
            </a:r>
            <a:r>
              <a:rPr kumimoji="0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3, 7, 11</a:t>
            </a:r>
            <a:r>
              <a:rPr kumimoji="0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</a:pPr>
            <a:endParaRPr kumimoji="0"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</a:pPr>
            <a:endParaRPr kumimoji="0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</a:pPr>
            <a:endParaRPr kumimoji="0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</a:pP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任一大于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的偶数都可以写成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个素数之和？</a:t>
            </a:r>
            <a:endParaRPr kumimoji="0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kumimoji="0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1+1</a:t>
            </a:r>
            <a:r>
              <a:rPr kumimoji="0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（哥德巴赫猜想，</a:t>
            </a:r>
            <a:r>
              <a:rPr kumimoji="0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1742</a:t>
            </a:r>
            <a:r>
              <a:rPr kumimoji="0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0"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kumimoji="0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1+2</a:t>
            </a:r>
            <a:r>
              <a:rPr kumimoji="0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（陈景润证明，</a:t>
            </a:r>
            <a:r>
              <a:rPr kumimoji="0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1966</a:t>
            </a:r>
            <a:r>
              <a:rPr kumimoji="0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0"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</a:pP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素数的分布？</a:t>
            </a:r>
            <a:endParaRPr kumimoji="0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无穷多个“特殊形式的素数”，比如：搜寻尽可能大的梅森素数。</a:t>
            </a:r>
            <a:endParaRPr kumimoji="0"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不超过</a:t>
            </a:r>
            <a:r>
              <a:rPr kumimoji="0"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的素数有多少个？接近于</a:t>
            </a:r>
            <a:r>
              <a:rPr kumimoji="0"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kumimoji="0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ln </a:t>
            </a:r>
            <a:r>
              <a:rPr kumimoji="0"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kumimoji="0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充分大时）</a:t>
            </a:r>
            <a:endParaRPr kumimoji="0"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</a:pPr>
            <a:endParaRPr kumimoji="0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</a:pPr>
            <a:endParaRPr kumimoji="0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819" name="Picture 2" descr="http://upload.wikimedia.org/wikipedia/commons/thumb/7/72/Tao_terence_download_2.jpg/1280px-Tao_terence_download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63" y="2193131"/>
            <a:ext cx="18383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4" descr="http://pic.baike.soso.com/p/20130514/20130514192211-81486458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3933825"/>
            <a:ext cx="1914525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70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【</a:t>
            </a:r>
            <a:r>
              <a:rPr lang="zh-CN" altLang="en-US" dirty="0"/>
              <a:t>兴趣阅读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zh-CN" altLang="en-US" dirty="0"/>
              <a:t>   张益唐 与 孪生素数猜想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27" y="1916113"/>
            <a:ext cx="6335713" cy="3562350"/>
          </a:xfrm>
        </p:spPr>
      </p:pic>
      <p:sp>
        <p:nvSpPr>
          <p:cNvPr id="5" name="矩形 4"/>
          <p:cNvSpPr/>
          <p:nvPr/>
        </p:nvSpPr>
        <p:spPr>
          <a:xfrm>
            <a:off x="6878926" y="2816061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庾信平生最萧瑟，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暮年诗赋动江关</a:t>
            </a:r>
          </a:p>
        </p:txBody>
      </p:sp>
      <p:sp>
        <p:nvSpPr>
          <p:cNvPr id="6" name="矩形 5"/>
          <p:cNvSpPr/>
          <p:nvPr/>
        </p:nvSpPr>
        <p:spPr>
          <a:xfrm>
            <a:off x="6981872" y="2101498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生于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1955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80095" y="5811018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554" y="5811018"/>
            <a:ext cx="4180587" cy="50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93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4F072-D6C6-124C-89CA-F4A14FF2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自然数的直觉理解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5F398-C04B-4540-8120-BEF794D77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zh-CN" altLang="en-US" dirty="0"/>
              <a:t>自然数</a:t>
            </a:r>
            <a:r>
              <a:rPr kumimoji="1" lang="en-US" altLang="zh-CN" sz="2800" dirty="0"/>
              <a:t>(Natural Numbers)</a:t>
            </a:r>
            <a:r>
              <a:rPr kumimoji="1" lang="zh-CN" altLang="en-US" dirty="0"/>
              <a:t>的用途</a:t>
            </a:r>
            <a:endParaRPr kumimoji="1"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记序</a:t>
            </a:r>
            <a:r>
              <a:rPr lang="en-US" altLang="zh-CN" dirty="0"/>
              <a:t>	-	</a:t>
            </a:r>
            <a:r>
              <a:rPr lang="zh-CN" altLang="en-US" b="1" dirty="0">
                <a:solidFill>
                  <a:srgbClr val="0315BD"/>
                </a:solidFill>
              </a:rPr>
              <a:t>序数</a:t>
            </a:r>
            <a:r>
              <a:rPr lang="zh-CN" altLang="en-US" dirty="0"/>
              <a:t> </a:t>
            </a:r>
            <a:r>
              <a:rPr lang="en-US" altLang="zh-CN" sz="2400" dirty="0"/>
              <a:t>(Ordinal Numbers)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记量</a:t>
            </a:r>
            <a:r>
              <a:rPr lang="en-US" altLang="zh-CN" dirty="0"/>
              <a:t>	-	</a:t>
            </a:r>
            <a:r>
              <a:rPr lang="zh-CN" altLang="en-US" b="1" dirty="0">
                <a:solidFill>
                  <a:srgbClr val="0315BD"/>
                </a:solidFill>
              </a:rPr>
              <a:t>基数</a:t>
            </a:r>
            <a:r>
              <a:rPr lang="zh-CN" altLang="en-US" dirty="0"/>
              <a:t> </a:t>
            </a:r>
            <a:r>
              <a:rPr lang="en-US" altLang="zh-CN" sz="2400" dirty="0"/>
              <a:t>(Cardinal Numbers)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kumimoji="1" lang="zh-CN" altLang="en-US" dirty="0"/>
              <a:t>记名</a:t>
            </a:r>
            <a:r>
              <a:rPr kumimoji="1" lang="en-US" altLang="zh-CN" dirty="0"/>
              <a:t>	-	</a:t>
            </a:r>
            <a:r>
              <a:rPr kumimoji="1" lang="en-US" altLang="zh-CN" sz="2400" dirty="0"/>
              <a:t>Nominal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Numbers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7E2CF-D935-8A44-AF71-6CA167B9B4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2020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8971C4-46C8-A743-AEA2-A0608B86E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AE412-0AB0-9343-8CAA-7E321F055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240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A7B31-1AD6-C54B-9820-73A27EA2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dirty="0"/>
              <a:t>皮亚诺公理</a:t>
            </a:r>
            <a:br>
              <a:rPr kumimoji="1" lang="zh-CN" altLang="en-US" sz="3600" dirty="0"/>
            </a:br>
            <a:r>
              <a:rPr kumimoji="1" lang="en-US" altLang="zh-CN" sz="3200" dirty="0"/>
              <a:t>(Peano axioms for natural numbers)</a:t>
            </a:r>
            <a:endParaRPr kumimoji="1"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219CED-FE92-B641-B6C7-A0DA9CB442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19263"/>
                <a:ext cx="8147248" cy="4411662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zh-CN" altLang="en-US" sz="2800" b="1" dirty="0">
                    <a:solidFill>
                      <a:srgbClr val="0315BD"/>
                    </a:solidFill>
                  </a:rPr>
                  <a:t>零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记作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000" dirty="0"/>
                  <a:t>)</a:t>
                </a:r>
                <a:r>
                  <a:rPr lang="zh-CN" altLang="en-US" sz="2800" dirty="0"/>
                  <a:t>是个</a:t>
                </a:r>
                <a:r>
                  <a:rPr lang="zh-CN" altLang="en-US" sz="2800" b="1" dirty="0">
                    <a:solidFill>
                      <a:srgbClr val="0315BD"/>
                    </a:solidFill>
                  </a:rPr>
                  <a:t>自然数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自然数集记作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N, 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ℕ</m:t>
                    </m:r>
                  </m:oMath>
                </a14:m>
                <a:r>
                  <a:rPr lang="en-US" altLang="zh-CN" sz="2000" dirty="0"/>
                  <a:t>)</a:t>
                </a:r>
                <a:r>
                  <a:rPr lang="en-US" altLang="zh-CN" sz="2800" dirty="0"/>
                  <a:t>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sz="2800" dirty="0"/>
                  <a:t>每个自然数</a:t>
                </a:r>
                <a:r>
                  <a:rPr lang="en-US" altLang="zh-CN" sz="2000" dirty="0"/>
                  <a:t>(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dirty="0"/>
                  <a:t>)</a:t>
                </a:r>
                <a:r>
                  <a:rPr lang="zh-CN" altLang="en-US" sz="2800" dirty="0"/>
                  <a:t>都有一个自然数</a:t>
                </a:r>
                <a:r>
                  <a:rPr lang="zh-CN" altLang="en-US" sz="2800" b="1" dirty="0">
                    <a:solidFill>
                      <a:srgbClr val="0315BD"/>
                    </a:solidFill>
                  </a:rPr>
                  <a:t>后继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(</a:t>
                </a:r>
                <a:r>
                  <a:rPr lang="en-US" altLang="zh-CN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  <a:r>
                  <a:rPr lang="en-US" altLang="zh-CN" sz="2800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sz="2800" dirty="0"/>
                  <a:t>零不是任何自然数的后继</a:t>
                </a:r>
                <a:r>
                  <a:rPr lang="en-US" altLang="zh-CN" sz="2800" dirty="0"/>
                  <a:t>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sz="2800" dirty="0"/>
                  <a:t>不同的自然数有不同的后继</a:t>
                </a:r>
                <a:r>
                  <a:rPr lang="en-US" altLang="zh-CN" sz="2800" dirty="0"/>
                  <a:t>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sz="2800" dirty="0"/>
                  <a:t>设由自然数组成的某个集合含有零，且每当该集合含有某个自然数时便也同时含有这个数的后继，那么该集合定含有全部自然数</a:t>
                </a:r>
                <a:r>
                  <a:rPr lang="en-US" altLang="zh-CN" sz="2800" dirty="0"/>
                  <a:t>.</a:t>
                </a:r>
                <a:r>
                  <a:rPr lang="zh-CN" altLang="en-US" sz="2800" dirty="0"/>
                  <a:t> </a:t>
                </a:r>
                <a:br>
                  <a:rPr lang="en-US" altLang="zh-CN" sz="2800" dirty="0"/>
                </a:br>
                <a:r>
                  <a:rPr lang="en-US" altLang="zh-CN" sz="2800" dirty="0"/>
                  <a:t>【</a:t>
                </a:r>
                <a:r>
                  <a:rPr lang="zh-CN" altLang="en-US" sz="2800" dirty="0"/>
                  <a:t>归纳公理</a:t>
                </a:r>
                <a:r>
                  <a:rPr lang="en-US" altLang="zh-CN" sz="2800" dirty="0"/>
                  <a:t>】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219CED-FE92-B641-B6C7-A0DA9CB44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19263"/>
                <a:ext cx="8147248" cy="4411662"/>
              </a:xfrm>
              <a:blipFill>
                <a:blip r:embed="rId3"/>
                <a:stretch>
                  <a:fillRect l="-623" t="-1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A3F67-F53A-384B-9EDE-A72107F1FE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2020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384365-7E5B-6644-BC80-39E752A12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1FD55-43F8-8843-AD0F-7C5F7B91C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815173-BA59-FF4D-A78C-1D2B29091626}"/>
              </a:ext>
            </a:extLst>
          </p:cNvPr>
          <p:cNvSpPr txBox="1"/>
          <p:nvPr/>
        </p:nvSpPr>
        <p:spPr>
          <a:xfrm>
            <a:off x="449532" y="5877272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注：此处略去了关于自然数“相等”的四条公理。</a:t>
            </a:r>
          </a:p>
        </p:txBody>
      </p:sp>
    </p:spTree>
    <p:extLst>
      <p:ext uri="{BB962C8B-B14F-4D97-AF65-F5344CB8AC3E}">
        <p14:creationId xmlns:p14="http://schemas.microsoft.com/office/powerpoint/2010/main" val="389730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8E8A2-FD80-8544-B222-9E836710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dirty="0">
                <a:solidFill>
                  <a:srgbClr val="330066"/>
                </a:solidFill>
              </a:rPr>
              <a:t>皮亚诺公理</a:t>
            </a:r>
            <a:br>
              <a:rPr kumimoji="1" lang="zh-CN" altLang="en-US" sz="3600" dirty="0">
                <a:solidFill>
                  <a:srgbClr val="330066"/>
                </a:solidFill>
              </a:rPr>
            </a:br>
            <a:r>
              <a:rPr kumimoji="1" lang="en-US" altLang="zh-CN" sz="3200" dirty="0">
                <a:solidFill>
                  <a:srgbClr val="330066"/>
                </a:solidFill>
              </a:rPr>
              <a:t>(Peano axioms for natural numbers)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0E7543-BAE9-1744-80BE-9B2B74FB950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2020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0FE98-DDE3-6947-A627-BFBC91DEE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01192-25DA-1442-BAA9-74B0A464D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1C1FB03-6C19-C04D-9384-7A503BC53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15" y="2060848"/>
            <a:ext cx="6920569" cy="339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69ADC-5B07-B147-851B-EF71C9B4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自然数的集合论构造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EE07F-1C29-3D48-A148-0BA104375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自然数：从“理论”到“模型”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目标：</a:t>
            </a:r>
            <a:endParaRPr lang="en-US" altLang="zh-CN" dirty="0"/>
          </a:p>
          <a:p>
            <a:pPr lvl="1"/>
            <a:r>
              <a:rPr lang="zh-CN" altLang="en-US" dirty="0"/>
              <a:t>从集合和集合运算出发，构造一个结构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满足皮亚诺公理。</a:t>
            </a: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2158B2-A77B-D747-A8EF-698AF73474D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2020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11F319-385B-C848-95FB-BD4F84AD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4C8B22-B251-744B-BCFE-1521F3088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84068E8-BB72-8F4D-BB8D-510468B03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3958400"/>
            <a:ext cx="19177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3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B2F13-BA71-F943-8CC0-CED647D65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诺伊曼</a:t>
            </a:r>
            <a:r>
              <a:rPr lang="en-US" altLang="zh-CN" sz="3200" dirty="0"/>
              <a:t>(von Neumann)</a:t>
            </a:r>
            <a:r>
              <a:rPr lang="zh-CN" altLang="en-US" dirty="0"/>
              <a:t>的</a:t>
            </a:r>
            <a:br>
              <a:rPr lang="en-US" altLang="zh-CN" dirty="0"/>
            </a:br>
            <a:r>
              <a:rPr lang="zh-CN" altLang="en-US" dirty="0"/>
              <a:t>自然数（序数）构造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EE3B2-7153-9C43-99B0-5E239D271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记号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dirty="0"/>
              <a:t>表示：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Ø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zh-CN" altLang="en-US" dirty="0"/>
              <a:t>函数</a:t>
            </a:r>
            <a:r>
              <a:rPr kumimoji="1" lang="en-US" altLang="zh-CN" dirty="0"/>
              <a:t> 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{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自然数集合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endParaRPr kumimoji="0"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endParaRPr kumimoji="0"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endParaRPr kumimoji="0"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endParaRPr kumimoji="0"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4487" lvl="1" indent="0">
              <a:buNone/>
            </a:pPr>
            <a:endParaRPr kumimoji="0"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A055D-33E8-D74B-94B3-B2291139016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2020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E357C-178D-0C45-873B-D762C07A5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BCF0B8-3863-764A-9BBE-3436EA0B2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2FE0283-406D-3642-ABB3-D9EA5A3BD297}"/>
              </a:ext>
            </a:extLst>
          </p:cNvPr>
          <p:cNvGrpSpPr/>
          <p:nvPr/>
        </p:nvGrpSpPr>
        <p:grpSpPr>
          <a:xfrm>
            <a:off x="896330" y="3573016"/>
            <a:ext cx="7351340" cy="1918919"/>
            <a:chOff x="896330" y="3573016"/>
            <a:chExt cx="7351340" cy="1918919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6832645-74E9-C542-8B56-ECB6F5CD2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4862" y="3573016"/>
              <a:ext cx="7272808" cy="1512168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EB428EA-CB81-494C-BEC6-19CA20C77FE7}"/>
                </a:ext>
              </a:extLst>
            </p:cNvPr>
            <p:cNvSpPr txBox="1"/>
            <p:nvPr/>
          </p:nvSpPr>
          <p:spPr>
            <a:xfrm>
              <a:off x="896330" y="5030270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sp>
        <p:nvSpPr>
          <p:cNvPr id="12" name="圆角矩形标注 11">
            <a:extLst>
              <a:ext uri="{FF2B5EF4-FFF2-40B4-BE49-F238E27FC236}">
                <a16:creationId xmlns:a16="http://schemas.microsoft.com/office/drawing/2014/main" id="{8DCC40DF-8F73-7B44-947C-E9943C793B28}"/>
              </a:ext>
            </a:extLst>
          </p:cNvPr>
          <p:cNvSpPr/>
          <p:nvPr/>
        </p:nvSpPr>
        <p:spPr bwMode="auto">
          <a:xfrm>
            <a:off x="6300192" y="3166263"/>
            <a:ext cx="2465140" cy="1007917"/>
          </a:xfrm>
          <a:prstGeom prst="wedgeRoundRectCallout">
            <a:avLst>
              <a:gd name="adj1" fmla="val 8268"/>
              <a:gd name="adj2" fmla="val 9692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每个（序）数都定义为由所有在其前面的数构成的集合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圆角矩形标注 12">
            <a:extLst>
              <a:ext uri="{FF2B5EF4-FFF2-40B4-BE49-F238E27FC236}">
                <a16:creationId xmlns:a16="http://schemas.microsoft.com/office/drawing/2014/main" id="{AE8C49ED-11F8-574D-8349-C51CA229CBE1}"/>
              </a:ext>
            </a:extLst>
          </p:cNvPr>
          <p:cNvSpPr/>
          <p:nvPr/>
        </p:nvSpPr>
        <p:spPr bwMode="auto">
          <a:xfrm>
            <a:off x="1314240" y="5529759"/>
            <a:ext cx="3617800" cy="902791"/>
          </a:xfrm>
          <a:prstGeom prst="wedgeRoundRectCallout">
            <a:avLst>
              <a:gd name="adj1" fmla="val -43292"/>
              <a:gd name="adj2" fmla="val -6365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麻烦在这里！如何保证没有引入其它东西？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186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7105</TotalTime>
  <Words>5029</Words>
  <Application>Microsoft Macintosh PowerPoint</Application>
  <PresentationFormat>全屏显示(4:3)</PresentationFormat>
  <Paragraphs>455</Paragraphs>
  <Slides>42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STFangsong</vt:lpstr>
      <vt:lpstr>华文楷体</vt:lpstr>
      <vt:lpstr>SimSun</vt:lpstr>
      <vt:lpstr>KaiTi</vt:lpstr>
      <vt:lpstr>Arial</vt:lpstr>
      <vt:lpstr>Cambria Math</vt:lpstr>
      <vt:lpstr>Tahoma</vt:lpstr>
      <vt:lpstr>Times New Roman</vt:lpstr>
      <vt:lpstr>Wingdings</vt:lpstr>
      <vt:lpstr>Network</vt:lpstr>
      <vt:lpstr>自然数与数论初步</vt:lpstr>
      <vt:lpstr>提要</vt:lpstr>
      <vt:lpstr>自然数</vt:lpstr>
      <vt:lpstr>小朋友的问题</vt:lpstr>
      <vt:lpstr>自然数的直觉理解</vt:lpstr>
      <vt:lpstr>皮亚诺公理 (Peano axioms for natural numbers)</vt:lpstr>
      <vt:lpstr>皮亚诺公理 (Peano axioms for natural numbers)</vt:lpstr>
      <vt:lpstr>自然数的集合论构造</vt:lpstr>
      <vt:lpstr>冯·诺伊曼(von Neumann)的 自然数（序数）构造</vt:lpstr>
      <vt:lpstr>冯·诺伊曼的 自然数构造</vt:lpstr>
      <vt:lpstr>冯·诺伊曼的 自然数构造</vt:lpstr>
      <vt:lpstr>自然数的算术运算</vt:lpstr>
      <vt:lpstr>自然数的算术运算</vt:lpstr>
      <vt:lpstr>自然数的算术运算</vt:lpstr>
      <vt:lpstr>小结</vt:lpstr>
      <vt:lpstr>数论初步</vt:lpstr>
      <vt:lpstr>提要</vt:lpstr>
      <vt:lpstr>从自然数到整数</vt:lpstr>
      <vt:lpstr>整数（Integer, 整数集记作Z, Z）</vt:lpstr>
      <vt:lpstr>整数除法</vt:lpstr>
      <vt:lpstr>整数除法</vt:lpstr>
      <vt:lpstr>同余</vt:lpstr>
      <vt:lpstr>同余算术(高斯, Gauss)</vt:lpstr>
      <vt:lpstr>同余算术(高斯, Gauss)</vt:lpstr>
      <vt:lpstr>素数（Prime）</vt:lpstr>
      <vt:lpstr>算术基本定理</vt:lpstr>
      <vt:lpstr>最大公约数（Greatest Common Divisor）</vt:lpstr>
      <vt:lpstr>欧几里德算法（求最大公约数）</vt:lpstr>
      <vt:lpstr>裴蜀定理 (Bézout's identity)</vt:lpstr>
      <vt:lpstr>同余方程</vt:lpstr>
      <vt:lpstr>同余方程组</vt:lpstr>
      <vt:lpstr>中国剩余定理</vt:lpstr>
      <vt:lpstr>中国剩余定理</vt:lpstr>
      <vt:lpstr>费马小定理(Fermat's little theorem)</vt:lpstr>
      <vt:lpstr>欧拉定理</vt:lpstr>
      <vt:lpstr>Euler φ函数的计算</vt:lpstr>
      <vt:lpstr>Euler φ函数的计算</vt:lpstr>
      <vt:lpstr>模幂运算(modular exponentiation)</vt:lpstr>
      <vt:lpstr>小结</vt:lpstr>
      <vt:lpstr>【兴趣阅读】  RSA的数学基础</vt:lpstr>
      <vt:lpstr> 【兴趣阅读】    关于素数的定理</vt:lpstr>
      <vt:lpstr> 【兴趣阅读】    张益唐 与 孪生素数猜想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二元关系的性质</dc:title>
  <dc:creator>CHEN DAOXU</dc:creator>
  <cp:lastModifiedBy>Xiaoxing Ma</cp:lastModifiedBy>
  <cp:revision>268</cp:revision>
  <cp:lastPrinted>1601-01-01T00:00:00Z</cp:lastPrinted>
  <dcterms:created xsi:type="dcterms:W3CDTF">2001-04-23T02:58:46Z</dcterms:created>
  <dcterms:modified xsi:type="dcterms:W3CDTF">2020-03-08T12:45:07Z</dcterms:modified>
</cp:coreProperties>
</file>