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7" r:id="rId2"/>
  </p:sldMasterIdLst>
  <p:notesMasterIdLst>
    <p:notesMasterId r:id="rId10"/>
  </p:notesMasterIdLst>
  <p:sldIdLst>
    <p:sldId id="256" r:id="rId3"/>
    <p:sldId id="263" r:id="rId4"/>
    <p:sldId id="258" r:id="rId5"/>
    <p:sldId id="261" r:id="rId6"/>
    <p:sldId id="264" r:id="rId7"/>
    <p:sldId id="259" r:id="rId8"/>
    <p:sldId id="262" r:id="rId9"/>
  </p:sldIdLst>
  <p:sldSz cx="9144000" cy="5148263"/>
  <p:notesSz cx="6858000" cy="9144000"/>
  <p:defaultTextStyle>
    <a:defPPr>
      <a:defRPr lang="zh-CN"/>
    </a:defPPr>
    <a:lvl1pPr marL="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13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002060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7A321-F3D9-4C81-BB44-B8E478C3E066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65937-FCC7-47CE-8B46-06F747D535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1pPr>
    <a:lvl2pPr marL="3437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2pPr>
    <a:lvl3pPr marL="6875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3pPr>
    <a:lvl4pPr marL="10313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4pPr>
    <a:lvl5pPr marL="1375066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5pPr>
    <a:lvl6pPr marL="1718833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6pPr>
    <a:lvl7pPr marL="2062600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7pPr>
    <a:lvl8pPr marL="2406367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8pPr>
    <a:lvl9pPr marL="2750134" algn="l" defTabSz="687533" rtl="0" eaLnBrk="1" latinLnBrk="0" hangingPunct="1">
      <a:defRPr sz="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3" y="223201"/>
            <a:ext cx="2108880" cy="522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94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1255"/>
            <a:ext cx="4629150" cy="36586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dirty="0"/>
              <a:t>Click to add pictures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56EE-3EB6-48A8-9004-22005D6F3B0D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5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472400"/>
            <a:ext cx="6858000" cy="1152000"/>
          </a:xfrm>
        </p:spPr>
        <p:txBody>
          <a:bodyPr anchor="b"/>
          <a:lstStyle>
            <a:lvl1pPr algn="ctr">
              <a:defRPr sz="4500" baseline="0">
                <a:solidFill>
                  <a:srgbClr val="63065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689200"/>
            <a:ext cx="6858000" cy="666000"/>
          </a:xfr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GOES HERE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3201"/>
            <a:ext cx="2108880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9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1538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4876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178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58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3787200" cy="375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4870800" y="28440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400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950400" y="9072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sz="half" idx="12" hasCustomPrompt="1"/>
          </p:nvPr>
        </p:nvSpPr>
        <p:spPr>
          <a:xfrm>
            <a:off x="950400" y="2840400"/>
            <a:ext cx="77076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4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9504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950400" y="360000"/>
            <a:ext cx="7707600" cy="4896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3" name="内容占位符 3"/>
          <p:cNvSpPr>
            <a:spLocks noGrp="1"/>
          </p:cNvSpPr>
          <p:nvPr>
            <p:ph sz="half" idx="12" hasCustomPrompt="1"/>
          </p:nvPr>
        </p:nvSpPr>
        <p:spPr>
          <a:xfrm>
            <a:off x="4870800" y="9072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950400" y="2840400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5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870800" y="2840618"/>
            <a:ext cx="3787200" cy="18216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18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15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79201"/>
            <a:ext cx="7886700" cy="36360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90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4"/>
            <a:ext cx="4629150" cy="3659187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sz="3200"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sz="2800"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sz="2400"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sz="2000"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0240" y="342900"/>
            <a:ext cx="2949575" cy="1201738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87788" y="741364"/>
            <a:ext cx="4629150" cy="365918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to add pictures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40" y="1544639"/>
            <a:ext cx="2949575" cy="2860675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23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2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13964" y="274639"/>
            <a:ext cx="844036" cy="4362450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4639"/>
            <a:ext cx="7025984" cy="4362450"/>
          </a:xfrm>
        </p:spPr>
        <p:txBody>
          <a:bodyPr vert="eaVert"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5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283491"/>
            <a:ext cx="7886700" cy="2141534"/>
          </a:xfrm>
        </p:spPr>
        <p:txBody>
          <a:bodyPr anchor="b"/>
          <a:lstStyle>
            <a:lvl1pPr>
              <a:defRPr sz="4500">
                <a:latin typeface="Arial Narrow" panose="020B060602020203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5285"/>
            <a:ext cx="7886700" cy="112618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here to edit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2B08-3EA3-41BF-B421-FEB4AE47B4B9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982800"/>
            <a:ext cx="3886200" cy="3632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982800"/>
            <a:ext cx="3886200" cy="3632400"/>
          </a:xfrm>
        </p:spPr>
        <p:txBody>
          <a:bodyPr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97F0-3F40-4E8D-AD72-3EF4C46A3CD8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674000"/>
            <a:ext cx="38808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004400"/>
            <a:ext cx="3888000" cy="6156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27352" y="1674000"/>
            <a:ext cx="3888000" cy="29484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574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986128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01E6E-D92E-4C52-A98F-A9E10A9340D6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27752" y="2890800"/>
            <a:ext cx="7887600" cy="1818000"/>
          </a:xfr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lvl1pPr>
            <a:lvl2pPr marL="6286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lvl2pPr>
            <a:lvl3pPr marL="9715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lvl3pPr>
            <a:lvl4pPr marL="1314450" marR="0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9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0000"/>
            <a:ext cx="7886700" cy="489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29C2-3C36-4069-9E85-5BF3A0DCB578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20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3697-D339-4047-AF9F-C94934425D83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98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3218"/>
            <a:ext cx="2949178" cy="120126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1255"/>
            <a:ext cx="4629150" cy="36586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4479"/>
            <a:ext cx="2949178" cy="286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8FB5-04D9-4225-B74F-1A2F4016A2D2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51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9"/>
            <a:ext cx="7886700" cy="995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  <a:p>
            <a:pPr lvl="1"/>
            <a:r>
              <a:rPr lang="en-US" altLang="zh-CN" dirty="0"/>
              <a:t> 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Forth level</a:t>
            </a:r>
            <a:endParaRPr lang="zh-CN" altLang="en-US" dirty="0"/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3" y="4809601"/>
            <a:ext cx="9143999" cy="342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4091" y="4844886"/>
            <a:ext cx="1254792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EEEC610F-3C03-4981-BC45-48C127B3AC92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885" y="4844886"/>
            <a:ext cx="506467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463E1EE8-403A-4D2D-AB26-5BF439A27F6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75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Clr>
          <a:srgbClr val="63065F"/>
        </a:buClr>
        <a:buSzPct val="80000"/>
        <a:buFont typeface="Wingdings" panose="05000000000000000000" pitchFamily="2" charset="2"/>
        <a:buChar char="n"/>
        <a:defRPr sz="21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SzPct val="80000"/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62"/>
        </a:buClr>
        <a:buFont typeface="Calibri" panose="020F0502020204030204" pitchFamily="34" charset="0"/>
        <a:buChar char="–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2857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Calibri" panose="020F0502020204030204" pitchFamily="34" charset="0"/>
        <a:buChar char="»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63065F"/>
        </a:buClr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50400" y="360000"/>
            <a:ext cx="7707600" cy="4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0400" y="972000"/>
            <a:ext cx="7707600" cy="36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title style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28650" marR="0" lvl="1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Second level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71550" marR="0" lvl="2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62"/>
              </a:buClr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314450" marR="0" lvl="3" indent="-2857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Calibri" panose="020F0502020204030204" pitchFamily="34" charset="0"/>
              <a:buChar char="»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Forth level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543050" marR="0" lvl="4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065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-2"/>
            <a:ext cx="453710" cy="5148000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54800"/>
            <a:ext cx="45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5E0EEDB-9B5D-440F-BD19-32387C535F4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78000" y="4744800"/>
            <a:ext cx="10800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F15C4C5-76F9-4B83-ABA4-A55D550700EF}" type="datetimeFigureOut">
              <a:rPr lang="zh-CN" altLang="en-US" smtClean="0"/>
              <a:pPr/>
              <a:t>2020/2/17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20" r:id="rId5"/>
    <p:sldLayoutId id="2147483719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rgbClr val="63065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n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Pct val="80000"/>
        <a:buFont typeface="Wingdings" panose="05000000000000000000" pitchFamily="2" charset="2"/>
        <a:buChar char="l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62"/>
        </a:buClr>
        <a:buSzTx/>
        <a:buFont typeface="Calibri" panose="020F050202020403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marR="0" indent="-2857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Calibri" panose="020F0502020204030204" pitchFamily="34" charset="0"/>
        <a:buChar char="»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63065F"/>
        </a:buClr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69C335-083A-4339-B9EC-FF3E7171C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0</a:t>
            </a:r>
            <a:r>
              <a:rPr lang="zh-CN" altLang="en-US" sz="4800" dirty="0"/>
              <a:t>次习题课</a:t>
            </a:r>
            <a:endParaRPr lang="zh-CN" altLang="en-US" sz="4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2D035BE-90E0-40CD-B8C7-C07A3F64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95685"/>
            <a:ext cx="6858000" cy="666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丁文韬 丁基伟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20D074-8AD5-4037-ABDE-5979F210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C7451-1419-4202-A27F-AE347845A433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7ED08A9-2F25-4BF3-BFB4-316483257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常规</a:t>
            </a:r>
            <a:r>
              <a:rPr lang="zh-CN" altLang="en-US" dirty="0" smtClean="0"/>
              <a:t>情况下，分数由平时分、期中、期末三部分构成</a:t>
            </a:r>
            <a:endParaRPr lang="en-US" altLang="zh-CN" dirty="0" smtClean="0"/>
          </a:p>
          <a:p>
            <a:r>
              <a:rPr lang="zh-CN" altLang="en-US" dirty="0" smtClean="0"/>
              <a:t>经验</a:t>
            </a:r>
            <a:r>
              <a:rPr lang="zh-CN" altLang="en-US" dirty="0"/>
              <a:t>上平时分的比例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30%</a:t>
            </a:r>
            <a:r>
              <a:rPr lang="zh-CN" altLang="en-US" dirty="0" smtClean="0"/>
              <a:t>左右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平时分主要由作业成绩、签到、课堂表现（小测等）构成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作业成绩是</a:t>
            </a:r>
            <a:r>
              <a:rPr lang="zh-CN" altLang="en-US" dirty="0"/>
              <a:t>平时分中</a:t>
            </a:r>
            <a:r>
              <a:rPr lang="zh-CN" altLang="en-US" dirty="0" smtClean="0"/>
              <a:t>最主要的</a:t>
            </a:r>
            <a:r>
              <a:rPr lang="zh-CN" altLang="en-US" dirty="0"/>
              <a:t>部分，各次作业权值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lang="zh-CN" altLang="en-US" dirty="0"/>
              <a:t>平时分的均值会与各平行班对齐，因此不用担心作业打分是否低于其他班级</a:t>
            </a:r>
            <a:endParaRPr lang="en-US" altLang="zh-CN" dirty="0"/>
          </a:p>
          <a:p>
            <a:pPr lvl="1"/>
            <a:r>
              <a:rPr lang="zh-CN" altLang="en-US" dirty="0"/>
              <a:t>但是方差不会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课程分数的构成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0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提交与反馈流程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周发布的作业，在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周之前提交，于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周的</a:t>
            </a:r>
            <a:r>
              <a:rPr lang="zh-CN" altLang="en-US" b="1" dirty="0" smtClean="0"/>
              <a:t>习题课</a:t>
            </a:r>
            <a:r>
              <a:rPr lang="zh-CN" altLang="en-US" dirty="0" smtClean="0"/>
              <a:t>做重点讲解，正常情况下在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周内完成批改。</a:t>
            </a:r>
            <a:endParaRPr lang="en-US" altLang="zh-CN" dirty="0" smtClean="0"/>
          </a:p>
          <a:p>
            <a:r>
              <a:rPr lang="zh-CN" altLang="en-US" dirty="0" smtClean="0"/>
              <a:t>提交格式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格式不限，上传照片、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文档或是在答题框输入（不推荐）皆可</a:t>
            </a:r>
            <a:endParaRPr lang="en-US" altLang="zh-CN" dirty="0" smtClean="0"/>
          </a:p>
          <a:p>
            <a:r>
              <a:rPr lang="zh-CN" altLang="en-US" dirty="0"/>
              <a:t>未能及时提交的，</a:t>
            </a:r>
            <a:r>
              <a:rPr lang="zh-CN" altLang="en-US" dirty="0" smtClean="0"/>
              <a:t>扣除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分中相应</a:t>
            </a:r>
            <a:r>
              <a:rPr lang="zh-CN" altLang="en-US" dirty="0" smtClean="0"/>
              <a:t>分数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短延期可能扣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分，</a:t>
            </a:r>
            <a:r>
              <a:rPr lang="zh-CN" altLang="en-US" dirty="0"/>
              <a:t>长</a:t>
            </a:r>
            <a:r>
              <a:rPr lang="zh-CN" altLang="en-US" dirty="0" smtClean="0"/>
              <a:t>延期可能扣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</a:t>
            </a:r>
            <a:endParaRPr lang="en-US" altLang="zh-CN" dirty="0"/>
          </a:p>
          <a:p>
            <a:pPr lvl="2"/>
            <a:r>
              <a:rPr lang="zh-CN" altLang="en-US" dirty="0"/>
              <a:t>特殊情况请单独提出申请</a:t>
            </a:r>
            <a:endParaRPr lang="en-US" altLang="zh-CN" dirty="0"/>
          </a:p>
          <a:p>
            <a:pPr lvl="1"/>
            <a:r>
              <a:rPr lang="zh-CN" altLang="en-US" dirty="0"/>
              <a:t>有违学术诚信的，分数归</a:t>
            </a:r>
            <a:r>
              <a:rPr lang="en-US" altLang="zh-CN" dirty="0"/>
              <a:t>0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48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几点注意事项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抄袭他人或网络资料的</a:t>
            </a:r>
            <a:r>
              <a:rPr lang="zh-CN" altLang="en-US" dirty="0" smtClean="0"/>
              <a:t>，属于严重违背</a:t>
            </a:r>
            <a:r>
              <a:rPr lang="zh-CN" altLang="en-US" dirty="0"/>
              <a:t>学术诚信行为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zh-CN" altLang="en-US" dirty="0"/>
              <a:t>他人抄袭机会同样有违学术</a:t>
            </a:r>
            <a:r>
              <a:rPr lang="zh-CN" altLang="en-US" dirty="0" smtClean="0"/>
              <a:t>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可以进行不涉及最终解题的讨论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自己确实不会，查阅资料后做出并在答案后注明参考源的不视为抄袭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但未必不影响分数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造假自然也有违学术诚信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例如：上传损坏的文件谎称自己及时完成了提交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妨碍他人（例如攻击平台）当然也是有违学术诚信的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学术诚信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习题课的主要作用是对作业的讲解答疑</a:t>
            </a:r>
            <a:endParaRPr lang="en-US" altLang="zh-CN" dirty="0" smtClean="0"/>
          </a:p>
          <a:p>
            <a:r>
              <a:rPr lang="zh-CN" altLang="en-US" dirty="0" smtClean="0"/>
              <a:t>往往包括随堂测验环节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可能以临时作业的形式发布主观题</a:t>
            </a:r>
            <a:endParaRPr lang="en-US" altLang="zh-CN" dirty="0" smtClean="0"/>
          </a:p>
          <a:p>
            <a:r>
              <a:rPr lang="zh-CN" altLang="en-US" dirty="0" smtClean="0"/>
              <a:t>可能出现思考题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以抢答形式回答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041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根据提交的作业情况选择重点难点讲解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即使你的答案被认为可以接受，可能还是存在微小问题</a:t>
            </a:r>
            <a:endParaRPr lang="en-US" altLang="zh-CN" dirty="0" smtClean="0"/>
          </a:p>
          <a:p>
            <a:r>
              <a:rPr lang="zh-CN" altLang="en-US" dirty="0" smtClean="0"/>
              <a:t>非习题课时间亦可在群内提问，但是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提交截止前只回答确实存在的题面表述问题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习题课前的提问有选择的汇总至习题课回答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习题课后提问平均响应速度将低于课中响应速度</a:t>
            </a:r>
            <a:endParaRPr lang="en-US" altLang="zh-CN" dirty="0" smtClean="0"/>
          </a:p>
          <a:p>
            <a:r>
              <a:rPr lang="zh-CN" altLang="en-US" b="1" dirty="0" smtClean="0"/>
              <a:t>已经有讲解的问题不予具体回答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作业答疑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55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原则上考试不会出现纯客观题型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作业的形式更符合考试实际情况</a:t>
            </a:r>
            <a:endParaRPr lang="en-US" altLang="zh-CN" dirty="0" smtClean="0"/>
          </a:p>
          <a:p>
            <a:r>
              <a:rPr lang="zh-CN" altLang="en-US" dirty="0" smtClean="0"/>
              <a:t>难度参考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作业普通题目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考试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部分作业中的难题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部分作业上出现难题是为了全面巩固知识，请积极尝试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519E-D9EB-47F0-AD65-082D85248404}" type="datetime1">
              <a:rPr lang="zh-CN" altLang="en-US" smtClean="0"/>
              <a:t>2020/2/17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3E1EE8-403A-4D2D-AB26-5BF439A27F6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平时测验、作业与考试的关系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69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45533</TotalTime>
  <Words>467</Words>
  <Application>Microsoft Office PowerPoint</Application>
  <PresentationFormat>自定义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Arial Narrow</vt:lpstr>
      <vt:lpstr>Calibri</vt:lpstr>
      <vt:lpstr>Wingdings</vt:lpstr>
      <vt:lpstr>Office 主题​​</vt:lpstr>
      <vt:lpstr>自定义设计方案</vt:lpstr>
      <vt:lpstr>第0次习题课</vt:lpstr>
      <vt:lpstr>课程分数的构成</vt:lpstr>
      <vt:lpstr>作业</vt:lpstr>
      <vt:lpstr>学术诚信</vt:lpstr>
      <vt:lpstr>习题课主要内容</vt:lpstr>
      <vt:lpstr>作业答疑</vt:lpstr>
      <vt:lpstr>平时测验、作业与考试的关系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Yuxin</dc:creator>
  <cp:lastModifiedBy>Adder</cp:lastModifiedBy>
  <cp:revision>228</cp:revision>
  <dcterms:created xsi:type="dcterms:W3CDTF">2019-07-23T07:18:13Z</dcterms:created>
  <dcterms:modified xsi:type="dcterms:W3CDTF">2020-02-17T15:03:30Z</dcterms:modified>
</cp:coreProperties>
</file>