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1" autoAdjust="0"/>
    <p:restoredTop sz="94660"/>
  </p:normalViewPr>
  <p:slideViewPr>
    <p:cSldViewPr>
      <p:cViewPr varScale="1">
        <p:scale>
          <a:sx n="126" d="100"/>
          <a:sy n="126" d="100"/>
        </p:scale>
        <p:origin x="77" y="6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17" name="bg object 17"/>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8" name="bg object 18"/>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9" name="bg object 19"/>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0" name="bg object 20"/>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1" name="bg object 21"/>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2" name="bg object 22"/>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3" name="bg object 23"/>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4" name="bg object 24"/>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 name="Holder 2"/>
          <p:cNvSpPr>
            <a:spLocks noGrp="1"/>
          </p:cNvSpPr>
          <p:nvPr>
            <p:ph type="ctrTitle"/>
          </p:nvPr>
        </p:nvSpPr>
        <p:spPr>
          <a:xfrm>
            <a:off x="0" y="240118"/>
            <a:ext cx="4610100" cy="3003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PMingLiU"/>
                <a:cs typeface="PMingLiU"/>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PMingLiU"/>
                <a:cs typeface="PMingLiU"/>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PMingLiU"/>
                <a:cs typeface="PMingLiU"/>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PMingLiU"/>
                <a:cs typeface="PMingLiU"/>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17" name="bg object 17"/>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8" name="bg object 18"/>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9" name="bg object 19"/>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0" name="bg object 20"/>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1" name="bg object 21"/>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2" name="bg object 22"/>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3" name="bg object 23"/>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4" name="bg object 24"/>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5" name="bg object 25"/>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6" name="bg object 26"/>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7" name="bg object 27"/>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8" name="bg object 28"/>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9" name="bg object 29"/>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2" name="Holder 2"/>
          <p:cNvSpPr>
            <a:spLocks noGrp="1"/>
          </p:cNvSpPr>
          <p:nvPr>
            <p:ph type="title"/>
          </p:nvPr>
        </p:nvSpPr>
        <p:spPr>
          <a:xfrm>
            <a:off x="489699" y="328660"/>
            <a:ext cx="3630701" cy="889635"/>
          </a:xfrm>
          <a:prstGeom prst="rect">
            <a:avLst/>
          </a:prstGeom>
        </p:spPr>
        <p:txBody>
          <a:bodyPr wrap="square" lIns="0" tIns="0" rIns="0" bIns="0">
            <a:spAutoFit/>
          </a:bodyPr>
          <a:lstStyle>
            <a:lvl1pPr>
              <a:defRPr sz="1400" b="0" i="0">
                <a:solidFill>
                  <a:schemeClr val="tx1"/>
                </a:solidFill>
                <a:latin typeface="PMingLiU"/>
                <a:cs typeface="PMingLiU"/>
              </a:defRPr>
            </a:lvl1pPr>
          </a:lstStyle>
          <a:p>
            <a:endParaRPr/>
          </a:p>
        </p:txBody>
      </p:sp>
      <p:sp>
        <p:nvSpPr>
          <p:cNvPr id="3" name="Holder 3"/>
          <p:cNvSpPr>
            <a:spLocks noGrp="1"/>
          </p:cNvSpPr>
          <p:nvPr>
            <p:ph type="body" idx="1"/>
          </p:nvPr>
        </p:nvSpPr>
        <p:spPr>
          <a:xfrm>
            <a:off x="348094" y="899208"/>
            <a:ext cx="3913911" cy="2172335"/>
          </a:xfrm>
          <a:prstGeom prst="rect">
            <a:avLst/>
          </a:prstGeom>
        </p:spPr>
        <p:txBody>
          <a:bodyPr wrap="square" lIns="0" tIns="0" rIns="0" bIns="0">
            <a:spAutoFit/>
          </a:bodyPr>
          <a:lstStyle>
            <a:lvl1pPr>
              <a:defRPr sz="1400" b="0" i="0">
                <a:solidFill>
                  <a:schemeClr val="tx1"/>
                </a:solidFill>
                <a:latin typeface="PMingLiU"/>
                <a:cs typeface="PMingLiU"/>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gPlpphT7n9s"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3.png"/><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8.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0"/>
            <a:ext cx="4537075" cy="116839"/>
          </a:xfrm>
          <a:prstGeom prst="rect">
            <a:avLst/>
          </a:prstGeom>
        </p:spPr>
        <p:txBody>
          <a:bodyPr vert="horz" wrap="square" lIns="0" tIns="12065" rIns="0" bIns="0" rtlCol="0">
            <a:spAutoFit/>
          </a:bodyPr>
          <a:lstStyle/>
          <a:p>
            <a:pPr marL="1270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50"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grpSp>
        <p:nvGrpSpPr>
          <p:cNvPr id="3" name="object 3"/>
          <p:cNvGrpSpPr/>
          <p:nvPr/>
        </p:nvGrpSpPr>
        <p:grpSpPr>
          <a:xfrm>
            <a:off x="309193" y="863612"/>
            <a:ext cx="4040504" cy="499109"/>
            <a:chOff x="309193" y="863612"/>
            <a:chExt cx="4040504" cy="499109"/>
          </a:xfrm>
        </p:grpSpPr>
        <p:sp>
          <p:nvSpPr>
            <p:cNvPr id="4" name="object 4"/>
            <p:cNvSpPr/>
            <p:nvPr/>
          </p:nvSpPr>
          <p:spPr>
            <a:xfrm>
              <a:off x="309193" y="863612"/>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FCBB06"/>
            </a:solidFill>
          </p:spPr>
          <p:txBody>
            <a:bodyPr wrap="square" lIns="0" tIns="0" rIns="0" bIns="0" rtlCol="0"/>
            <a:lstStyle/>
            <a:p>
              <a:endParaRPr/>
            </a:p>
          </p:txBody>
        </p:sp>
        <p:pic>
          <p:nvPicPr>
            <p:cNvPr id="5" name="object 5"/>
            <p:cNvPicPr/>
            <p:nvPr/>
          </p:nvPicPr>
          <p:blipFill>
            <a:blip r:embed="rId2" cstate="print"/>
            <a:stretch>
              <a:fillRect/>
            </a:stretch>
          </p:blipFill>
          <p:spPr>
            <a:xfrm>
              <a:off x="359994" y="1261084"/>
              <a:ext cx="101600" cy="101600"/>
            </a:xfrm>
            <a:prstGeom prst="rect">
              <a:avLst/>
            </a:prstGeom>
          </p:spPr>
        </p:pic>
        <p:pic>
          <p:nvPicPr>
            <p:cNvPr id="6" name="object 6"/>
            <p:cNvPicPr/>
            <p:nvPr/>
          </p:nvPicPr>
          <p:blipFill>
            <a:blip r:embed="rId3" cstate="print"/>
            <a:stretch>
              <a:fillRect/>
            </a:stretch>
          </p:blipFill>
          <p:spPr>
            <a:xfrm>
              <a:off x="410794" y="1248384"/>
              <a:ext cx="3938802" cy="114300"/>
            </a:xfrm>
            <a:prstGeom prst="rect">
              <a:avLst/>
            </a:prstGeom>
          </p:spPr>
        </p:pic>
        <p:pic>
          <p:nvPicPr>
            <p:cNvPr id="7" name="object 7"/>
            <p:cNvPicPr/>
            <p:nvPr/>
          </p:nvPicPr>
          <p:blipFill>
            <a:blip r:embed="rId4" cstate="print"/>
            <a:stretch>
              <a:fillRect/>
            </a:stretch>
          </p:blipFill>
          <p:spPr>
            <a:xfrm>
              <a:off x="4298846" y="914171"/>
              <a:ext cx="50751" cy="346913"/>
            </a:xfrm>
            <a:prstGeom prst="rect">
              <a:avLst/>
            </a:prstGeom>
          </p:spPr>
        </p:pic>
        <p:sp>
          <p:nvSpPr>
            <p:cNvPr id="8" name="object 8"/>
            <p:cNvSpPr/>
            <p:nvPr/>
          </p:nvSpPr>
          <p:spPr>
            <a:xfrm>
              <a:off x="309193" y="908034"/>
              <a:ext cx="3989704" cy="403860"/>
            </a:xfrm>
            <a:custGeom>
              <a:avLst/>
              <a:gdLst/>
              <a:ahLst/>
              <a:cxnLst/>
              <a:rect l="l" t="t" r="r" b="b"/>
              <a:pathLst>
                <a:path w="3989704" h="403859">
                  <a:moveTo>
                    <a:pt x="3989652" y="0"/>
                  </a:moveTo>
                  <a:lnTo>
                    <a:pt x="0" y="0"/>
                  </a:lnTo>
                  <a:lnTo>
                    <a:pt x="0" y="353050"/>
                  </a:lnTo>
                  <a:lnTo>
                    <a:pt x="4008" y="372775"/>
                  </a:lnTo>
                  <a:lnTo>
                    <a:pt x="14922" y="388928"/>
                  </a:lnTo>
                  <a:lnTo>
                    <a:pt x="31075" y="399842"/>
                  </a:lnTo>
                  <a:lnTo>
                    <a:pt x="50800" y="403850"/>
                  </a:lnTo>
                  <a:lnTo>
                    <a:pt x="3938852" y="403850"/>
                  </a:lnTo>
                  <a:lnTo>
                    <a:pt x="3958576" y="399842"/>
                  </a:lnTo>
                  <a:lnTo>
                    <a:pt x="3974729" y="388928"/>
                  </a:lnTo>
                  <a:lnTo>
                    <a:pt x="3985644" y="372775"/>
                  </a:lnTo>
                  <a:lnTo>
                    <a:pt x="3989652" y="353050"/>
                  </a:lnTo>
                  <a:lnTo>
                    <a:pt x="3989652" y="0"/>
                  </a:lnTo>
                  <a:close/>
                </a:path>
              </a:pathLst>
            </a:custGeom>
            <a:solidFill>
              <a:srgbClr val="FCBB06"/>
            </a:solidFill>
          </p:spPr>
          <p:txBody>
            <a:bodyPr wrap="square" lIns="0" tIns="0" rIns="0" bIns="0" rtlCol="0"/>
            <a:lstStyle/>
            <a:p>
              <a:endParaRPr/>
            </a:p>
          </p:txBody>
        </p:sp>
        <p:sp>
          <p:nvSpPr>
            <p:cNvPr id="9" name="object 9"/>
            <p:cNvSpPr/>
            <p:nvPr/>
          </p:nvSpPr>
          <p:spPr>
            <a:xfrm>
              <a:off x="4298846" y="952271"/>
              <a:ext cx="0" cy="328295"/>
            </a:xfrm>
            <a:custGeom>
              <a:avLst/>
              <a:gdLst/>
              <a:ahLst/>
              <a:cxnLst/>
              <a:rect l="l" t="t" r="r" b="b"/>
              <a:pathLst>
                <a:path h="328294">
                  <a:moveTo>
                    <a:pt x="0" y="327862"/>
                  </a:moveTo>
                  <a:lnTo>
                    <a:pt x="0" y="0"/>
                  </a:lnTo>
                </a:path>
              </a:pathLst>
            </a:custGeom>
            <a:ln w="3175">
              <a:solidFill>
                <a:srgbClr val="7F7F7F"/>
              </a:solidFill>
            </a:ln>
          </p:spPr>
          <p:txBody>
            <a:bodyPr wrap="square" lIns="0" tIns="0" rIns="0" bIns="0" rtlCol="0"/>
            <a:lstStyle/>
            <a:p>
              <a:endParaRPr/>
            </a:p>
          </p:txBody>
        </p:sp>
        <p:sp>
          <p:nvSpPr>
            <p:cNvPr id="10" name="object 10"/>
            <p:cNvSpPr/>
            <p:nvPr/>
          </p:nvSpPr>
          <p:spPr>
            <a:xfrm>
              <a:off x="4298846" y="939571"/>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1" name="object 11"/>
            <p:cNvSpPr/>
            <p:nvPr/>
          </p:nvSpPr>
          <p:spPr>
            <a:xfrm>
              <a:off x="4298846" y="926871"/>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2" name="object 12"/>
            <p:cNvSpPr/>
            <p:nvPr/>
          </p:nvSpPr>
          <p:spPr>
            <a:xfrm>
              <a:off x="4298846" y="914171"/>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3" name="object 13"/>
          <p:cNvSpPr txBox="1">
            <a:spLocks noGrp="1"/>
          </p:cNvSpPr>
          <p:nvPr>
            <p:ph type="title"/>
          </p:nvPr>
        </p:nvSpPr>
        <p:spPr>
          <a:xfrm>
            <a:off x="1186561" y="890873"/>
            <a:ext cx="2235835" cy="340360"/>
          </a:xfrm>
          <a:prstGeom prst="rect">
            <a:avLst/>
          </a:prstGeom>
        </p:spPr>
        <p:txBody>
          <a:bodyPr vert="horz" wrap="square" lIns="0" tIns="14604" rIns="0" bIns="0" rtlCol="0">
            <a:spAutoFit/>
          </a:bodyPr>
          <a:lstStyle/>
          <a:p>
            <a:pPr marL="12700" algn="ctr">
              <a:lnSpc>
                <a:spcPct val="100000"/>
              </a:lnSpc>
              <a:spcBef>
                <a:spcPts val="114"/>
              </a:spcBef>
            </a:pPr>
            <a:r>
              <a:rPr lang="zh-CN" altLang="en-US" sz="2050" spc="30" dirty="0">
                <a:solidFill>
                  <a:srgbClr val="04064C"/>
                </a:solidFill>
              </a:rPr>
              <a:t>历史语言学</a:t>
            </a:r>
            <a:endParaRPr sz="2050" dirty="0"/>
          </a:p>
        </p:txBody>
      </p:sp>
      <p:sp>
        <p:nvSpPr>
          <p:cNvPr id="14" name="object 14"/>
          <p:cNvSpPr txBox="1"/>
          <p:nvPr/>
        </p:nvSpPr>
        <p:spPr>
          <a:xfrm>
            <a:off x="1830463" y="1548483"/>
            <a:ext cx="946785" cy="244475"/>
          </a:xfrm>
          <a:prstGeom prst="rect">
            <a:avLst/>
          </a:prstGeom>
        </p:spPr>
        <p:txBody>
          <a:bodyPr vert="horz" wrap="square" lIns="0" tIns="17145" rIns="0" bIns="0" rtlCol="0">
            <a:spAutoFit/>
          </a:bodyPr>
          <a:lstStyle/>
          <a:p>
            <a:pPr marL="12700">
              <a:lnSpc>
                <a:spcPct val="100000"/>
              </a:lnSpc>
              <a:spcBef>
                <a:spcPts val="135"/>
              </a:spcBef>
            </a:pPr>
            <a:r>
              <a:rPr sz="1400" spc="80" dirty="0">
                <a:latin typeface="PMingLiU"/>
                <a:cs typeface="PMingLiU"/>
              </a:rPr>
              <a:t>Anqi</a:t>
            </a:r>
            <a:r>
              <a:rPr sz="1400" spc="35" dirty="0">
                <a:latin typeface="PMingLiU"/>
                <a:cs typeface="PMingLiU"/>
              </a:rPr>
              <a:t> </a:t>
            </a:r>
            <a:r>
              <a:rPr sz="1400" spc="90" dirty="0">
                <a:latin typeface="PMingLiU"/>
                <a:cs typeface="PMingLiU"/>
              </a:rPr>
              <a:t>Zhang</a:t>
            </a:r>
            <a:endParaRPr sz="1400">
              <a:latin typeface="PMingLiU"/>
              <a:cs typeface="PMingLiU"/>
            </a:endParaRPr>
          </a:p>
        </p:txBody>
      </p:sp>
      <p:sp>
        <p:nvSpPr>
          <p:cNvPr id="15" name="object 15"/>
          <p:cNvSpPr txBox="1"/>
          <p:nvPr/>
        </p:nvSpPr>
        <p:spPr>
          <a:xfrm>
            <a:off x="1847430" y="1949144"/>
            <a:ext cx="913765" cy="147320"/>
          </a:xfrm>
          <a:prstGeom prst="rect">
            <a:avLst/>
          </a:prstGeom>
        </p:spPr>
        <p:txBody>
          <a:bodyPr vert="horz" wrap="square" lIns="0" tIns="12065" rIns="0" bIns="0" rtlCol="0">
            <a:spAutoFit/>
          </a:bodyPr>
          <a:lstStyle/>
          <a:p>
            <a:pPr marL="12700">
              <a:lnSpc>
                <a:spcPct val="100000"/>
              </a:lnSpc>
              <a:spcBef>
                <a:spcPts val="95"/>
              </a:spcBef>
            </a:pPr>
            <a:r>
              <a:rPr sz="800" spc="5" dirty="0">
                <a:latin typeface="Palatino Linotype"/>
                <a:cs typeface="Palatino Linotype"/>
              </a:rPr>
              <a:t>Nanjing</a:t>
            </a:r>
            <a:r>
              <a:rPr sz="800" spc="45" dirty="0">
                <a:latin typeface="Palatino Linotype"/>
                <a:cs typeface="Palatino Linotype"/>
              </a:rPr>
              <a:t> </a:t>
            </a:r>
            <a:r>
              <a:rPr sz="800" dirty="0">
                <a:latin typeface="Palatino Linotype"/>
                <a:cs typeface="Palatino Linotype"/>
              </a:rPr>
              <a:t>University</a:t>
            </a:r>
            <a:endParaRPr sz="800">
              <a:latin typeface="Palatino Linotype"/>
              <a:cs typeface="Palatino Linotype"/>
            </a:endParaRPr>
          </a:p>
        </p:txBody>
      </p:sp>
      <p:sp>
        <p:nvSpPr>
          <p:cNvPr id="16" name="object 16"/>
          <p:cNvSpPr txBox="1"/>
          <p:nvPr/>
        </p:nvSpPr>
        <p:spPr>
          <a:xfrm>
            <a:off x="1245984" y="2229469"/>
            <a:ext cx="2116455" cy="439223"/>
          </a:xfrm>
          <a:prstGeom prst="rect">
            <a:avLst/>
          </a:prstGeom>
        </p:spPr>
        <p:txBody>
          <a:bodyPr vert="horz" wrap="square" lIns="0" tIns="15240" rIns="0" bIns="0" rtlCol="0">
            <a:spAutoFit/>
          </a:bodyPr>
          <a:lstStyle/>
          <a:p>
            <a:pPr marL="558165" marR="5080" indent="-546100">
              <a:lnSpc>
                <a:spcPct val="100800"/>
              </a:lnSpc>
              <a:spcBef>
                <a:spcPts val="120"/>
              </a:spcBef>
            </a:pPr>
            <a:r>
              <a:rPr sz="1400" spc="95" dirty="0">
                <a:latin typeface="PMingLiU"/>
                <a:cs typeface="PMingLiU"/>
              </a:rPr>
              <a:t>Introduction </a:t>
            </a:r>
            <a:r>
              <a:rPr sz="1400" spc="110" dirty="0">
                <a:latin typeface="PMingLiU"/>
                <a:cs typeface="PMingLiU"/>
              </a:rPr>
              <a:t>to</a:t>
            </a:r>
            <a:r>
              <a:rPr sz="1400" spc="60" dirty="0">
                <a:latin typeface="PMingLiU"/>
                <a:cs typeface="PMingLiU"/>
              </a:rPr>
              <a:t> </a:t>
            </a:r>
            <a:r>
              <a:rPr sz="1400" spc="65" dirty="0">
                <a:latin typeface="PMingLiU"/>
                <a:cs typeface="PMingLiU"/>
              </a:rPr>
              <a:t>Linguistics  Dec </a:t>
            </a:r>
            <a:r>
              <a:rPr lang="en-US" sz="1400" spc="45" dirty="0">
                <a:latin typeface="PMingLiU"/>
                <a:cs typeface="PMingLiU"/>
              </a:rPr>
              <a:t>3</a:t>
            </a:r>
            <a:r>
              <a:rPr sz="1400" spc="45" dirty="0">
                <a:latin typeface="PMingLiU"/>
                <a:cs typeface="PMingLiU"/>
              </a:rPr>
              <a:t>,</a:t>
            </a:r>
            <a:r>
              <a:rPr sz="1400" spc="130" dirty="0">
                <a:latin typeface="PMingLiU"/>
                <a:cs typeface="PMingLiU"/>
              </a:rPr>
              <a:t> </a:t>
            </a:r>
            <a:r>
              <a:rPr sz="1400" spc="40" dirty="0">
                <a:latin typeface="PMingLiU"/>
                <a:cs typeface="PMingLiU"/>
              </a:rPr>
              <a:t>202</a:t>
            </a:r>
            <a:r>
              <a:rPr lang="en-US" sz="1400" spc="40" dirty="0">
                <a:latin typeface="PMingLiU"/>
                <a:cs typeface="PMingLiU"/>
              </a:rPr>
              <a:t>2</a:t>
            </a:r>
            <a:endParaRPr sz="1400" dirty="0">
              <a:latin typeface="PMingLiU"/>
              <a:cs typeface="PMingLiU"/>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04064C"/>
                </a:solidFill>
                <a:latin typeface="PMingLiU"/>
                <a:cs typeface="PMingLiU"/>
              </a:rPr>
              <a:t>IE </a:t>
            </a:r>
            <a:r>
              <a:rPr sz="600" spc="95" dirty="0">
                <a:solidFill>
                  <a:srgbClr val="04064C"/>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75" dirty="0">
                <a:solidFill>
                  <a:srgbClr val="04064C"/>
                </a:solidFill>
              </a:rPr>
              <a:t>                         识图</a:t>
            </a:r>
            <a:endParaRPr sz="2050" dirty="0"/>
          </a:p>
        </p:txBody>
      </p:sp>
      <p:sp>
        <p:nvSpPr>
          <p:cNvPr id="6" name="object 6"/>
          <p:cNvSpPr txBox="1"/>
          <p:nvPr/>
        </p:nvSpPr>
        <p:spPr>
          <a:xfrm>
            <a:off x="347294" y="1394457"/>
            <a:ext cx="3784600" cy="654475"/>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65" dirty="0">
                <a:latin typeface="PMingLiU"/>
                <a:cs typeface="PMingLiU"/>
              </a:rPr>
              <a:t>看一看这张空白的欧洲地图，尝试辨认出地图上的国家和语言，如果你对相关语族有所了解，可以直接填空</a:t>
            </a:r>
            <a:endParaRPr sz="1400" dirty="0">
              <a:latin typeface="PMingLiU"/>
              <a:cs typeface="PMingLiU"/>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04064C"/>
                </a:solidFill>
                <a:latin typeface="PMingLiU"/>
                <a:cs typeface="PMingLiU"/>
              </a:rPr>
              <a:t>IE </a:t>
            </a:r>
            <a:r>
              <a:rPr sz="600" spc="95" dirty="0">
                <a:solidFill>
                  <a:srgbClr val="04064C"/>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75" dirty="0">
                <a:solidFill>
                  <a:srgbClr val="04064C"/>
                </a:solidFill>
              </a:rPr>
              <a:t>                         识图</a:t>
            </a:r>
            <a:endParaRPr sz="2050" dirty="0"/>
          </a:p>
        </p:txBody>
      </p:sp>
      <p:pic>
        <p:nvPicPr>
          <p:cNvPr id="6" name="object 6"/>
          <p:cNvPicPr/>
          <p:nvPr/>
        </p:nvPicPr>
        <p:blipFill>
          <a:blip r:embed="rId3" cstate="print"/>
          <a:stretch>
            <a:fillRect/>
          </a:stretch>
        </p:blipFill>
        <p:spPr>
          <a:xfrm>
            <a:off x="420954" y="685831"/>
            <a:ext cx="3484879" cy="2770168"/>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04064C"/>
                </a:solidFill>
                <a:latin typeface="PMingLiU"/>
                <a:cs typeface="PMingLiU"/>
              </a:rPr>
              <a:t>IE </a:t>
            </a:r>
            <a:r>
              <a:rPr sz="600" spc="95" dirty="0">
                <a:solidFill>
                  <a:srgbClr val="04064C"/>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dirty="0"/>
              <a:t>                            答案</a:t>
            </a:r>
            <a:endParaRPr sz="2050" dirty="0"/>
          </a:p>
        </p:txBody>
      </p:sp>
      <p:sp>
        <p:nvSpPr>
          <p:cNvPr id="6" name="object 6"/>
          <p:cNvSpPr txBox="1"/>
          <p:nvPr/>
        </p:nvSpPr>
        <p:spPr>
          <a:xfrm>
            <a:off x="439223" y="3269998"/>
            <a:ext cx="1845945" cy="116839"/>
          </a:xfrm>
          <a:prstGeom prst="rect">
            <a:avLst/>
          </a:prstGeom>
        </p:spPr>
        <p:txBody>
          <a:bodyPr vert="horz" wrap="square" lIns="0" tIns="12700" rIns="0" bIns="0" rtlCol="0">
            <a:spAutoFit/>
          </a:bodyPr>
          <a:lstStyle/>
          <a:p>
            <a:pPr marL="12700">
              <a:lnSpc>
                <a:spcPct val="100000"/>
              </a:lnSpc>
              <a:spcBef>
                <a:spcPts val="100"/>
              </a:spcBef>
            </a:pPr>
            <a:r>
              <a:rPr sz="600" b="1" i="1" spc="-20" dirty="0">
                <a:latin typeface="Georgia"/>
                <a:cs typeface="Georgia"/>
              </a:rPr>
              <a:t>Figure </a:t>
            </a:r>
            <a:r>
              <a:rPr sz="600" b="1" i="1" spc="-25" dirty="0">
                <a:latin typeface="Georgia"/>
                <a:cs typeface="Georgia"/>
              </a:rPr>
              <a:t>8.8 </a:t>
            </a:r>
            <a:r>
              <a:rPr sz="600" spc="20" dirty="0">
                <a:latin typeface="Cambria"/>
                <a:cs typeface="Cambria"/>
              </a:rPr>
              <a:t>Location </a:t>
            </a:r>
            <a:r>
              <a:rPr sz="600" spc="25" dirty="0">
                <a:latin typeface="Cambria"/>
                <a:cs typeface="Cambria"/>
              </a:rPr>
              <a:t>of </a:t>
            </a:r>
            <a:r>
              <a:rPr sz="600" spc="15" dirty="0">
                <a:latin typeface="Cambria"/>
                <a:cs typeface="Cambria"/>
              </a:rPr>
              <a:t>Indo-European</a:t>
            </a:r>
            <a:r>
              <a:rPr sz="600" spc="-10" dirty="0">
                <a:latin typeface="Cambria"/>
                <a:cs typeface="Cambria"/>
              </a:rPr>
              <a:t> </a:t>
            </a:r>
            <a:r>
              <a:rPr sz="600" spc="15" dirty="0">
                <a:latin typeface="Cambria"/>
                <a:cs typeface="Cambria"/>
              </a:rPr>
              <a:t>languages</a:t>
            </a:r>
            <a:endParaRPr sz="600">
              <a:latin typeface="Cambria"/>
              <a:cs typeface="Cambria"/>
            </a:endParaRPr>
          </a:p>
        </p:txBody>
      </p:sp>
      <p:grpSp>
        <p:nvGrpSpPr>
          <p:cNvPr id="7" name="object 7"/>
          <p:cNvGrpSpPr/>
          <p:nvPr/>
        </p:nvGrpSpPr>
        <p:grpSpPr>
          <a:xfrm>
            <a:off x="445573" y="687631"/>
            <a:ext cx="3187065" cy="2533015"/>
            <a:chOff x="445573" y="687631"/>
            <a:chExt cx="3187065" cy="2533015"/>
          </a:xfrm>
        </p:grpSpPr>
        <p:pic>
          <p:nvPicPr>
            <p:cNvPr id="8" name="object 8"/>
            <p:cNvPicPr/>
            <p:nvPr/>
          </p:nvPicPr>
          <p:blipFill>
            <a:blip r:embed="rId3" cstate="print"/>
            <a:stretch>
              <a:fillRect/>
            </a:stretch>
          </p:blipFill>
          <p:spPr>
            <a:xfrm>
              <a:off x="445573" y="687631"/>
              <a:ext cx="3186980" cy="2532719"/>
            </a:xfrm>
            <a:prstGeom prst="rect">
              <a:avLst/>
            </a:prstGeom>
          </p:spPr>
        </p:pic>
        <p:sp>
          <p:nvSpPr>
            <p:cNvPr id="9" name="object 9"/>
            <p:cNvSpPr/>
            <p:nvPr/>
          </p:nvSpPr>
          <p:spPr>
            <a:xfrm>
              <a:off x="960208" y="1719910"/>
              <a:ext cx="1006475" cy="931544"/>
            </a:xfrm>
            <a:custGeom>
              <a:avLst/>
              <a:gdLst/>
              <a:ahLst/>
              <a:cxnLst/>
              <a:rect l="l" t="t" r="r" b="b"/>
              <a:pathLst>
                <a:path w="1006475" h="931544">
                  <a:moveTo>
                    <a:pt x="36525" y="0"/>
                  </a:moveTo>
                  <a:lnTo>
                    <a:pt x="34067" y="3270"/>
                  </a:lnTo>
                  <a:lnTo>
                    <a:pt x="33534" y="7556"/>
                  </a:lnTo>
                  <a:lnTo>
                    <a:pt x="31800" y="12865"/>
                  </a:lnTo>
                  <a:lnTo>
                    <a:pt x="29540" y="16040"/>
                  </a:lnTo>
                  <a:lnTo>
                    <a:pt x="26485" y="16097"/>
                  </a:lnTo>
                  <a:lnTo>
                    <a:pt x="22732" y="23869"/>
                  </a:lnTo>
                  <a:lnTo>
                    <a:pt x="17538" y="28187"/>
                  </a:lnTo>
                  <a:lnTo>
                    <a:pt x="11296" y="25469"/>
                  </a:lnTo>
                  <a:lnTo>
                    <a:pt x="8572" y="33705"/>
                  </a:lnTo>
                  <a:lnTo>
                    <a:pt x="0" y="35375"/>
                  </a:lnTo>
                  <a:lnTo>
                    <a:pt x="7258" y="48088"/>
                  </a:lnTo>
                  <a:lnTo>
                    <a:pt x="7562" y="62287"/>
                  </a:lnTo>
                  <a:lnTo>
                    <a:pt x="12979" y="70186"/>
                  </a:lnTo>
                  <a:lnTo>
                    <a:pt x="22491" y="67081"/>
                  </a:lnTo>
                  <a:lnTo>
                    <a:pt x="28454" y="61506"/>
                  </a:lnTo>
                  <a:lnTo>
                    <a:pt x="47599" y="67487"/>
                  </a:lnTo>
                  <a:lnTo>
                    <a:pt x="52577" y="81800"/>
                  </a:lnTo>
                  <a:lnTo>
                    <a:pt x="52209" y="87064"/>
                  </a:lnTo>
                  <a:lnTo>
                    <a:pt x="48958" y="97002"/>
                  </a:lnTo>
                </a:path>
                <a:path w="1006475" h="931544">
                  <a:moveTo>
                    <a:pt x="605986" y="184575"/>
                  </a:moveTo>
                  <a:lnTo>
                    <a:pt x="612679" y="184950"/>
                  </a:lnTo>
                  <a:lnTo>
                    <a:pt x="630567" y="191477"/>
                  </a:lnTo>
                  <a:lnTo>
                    <a:pt x="637476" y="189458"/>
                  </a:lnTo>
                  <a:lnTo>
                    <a:pt x="640518" y="188912"/>
                  </a:lnTo>
                  <a:lnTo>
                    <a:pt x="641578" y="187839"/>
                  </a:lnTo>
                  <a:lnTo>
                    <a:pt x="643591" y="187604"/>
                  </a:lnTo>
                  <a:lnTo>
                    <a:pt x="652640" y="189458"/>
                  </a:lnTo>
                  <a:lnTo>
                    <a:pt x="656482" y="190392"/>
                  </a:lnTo>
                </a:path>
                <a:path w="1006475" h="931544">
                  <a:moveTo>
                    <a:pt x="1006392" y="546252"/>
                  </a:moveTo>
                  <a:lnTo>
                    <a:pt x="1000366" y="551364"/>
                  </a:lnTo>
                  <a:lnTo>
                    <a:pt x="990898" y="550729"/>
                  </a:lnTo>
                  <a:lnTo>
                    <a:pt x="986256" y="556285"/>
                  </a:lnTo>
                  <a:lnTo>
                    <a:pt x="981957" y="562533"/>
                  </a:lnTo>
                  <a:lnTo>
                    <a:pt x="974750" y="564280"/>
                  </a:lnTo>
                  <a:lnTo>
                    <a:pt x="972800" y="567785"/>
                  </a:lnTo>
                  <a:lnTo>
                    <a:pt x="972242" y="577526"/>
                  </a:lnTo>
                  <a:lnTo>
                    <a:pt x="967682" y="584422"/>
                  </a:lnTo>
                  <a:lnTo>
                    <a:pt x="960335" y="585552"/>
                  </a:lnTo>
                  <a:lnTo>
                    <a:pt x="960335" y="591108"/>
                  </a:lnTo>
                  <a:lnTo>
                    <a:pt x="949420" y="598976"/>
                  </a:lnTo>
                  <a:lnTo>
                    <a:pt x="936586" y="600240"/>
                  </a:lnTo>
                  <a:lnTo>
                    <a:pt x="931875" y="596880"/>
                  </a:lnTo>
                  <a:lnTo>
                    <a:pt x="925988" y="596550"/>
                  </a:lnTo>
                  <a:lnTo>
                    <a:pt x="920413" y="604119"/>
                  </a:lnTo>
                </a:path>
                <a:path w="1006475" h="931544">
                  <a:moveTo>
                    <a:pt x="602221" y="694397"/>
                  </a:moveTo>
                  <a:lnTo>
                    <a:pt x="607199" y="689222"/>
                  </a:lnTo>
                  <a:lnTo>
                    <a:pt x="607383" y="681736"/>
                  </a:lnTo>
                  <a:lnTo>
                    <a:pt x="606278" y="676433"/>
                  </a:lnTo>
                  <a:lnTo>
                    <a:pt x="600246" y="673087"/>
                  </a:lnTo>
                  <a:lnTo>
                    <a:pt x="597604" y="679405"/>
                  </a:lnTo>
                  <a:lnTo>
                    <a:pt x="596201" y="685901"/>
                  </a:lnTo>
                  <a:lnTo>
                    <a:pt x="602221" y="694397"/>
                  </a:lnTo>
                </a:path>
                <a:path w="1006475" h="931544">
                  <a:moveTo>
                    <a:pt x="175272" y="929468"/>
                  </a:moveTo>
                  <a:lnTo>
                    <a:pt x="177622" y="924109"/>
                  </a:lnTo>
                  <a:lnTo>
                    <a:pt x="176644" y="919162"/>
                  </a:lnTo>
                  <a:lnTo>
                    <a:pt x="175907" y="915447"/>
                  </a:lnTo>
                  <a:lnTo>
                    <a:pt x="168732" y="912323"/>
                  </a:lnTo>
                  <a:lnTo>
                    <a:pt x="163315" y="911847"/>
                  </a:lnTo>
                  <a:lnTo>
                    <a:pt x="161207" y="915054"/>
                  </a:lnTo>
                  <a:lnTo>
                    <a:pt x="158521" y="919130"/>
                  </a:lnTo>
                  <a:lnTo>
                    <a:pt x="159334" y="925245"/>
                  </a:lnTo>
                  <a:lnTo>
                    <a:pt x="162204" y="927931"/>
                  </a:lnTo>
                  <a:lnTo>
                    <a:pt x="166389" y="930998"/>
                  </a:lnTo>
                  <a:lnTo>
                    <a:pt x="171088" y="930998"/>
                  </a:lnTo>
                  <a:lnTo>
                    <a:pt x="175272" y="929468"/>
                  </a:lnTo>
                </a:path>
              </a:pathLst>
            </a:custGeom>
            <a:ln w="3175">
              <a:solidFill>
                <a:srgbClr val="231F20"/>
              </a:solidFill>
              <a:prstDash val="sysDot"/>
            </a:ln>
          </p:spPr>
          <p:txBody>
            <a:bodyPr wrap="square" lIns="0" tIns="0" rIns="0" bIns="0" rtlCol="0"/>
            <a:lstStyle/>
            <a:p>
              <a:endParaRPr/>
            </a:p>
          </p:txBody>
        </p:sp>
        <p:pic>
          <p:nvPicPr>
            <p:cNvPr id="10" name="object 10"/>
            <p:cNvPicPr/>
            <p:nvPr/>
          </p:nvPicPr>
          <p:blipFill>
            <a:blip r:embed="rId4" cstate="print"/>
            <a:stretch>
              <a:fillRect/>
            </a:stretch>
          </p:blipFill>
          <p:spPr>
            <a:xfrm>
              <a:off x="2335380" y="2310806"/>
              <a:ext cx="154012" cy="185934"/>
            </a:xfrm>
            <a:prstGeom prst="rect">
              <a:avLst/>
            </a:prstGeom>
          </p:spPr>
        </p:pic>
        <p:sp>
          <p:nvSpPr>
            <p:cNvPr id="11" name="object 11"/>
            <p:cNvSpPr/>
            <p:nvPr/>
          </p:nvSpPr>
          <p:spPr>
            <a:xfrm>
              <a:off x="2560161" y="2019257"/>
              <a:ext cx="391795" cy="152400"/>
            </a:xfrm>
            <a:custGeom>
              <a:avLst/>
              <a:gdLst/>
              <a:ahLst/>
              <a:cxnLst/>
              <a:rect l="l" t="t" r="r" b="b"/>
              <a:pathLst>
                <a:path w="391794" h="152400">
                  <a:moveTo>
                    <a:pt x="279" y="12399"/>
                  </a:moveTo>
                  <a:lnTo>
                    <a:pt x="0" y="12456"/>
                  </a:lnTo>
                  <a:lnTo>
                    <a:pt x="5308" y="15663"/>
                  </a:lnTo>
                  <a:lnTo>
                    <a:pt x="11645" y="16101"/>
                  </a:lnTo>
                  <a:lnTo>
                    <a:pt x="17487" y="12310"/>
                  </a:lnTo>
                  <a:lnTo>
                    <a:pt x="21704" y="6849"/>
                  </a:lnTo>
                  <a:lnTo>
                    <a:pt x="22987" y="321"/>
                  </a:lnTo>
                  <a:lnTo>
                    <a:pt x="23363" y="0"/>
                  </a:lnTo>
                </a:path>
                <a:path w="391794" h="152400">
                  <a:moveTo>
                    <a:pt x="108550" y="1744"/>
                  </a:moveTo>
                  <a:lnTo>
                    <a:pt x="114941" y="5636"/>
                  </a:lnTo>
                  <a:lnTo>
                    <a:pt x="119284" y="10012"/>
                  </a:lnTo>
                  <a:lnTo>
                    <a:pt x="119672" y="16698"/>
                  </a:lnTo>
                  <a:lnTo>
                    <a:pt x="113264" y="21442"/>
                  </a:lnTo>
                  <a:lnTo>
                    <a:pt x="106743" y="22972"/>
                  </a:lnTo>
                  <a:lnTo>
                    <a:pt x="109766" y="28058"/>
                  </a:lnTo>
                  <a:lnTo>
                    <a:pt x="140481" y="50042"/>
                  </a:lnTo>
                  <a:lnTo>
                    <a:pt x="146424" y="46505"/>
                  </a:lnTo>
                  <a:lnTo>
                    <a:pt x="153085" y="45438"/>
                  </a:lnTo>
                  <a:lnTo>
                    <a:pt x="156216" y="50664"/>
                  </a:lnTo>
                  <a:lnTo>
                    <a:pt x="158497" y="52607"/>
                  </a:lnTo>
                </a:path>
                <a:path w="391794" h="152400">
                  <a:moveTo>
                    <a:pt x="384420" y="116723"/>
                  </a:moveTo>
                  <a:lnTo>
                    <a:pt x="384048" y="116984"/>
                  </a:lnTo>
                  <a:lnTo>
                    <a:pt x="391655" y="134014"/>
                  </a:lnTo>
                  <a:lnTo>
                    <a:pt x="385527" y="146594"/>
                  </a:lnTo>
                  <a:lnTo>
                    <a:pt x="372668" y="152042"/>
                  </a:lnTo>
                </a:path>
              </a:pathLst>
            </a:custGeom>
            <a:ln w="3175">
              <a:solidFill>
                <a:srgbClr val="231F20"/>
              </a:solidFill>
              <a:prstDash val="sysDot"/>
            </a:ln>
          </p:spPr>
          <p:txBody>
            <a:bodyPr wrap="square" lIns="0" tIns="0" rIns="0" bIns="0" rtlCol="0"/>
            <a:lstStyle/>
            <a:p>
              <a:endParaRPr/>
            </a:p>
          </p:txBody>
        </p:sp>
        <p:pic>
          <p:nvPicPr>
            <p:cNvPr id="12" name="object 12"/>
            <p:cNvPicPr/>
            <p:nvPr/>
          </p:nvPicPr>
          <p:blipFill>
            <a:blip r:embed="rId5" cstate="print"/>
            <a:stretch>
              <a:fillRect/>
            </a:stretch>
          </p:blipFill>
          <p:spPr>
            <a:xfrm>
              <a:off x="2335380" y="1783045"/>
              <a:ext cx="239852" cy="136639"/>
            </a:xfrm>
            <a:prstGeom prst="rect">
              <a:avLst/>
            </a:prstGeom>
          </p:spPr>
        </p:pic>
        <p:pic>
          <p:nvPicPr>
            <p:cNvPr id="13" name="object 13"/>
            <p:cNvPicPr/>
            <p:nvPr/>
          </p:nvPicPr>
          <p:blipFill>
            <a:blip r:embed="rId6" cstate="print"/>
            <a:stretch>
              <a:fillRect/>
            </a:stretch>
          </p:blipFill>
          <p:spPr>
            <a:xfrm>
              <a:off x="2869161" y="2223201"/>
              <a:ext cx="74980" cy="84137"/>
            </a:xfrm>
            <a:prstGeom prst="rect">
              <a:avLst/>
            </a:prstGeom>
          </p:spPr>
        </p:pic>
        <p:sp>
          <p:nvSpPr>
            <p:cNvPr id="14" name="object 14"/>
            <p:cNvSpPr/>
            <p:nvPr/>
          </p:nvSpPr>
          <p:spPr>
            <a:xfrm>
              <a:off x="2184450" y="1932546"/>
              <a:ext cx="415290" cy="204470"/>
            </a:xfrm>
            <a:custGeom>
              <a:avLst/>
              <a:gdLst/>
              <a:ahLst/>
              <a:cxnLst/>
              <a:rect l="l" t="t" r="r" b="b"/>
              <a:pathLst>
                <a:path w="415289" h="204469">
                  <a:moveTo>
                    <a:pt x="414570" y="0"/>
                  </a:moveTo>
                  <a:lnTo>
                    <a:pt x="415023" y="3111"/>
                  </a:lnTo>
                  <a:lnTo>
                    <a:pt x="409733" y="7772"/>
                  </a:lnTo>
                  <a:lnTo>
                    <a:pt x="406101" y="13328"/>
                  </a:lnTo>
                  <a:lnTo>
                    <a:pt x="396513" y="23317"/>
                  </a:lnTo>
                  <a:lnTo>
                    <a:pt x="390575" y="27489"/>
                  </a:lnTo>
                  <a:lnTo>
                    <a:pt x="376936" y="28378"/>
                  </a:lnTo>
                  <a:lnTo>
                    <a:pt x="366312" y="22421"/>
                  </a:lnTo>
                  <a:lnTo>
                    <a:pt x="359657" y="23133"/>
                  </a:lnTo>
                  <a:lnTo>
                    <a:pt x="353720" y="26682"/>
                  </a:lnTo>
                  <a:lnTo>
                    <a:pt x="353326" y="32893"/>
                  </a:lnTo>
                  <a:lnTo>
                    <a:pt x="347459" y="36398"/>
                  </a:lnTo>
                  <a:lnTo>
                    <a:pt x="348100" y="42405"/>
                  </a:lnTo>
                  <a:lnTo>
                    <a:pt x="358355" y="48437"/>
                  </a:lnTo>
                  <a:lnTo>
                    <a:pt x="360572" y="54044"/>
                  </a:lnTo>
                  <a:lnTo>
                    <a:pt x="358775" y="60153"/>
                  </a:lnTo>
                  <a:lnTo>
                    <a:pt x="363340" y="63665"/>
                  </a:lnTo>
                  <a:lnTo>
                    <a:pt x="362432" y="69983"/>
                  </a:lnTo>
                  <a:lnTo>
                    <a:pt x="368376" y="71920"/>
                  </a:lnTo>
                  <a:lnTo>
                    <a:pt x="371195" y="77228"/>
                  </a:lnTo>
                  <a:lnTo>
                    <a:pt x="370998" y="83413"/>
                  </a:lnTo>
                  <a:lnTo>
                    <a:pt x="375989" y="99110"/>
                  </a:lnTo>
                  <a:lnTo>
                    <a:pt x="359232" y="102539"/>
                  </a:lnTo>
                  <a:lnTo>
                    <a:pt x="353218" y="107035"/>
                  </a:lnTo>
                  <a:lnTo>
                    <a:pt x="346125" y="108343"/>
                  </a:lnTo>
                  <a:lnTo>
                    <a:pt x="339966" y="112229"/>
                  </a:lnTo>
                  <a:lnTo>
                    <a:pt x="326155" y="128784"/>
                  </a:lnTo>
                  <a:lnTo>
                    <a:pt x="323773" y="135058"/>
                  </a:lnTo>
                  <a:lnTo>
                    <a:pt x="324180" y="141941"/>
                  </a:lnTo>
                  <a:lnTo>
                    <a:pt x="322649" y="148526"/>
                  </a:lnTo>
                  <a:lnTo>
                    <a:pt x="325304" y="160775"/>
                  </a:lnTo>
                  <a:lnTo>
                    <a:pt x="322453" y="167449"/>
                  </a:lnTo>
                  <a:lnTo>
                    <a:pt x="315741" y="170129"/>
                  </a:lnTo>
                  <a:lnTo>
                    <a:pt x="311410" y="165766"/>
                  </a:lnTo>
                  <a:lnTo>
                    <a:pt x="304698" y="164249"/>
                  </a:lnTo>
                  <a:lnTo>
                    <a:pt x="297910" y="165195"/>
                  </a:lnTo>
                  <a:lnTo>
                    <a:pt x="284492" y="170237"/>
                  </a:lnTo>
                  <a:lnTo>
                    <a:pt x="277348" y="170922"/>
                  </a:lnTo>
                  <a:lnTo>
                    <a:pt x="271646" y="175869"/>
                  </a:lnTo>
                  <a:lnTo>
                    <a:pt x="266217" y="172789"/>
                  </a:lnTo>
                  <a:lnTo>
                    <a:pt x="263258" y="167214"/>
                  </a:lnTo>
                  <a:lnTo>
                    <a:pt x="251796" y="161588"/>
                  </a:lnTo>
                  <a:lnTo>
                    <a:pt x="238753" y="178028"/>
                  </a:lnTo>
                  <a:lnTo>
                    <a:pt x="232619" y="175596"/>
                  </a:lnTo>
                  <a:lnTo>
                    <a:pt x="228549" y="171189"/>
                  </a:lnTo>
                  <a:lnTo>
                    <a:pt x="221856" y="174205"/>
                  </a:lnTo>
                  <a:lnTo>
                    <a:pt x="215220" y="173164"/>
                  </a:lnTo>
                  <a:lnTo>
                    <a:pt x="209594" y="170167"/>
                  </a:lnTo>
                  <a:lnTo>
                    <a:pt x="204552" y="176117"/>
                  </a:lnTo>
                  <a:lnTo>
                    <a:pt x="197777" y="177520"/>
                  </a:lnTo>
                  <a:lnTo>
                    <a:pt x="191382" y="180790"/>
                  </a:lnTo>
                  <a:lnTo>
                    <a:pt x="186258" y="185781"/>
                  </a:lnTo>
                  <a:lnTo>
                    <a:pt x="180670" y="182772"/>
                  </a:lnTo>
                  <a:lnTo>
                    <a:pt x="179457" y="176530"/>
                  </a:lnTo>
                  <a:lnTo>
                    <a:pt x="166071" y="180143"/>
                  </a:lnTo>
                  <a:lnTo>
                    <a:pt x="160623" y="176784"/>
                  </a:lnTo>
                  <a:lnTo>
                    <a:pt x="158603" y="170738"/>
                  </a:lnTo>
                  <a:lnTo>
                    <a:pt x="152501" y="168890"/>
                  </a:lnTo>
                  <a:lnTo>
                    <a:pt x="145656" y="168567"/>
                  </a:lnTo>
                  <a:lnTo>
                    <a:pt x="139674" y="166757"/>
                  </a:lnTo>
                  <a:lnTo>
                    <a:pt x="132918" y="168789"/>
                  </a:lnTo>
                  <a:lnTo>
                    <a:pt x="126123" y="169411"/>
                  </a:lnTo>
                  <a:lnTo>
                    <a:pt x="112693" y="168148"/>
                  </a:lnTo>
                  <a:lnTo>
                    <a:pt x="100482" y="163817"/>
                  </a:lnTo>
                  <a:lnTo>
                    <a:pt x="93433" y="166401"/>
                  </a:lnTo>
                  <a:lnTo>
                    <a:pt x="79292" y="168859"/>
                  </a:lnTo>
                  <a:lnTo>
                    <a:pt x="72669" y="167665"/>
                  </a:lnTo>
                  <a:lnTo>
                    <a:pt x="39090" y="178517"/>
                  </a:lnTo>
                  <a:lnTo>
                    <a:pt x="32924" y="182245"/>
                  </a:lnTo>
                  <a:lnTo>
                    <a:pt x="31229" y="188696"/>
                  </a:lnTo>
                  <a:lnTo>
                    <a:pt x="26409" y="193776"/>
                  </a:lnTo>
                  <a:lnTo>
                    <a:pt x="13716" y="201764"/>
                  </a:lnTo>
                  <a:lnTo>
                    <a:pt x="6838" y="201923"/>
                  </a:lnTo>
                  <a:lnTo>
                    <a:pt x="0" y="204298"/>
                  </a:lnTo>
                </a:path>
              </a:pathLst>
            </a:custGeom>
            <a:ln w="3175">
              <a:solidFill>
                <a:srgbClr val="231F20"/>
              </a:solidFill>
              <a:prstDash val="sysDot"/>
            </a:ln>
          </p:spPr>
          <p:txBody>
            <a:bodyPr wrap="square" lIns="0" tIns="0" rIns="0" bIns="0" rtlCol="0"/>
            <a:lstStyle/>
            <a:p>
              <a:endParaRPr/>
            </a:p>
          </p:txBody>
        </p:sp>
        <p:sp>
          <p:nvSpPr>
            <p:cNvPr id="15" name="object 15"/>
            <p:cNvSpPr/>
            <p:nvPr/>
          </p:nvSpPr>
          <p:spPr>
            <a:xfrm>
              <a:off x="2348299" y="2748013"/>
              <a:ext cx="13970" cy="64769"/>
            </a:xfrm>
            <a:custGeom>
              <a:avLst/>
              <a:gdLst/>
              <a:ahLst/>
              <a:cxnLst/>
              <a:rect l="l" t="t" r="r" b="b"/>
              <a:pathLst>
                <a:path w="13969" h="64769">
                  <a:moveTo>
                    <a:pt x="2101" y="0"/>
                  </a:moveTo>
                  <a:lnTo>
                    <a:pt x="3098" y="2489"/>
                  </a:lnTo>
                  <a:lnTo>
                    <a:pt x="13017" y="7365"/>
                  </a:lnTo>
                  <a:lnTo>
                    <a:pt x="13754" y="17322"/>
                  </a:lnTo>
                  <a:lnTo>
                    <a:pt x="4978" y="26625"/>
                  </a:lnTo>
                  <a:lnTo>
                    <a:pt x="5708" y="39852"/>
                  </a:lnTo>
                  <a:lnTo>
                    <a:pt x="4965" y="53492"/>
                  </a:lnTo>
                  <a:lnTo>
                    <a:pt x="0" y="64185"/>
                  </a:lnTo>
                </a:path>
              </a:pathLst>
            </a:custGeom>
            <a:ln w="3175">
              <a:solidFill>
                <a:srgbClr val="231F20"/>
              </a:solidFill>
            </a:ln>
          </p:spPr>
          <p:txBody>
            <a:bodyPr wrap="square" lIns="0" tIns="0" rIns="0" bIns="0" rtlCol="0"/>
            <a:lstStyle/>
            <a:p>
              <a:endParaRPr/>
            </a:p>
          </p:txBody>
        </p:sp>
        <p:sp>
          <p:nvSpPr>
            <p:cNvPr id="16" name="object 16"/>
            <p:cNvSpPr/>
            <p:nvPr/>
          </p:nvSpPr>
          <p:spPr>
            <a:xfrm>
              <a:off x="2993751" y="2488133"/>
              <a:ext cx="364490" cy="123825"/>
            </a:xfrm>
            <a:custGeom>
              <a:avLst/>
              <a:gdLst/>
              <a:ahLst/>
              <a:cxnLst/>
              <a:rect l="l" t="t" r="r" b="b"/>
              <a:pathLst>
                <a:path w="364489" h="123825">
                  <a:moveTo>
                    <a:pt x="206025" y="123812"/>
                  </a:moveTo>
                  <a:lnTo>
                    <a:pt x="224529" y="116681"/>
                  </a:lnTo>
                  <a:lnTo>
                    <a:pt x="229342" y="110940"/>
                  </a:lnTo>
                  <a:lnTo>
                    <a:pt x="243636" y="105333"/>
                  </a:lnTo>
                  <a:lnTo>
                    <a:pt x="249002" y="100158"/>
                  </a:lnTo>
                  <a:lnTo>
                    <a:pt x="264610" y="97955"/>
                  </a:lnTo>
                  <a:lnTo>
                    <a:pt x="271557" y="94126"/>
                  </a:lnTo>
                  <a:lnTo>
                    <a:pt x="280054" y="87090"/>
                  </a:lnTo>
                  <a:lnTo>
                    <a:pt x="283419" y="84594"/>
                  </a:lnTo>
                  <a:lnTo>
                    <a:pt x="294201" y="72834"/>
                  </a:lnTo>
                  <a:lnTo>
                    <a:pt x="301732" y="71126"/>
                  </a:lnTo>
                  <a:lnTo>
                    <a:pt x="309264" y="70929"/>
                  </a:lnTo>
                  <a:lnTo>
                    <a:pt x="316274" y="74231"/>
                  </a:lnTo>
                  <a:lnTo>
                    <a:pt x="331457" y="76187"/>
                  </a:lnTo>
                  <a:lnTo>
                    <a:pt x="338455" y="72555"/>
                  </a:lnTo>
                  <a:lnTo>
                    <a:pt x="353993" y="73310"/>
                  </a:lnTo>
                  <a:lnTo>
                    <a:pt x="361461" y="72161"/>
                  </a:lnTo>
                  <a:lnTo>
                    <a:pt x="364039" y="65570"/>
                  </a:lnTo>
                  <a:lnTo>
                    <a:pt x="359117" y="60534"/>
                  </a:lnTo>
                  <a:lnTo>
                    <a:pt x="344817" y="56121"/>
                  </a:lnTo>
                  <a:lnTo>
                    <a:pt x="340213" y="50806"/>
                  </a:lnTo>
                  <a:lnTo>
                    <a:pt x="333730" y="47986"/>
                  </a:lnTo>
                  <a:lnTo>
                    <a:pt x="332670" y="40703"/>
                  </a:lnTo>
                  <a:lnTo>
                    <a:pt x="340099" y="29845"/>
                  </a:lnTo>
                  <a:lnTo>
                    <a:pt x="340728" y="29076"/>
                  </a:lnTo>
                  <a:lnTo>
                    <a:pt x="334918" y="27971"/>
                  </a:lnTo>
                  <a:lnTo>
                    <a:pt x="328168" y="25634"/>
                  </a:lnTo>
                  <a:lnTo>
                    <a:pt x="313207" y="26257"/>
                  </a:lnTo>
                  <a:lnTo>
                    <a:pt x="298977" y="21971"/>
                  </a:lnTo>
                  <a:lnTo>
                    <a:pt x="298303" y="8413"/>
                  </a:lnTo>
                  <a:lnTo>
                    <a:pt x="293801" y="3073"/>
                  </a:lnTo>
                  <a:lnTo>
                    <a:pt x="286207" y="2578"/>
                  </a:lnTo>
                  <a:lnTo>
                    <a:pt x="278879" y="4591"/>
                  </a:lnTo>
                  <a:lnTo>
                    <a:pt x="271259" y="4756"/>
                  </a:lnTo>
                  <a:lnTo>
                    <a:pt x="265537" y="0"/>
                  </a:lnTo>
                  <a:lnTo>
                    <a:pt x="250444" y="2724"/>
                  </a:lnTo>
                  <a:lnTo>
                    <a:pt x="243636" y="6483"/>
                  </a:lnTo>
                  <a:lnTo>
                    <a:pt x="236607" y="4019"/>
                  </a:lnTo>
                  <a:lnTo>
                    <a:pt x="229755" y="7105"/>
                  </a:lnTo>
                  <a:lnTo>
                    <a:pt x="217722" y="16160"/>
                  </a:lnTo>
                  <a:lnTo>
                    <a:pt x="212902" y="21685"/>
                  </a:lnTo>
                  <a:lnTo>
                    <a:pt x="206209" y="25761"/>
                  </a:lnTo>
                  <a:lnTo>
                    <a:pt x="198647" y="24885"/>
                  </a:lnTo>
                  <a:lnTo>
                    <a:pt x="194290" y="19456"/>
                  </a:lnTo>
                  <a:lnTo>
                    <a:pt x="153543" y="12039"/>
                  </a:lnTo>
                  <a:lnTo>
                    <a:pt x="149066" y="9505"/>
                  </a:lnTo>
                  <a:lnTo>
                    <a:pt x="141865" y="7613"/>
                  </a:lnTo>
                  <a:lnTo>
                    <a:pt x="127152" y="12166"/>
                  </a:lnTo>
                  <a:lnTo>
                    <a:pt x="111334" y="12706"/>
                  </a:lnTo>
                  <a:lnTo>
                    <a:pt x="90125" y="21882"/>
                  </a:lnTo>
                  <a:lnTo>
                    <a:pt x="81845" y="23691"/>
                  </a:lnTo>
                  <a:lnTo>
                    <a:pt x="58997" y="22332"/>
                  </a:lnTo>
                  <a:lnTo>
                    <a:pt x="43999" y="24174"/>
                  </a:lnTo>
                  <a:lnTo>
                    <a:pt x="37255" y="21647"/>
                  </a:lnTo>
                  <a:lnTo>
                    <a:pt x="21767" y="22237"/>
                  </a:lnTo>
                  <a:lnTo>
                    <a:pt x="14884" y="25184"/>
                  </a:lnTo>
                  <a:lnTo>
                    <a:pt x="7296" y="25311"/>
                  </a:lnTo>
                  <a:lnTo>
                    <a:pt x="0" y="28517"/>
                  </a:lnTo>
                </a:path>
              </a:pathLst>
            </a:custGeom>
            <a:ln w="3175">
              <a:solidFill>
                <a:srgbClr val="231F20"/>
              </a:solidFill>
              <a:prstDash val="sysDot"/>
            </a:ln>
          </p:spPr>
          <p:txBody>
            <a:bodyPr wrap="square" lIns="0" tIns="0" rIns="0" bIns="0" rtlCol="0"/>
            <a:lstStyle/>
            <a:p>
              <a:endParaRPr/>
            </a:p>
          </p:txBody>
        </p:sp>
        <p:pic>
          <p:nvPicPr>
            <p:cNvPr id="17" name="object 17"/>
            <p:cNvPicPr/>
            <p:nvPr/>
          </p:nvPicPr>
          <p:blipFill>
            <a:blip r:embed="rId7" cstate="print"/>
            <a:stretch>
              <a:fillRect/>
            </a:stretch>
          </p:blipFill>
          <p:spPr>
            <a:xfrm>
              <a:off x="3272609" y="2573823"/>
              <a:ext cx="116598" cy="110966"/>
            </a:xfrm>
            <a:prstGeom prst="rect">
              <a:avLst/>
            </a:prstGeom>
          </p:spPr>
        </p:pic>
        <p:sp>
          <p:nvSpPr>
            <p:cNvPr id="18" name="object 18"/>
            <p:cNvSpPr/>
            <p:nvPr/>
          </p:nvSpPr>
          <p:spPr>
            <a:xfrm>
              <a:off x="1819040" y="2486132"/>
              <a:ext cx="1619250" cy="239395"/>
            </a:xfrm>
            <a:custGeom>
              <a:avLst/>
              <a:gdLst/>
              <a:ahLst/>
              <a:cxnLst/>
              <a:rect l="l" t="t" r="r" b="b"/>
              <a:pathLst>
                <a:path w="1619250" h="239394">
                  <a:moveTo>
                    <a:pt x="1515522" y="31267"/>
                  </a:moveTo>
                  <a:lnTo>
                    <a:pt x="1524260" y="33134"/>
                  </a:lnTo>
                  <a:lnTo>
                    <a:pt x="1531327" y="30861"/>
                  </a:lnTo>
                  <a:lnTo>
                    <a:pt x="1544491" y="36550"/>
                  </a:lnTo>
                  <a:lnTo>
                    <a:pt x="1550212" y="40982"/>
                  </a:lnTo>
                  <a:lnTo>
                    <a:pt x="1557413" y="38995"/>
                  </a:lnTo>
                  <a:lnTo>
                    <a:pt x="1565471" y="50685"/>
                  </a:lnTo>
                  <a:lnTo>
                    <a:pt x="1570716" y="55575"/>
                  </a:lnTo>
                  <a:lnTo>
                    <a:pt x="1577860" y="52959"/>
                  </a:lnTo>
                  <a:lnTo>
                    <a:pt x="1593043" y="51092"/>
                  </a:lnTo>
                  <a:lnTo>
                    <a:pt x="1599914" y="47491"/>
                  </a:lnTo>
                  <a:lnTo>
                    <a:pt x="1603470" y="41313"/>
                  </a:lnTo>
                  <a:lnTo>
                    <a:pt x="1605178" y="27070"/>
                  </a:lnTo>
                  <a:lnTo>
                    <a:pt x="1610156" y="21424"/>
                  </a:lnTo>
                  <a:lnTo>
                    <a:pt x="1616062" y="16605"/>
                  </a:lnTo>
                  <a:lnTo>
                    <a:pt x="1616894" y="9385"/>
                  </a:lnTo>
                  <a:lnTo>
                    <a:pt x="1619103" y="0"/>
                  </a:lnTo>
                </a:path>
                <a:path w="1619250" h="239394">
                  <a:moveTo>
                    <a:pt x="87903" y="205803"/>
                  </a:moveTo>
                  <a:lnTo>
                    <a:pt x="92367" y="197694"/>
                  </a:lnTo>
                  <a:lnTo>
                    <a:pt x="72377" y="176930"/>
                  </a:lnTo>
                  <a:lnTo>
                    <a:pt x="71374" y="167481"/>
                  </a:lnTo>
                  <a:lnTo>
                    <a:pt x="67811" y="164039"/>
                  </a:lnTo>
                  <a:lnTo>
                    <a:pt x="62992" y="162020"/>
                  </a:lnTo>
                  <a:lnTo>
                    <a:pt x="45434" y="144443"/>
                  </a:lnTo>
                  <a:lnTo>
                    <a:pt x="45129" y="140379"/>
                  </a:lnTo>
                  <a:lnTo>
                    <a:pt x="36626" y="129076"/>
                  </a:lnTo>
                  <a:lnTo>
                    <a:pt x="30365" y="127171"/>
                  </a:lnTo>
                  <a:lnTo>
                    <a:pt x="23418" y="116097"/>
                  </a:lnTo>
                  <a:lnTo>
                    <a:pt x="19126" y="115709"/>
                  </a:lnTo>
                  <a:lnTo>
                    <a:pt x="19996" y="109772"/>
                  </a:lnTo>
                  <a:lnTo>
                    <a:pt x="22167" y="108108"/>
                  </a:lnTo>
                  <a:lnTo>
                    <a:pt x="18872" y="103231"/>
                  </a:lnTo>
                  <a:lnTo>
                    <a:pt x="18910" y="98602"/>
                  </a:lnTo>
                  <a:lnTo>
                    <a:pt x="14179" y="93370"/>
                  </a:lnTo>
                  <a:lnTo>
                    <a:pt x="10769" y="83261"/>
                  </a:lnTo>
                  <a:lnTo>
                    <a:pt x="6648" y="82454"/>
                  </a:lnTo>
                  <a:lnTo>
                    <a:pt x="0" y="76815"/>
                  </a:lnTo>
                  <a:lnTo>
                    <a:pt x="450" y="74688"/>
                  </a:lnTo>
                  <a:lnTo>
                    <a:pt x="3530" y="73005"/>
                  </a:lnTo>
                  <a:lnTo>
                    <a:pt x="2762" y="69742"/>
                  </a:lnTo>
                  <a:lnTo>
                    <a:pt x="3613" y="54349"/>
                  </a:lnTo>
                  <a:lnTo>
                    <a:pt x="9124" y="49574"/>
                  </a:lnTo>
                  <a:lnTo>
                    <a:pt x="17075" y="51403"/>
                  </a:lnTo>
                  <a:lnTo>
                    <a:pt x="17462" y="54013"/>
                  </a:lnTo>
                  <a:lnTo>
                    <a:pt x="29248" y="65944"/>
                  </a:lnTo>
                  <a:lnTo>
                    <a:pt x="31946" y="66573"/>
                  </a:lnTo>
                  <a:lnTo>
                    <a:pt x="41135" y="52698"/>
                  </a:lnTo>
                  <a:lnTo>
                    <a:pt x="57905" y="55257"/>
                  </a:lnTo>
                  <a:lnTo>
                    <a:pt x="61760" y="51219"/>
                  </a:lnTo>
                  <a:lnTo>
                    <a:pt x="63207" y="51282"/>
                  </a:lnTo>
                  <a:lnTo>
                    <a:pt x="74085" y="59289"/>
                  </a:lnTo>
                  <a:lnTo>
                    <a:pt x="77762" y="59455"/>
                  </a:lnTo>
                  <a:lnTo>
                    <a:pt x="79806" y="57277"/>
                  </a:lnTo>
                  <a:lnTo>
                    <a:pt x="83566" y="60706"/>
                  </a:lnTo>
                  <a:lnTo>
                    <a:pt x="97396" y="62953"/>
                  </a:lnTo>
                  <a:lnTo>
                    <a:pt x="98596" y="61563"/>
                  </a:lnTo>
                  <a:lnTo>
                    <a:pt x="100507" y="62001"/>
                  </a:lnTo>
                  <a:lnTo>
                    <a:pt x="107937" y="67691"/>
                  </a:lnTo>
                  <a:lnTo>
                    <a:pt x="110528" y="67646"/>
                  </a:lnTo>
                  <a:lnTo>
                    <a:pt x="116230" y="62064"/>
                  </a:lnTo>
                  <a:lnTo>
                    <a:pt x="119430" y="62896"/>
                  </a:lnTo>
                  <a:lnTo>
                    <a:pt x="122783" y="66744"/>
                  </a:lnTo>
                  <a:lnTo>
                    <a:pt x="125317" y="67348"/>
                  </a:lnTo>
                  <a:lnTo>
                    <a:pt x="128193" y="64058"/>
                  </a:lnTo>
                  <a:lnTo>
                    <a:pt x="138125" y="65697"/>
                  </a:lnTo>
                  <a:lnTo>
                    <a:pt x="141598" y="70567"/>
                  </a:lnTo>
                  <a:lnTo>
                    <a:pt x="143713" y="69208"/>
                  </a:lnTo>
                  <a:lnTo>
                    <a:pt x="143656" y="67430"/>
                  </a:lnTo>
                  <a:lnTo>
                    <a:pt x="150075" y="67875"/>
                  </a:lnTo>
                  <a:lnTo>
                    <a:pt x="155994" y="74644"/>
                  </a:lnTo>
                  <a:lnTo>
                    <a:pt x="154609" y="77666"/>
                  </a:lnTo>
                  <a:lnTo>
                    <a:pt x="154660" y="79463"/>
                  </a:lnTo>
                  <a:lnTo>
                    <a:pt x="159315" y="83108"/>
                  </a:lnTo>
                  <a:lnTo>
                    <a:pt x="167055" y="83324"/>
                  </a:lnTo>
                  <a:lnTo>
                    <a:pt x="172834" y="79679"/>
                  </a:lnTo>
                  <a:lnTo>
                    <a:pt x="183838" y="80829"/>
                  </a:lnTo>
                  <a:lnTo>
                    <a:pt x="185972" y="83407"/>
                  </a:lnTo>
                  <a:lnTo>
                    <a:pt x="184245" y="86239"/>
                  </a:lnTo>
                  <a:lnTo>
                    <a:pt x="184080" y="89827"/>
                  </a:lnTo>
                  <a:lnTo>
                    <a:pt x="179158" y="95573"/>
                  </a:lnTo>
                  <a:lnTo>
                    <a:pt x="174580" y="104165"/>
                  </a:lnTo>
                  <a:lnTo>
                    <a:pt x="172491" y="105079"/>
                  </a:lnTo>
                  <a:lnTo>
                    <a:pt x="172339" y="107480"/>
                  </a:lnTo>
                  <a:lnTo>
                    <a:pt x="173564" y="109156"/>
                  </a:lnTo>
                  <a:lnTo>
                    <a:pt x="170313" y="113379"/>
                  </a:lnTo>
                  <a:lnTo>
                    <a:pt x="172027" y="118846"/>
                  </a:lnTo>
                  <a:lnTo>
                    <a:pt x="175158" y="119646"/>
                  </a:lnTo>
                  <a:lnTo>
                    <a:pt x="177336" y="121361"/>
                  </a:lnTo>
                  <a:lnTo>
                    <a:pt x="180765" y="120726"/>
                  </a:lnTo>
                  <a:lnTo>
                    <a:pt x="182225" y="123101"/>
                  </a:lnTo>
                  <a:lnTo>
                    <a:pt x="182905" y="126028"/>
                  </a:lnTo>
                  <a:lnTo>
                    <a:pt x="186626" y="129419"/>
                  </a:lnTo>
                  <a:lnTo>
                    <a:pt x="189045" y="129247"/>
                  </a:lnTo>
                  <a:lnTo>
                    <a:pt x="189960" y="130257"/>
                  </a:lnTo>
                  <a:lnTo>
                    <a:pt x="189706" y="132181"/>
                  </a:lnTo>
                  <a:lnTo>
                    <a:pt x="193300" y="134639"/>
                  </a:lnTo>
                  <a:lnTo>
                    <a:pt x="195706" y="135089"/>
                  </a:lnTo>
                  <a:lnTo>
                    <a:pt x="195884" y="137852"/>
                  </a:lnTo>
                  <a:lnTo>
                    <a:pt x="191884" y="141052"/>
                  </a:lnTo>
                  <a:lnTo>
                    <a:pt x="184613" y="141230"/>
                  </a:lnTo>
                  <a:lnTo>
                    <a:pt x="180073" y="138442"/>
                  </a:lnTo>
                  <a:lnTo>
                    <a:pt x="177711" y="138334"/>
                  </a:lnTo>
                  <a:lnTo>
                    <a:pt x="176682" y="139395"/>
                  </a:lnTo>
                  <a:lnTo>
                    <a:pt x="177584" y="141230"/>
                  </a:lnTo>
                  <a:lnTo>
                    <a:pt x="183064" y="146843"/>
                  </a:lnTo>
                  <a:lnTo>
                    <a:pt x="188531" y="154419"/>
                  </a:lnTo>
                  <a:lnTo>
                    <a:pt x="190207" y="155638"/>
                  </a:lnTo>
                  <a:lnTo>
                    <a:pt x="189458" y="161639"/>
                  </a:lnTo>
                  <a:lnTo>
                    <a:pt x="188252" y="164020"/>
                  </a:lnTo>
                  <a:lnTo>
                    <a:pt x="185280" y="165004"/>
                  </a:lnTo>
                  <a:lnTo>
                    <a:pt x="183483" y="163131"/>
                  </a:lnTo>
                  <a:lnTo>
                    <a:pt x="181032" y="162883"/>
                  </a:lnTo>
                  <a:lnTo>
                    <a:pt x="178479" y="166141"/>
                  </a:lnTo>
                  <a:lnTo>
                    <a:pt x="174390" y="167728"/>
                  </a:lnTo>
                  <a:lnTo>
                    <a:pt x="170713" y="167551"/>
                  </a:lnTo>
                  <a:lnTo>
                    <a:pt x="168763" y="168783"/>
                  </a:lnTo>
                  <a:lnTo>
                    <a:pt x="166331" y="168509"/>
                  </a:lnTo>
                  <a:lnTo>
                    <a:pt x="165493" y="166370"/>
                  </a:lnTo>
                  <a:lnTo>
                    <a:pt x="162267" y="166338"/>
                  </a:lnTo>
                  <a:lnTo>
                    <a:pt x="159423" y="168998"/>
                  </a:lnTo>
                  <a:lnTo>
                    <a:pt x="160559" y="171488"/>
                  </a:lnTo>
                  <a:lnTo>
                    <a:pt x="163575" y="172942"/>
                  </a:lnTo>
                  <a:lnTo>
                    <a:pt x="164318" y="177177"/>
                  </a:lnTo>
                  <a:lnTo>
                    <a:pt x="166014" y="179565"/>
                  </a:lnTo>
                  <a:lnTo>
                    <a:pt x="165779" y="184410"/>
                  </a:lnTo>
                  <a:lnTo>
                    <a:pt x="164592" y="185794"/>
                  </a:lnTo>
                  <a:lnTo>
                    <a:pt x="162166" y="185547"/>
                  </a:lnTo>
                  <a:lnTo>
                    <a:pt x="160839" y="184162"/>
                  </a:lnTo>
                  <a:lnTo>
                    <a:pt x="159746" y="179578"/>
                  </a:lnTo>
                  <a:lnTo>
                    <a:pt x="158203" y="178206"/>
                  </a:lnTo>
                  <a:lnTo>
                    <a:pt x="154190" y="178022"/>
                  </a:lnTo>
                  <a:lnTo>
                    <a:pt x="146011" y="183972"/>
                  </a:lnTo>
                  <a:lnTo>
                    <a:pt x="144551" y="188137"/>
                  </a:lnTo>
                  <a:lnTo>
                    <a:pt x="143002" y="189833"/>
                  </a:lnTo>
                  <a:lnTo>
                    <a:pt x="142716" y="196183"/>
                  </a:lnTo>
                  <a:lnTo>
                    <a:pt x="140722" y="197688"/>
                  </a:lnTo>
                  <a:lnTo>
                    <a:pt x="136728" y="197510"/>
                  </a:lnTo>
                  <a:lnTo>
                    <a:pt x="134042" y="199993"/>
                  </a:lnTo>
                  <a:lnTo>
                    <a:pt x="133203" y="207448"/>
                  </a:lnTo>
                  <a:lnTo>
                    <a:pt x="132060" y="208216"/>
                  </a:lnTo>
                  <a:lnTo>
                    <a:pt x="132270" y="210800"/>
                  </a:lnTo>
                  <a:lnTo>
                    <a:pt x="134613" y="215157"/>
                  </a:lnTo>
                  <a:lnTo>
                    <a:pt x="136925" y="217544"/>
                  </a:lnTo>
                  <a:lnTo>
                    <a:pt x="136601" y="221272"/>
                  </a:lnTo>
                  <a:lnTo>
                    <a:pt x="131648" y="227545"/>
                  </a:lnTo>
                  <a:lnTo>
                    <a:pt x="127806" y="239058"/>
                  </a:lnTo>
                </a:path>
              </a:pathLst>
            </a:custGeom>
            <a:ln w="3175">
              <a:solidFill>
                <a:srgbClr val="231F20"/>
              </a:solidFill>
              <a:prstDash val="sysDot"/>
            </a:ln>
          </p:spPr>
          <p:txBody>
            <a:bodyPr wrap="square" lIns="0" tIns="0" rIns="0" bIns="0" rtlCol="0"/>
            <a:lstStyle/>
            <a:p>
              <a:endParaRPr/>
            </a:p>
          </p:txBody>
        </p:sp>
        <p:sp>
          <p:nvSpPr>
            <p:cNvPr id="19" name="object 19"/>
            <p:cNvSpPr/>
            <p:nvPr/>
          </p:nvSpPr>
          <p:spPr>
            <a:xfrm>
              <a:off x="1950065" y="2713678"/>
              <a:ext cx="635" cy="6350"/>
            </a:xfrm>
            <a:custGeom>
              <a:avLst/>
              <a:gdLst/>
              <a:ahLst/>
              <a:cxnLst/>
              <a:rect l="l" t="t" r="r" b="b"/>
              <a:pathLst>
                <a:path w="635" h="6350">
                  <a:moveTo>
                    <a:pt x="311" y="-1196"/>
                  </a:moveTo>
                  <a:lnTo>
                    <a:pt x="311" y="7318"/>
                  </a:lnTo>
                </a:path>
              </a:pathLst>
            </a:custGeom>
            <a:ln w="3175">
              <a:solidFill>
                <a:srgbClr val="231F20"/>
              </a:solidFill>
              <a:prstDash val="sysDot"/>
            </a:ln>
          </p:spPr>
          <p:txBody>
            <a:bodyPr wrap="square" lIns="0" tIns="0" rIns="0" bIns="0" rtlCol="0"/>
            <a:lstStyle/>
            <a:p>
              <a:endParaRPr/>
            </a:p>
          </p:txBody>
        </p:sp>
        <p:sp>
          <p:nvSpPr>
            <p:cNvPr id="20" name="object 20"/>
            <p:cNvSpPr/>
            <p:nvPr/>
          </p:nvSpPr>
          <p:spPr>
            <a:xfrm>
              <a:off x="1712753" y="2457742"/>
              <a:ext cx="447040" cy="294640"/>
            </a:xfrm>
            <a:custGeom>
              <a:avLst/>
              <a:gdLst/>
              <a:ahLst/>
              <a:cxnLst/>
              <a:rect l="l" t="t" r="r" b="b"/>
              <a:pathLst>
                <a:path w="447039" h="294639">
                  <a:moveTo>
                    <a:pt x="347770" y="293750"/>
                  </a:moveTo>
                  <a:lnTo>
                    <a:pt x="351402" y="294265"/>
                  </a:lnTo>
                  <a:lnTo>
                    <a:pt x="354901" y="292150"/>
                  </a:lnTo>
                  <a:lnTo>
                    <a:pt x="356044" y="284740"/>
                  </a:lnTo>
                  <a:lnTo>
                    <a:pt x="371786" y="280930"/>
                  </a:lnTo>
                  <a:lnTo>
                    <a:pt x="374834" y="281730"/>
                  </a:lnTo>
                  <a:lnTo>
                    <a:pt x="380174" y="287978"/>
                  </a:lnTo>
                  <a:lnTo>
                    <a:pt x="382606" y="287743"/>
                  </a:lnTo>
                  <a:lnTo>
                    <a:pt x="382911" y="284219"/>
                  </a:lnTo>
                  <a:lnTo>
                    <a:pt x="390175" y="280638"/>
                  </a:lnTo>
                  <a:lnTo>
                    <a:pt x="404755" y="284098"/>
                  </a:lnTo>
                  <a:lnTo>
                    <a:pt x="408273" y="280873"/>
                  </a:lnTo>
                  <a:lnTo>
                    <a:pt x="421843" y="283597"/>
                  </a:lnTo>
                  <a:lnTo>
                    <a:pt x="431552" y="282727"/>
                  </a:lnTo>
                  <a:lnTo>
                    <a:pt x="446912" y="287400"/>
                  </a:lnTo>
                </a:path>
                <a:path w="447039" h="294639">
                  <a:moveTo>
                    <a:pt x="258038" y="42659"/>
                  </a:moveTo>
                  <a:lnTo>
                    <a:pt x="267512" y="52939"/>
                  </a:lnTo>
                  <a:lnTo>
                    <a:pt x="267830" y="55803"/>
                  </a:lnTo>
                  <a:lnTo>
                    <a:pt x="266306" y="57696"/>
                  </a:lnTo>
                  <a:lnTo>
                    <a:pt x="268522" y="59613"/>
                  </a:lnTo>
                  <a:lnTo>
                    <a:pt x="268700" y="62382"/>
                  </a:lnTo>
                  <a:lnTo>
                    <a:pt x="265791" y="65493"/>
                  </a:lnTo>
                  <a:lnTo>
                    <a:pt x="266191" y="67449"/>
                  </a:lnTo>
                  <a:lnTo>
                    <a:pt x="268960" y="69037"/>
                  </a:lnTo>
                  <a:lnTo>
                    <a:pt x="271189" y="67182"/>
                  </a:lnTo>
                  <a:lnTo>
                    <a:pt x="272922" y="67271"/>
                  </a:lnTo>
                  <a:lnTo>
                    <a:pt x="275577" y="69532"/>
                  </a:lnTo>
                  <a:lnTo>
                    <a:pt x="275697" y="70523"/>
                  </a:lnTo>
                  <a:lnTo>
                    <a:pt x="273862" y="71901"/>
                  </a:lnTo>
                  <a:lnTo>
                    <a:pt x="271964" y="71812"/>
                  </a:lnTo>
                  <a:lnTo>
                    <a:pt x="271195" y="73698"/>
                  </a:lnTo>
                  <a:lnTo>
                    <a:pt x="272256" y="75361"/>
                  </a:lnTo>
                  <a:lnTo>
                    <a:pt x="271513" y="77628"/>
                  </a:lnTo>
                  <a:lnTo>
                    <a:pt x="270941" y="79216"/>
                  </a:lnTo>
                  <a:lnTo>
                    <a:pt x="272122" y="80708"/>
                  </a:lnTo>
                  <a:lnTo>
                    <a:pt x="275704" y="80886"/>
                  </a:lnTo>
                  <a:lnTo>
                    <a:pt x="277063" y="82480"/>
                  </a:lnTo>
                  <a:lnTo>
                    <a:pt x="279685" y="84715"/>
                  </a:lnTo>
                  <a:lnTo>
                    <a:pt x="283997" y="84734"/>
                  </a:lnTo>
                  <a:lnTo>
                    <a:pt x="287394" y="86531"/>
                  </a:lnTo>
                  <a:lnTo>
                    <a:pt x="291172" y="86207"/>
                  </a:lnTo>
                  <a:lnTo>
                    <a:pt x="293236" y="87274"/>
                  </a:lnTo>
                  <a:lnTo>
                    <a:pt x="293604" y="88906"/>
                  </a:lnTo>
                  <a:lnTo>
                    <a:pt x="290042" y="90557"/>
                  </a:lnTo>
                  <a:lnTo>
                    <a:pt x="286346" y="89858"/>
                  </a:lnTo>
                  <a:lnTo>
                    <a:pt x="283229" y="88925"/>
                  </a:lnTo>
                  <a:lnTo>
                    <a:pt x="281108" y="89141"/>
                  </a:lnTo>
                  <a:lnTo>
                    <a:pt x="279946" y="92976"/>
                  </a:lnTo>
                  <a:lnTo>
                    <a:pt x="277463" y="95307"/>
                  </a:lnTo>
                  <a:lnTo>
                    <a:pt x="278530" y="103003"/>
                  </a:lnTo>
                  <a:lnTo>
                    <a:pt x="280428" y="104387"/>
                  </a:lnTo>
                  <a:lnTo>
                    <a:pt x="279120" y="108070"/>
                  </a:lnTo>
                </a:path>
                <a:path w="447039" h="294639">
                  <a:moveTo>
                    <a:pt x="142690" y="514"/>
                  </a:moveTo>
                  <a:lnTo>
                    <a:pt x="139211" y="0"/>
                  </a:lnTo>
                  <a:lnTo>
                    <a:pt x="135578" y="2781"/>
                  </a:lnTo>
                  <a:lnTo>
                    <a:pt x="135407" y="6642"/>
                  </a:lnTo>
                  <a:lnTo>
                    <a:pt x="137096" y="11944"/>
                  </a:lnTo>
                  <a:lnTo>
                    <a:pt x="136366" y="13068"/>
                  </a:lnTo>
                  <a:lnTo>
                    <a:pt x="133229" y="11601"/>
                  </a:lnTo>
                  <a:lnTo>
                    <a:pt x="126625" y="11290"/>
                  </a:lnTo>
                  <a:lnTo>
                    <a:pt x="125964" y="15017"/>
                  </a:lnTo>
                  <a:lnTo>
                    <a:pt x="122993" y="17303"/>
                  </a:lnTo>
                  <a:lnTo>
                    <a:pt x="104489" y="21628"/>
                  </a:lnTo>
                  <a:lnTo>
                    <a:pt x="101352" y="26219"/>
                  </a:lnTo>
                  <a:lnTo>
                    <a:pt x="101561" y="29305"/>
                  </a:lnTo>
                  <a:lnTo>
                    <a:pt x="107264" y="34639"/>
                  </a:lnTo>
                  <a:lnTo>
                    <a:pt x="106508" y="44030"/>
                  </a:lnTo>
                  <a:lnTo>
                    <a:pt x="102234" y="49980"/>
                  </a:lnTo>
                  <a:lnTo>
                    <a:pt x="94151" y="50095"/>
                  </a:lnTo>
                  <a:lnTo>
                    <a:pt x="84042" y="57111"/>
                  </a:lnTo>
                  <a:lnTo>
                    <a:pt x="86874" y="61309"/>
                  </a:lnTo>
                  <a:lnTo>
                    <a:pt x="83350" y="65366"/>
                  </a:lnTo>
                  <a:lnTo>
                    <a:pt x="83851" y="75037"/>
                  </a:lnTo>
                  <a:lnTo>
                    <a:pt x="79101" y="77870"/>
                  </a:lnTo>
                  <a:lnTo>
                    <a:pt x="75863" y="77711"/>
                  </a:lnTo>
                  <a:lnTo>
                    <a:pt x="71786" y="72840"/>
                  </a:lnTo>
                  <a:lnTo>
                    <a:pt x="67748" y="72434"/>
                  </a:lnTo>
                  <a:lnTo>
                    <a:pt x="66395" y="70288"/>
                  </a:lnTo>
                  <a:lnTo>
                    <a:pt x="63849" y="69830"/>
                  </a:lnTo>
                  <a:lnTo>
                    <a:pt x="63245" y="73234"/>
                  </a:lnTo>
                  <a:lnTo>
                    <a:pt x="59378" y="73526"/>
                  </a:lnTo>
                  <a:lnTo>
                    <a:pt x="49479" y="57632"/>
                  </a:lnTo>
                  <a:lnTo>
                    <a:pt x="46907" y="57321"/>
                  </a:lnTo>
                  <a:lnTo>
                    <a:pt x="39255" y="69507"/>
                  </a:lnTo>
                  <a:lnTo>
                    <a:pt x="23514" y="69208"/>
                  </a:lnTo>
                  <a:lnTo>
                    <a:pt x="18910" y="64960"/>
                  </a:lnTo>
                  <a:lnTo>
                    <a:pt x="16643" y="69265"/>
                  </a:lnTo>
                  <a:lnTo>
                    <a:pt x="0" y="69265"/>
                  </a:lnTo>
                </a:path>
              </a:pathLst>
            </a:custGeom>
            <a:ln w="3175">
              <a:solidFill>
                <a:srgbClr val="231F20"/>
              </a:solidFill>
              <a:prstDash val="sysDot"/>
            </a:ln>
          </p:spPr>
          <p:txBody>
            <a:bodyPr wrap="square" lIns="0" tIns="0" rIns="0" bIns="0" rtlCol="0"/>
            <a:lstStyle/>
            <a:p>
              <a:endParaRPr/>
            </a:p>
          </p:txBody>
        </p:sp>
      </p:gr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04064C"/>
                </a:solidFill>
                <a:latin typeface="PMingLiU"/>
                <a:cs typeface="PMingLiU"/>
              </a:rPr>
              <a:t>IE </a:t>
            </a:r>
            <a:r>
              <a:rPr sz="600" spc="95" dirty="0">
                <a:solidFill>
                  <a:srgbClr val="04064C"/>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40" dirty="0">
                <a:solidFill>
                  <a:srgbClr val="04064C"/>
                </a:solidFill>
              </a:rPr>
              <a:t>                     印欧语系图</a:t>
            </a:r>
            <a:endParaRPr sz="2050" dirty="0"/>
          </a:p>
        </p:txBody>
      </p:sp>
      <p:pic>
        <p:nvPicPr>
          <p:cNvPr id="6" name="object 6"/>
          <p:cNvPicPr/>
          <p:nvPr/>
        </p:nvPicPr>
        <p:blipFill>
          <a:blip r:embed="rId3" cstate="print"/>
          <a:stretch>
            <a:fillRect/>
          </a:stretch>
        </p:blipFill>
        <p:spPr>
          <a:xfrm>
            <a:off x="875233" y="851039"/>
            <a:ext cx="2857500" cy="2324100"/>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04064C"/>
                </a:solidFill>
                <a:latin typeface="PMingLiU"/>
                <a:cs typeface="PMingLiU"/>
              </a:rPr>
              <a:t>IE </a:t>
            </a:r>
            <a:r>
              <a:rPr sz="600" spc="95" dirty="0">
                <a:solidFill>
                  <a:srgbClr val="04064C"/>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70" dirty="0">
                <a:solidFill>
                  <a:srgbClr val="04064C"/>
                </a:solidFill>
              </a:rPr>
              <a:t>          萨图姆语言</a:t>
            </a:r>
            <a:r>
              <a:rPr lang="en-US" altLang="zh-CN" sz="2050" spc="70" dirty="0">
                <a:solidFill>
                  <a:srgbClr val="04064C"/>
                </a:solidFill>
              </a:rPr>
              <a:t>vs</a:t>
            </a:r>
            <a:r>
              <a:rPr lang="zh-CN" altLang="en-US" sz="2050" spc="70" dirty="0">
                <a:solidFill>
                  <a:srgbClr val="04064C"/>
                </a:solidFill>
              </a:rPr>
              <a:t>肯图姆语言</a:t>
            </a:r>
            <a:endParaRPr sz="2050" dirty="0"/>
          </a:p>
        </p:txBody>
      </p:sp>
      <p:pic>
        <p:nvPicPr>
          <p:cNvPr id="6" name="object 6"/>
          <p:cNvPicPr/>
          <p:nvPr/>
        </p:nvPicPr>
        <p:blipFill>
          <a:blip r:embed="rId3" cstate="print"/>
          <a:stretch>
            <a:fillRect/>
          </a:stretch>
        </p:blipFill>
        <p:spPr>
          <a:xfrm>
            <a:off x="805408" y="917054"/>
            <a:ext cx="2974974" cy="2235200"/>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04064C"/>
                </a:solidFill>
                <a:latin typeface="PMingLiU"/>
                <a:cs typeface="PMingLiU"/>
              </a:rPr>
              <a:t>IE </a:t>
            </a:r>
            <a:r>
              <a:rPr sz="600" spc="95" dirty="0">
                <a:solidFill>
                  <a:srgbClr val="04064C"/>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65" dirty="0">
                <a:solidFill>
                  <a:srgbClr val="04064C"/>
                </a:solidFill>
              </a:rPr>
              <a:t>    印欧语系的主要语族（</a:t>
            </a:r>
            <a:r>
              <a:rPr lang="en-US" altLang="zh-CN" sz="2050" spc="15" dirty="0">
                <a:solidFill>
                  <a:srgbClr val="04064C"/>
                </a:solidFill>
              </a:rPr>
              <a:t>S</a:t>
            </a:r>
            <a:r>
              <a:rPr sz="2050" spc="15" dirty="0">
                <a:solidFill>
                  <a:srgbClr val="04064C"/>
                </a:solidFill>
              </a:rPr>
              <a:t>ub-famil</a:t>
            </a:r>
            <a:r>
              <a:rPr lang="en-US" altLang="zh-CN" sz="2050" spc="15" dirty="0">
                <a:solidFill>
                  <a:srgbClr val="04064C"/>
                </a:solidFill>
              </a:rPr>
              <a:t>y</a:t>
            </a:r>
            <a:r>
              <a:rPr lang="zh-CN" altLang="en-US" sz="2050" spc="15" dirty="0">
                <a:solidFill>
                  <a:srgbClr val="04064C"/>
                </a:solidFill>
              </a:rPr>
              <a:t>）</a:t>
            </a:r>
            <a:endParaRPr sz="2050" dirty="0"/>
          </a:p>
        </p:txBody>
      </p:sp>
      <p:pic>
        <p:nvPicPr>
          <p:cNvPr id="6" name="object 6"/>
          <p:cNvPicPr/>
          <p:nvPr/>
        </p:nvPicPr>
        <p:blipFill>
          <a:blip r:embed="rId3" cstate="print"/>
          <a:stretch>
            <a:fillRect/>
          </a:stretch>
        </p:blipFill>
        <p:spPr>
          <a:xfrm>
            <a:off x="544449" y="1145870"/>
            <a:ext cx="83146" cy="83146"/>
          </a:xfrm>
          <a:prstGeom prst="rect">
            <a:avLst/>
          </a:prstGeom>
        </p:spPr>
      </p:pic>
      <p:pic>
        <p:nvPicPr>
          <p:cNvPr id="7" name="object 7"/>
          <p:cNvPicPr/>
          <p:nvPr/>
        </p:nvPicPr>
        <p:blipFill>
          <a:blip r:embed="rId4" cstate="print"/>
          <a:stretch>
            <a:fillRect/>
          </a:stretch>
        </p:blipFill>
        <p:spPr>
          <a:xfrm>
            <a:off x="917397" y="1364462"/>
            <a:ext cx="66992" cy="66992"/>
          </a:xfrm>
          <a:prstGeom prst="rect">
            <a:avLst/>
          </a:prstGeom>
        </p:spPr>
      </p:pic>
      <p:pic>
        <p:nvPicPr>
          <p:cNvPr id="8" name="object 8"/>
          <p:cNvPicPr/>
          <p:nvPr/>
        </p:nvPicPr>
        <p:blipFill>
          <a:blip r:embed="rId4" cstate="print"/>
          <a:stretch>
            <a:fillRect/>
          </a:stretch>
        </p:blipFill>
        <p:spPr>
          <a:xfrm>
            <a:off x="917397" y="1541589"/>
            <a:ext cx="66992" cy="66992"/>
          </a:xfrm>
          <a:prstGeom prst="rect">
            <a:avLst/>
          </a:prstGeom>
        </p:spPr>
      </p:pic>
      <p:pic>
        <p:nvPicPr>
          <p:cNvPr id="9" name="object 9"/>
          <p:cNvPicPr/>
          <p:nvPr/>
        </p:nvPicPr>
        <p:blipFill>
          <a:blip r:embed="rId5" cstate="print"/>
          <a:stretch>
            <a:fillRect/>
          </a:stretch>
        </p:blipFill>
        <p:spPr>
          <a:xfrm>
            <a:off x="917397" y="1718729"/>
            <a:ext cx="66992" cy="66992"/>
          </a:xfrm>
          <a:prstGeom prst="rect">
            <a:avLst/>
          </a:prstGeom>
        </p:spPr>
      </p:pic>
      <p:pic>
        <p:nvPicPr>
          <p:cNvPr id="10" name="object 10"/>
          <p:cNvPicPr/>
          <p:nvPr/>
        </p:nvPicPr>
        <p:blipFill>
          <a:blip r:embed="rId5" cstate="print"/>
          <a:stretch>
            <a:fillRect/>
          </a:stretch>
        </p:blipFill>
        <p:spPr>
          <a:xfrm>
            <a:off x="917397" y="1895868"/>
            <a:ext cx="66992" cy="66992"/>
          </a:xfrm>
          <a:prstGeom prst="rect">
            <a:avLst/>
          </a:prstGeom>
        </p:spPr>
      </p:pic>
      <p:pic>
        <p:nvPicPr>
          <p:cNvPr id="11" name="object 11"/>
          <p:cNvPicPr/>
          <p:nvPr/>
        </p:nvPicPr>
        <p:blipFill>
          <a:blip r:embed="rId5" cstate="print"/>
          <a:stretch>
            <a:fillRect/>
          </a:stretch>
        </p:blipFill>
        <p:spPr>
          <a:xfrm>
            <a:off x="917397" y="2073008"/>
            <a:ext cx="66992" cy="66992"/>
          </a:xfrm>
          <a:prstGeom prst="rect">
            <a:avLst/>
          </a:prstGeom>
        </p:spPr>
      </p:pic>
      <p:pic>
        <p:nvPicPr>
          <p:cNvPr id="12" name="object 12"/>
          <p:cNvPicPr/>
          <p:nvPr/>
        </p:nvPicPr>
        <p:blipFill>
          <a:blip r:embed="rId5" cstate="print"/>
          <a:stretch>
            <a:fillRect/>
          </a:stretch>
        </p:blipFill>
        <p:spPr>
          <a:xfrm>
            <a:off x="917397" y="2250135"/>
            <a:ext cx="66992" cy="66992"/>
          </a:xfrm>
          <a:prstGeom prst="rect">
            <a:avLst/>
          </a:prstGeom>
        </p:spPr>
      </p:pic>
      <p:pic>
        <p:nvPicPr>
          <p:cNvPr id="13" name="object 13"/>
          <p:cNvPicPr/>
          <p:nvPr/>
        </p:nvPicPr>
        <p:blipFill>
          <a:blip r:embed="rId5" cstate="print"/>
          <a:stretch>
            <a:fillRect/>
          </a:stretch>
        </p:blipFill>
        <p:spPr>
          <a:xfrm>
            <a:off x="917397" y="2427274"/>
            <a:ext cx="66992" cy="66992"/>
          </a:xfrm>
          <a:prstGeom prst="rect">
            <a:avLst/>
          </a:prstGeom>
        </p:spPr>
      </p:pic>
      <p:pic>
        <p:nvPicPr>
          <p:cNvPr id="14" name="object 14"/>
          <p:cNvPicPr/>
          <p:nvPr/>
        </p:nvPicPr>
        <p:blipFill>
          <a:blip r:embed="rId6" cstate="print"/>
          <a:stretch>
            <a:fillRect/>
          </a:stretch>
        </p:blipFill>
        <p:spPr>
          <a:xfrm>
            <a:off x="544449" y="2626207"/>
            <a:ext cx="83146" cy="83146"/>
          </a:xfrm>
          <a:prstGeom prst="rect">
            <a:avLst/>
          </a:prstGeom>
        </p:spPr>
      </p:pic>
      <p:pic>
        <p:nvPicPr>
          <p:cNvPr id="15" name="object 15"/>
          <p:cNvPicPr/>
          <p:nvPr/>
        </p:nvPicPr>
        <p:blipFill>
          <a:blip r:embed="rId4" cstate="print"/>
          <a:stretch>
            <a:fillRect/>
          </a:stretch>
        </p:blipFill>
        <p:spPr>
          <a:xfrm>
            <a:off x="917397" y="2844812"/>
            <a:ext cx="66992" cy="66992"/>
          </a:xfrm>
          <a:prstGeom prst="rect">
            <a:avLst/>
          </a:prstGeom>
        </p:spPr>
      </p:pic>
      <p:pic>
        <p:nvPicPr>
          <p:cNvPr id="16" name="object 16"/>
          <p:cNvPicPr/>
          <p:nvPr/>
        </p:nvPicPr>
        <p:blipFill>
          <a:blip r:embed="rId4" cstate="print"/>
          <a:stretch>
            <a:fillRect/>
          </a:stretch>
        </p:blipFill>
        <p:spPr>
          <a:xfrm>
            <a:off x="917397" y="3021939"/>
            <a:ext cx="66992" cy="66992"/>
          </a:xfrm>
          <a:prstGeom prst="rect">
            <a:avLst/>
          </a:prstGeom>
        </p:spPr>
      </p:pic>
      <p:sp>
        <p:nvSpPr>
          <p:cNvPr id="17" name="object 17"/>
          <p:cNvSpPr txBox="1"/>
          <p:nvPr/>
        </p:nvSpPr>
        <p:spPr>
          <a:xfrm>
            <a:off x="347293" y="821547"/>
            <a:ext cx="4091357" cy="2377959"/>
          </a:xfrm>
          <a:prstGeom prst="rect">
            <a:avLst/>
          </a:prstGeom>
        </p:spPr>
        <p:txBody>
          <a:bodyPr vert="horz" wrap="square" lIns="0" tIns="15240" rIns="0" bIns="0" rtlCol="0">
            <a:spAutoFit/>
          </a:bodyPr>
          <a:lstStyle/>
          <a:p>
            <a:pPr marL="368935" marR="5080" indent="-356870">
              <a:lnSpc>
                <a:spcPct val="100800"/>
              </a:lnSpc>
              <a:spcBef>
                <a:spcPts val="120"/>
              </a:spcBef>
            </a:pPr>
            <a:r>
              <a:rPr lang="zh-CN" altLang="en-US" sz="1400" spc="65" dirty="0">
                <a:latin typeface="PMingLiU"/>
                <a:cs typeface="PMingLiU"/>
              </a:rPr>
              <a:t>常见的划分：                                                          </a:t>
            </a:r>
            <a:r>
              <a:rPr sz="1400" spc="100" dirty="0">
                <a:latin typeface="PMingLiU"/>
                <a:cs typeface="PMingLiU"/>
              </a:rPr>
              <a:t>  </a:t>
            </a:r>
            <a:r>
              <a:rPr lang="zh-CN" altLang="en-US" sz="1400" spc="100" dirty="0">
                <a:latin typeface="PMingLiU"/>
                <a:cs typeface="PMingLiU"/>
              </a:rPr>
              <a:t>肯图姆语言（</a:t>
            </a:r>
            <a:r>
              <a:rPr lang="en-US" altLang="zh-CN" sz="1400" spc="100" dirty="0" err="1">
                <a:latin typeface="PMingLiU"/>
                <a:cs typeface="PMingLiU"/>
              </a:rPr>
              <a:t>K</a:t>
            </a:r>
            <a:r>
              <a:rPr sz="1400" spc="100" dirty="0" err="1">
                <a:latin typeface="PMingLiU"/>
                <a:cs typeface="PMingLiU"/>
              </a:rPr>
              <a:t>entum</a:t>
            </a:r>
            <a:r>
              <a:rPr sz="1400" spc="100" dirty="0">
                <a:latin typeface="PMingLiU"/>
                <a:cs typeface="PMingLiU"/>
              </a:rPr>
              <a:t> </a:t>
            </a:r>
            <a:r>
              <a:rPr lang="en-US" altLang="zh-CN" sz="1400" spc="70" dirty="0">
                <a:latin typeface="PMingLiU"/>
                <a:cs typeface="PMingLiU"/>
              </a:rPr>
              <a:t>L</a:t>
            </a:r>
            <a:r>
              <a:rPr sz="1400" spc="70" dirty="0">
                <a:latin typeface="PMingLiU"/>
                <a:cs typeface="PMingLiU"/>
              </a:rPr>
              <a:t>anguages</a:t>
            </a:r>
            <a:r>
              <a:rPr lang="zh-CN" altLang="en-US" sz="1400" spc="70" dirty="0">
                <a:latin typeface="PMingLiU"/>
                <a:cs typeface="PMingLiU"/>
              </a:rPr>
              <a:t>）</a:t>
            </a:r>
            <a:endParaRPr sz="1400" dirty="0">
              <a:latin typeface="PMingLiU"/>
              <a:cs typeface="PMingLiU"/>
            </a:endParaRPr>
          </a:p>
          <a:p>
            <a:pPr marL="725805" marR="1250315">
              <a:lnSpc>
                <a:spcPts val="1390"/>
              </a:lnSpc>
              <a:spcBef>
                <a:spcPts val="200"/>
              </a:spcBef>
            </a:pPr>
            <a:r>
              <a:rPr lang="zh-CN" altLang="en-US" sz="1200" spc="45" dirty="0">
                <a:latin typeface="PMingLiU"/>
                <a:cs typeface="PMingLiU"/>
              </a:rPr>
              <a:t>凯尔特</a:t>
            </a:r>
            <a:r>
              <a:rPr lang="en-US" sz="1200" spc="45" dirty="0">
                <a:latin typeface="PMingLiU"/>
                <a:cs typeface="PMingLiU"/>
              </a:rPr>
              <a:t>Celtic</a:t>
            </a:r>
            <a:r>
              <a:rPr sz="1200" spc="45" dirty="0">
                <a:latin typeface="PMingLiU"/>
                <a:cs typeface="PMingLiU"/>
              </a:rPr>
              <a:t>  </a:t>
            </a:r>
            <a:r>
              <a:rPr lang="en-US" sz="1200" spc="45" dirty="0">
                <a:latin typeface="PMingLiU"/>
                <a:cs typeface="PMingLiU"/>
              </a:rPr>
              <a:t>                           </a:t>
            </a:r>
            <a:r>
              <a:rPr lang="zh-CN" altLang="en-US" sz="1200" spc="45" dirty="0">
                <a:latin typeface="PMingLiU"/>
                <a:cs typeface="PMingLiU"/>
              </a:rPr>
              <a:t>日耳曼</a:t>
            </a:r>
            <a:r>
              <a:rPr lang="en-US" sz="1200" spc="60" dirty="0">
                <a:latin typeface="PMingLiU"/>
                <a:cs typeface="PMingLiU"/>
              </a:rPr>
              <a:t>Germanic</a:t>
            </a:r>
            <a:r>
              <a:rPr sz="1200" spc="60" dirty="0">
                <a:latin typeface="PMingLiU"/>
                <a:cs typeface="PMingLiU"/>
              </a:rPr>
              <a:t>  </a:t>
            </a:r>
            <a:r>
              <a:rPr lang="en-US" sz="1200" spc="60" dirty="0">
                <a:latin typeface="PMingLiU"/>
                <a:cs typeface="PMingLiU"/>
              </a:rPr>
              <a:t>                 </a:t>
            </a:r>
            <a:r>
              <a:rPr lang="zh-CN" altLang="en-US" sz="1200" spc="60" dirty="0">
                <a:latin typeface="PMingLiU"/>
                <a:cs typeface="PMingLiU"/>
              </a:rPr>
              <a:t>意大利</a:t>
            </a:r>
            <a:r>
              <a:rPr lang="en-US" sz="1200" spc="50" dirty="0">
                <a:latin typeface="PMingLiU"/>
                <a:cs typeface="PMingLiU"/>
              </a:rPr>
              <a:t>Italic</a:t>
            </a:r>
            <a:r>
              <a:rPr sz="1200" spc="50" dirty="0">
                <a:latin typeface="PMingLiU"/>
                <a:cs typeface="PMingLiU"/>
              </a:rPr>
              <a:t>  </a:t>
            </a:r>
            <a:r>
              <a:rPr lang="en-US" sz="1200" spc="50" dirty="0">
                <a:latin typeface="PMingLiU"/>
                <a:cs typeface="PMingLiU"/>
              </a:rPr>
              <a:t>                        </a:t>
            </a:r>
            <a:r>
              <a:rPr lang="zh-CN" altLang="en-US" sz="1200" spc="50" dirty="0">
                <a:latin typeface="PMingLiU"/>
                <a:cs typeface="PMingLiU"/>
              </a:rPr>
              <a:t>阿尔巴尼亚</a:t>
            </a:r>
            <a:r>
              <a:rPr sz="1200" spc="60" dirty="0">
                <a:latin typeface="PMingLiU"/>
                <a:cs typeface="PMingLiU"/>
              </a:rPr>
              <a:t>Albanian </a:t>
            </a:r>
            <a:r>
              <a:rPr lang="en-US" sz="1200" spc="60" dirty="0">
                <a:latin typeface="PMingLiU"/>
                <a:cs typeface="PMingLiU"/>
              </a:rPr>
              <a:t>             </a:t>
            </a:r>
            <a:r>
              <a:rPr sz="1200" spc="60" dirty="0">
                <a:latin typeface="PMingLiU"/>
                <a:cs typeface="PMingLiU"/>
              </a:rPr>
              <a:t> </a:t>
            </a:r>
            <a:r>
              <a:rPr lang="zh-CN" altLang="en-US" sz="1200" spc="60" dirty="0">
                <a:latin typeface="PMingLiU"/>
                <a:cs typeface="PMingLiU"/>
              </a:rPr>
              <a:t>希腊</a:t>
            </a:r>
            <a:r>
              <a:rPr sz="1200" spc="30" dirty="0">
                <a:latin typeface="PMingLiU"/>
                <a:cs typeface="PMingLiU"/>
              </a:rPr>
              <a:t>Hellenic  </a:t>
            </a:r>
            <a:r>
              <a:rPr lang="en-US" sz="1200" spc="30" dirty="0">
                <a:latin typeface="PMingLiU"/>
                <a:cs typeface="PMingLiU"/>
              </a:rPr>
              <a:t>                           </a:t>
            </a:r>
            <a:r>
              <a:rPr lang="zh-CN" altLang="en-US" sz="1200" spc="30" dirty="0">
                <a:latin typeface="PMingLiU"/>
                <a:cs typeface="PMingLiU"/>
              </a:rPr>
              <a:t>安纳托利亚</a:t>
            </a:r>
            <a:r>
              <a:rPr sz="1200" spc="60" dirty="0">
                <a:latin typeface="PMingLiU"/>
                <a:cs typeface="PMingLiU"/>
              </a:rPr>
              <a:t>Anatolian  </a:t>
            </a:r>
            <a:r>
              <a:rPr lang="en-US" sz="1200" spc="60" dirty="0">
                <a:latin typeface="PMingLiU"/>
                <a:cs typeface="PMingLiU"/>
              </a:rPr>
              <a:t>               </a:t>
            </a:r>
            <a:r>
              <a:rPr lang="zh-CN" altLang="en-US" sz="1200" spc="60" dirty="0">
                <a:latin typeface="PMingLiU"/>
                <a:cs typeface="PMingLiU"/>
              </a:rPr>
              <a:t>吐火罗</a:t>
            </a:r>
            <a:r>
              <a:rPr sz="1200" spc="55" dirty="0">
                <a:latin typeface="PMingLiU"/>
                <a:cs typeface="PMingLiU"/>
              </a:rPr>
              <a:t>T</a:t>
            </a:r>
            <a:r>
              <a:rPr sz="1200" spc="50" dirty="0">
                <a:latin typeface="PMingLiU"/>
                <a:cs typeface="PMingLiU"/>
              </a:rPr>
              <a:t>o</a:t>
            </a:r>
            <a:r>
              <a:rPr sz="1200" spc="-20" dirty="0">
                <a:latin typeface="PMingLiU"/>
                <a:cs typeface="PMingLiU"/>
              </a:rPr>
              <a:t>c</a:t>
            </a:r>
            <a:r>
              <a:rPr sz="1200" spc="70" dirty="0">
                <a:latin typeface="PMingLiU"/>
                <a:cs typeface="PMingLiU"/>
              </a:rPr>
              <a:t>harian</a:t>
            </a:r>
            <a:endParaRPr sz="1200" dirty="0">
              <a:latin typeface="PMingLiU"/>
              <a:cs typeface="PMingLiU"/>
            </a:endParaRPr>
          </a:p>
          <a:p>
            <a:pPr marL="725805" marR="965200" indent="-356870">
              <a:lnSpc>
                <a:spcPct val="101800"/>
              </a:lnSpc>
              <a:spcBef>
                <a:spcPts val="15"/>
              </a:spcBef>
            </a:pPr>
            <a:r>
              <a:rPr lang="zh-CN" altLang="en-US" sz="1400" spc="120" dirty="0">
                <a:latin typeface="PMingLiU"/>
                <a:cs typeface="PMingLiU"/>
              </a:rPr>
              <a:t>萨图姆语言（</a:t>
            </a:r>
            <a:r>
              <a:rPr lang="en-US" altLang="zh-CN" sz="1400" spc="120" dirty="0" err="1">
                <a:latin typeface="PMingLiU"/>
                <a:cs typeface="PMingLiU"/>
              </a:rPr>
              <a:t>S</a:t>
            </a:r>
            <a:r>
              <a:rPr sz="1400" spc="120" dirty="0" err="1">
                <a:latin typeface="PMingLiU"/>
                <a:cs typeface="PMingLiU"/>
              </a:rPr>
              <a:t>atum</a:t>
            </a:r>
            <a:r>
              <a:rPr sz="1400" spc="50" dirty="0">
                <a:latin typeface="PMingLiU"/>
                <a:cs typeface="PMingLiU"/>
              </a:rPr>
              <a:t> </a:t>
            </a:r>
            <a:r>
              <a:rPr lang="en-US" altLang="zh-CN" sz="1400" spc="70" dirty="0">
                <a:latin typeface="PMingLiU"/>
                <a:cs typeface="PMingLiU"/>
              </a:rPr>
              <a:t>L</a:t>
            </a:r>
            <a:r>
              <a:rPr sz="1400" spc="70" dirty="0">
                <a:latin typeface="PMingLiU"/>
                <a:cs typeface="PMingLiU"/>
              </a:rPr>
              <a:t>anguages</a:t>
            </a:r>
            <a:r>
              <a:rPr lang="zh-CN" altLang="en-US" sz="1400" spc="70" dirty="0">
                <a:latin typeface="PMingLiU"/>
                <a:cs typeface="PMingLiU"/>
              </a:rPr>
              <a:t>）</a:t>
            </a:r>
            <a:r>
              <a:rPr sz="1400" spc="70" dirty="0">
                <a:latin typeface="PMingLiU"/>
                <a:cs typeface="PMingLiU"/>
              </a:rPr>
              <a:t>  </a:t>
            </a:r>
            <a:r>
              <a:rPr lang="zh-CN" altLang="en-US" sz="1400" spc="70" dirty="0">
                <a:latin typeface="PMingLiU"/>
                <a:cs typeface="PMingLiU"/>
              </a:rPr>
              <a:t>印度</a:t>
            </a:r>
            <a:r>
              <a:rPr lang="en-US" altLang="zh-CN" sz="1400" spc="70" dirty="0">
                <a:latin typeface="PMingLiU"/>
                <a:cs typeface="PMingLiU"/>
              </a:rPr>
              <a:t>-</a:t>
            </a:r>
            <a:r>
              <a:rPr lang="zh-CN" altLang="en-US" sz="1400" spc="70" dirty="0">
                <a:latin typeface="PMingLiU"/>
                <a:cs typeface="PMingLiU"/>
              </a:rPr>
              <a:t>伊朗</a:t>
            </a:r>
            <a:r>
              <a:rPr sz="1400" spc="60" dirty="0">
                <a:latin typeface="PMingLiU"/>
                <a:cs typeface="PMingLiU"/>
              </a:rPr>
              <a:t>Indo-Iranian  </a:t>
            </a:r>
            <a:r>
              <a:rPr lang="en-US" sz="1400" spc="60" dirty="0">
                <a:latin typeface="PMingLiU"/>
                <a:cs typeface="PMingLiU"/>
              </a:rPr>
              <a:t>                                           </a:t>
            </a:r>
            <a:r>
              <a:rPr lang="zh-CN" altLang="en-US" sz="1400" spc="60" dirty="0">
                <a:latin typeface="PMingLiU"/>
                <a:cs typeface="PMingLiU"/>
              </a:rPr>
              <a:t>波罗的海</a:t>
            </a:r>
            <a:r>
              <a:rPr lang="en-US" altLang="zh-CN" sz="1400" spc="60" dirty="0">
                <a:latin typeface="PMingLiU"/>
                <a:cs typeface="PMingLiU"/>
              </a:rPr>
              <a:t>-</a:t>
            </a:r>
            <a:r>
              <a:rPr lang="zh-CN" altLang="en-US" sz="1400" spc="60" dirty="0">
                <a:latin typeface="PMingLiU"/>
                <a:cs typeface="PMingLiU"/>
              </a:rPr>
              <a:t>斯拉夫</a:t>
            </a:r>
            <a:r>
              <a:rPr sz="1400" spc="40" dirty="0">
                <a:latin typeface="PMingLiU"/>
                <a:cs typeface="PMingLiU"/>
              </a:rPr>
              <a:t>Balto-Slavic</a:t>
            </a:r>
            <a:endParaRPr sz="1400" dirty="0">
              <a:latin typeface="PMingLiU"/>
              <a:cs typeface="PMingLiU"/>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04064C"/>
                </a:solidFill>
                <a:latin typeface="PMingLiU"/>
                <a:cs typeface="PMingLiU"/>
              </a:rPr>
              <a:t>Comparative </a:t>
            </a:r>
            <a:r>
              <a:rPr sz="600" spc="114" dirty="0">
                <a:solidFill>
                  <a:srgbClr val="04064C"/>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90" dirty="0">
                <a:solidFill>
                  <a:srgbClr val="04064C"/>
                </a:solidFill>
              </a:rPr>
              <a:t>                 比较研究方法</a:t>
            </a:r>
            <a:endParaRPr sz="2050" dirty="0"/>
          </a:p>
        </p:txBody>
      </p:sp>
      <p:sp>
        <p:nvSpPr>
          <p:cNvPr id="6" name="object 6"/>
          <p:cNvSpPr txBox="1"/>
          <p:nvPr/>
        </p:nvSpPr>
        <p:spPr>
          <a:xfrm>
            <a:off x="347294" y="768677"/>
            <a:ext cx="3820795" cy="2266646"/>
          </a:xfrm>
          <a:prstGeom prst="rect">
            <a:avLst/>
          </a:prstGeom>
        </p:spPr>
        <p:txBody>
          <a:bodyPr vert="horz" wrap="square" lIns="0" tIns="17145" rIns="0" bIns="0" rtlCol="0">
            <a:spAutoFit/>
          </a:bodyPr>
          <a:lstStyle/>
          <a:p>
            <a:pPr marL="12700">
              <a:spcBef>
                <a:spcPts val="135"/>
              </a:spcBef>
            </a:pPr>
            <a:r>
              <a:rPr lang="zh-CN" altLang="en-US" sz="1400" spc="80" dirty="0">
                <a:latin typeface="PMingLiU"/>
                <a:cs typeface="PMingLiU"/>
              </a:rPr>
              <a:t>问题：</a:t>
            </a:r>
            <a:endParaRPr lang="en-US" altLang="zh-CN" sz="1400" spc="155" dirty="0">
              <a:latin typeface="PMingLiU"/>
              <a:cs typeface="PMingLiU"/>
            </a:endParaRPr>
          </a:p>
          <a:p>
            <a:pPr marL="12700">
              <a:spcBef>
                <a:spcPts val="135"/>
              </a:spcBef>
            </a:pPr>
            <a:endParaRPr lang="en-US" altLang="zh-CN" sz="1400" spc="155" dirty="0">
              <a:latin typeface="PMingLiU"/>
              <a:cs typeface="PMingLiU"/>
            </a:endParaRPr>
          </a:p>
          <a:p>
            <a:pPr marL="12700" marR="5080"/>
            <a:r>
              <a:rPr lang="zh-CN" altLang="en-US" sz="1400" spc="155" dirty="0">
                <a:latin typeface="PMingLiU"/>
                <a:cs typeface="PMingLiU"/>
              </a:rPr>
              <a:t>要想确定两门语言的亲缘关系，我们应该比较哪些要素？</a:t>
            </a:r>
            <a:endParaRPr lang="en-US" altLang="zh-CN" sz="1400" spc="65" dirty="0">
              <a:latin typeface="PMingLiU"/>
              <a:cs typeface="PMingLiU"/>
            </a:endParaRPr>
          </a:p>
          <a:p>
            <a:pPr marL="12700">
              <a:spcBef>
                <a:spcPts val="1045"/>
              </a:spcBef>
            </a:pPr>
            <a:endParaRPr lang="en-US" altLang="zh-CN" sz="1400" spc="65" dirty="0">
              <a:latin typeface="PMingLiU"/>
              <a:cs typeface="PMingLiU"/>
            </a:endParaRPr>
          </a:p>
          <a:p>
            <a:pPr marL="12700">
              <a:spcBef>
                <a:spcPts val="1045"/>
              </a:spcBef>
            </a:pPr>
            <a:r>
              <a:rPr lang="zh-CN" altLang="en-US" sz="1400" spc="65" dirty="0">
                <a:latin typeface="PMingLiU"/>
                <a:cs typeface="PMingLiU"/>
              </a:rPr>
              <a:t>答案：</a:t>
            </a:r>
            <a:endParaRPr lang="en-US" altLang="zh-CN" sz="1400" spc="65" dirty="0">
              <a:latin typeface="PMingLiU"/>
              <a:cs typeface="PMingLiU"/>
            </a:endParaRPr>
          </a:p>
          <a:p>
            <a:pPr marL="12700">
              <a:spcBef>
                <a:spcPts val="1045"/>
              </a:spcBef>
            </a:pPr>
            <a:r>
              <a:rPr lang="zh-CN" altLang="en-US" sz="1400" spc="65" dirty="0">
                <a:latin typeface="PMingLiU"/>
                <a:cs typeface="PMingLiU"/>
              </a:rPr>
              <a:t>基本词汇（同源词）：语音关系</a:t>
            </a:r>
            <a:endParaRPr lang="en-US" altLang="zh-CN" sz="1400" spc="65" dirty="0">
              <a:latin typeface="PMingLiU"/>
              <a:cs typeface="PMingLiU"/>
            </a:endParaRPr>
          </a:p>
          <a:p>
            <a:pPr marL="12700">
              <a:spcBef>
                <a:spcPts val="1045"/>
              </a:spcBef>
            </a:pPr>
            <a:r>
              <a:rPr lang="zh-CN" altLang="en-US" sz="1400" spc="65" dirty="0">
                <a:latin typeface="PMingLiU"/>
                <a:cs typeface="PMingLiU"/>
              </a:rPr>
              <a:t>形态关系，句法关系</a:t>
            </a:r>
            <a:r>
              <a:rPr lang="en-US" altLang="zh-CN" sz="1400" spc="65" dirty="0">
                <a:latin typeface="PMingLiU"/>
                <a:cs typeface="PMingLiU"/>
              </a:rPr>
              <a:t>……</a:t>
            </a:r>
            <a:endParaRPr sz="1400" dirty="0">
              <a:latin typeface="PMingLiU"/>
              <a:cs typeface="PMingLiU"/>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04064C"/>
                </a:solidFill>
                <a:latin typeface="PMingLiU"/>
                <a:cs typeface="PMingLiU"/>
              </a:rPr>
              <a:t>Comparative </a:t>
            </a:r>
            <a:r>
              <a:rPr sz="600" spc="114" dirty="0">
                <a:solidFill>
                  <a:srgbClr val="04064C"/>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10" dirty="0">
                <a:solidFill>
                  <a:srgbClr val="04064C"/>
                </a:solidFill>
              </a:rPr>
              <a:t>                        一些规则</a:t>
            </a:r>
            <a:endParaRPr sz="2050" dirty="0"/>
          </a:p>
        </p:txBody>
      </p:sp>
      <p:pic>
        <p:nvPicPr>
          <p:cNvPr id="6" name="object 6"/>
          <p:cNvPicPr/>
          <p:nvPr/>
        </p:nvPicPr>
        <p:blipFill>
          <a:blip r:embed="rId3" cstate="print"/>
          <a:stretch>
            <a:fillRect/>
          </a:stretch>
        </p:blipFill>
        <p:spPr>
          <a:xfrm>
            <a:off x="544449" y="1051416"/>
            <a:ext cx="83146" cy="83146"/>
          </a:xfrm>
          <a:prstGeom prst="rect">
            <a:avLst/>
          </a:prstGeom>
        </p:spPr>
      </p:pic>
      <p:sp>
        <p:nvSpPr>
          <p:cNvPr id="7" name="object 7"/>
          <p:cNvSpPr txBox="1">
            <a:spLocks noGrp="1"/>
          </p:cNvSpPr>
          <p:nvPr>
            <p:ph type="body" idx="1"/>
          </p:nvPr>
        </p:nvSpPr>
        <p:spPr>
          <a:xfrm>
            <a:off x="400050" y="899208"/>
            <a:ext cx="3913911" cy="1709468"/>
          </a:xfrm>
          <a:prstGeom prst="rect">
            <a:avLst/>
          </a:prstGeom>
        </p:spPr>
        <p:txBody>
          <a:bodyPr vert="horz" wrap="square" lIns="0" tIns="110832" rIns="0" bIns="0" rtlCol="0">
            <a:spAutoFit/>
          </a:bodyPr>
          <a:lstStyle/>
          <a:p>
            <a:pPr marL="368300" marR="5080">
              <a:lnSpc>
                <a:spcPct val="100800"/>
              </a:lnSpc>
              <a:spcBef>
                <a:spcPts val="120"/>
              </a:spcBef>
            </a:pPr>
            <a:r>
              <a:rPr lang="zh-CN" altLang="en-US" spc="70" dirty="0"/>
              <a:t>关系紧密的语言最终源自同一门母语言（</a:t>
            </a:r>
            <a:r>
              <a:rPr lang="en-US" altLang="zh-CN" spc="105" dirty="0"/>
              <a:t>parent</a:t>
            </a:r>
            <a:r>
              <a:rPr lang="en-US" altLang="zh-CN" spc="175" dirty="0"/>
              <a:t> </a:t>
            </a:r>
            <a:r>
              <a:rPr lang="en-US" altLang="zh-CN" spc="75" dirty="0"/>
              <a:t>language</a:t>
            </a:r>
            <a:r>
              <a:rPr lang="zh-CN" altLang="en-US" spc="70" dirty="0"/>
              <a:t>）</a:t>
            </a:r>
            <a:endParaRPr spc="75" dirty="0"/>
          </a:p>
          <a:p>
            <a:pPr marL="355600">
              <a:lnSpc>
                <a:spcPct val="100000"/>
              </a:lnSpc>
              <a:spcBef>
                <a:spcPts val="35"/>
              </a:spcBef>
            </a:pPr>
            <a:endParaRPr sz="1700" dirty="0"/>
          </a:p>
          <a:p>
            <a:pPr marL="368300" marR="381000">
              <a:lnSpc>
                <a:spcPct val="100800"/>
              </a:lnSpc>
            </a:pPr>
            <a:r>
              <a:rPr lang="zh-CN" altLang="en-US" spc="70" dirty="0"/>
              <a:t>如果两门语言拥有共同的新语言现象，那么它们关系更近</a:t>
            </a:r>
            <a:endParaRPr spc="70" dirty="0"/>
          </a:p>
          <a:p>
            <a:pPr marL="355600">
              <a:lnSpc>
                <a:spcPct val="100000"/>
              </a:lnSpc>
              <a:spcBef>
                <a:spcPts val="40"/>
              </a:spcBef>
            </a:pPr>
            <a:endParaRPr sz="1700" dirty="0"/>
          </a:p>
          <a:p>
            <a:pPr marL="368300" marR="555625">
              <a:lnSpc>
                <a:spcPct val="100800"/>
              </a:lnSpc>
            </a:pPr>
            <a:r>
              <a:rPr lang="zh-CN" altLang="en-US" spc="65" dirty="0"/>
              <a:t>基本词汇更难被借用</a:t>
            </a:r>
            <a:endParaRPr spc="70" dirty="0"/>
          </a:p>
        </p:txBody>
      </p:sp>
      <p:pic>
        <p:nvPicPr>
          <p:cNvPr id="8" name="object 8"/>
          <p:cNvPicPr/>
          <p:nvPr/>
        </p:nvPicPr>
        <p:blipFill>
          <a:blip r:embed="rId4" cstate="print"/>
          <a:stretch>
            <a:fillRect/>
          </a:stretch>
        </p:blipFill>
        <p:spPr>
          <a:xfrm>
            <a:off x="542642" y="1763998"/>
            <a:ext cx="83146" cy="83146"/>
          </a:xfrm>
          <a:prstGeom prst="rect">
            <a:avLst/>
          </a:prstGeom>
        </p:spPr>
      </p:pic>
      <p:pic>
        <p:nvPicPr>
          <p:cNvPr id="9" name="object 9"/>
          <p:cNvPicPr/>
          <p:nvPr/>
        </p:nvPicPr>
        <p:blipFill>
          <a:blip r:embed="rId4" cstate="print"/>
          <a:stretch>
            <a:fillRect/>
          </a:stretch>
        </p:blipFill>
        <p:spPr>
          <a:xfrm>
            <a:off x="542642" y="2457086"/>
            <a:ext cx="83146" cy="83146"/>
          </a:xfrm>
          <a:prstGeom prst="rect">
            <a:avLst/>
          </a:prstGeom>
        </p:spPr>
      </p:pic>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04064C"/>
                </a:solidFill>
                <a:latin typeface="PMingLiU"/>
                <a:cs typeface="PMingLiU"/>
              </a:rPr>
              <a:t>Comparative </a:t>
            </a:r>
            <a:r>
              <a:rPr sz="600" spc="114" dirty="0">
                <a:solidFill>
                  <a:srgbClr val="04064C"/>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50" dirty="0">
                <a:solidFill>
                  <a:srgbClr val="04064C"/>
                </a:solidFill>
              </a:rPr>
              <a:t>                          问题</a:t>
            </a:r>
            <a:endParaRPr sz="2050" dirty="0"/>
          </a:p>
        </p:txBody>
      </p:sp>
      <p:pic>
        <p:nvPicPr>
          <p:cNvPr id="6" name="object 6"/>
          <p:cNvPicPr/>
          <p:nvPr/>
        </p:nvPicPr>
        <p:blipFill>
          <a:blip r:embed="rId3" cstate="print"/>
          <a:stretch>
            <a:fillRect/>
          </a:stretch>
        </p:blipFill>
        <p:spPr>
          <a:xfrm>
            <a:off x="544449" y="1688802"/>
            <a:ext cx="83146" cy="83146"/>
          </a:xfrm>
          <a:prstGeom prst="rect">
            <a:avLst/>
          </a:prstGeom>
        </p:spPr>
      </p:pic>
      <p:pic>
        <p:nvPicPr>
          <p:cNvPr id="7" name="object 7"/>
          <p:cNvPicPr/>
          <p:nvPr/>
        </p:nvPicPr>
        <p:blipFill>
          <a:blip r:embed="rId4" cstate="print"/>
          <a:stretch>
            <a:fillRect/>
          </a:stretch>
        </p:blipFill>
        <p:spPr>
          <a:xfrm>
            <a:off x="544449" y="2263775"/>
            <a:ext cx="83146" cy="83146"/>
          </a:xfrm>
          <a:prstGeom prst="rect">
            <a:avLst/>
          </a:prstGeom>
        </p:spPr>
      </p:pic>
      <p:sp>
        <p:nvSpPr>
          <p:cNvPr id="8" name="object 8"/>
          <p:cNvSpPr txBox="1"/>
          <p:nvPr/>
        </p:nvSpPr>
        <p:spPr>
          <a:xfrm>
            <a:off x="400050" y="909838"/>
            <a:ext cx="3728085" cy="1521379"/>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20" dirty="0">
                <a:latin typeface="PMingLiU"/>
                <a:cs typeface="PMingLiU"/>
              </a:rPr>
              <a:t>为什么英语和德语的关系比它和法语的关系更近？</a:t>
            </a:r>
            <a:endParaRPr sz="1400" dirty="0">
              <a:latin typeface="PMingLiU"/>
              <a:cs typeface="PMingLiU"/>
            </a:endParaRPr>
          </a:p>
          <a:p>
            <a:pPr marL="368935" marR="1271270">
              <a:lnSpc>
                <a:spcPct val="246200"/>
              </a:lnSpc>
              <a:spcBef>
                <a:spcPts val="400"/>
              </a:spcBef>
            </a:pPr>
            <a:r>
              <a:rPr lang="zh-CN" altLang="en-US" sz="1400" spc="120" dirty="0">
                <a:latin typeface="PMingLiU"/>
                <a:cs typeface="PMingLiU"/>
              </a:rPr>
              <a:t>基本词汇表                  </a:t>
            </a:r>
            <a:r>
              <a:rPr sz="1400" spc="65" dirty="0">
                <a:latin typeface="PMingLiU"/>
                <a:cs typeface="PMingLiU"/>
              </a:rPr>
              <a:t>  </a:t>
            </a:r>
            <a:endParaRPr lang="en-US" sz="1400" spc="65" dirty="0">
              <a:latin typeface="PMingLiU"/>
              <a:cs typeface="PMingLiU"/>
            </a:endParaRPr>
          </a:p>
          <a:p>
            <a:pPr marL="368935" marR="1271270">
              <a:lnSpc>
                <a:spcPct val="246200"/>
              </a:lnSpc>
              <a:spcBef>
                <a:spcPts val="400"/>
              </a:spcBef>
            </a:pPr>
            <a:r>
              <a:rPr lang="zh-CN" altLang="en-US" sz="1400" spc="65" dirty="0">
                <a:latin typeface="PMingLiU"/>
                <a:cs typeface="PMingLiU"/>
              </a:rPr>
              <a:t>过去时态系统</a:t>
            </a:r>
            <a:r>
              <a:rPr lang="en-US" altLang="zh-CN" sz="1400" spc="65" dirty="0">
                <a:latin typeface="PMingLiU"/>
                <a:cs typeface="PMingLiU"/>
              </a:rPr>
              <a:t>……</a:t>
            </a:r>
            <a:endParaRPr sz="1400" dirty="0">
              <a:latin typeface="PMingLiU"/>
              <a:cs typeface="PMingLiU"/>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04064C"/>
                </a:solidFill>
                <a:latin typeface="PMingLiU"/>
                <a:cs typeface="PMingLiU"/>
              </a:rPr>
              <a:t>Comparative </a:t>
            </a:r>
            <a:r>
              <a:rPr sz="600" spc="114" dirty="0">
                <a:solidFill>
                  <a:srgbClr val="04064C"/>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30" dirty="0">
                <a:solidFill>
                  <a:srgbClr val="04064C"/>
                </a:solidFill>
              </a:rPr>
              <a:t>英语、德语和法语</a:t>
            </a:r>
            <a:endParaRPr sz="2050" dirty="0"/>
          </a:p>
        </p:txBody>
      </p:sp>
      <p:graphicFrame>
        <p:nvGraphicFramePr>
          <p:cNvPr id="6" name="object 6"/>
          <p:cNvGraphicFramePr>
            <a:graphicFrameLocks noGrp="1"/>
          </p:cNvGraphicFramePr>
          <p:nvPr/>
        </p:nvGraphicFramePr>
        <p:xfrm>
          <a:off x="404164" y="807686"/>
          <a:ext cx="2421888" cy="2333297"/>
        </p:xfrm>
        <a:graphic>
          <a:graphicData uri="http://schemas.openxmlformats.org/drawingml/2006/table">
            <a:tbl>
              <a:tblPr firstRow="1" bandRow="1">
                <a:tableStyleId>{2D5ABB26-0587-4C30-8999-92F81FD0307C}</a:tableStyleId>
              </a:tblPr>
              <a:tblGrid>
                <a:gridCol w="1015365">
                  <a:extLst>
                    <a:ext uri="{9D8B030D-6E8A-4147-A177-3AD203B41FA5}">
                      <a16:colId xmlns:a16="http://schemas.microsoft.com/office/drawing/2014/main" val="20000"/>
                    </a:ext>
                  </a:extLst>
                </a:gridCol>
                <a:gridCol w="776604">
                  <a:extLst>
                    <a:ext uri="{9D8B030D-6E8A-4147-A177-3AD203B41FA5}">
                      <a16:colId xmlns:a16="http://schemas.microsoft.com/office/drawing/2014/main" val="20001"/>
                    </a:ext>
                  </a:extLst>
                </a:gridCol>
                <a:gridCol w="629919">
                  <a:extLst>
                    <a:ext uri="{9D8B030D-6E8A-4147-A177-3AD203B41FA5}">
                      <a16:colId xmlns:a16="http://schemas.microsoft.com/office/drawing/2014/main" val="20002"/>
                    </a:ext>
                  </a:extLst>
                </a:gridCol>
              </a:tblGrid>
              <a:tr h="198733">
                <a:tc>
                  <a:txBody>
                    <a:bodyPr/>
                    <a:lstStyle/>
                    <a:p>
                      <a:pPr marL="361950">
                        <a:lnSpc>
                          <a:spcPts val="1355"/>
                        </a:lnSpc>
                      </a:pPr>
                      <a:r>
                        <a:rPr sz="1400" spc="75" dirty="0">
                          <a:latin typeface="PMingLiU"/>
                          <a:cs typeface="PMingLiU"/>
                        </a:rPr>
                        <a:t>English</a:t>
                      </a:r>
                      <a:endParaRPr sz="1400">
                        <a:latin typeface="PMingLiU"/>
                        <a:cs typeface="PMingLiU"/>
                      </a:endParaRPr>
                    </a:p>
                  </a:txBody>
                  <a:tcPr marL="0" marR="0" marT="0" marB="0"/>
                </a:tc>
                <a:tc>
                  <a:txBody>
                    <a:bodyPr/>
                    <a:lstStyle/>
                    <a:p>
                      <a:pPr algn="ctr">
                        <a:lnSpc>
                          <a:spcPts val="1355"/>
                        </a:lnSpc>
                      </a:pPr>
                      <a:r>
                        <a:rPr sz="1400" spc="110" dirty="0">
                          <a:latin typeface="PMingLiU"/>
                          <a:cs typeface="PMingLiU"/>
                        </a:rPr>
                        <a:t>German</a:t>
                      </a:r>
                      <a:endParaRPr sz="1400">
                        <a:latin typeface="PMingLiU"/>
                        <a:cs typeface="PMingLiU"/>
                      </a:endParaRPr>
                    </a:p>
                  </a:txBody>
                  <a:tcPr marL="0" marR="0" marT="0" marB="0"/>
                </a:tc>
                <a:tc>
                  <a:txBody>
                    <a:bodyPr/>
                    <a:lstStyle/>
                    <a:p>
                      <a:pPr marL="43815" algn="ctr">
                        <a:lnSpc>
                          <a:spcPts val="1355"/>
                        </a:lnSpc>
                      </a:pPr>
                      <a:r>
                        <a:rPr sz="1400" spc="75" dirty="0">
                          <a:latin typeface="PMingLiU"/>
                          <a:cs typeface="PMingLiU"/>
                        </a:rPr>
                        <a:t>French</a:t>
                      </a:r>
                      <a:endParaRPr sz="1400">
                        <a:latin typeface="PMingLiU"/>
                        <a:cs typeface="PMingLiU"/>
                      </a:endParaRPr>
                    </a:p>
                  </a:txBody>
                  <a:tcPr marL="0" marR="0" marT="0" marB="0"/>
                </a:tc>
                <a:extLst>
                  <a:ext uri="{0D108BD9-81ED-4DB2-BD59-A6C34878D82A}">
                    <a16:rowId xmlns:a16="http://schemas.microsoft.com/office/drawing/2014/main" val="10000"/>
                  </a:ext>
                </a:extLst>
              </a:tr>
              <a:tr h="215093">
                <a:tc>
                  <a:txBody>
                    <a:bodyPr/>
                    <a:lstStyle/>
                    <a:p>
                      <a:pPr marL="76200">
                        <a:lnSpc>
                          <a:spcPts val="1485"/>
                        </a:lnSpc>
                        <a:tabLst>
                          <a:tab pos="516890" algn="l"/>
                        </a:tabLst>
                      </a:pPr>
                      <a:r>
                        <a:rPr sz="1400" spc="40" dirty="0">
                          <a:latin typeface="PMingLiU"/>
                          <a:cs typeface="PMingLiU"/>
                        </a:rPr>
                        <a:t>1	</a:t>
                      </a:r>
                      <a:r>
                        <a:rPr sz="1400" spc="65" dirty="0">
                          <a:latin typeface="PMingLiU"/>
                          <a:cs typeface="PMingLiU"/>
                        </a:rPr>
                        <a:t>one</a:t>
                      </a:r>
                      <a:endParaRPr sz="1400">
                        <a:latin typeface="PMingLiU"/>
                        <a:cs typeface="PMingLiU"/>
                      </a:endParaRPr>
                    </a:p>
                  </a:txBody>
                  <a:tcPr marL="0" marR="0" marT="0" marB="0"/>
                </a:tc>
                <a:tc>
                  <a:txBody>
                    <a:bodyPr/>
                    <a:lstStyle/>
                    <a:p>
                      <a:pPr marL="1270" algn="ctr">
                        <a:lnSpc>
                          <a:spcPts val="1485"/>
                        </a:lnSpc>
                      </a:pPr>
                      <a:r>
                        <a:rPr sz="1400" spc="55" dirty="0">
                          <a:latin typeface="PMingLiU"/>
                          <a:cs typeface="PMingLiU"/>
                        </a:rPr>
                        <a:t>eins</a:t>
                      </a:r>
                      <a:endParaRPr sz="1400">
                        <a:latin typeface="PMingLiU"/>
                        <a:cs typeface="PMingLiU"/>
                      </a:endParaRPr>
                    </a:p>
                  </a:txBody>
                  <a:tcPr marL="0" marR="0" marT="0" marB="0"/>
                </a:tc>
                <a:tc>
                  <a:txBody>
                    <a:bodyPr/>
                    <a:lstStyle/>
                    <a:p>
                      <a:pPr marL="45085" algn="ctr">
                        <a:lnSpc>
                          <a:spcPts val="1485"/>
                        </a:lnSpc>
                      </a:pPr>
                      <a:r>
                        <a:rPr sz="1400" spc="120" dirty="0">
                          <a:latin typeface="PMingLiU"/>
                          <a:cs typeface="PMingLiU"/>
                        </a:rPr>
                        <a:t>un</a:t>
                      </a:r>
                      <a:endParaRPr sz="1400">
                        <a:latin typeface="PMingLiU"/>
                        <a:cs typeface="PMingLiU"/>
                      </a:endParaRPr>
                    </a:p>
                  </a:txBody>
                  <a:tcPr marL="0" marR="0" marT="0" marB="0"/>
                </a:tc>
                <a:extLst>
                  <a:ext uri="{0D108BD9-81ED-4DB2-BD59-A6C34878D82A}">
                    <a16:rowId xmlns:a16="http://schemas.microsoft.com/office/drawing/2014/main" val="10001"/>
                  </a:ext>
                </a:extLst>
              </a:tr>
              <a:tr h="215093">
                <a:tc>
                  <a:txBody>
                    <a:bodyPr/>
                    <a:lstStyle/>
                    <a:p>
                      <a:pPr marL="76200">
                        <a:lnSpc>
                          <a:spcPts val="1485"/>
                        </a:lnSpc>
                        <a:tabLst>
                          <a:tab pos="511809" algn="l"/>
                        </a:tabLst>
                      </a:pPr>
                      <a:r>
                        <a:rPr sz="1400" spc="40" dirty="0">
                          <a:latin typeface="PMingLiU"/>
                          <a:cs typeface="PMingLiU"/>
                        </a:rPr>
                        <a:t>2	</a:t>
                      </a:r>
                      <a:r>
                        <a:rPr sz="1400" spc="65" dirty="0">
                          <a:latin typeface="PMingLiU"/>
                          <a:cs typeface="PMingLiU"/>
                        </a:rPr>
                        <a:t>two</a:t>
                      </a:r>
                      <a:endParaRPr sz="1400">
                        <a:latin typeface="PMingLiU"/>
                        <a:cs typeface="PMingLiU"/>
                      </a:endParaRPr>
                    </a:p>
                  </a:txBody>
                  <a:tcPr marL="0" marR="0" marT="0" marB="0"/>
                </a:tc>
                <a:tc>
                  <a:txBody>
                    <a:bodyPr/>
                    <a:lstStyle/>
                    <a:p>
                      <a:pPr marL="1270" algn="ctr">
                        <a:lnSpc>
                          <a:spcPts val="1485"/>
                        </a:lnSpc>
                      </a:pPr>
                      <a:r>
                        <a:rPr sz="1400" spc="30" dirty="0">
                          <a:latin typeface="PMingLiU"/>
                          <a:cs typeface="PMingLiU"/>
                        </a:rPr>
                        <a:t>zwei</a:t>
                      </a:r>
                      <a:endParaRPr sz="1400">
                        <a:latin typeface="PMingLiU"/>
                        <a:cs typeface="PMingLiU"/>
                      </a:endParaRPr>
                    </a:p>
                  </a:txBody>
                  <a:tcPr marL="0" marR="0" marT="0" marB="0"/>
                </a:tc>
                <a:tc>
                  <a:txBody>
                    <a:bodyPr/>
                    <a:lstStyle/>
                    <a:p>
                      <a:pPr marL="45720" algn="ctr">
                        <a:lnSpc>
                          <a:spcPts val="1485"/>
                        </a:lnSpc>
                      </a:pPr>
                      <a:r>
                        <a:rPr sz="1400" spc="90" dirty="0">
                          <a:latin typeface="PMingLiU"/>
                          <a:cs typeface="PMingLiU"/>
                        </a:rPr>
                        <a:t>deux</a:t>
                      </a:r>
                      <a:endParaRPr sz="1400">
                        <a:latin typeface="PMingLiU"/>
                        <a:cs typeface="PMingLiU"/>
                      </a:endParaRPr>
                    </a:p>
                  </a:txBody>
                  <a:tcPr marL="0" marR="0" marT="0" marB="0"/>
                </a:tc>
                <a:extLst>
                  <a:ext uri="{0D108BD9-81ED-4DB2-BD59-A6C34878D82A}">
                    <a16:rowId xmlns:a16="http://schemas.microsoft.com/office/drawing/2014/main" val="10002"/>
                  </a:ext>
                </a:extLst>
              </a:tr>
              <a:tr h="215093">
                <a:tc>
                  <a:txBody>
                    <a:bodyPr/>
                    <a:lstStyle/>
                    <a:p>
                      <a:pPr marL="76200">
                        <a:lnSpc>
                          <a:spcPts val="1485"/>
                        </a:lnSpc>
                        <a:tabLst>
                          <a:tab pos="452755" algn="l"/>
                        </a:tabLst>
                      </a:pPr>
                      <a:r>
                        <a:rPr sz="1400" spc="40" dirty="0">
                          <a:latin typeface="PMingLiU"/>
                          <a:cs typeface="PMingLiU"/>
                        </a:rPr>
                        <a:t>3	</a:t>
                      </a:r>
                      <a:r>
                        <a:rPr sz="1400" spc="95" dirty="0">
                          <a:latin typeface="PMingLiU"/>
                          <a:cs typeface="PMingLiU"/>
                        </a:rPr>
                        <a:t>three</a:t>
                      </a:r>
                      <a:endParaRPr sz="1400">
                        <a:latin typeface="PMingLiU"/>
                        <a:cs typeface="PMingLiU"/>
                      </a:endParaRPr>
                    </a:p>
                  </a:txBody>
                  <a:tcPr marL="0" marR="0" marT="0" marB="0"/>
                </a:tc>
                <a:tc>
                  <a:txBody>
                    <a:bodyPr/>
                    <a:lstStyle/>
                    <a:p>
                      <a:pPr marL="1905" algn="ctr">
                        <a:lnSpc>
                          <a:spcPts val="1485"/>
                        </a:lnSpc>
                      </a:pPr>
                      <a:r>
                        <a:rPr sz="1400" spc="70" dirty="0">
                          <a:latin typeface="PMingLiU"/>
                          <a:cs typeface="PMingLiU"/>
                        </a:rPr>
                        <a:t>drei</a:t>
                      </a:r>
                      <a:endParaRPr sz="1400">
                        <a:latin typeface="PMingLiU"/>
                        <a:cs typeface="PMingLiU"/>
                      </a:endParaRPr>
                    </a:p>
                  </a:txBody>
                  <a:tcPr marL="0" marR="0" marT="0" marB="0"/>
                </a:tc>
                <a:tc>
                  <a:txBody>
                    <a:bodyPr/>
                    <a:lstStyle/>
                    <a:p>
                      <a:pPr marL="46355" algn="ctr">
                        <a:lnSpc>
                          <a:spcPts val="1485"/>
                        </a:lnSpc>
                      </a:pPr>
                      <a:r>
                        <a:rPr sz="1400" spc="75" dirty="0">
                          <a:latin typeface="PMingLiU"/>
                          <a:cs typeface="PMingLiU"/>
                        </a:rPr>
                        <a:t>trois</a:t>
                      </a:r>
                      <a:endParaRPr sz="1400">
                        <a:latin typeface="PMingLiU"/>
                        <a:cs typeface="PMingLiU"/>
                      </a:endParaRPr>
                    </a:p>
                  </a:txBody>
                  <a:tcPr marL="0" marR="0" marT="0" marB="0"/>
                </a:tc>
                <a:extLst>
                  <a:ext uri="{0D108BD9-81ED-4DB2-BD59-A6C34878D82A}">
                    <a16:rowId xmlns:a16="http://schemas.microsoft.com/office/drawing/2014/main" val="10003"/>
                  </a:ext>
                </a:extLst>
              </a:tr>
              <a:tr h="215093">
                <a:tc>
                  <a:txBody>
                    <a:bodyPr/>
                    <a:lstStyle/>
                    <a:p>
                      <a:pPr marL="76200">
                        <a:lnSpc>
                          <a:spcPts val="1485"/>
                        </a:lnSpc>
                        <a:tabLst>
                          <a:tab pos="494665" algn="l"/>
                        </a:tabLst>
                      </a:pPr>
                      <a:r>
                        <a:rPr sz="1400" spc="40" dirty="0">
                          <a:latin typeface="PMingLiU"/>
                          <a:cs typeface="PMingLiU"/>
                        </a:rPr>
                        <a:t>4	</a:t>
                      </a:r>
                      <a:r>
                        <a:rPr sz="1400" spc="65" dirty="0">
                          <a:latin typeface="PMingLiU"/>
                          <a:cs typeface="PMingLiU"/>
                        </a:rPr>
                        <a:t>four</a:t>
                      </a:r>
                      <a:endParaRPr sz="1400">
                        <a:latin typeface="PMingLiU"/>
                        <a:cs typeface="PMingLiU"/>
                      </a:endParaRPr>
                    </a:p>
                  </a:txBody>
                  <a:tcPr marL="0" marR="0" marT="0" marB="0"/>
                </a:tc>
                <a:tc>
                  <a:txBody>
                    <a:bodyPr/>
                    <a:lstStyle/>
                    <a:p>
                      <a:pPr marL="635" algn="ctr">
                        <a:lnSpc>
                          <a:spcPts val="1485"/>
                        </a:lnSpc>
                      </a:pPr>
                      <a:r>
                        <a:rPr sz="1400" spc="60" dirty="0">
                          <a:latin typeface="PMingLiU"/>
                          <a:cs typeface="PMingLiU"/>
                        </a:rPr>
                        <a:t>vier</a:t>
                      </a:r>
                      <a:endParaRPr sz="1400">
                        <a:latin typeface="PMingLiU"/>
                        <a:cs typeface="PMingLiU"/>
                      </a:endParaRPr>
                    </a:p>
                  </a:txBody>
                  <a:tcPr marL="0" marR="0" marT="0" marB="0"/>
                </a:tc>
                <a:tc>
                  <a:txBody>
                    <a:bodyPr/>
                    <a:lstStyle/>
                    <a:p>
                      <a:pPr marL="45720" algn="ctr">
                        <a:lnSpc>
                          <a:spcPts val="1485"/>
                        </a:lnSpc>
                      </a:pPr>
                      <a:r>
                        <a:rPr sz="1400" spc="105" dirty="0">
                          <a:latin typeface="PMingLiU"/>
                          <a:cs typeface="PMingLiU"/>
                        </a:rPr>
                        <a:t>quatre</a:t>
                      </a:r>
                      <a:endParaRPr sz="1400">
                        <a:latin typeface="PMingLiU"/>
                        <a:cs typeface="PMingLiU"/>
                      </a:endParaRPr>
                    </a:p>
                  </a:txBody>
                  <a:tcPr marL="0" marR="0" marT="0" marB="0"/>
                </a:tc>
                <a:extLst>
                  <a:ext uri="{0D108BD9-81ED-4DB2-BD59-A6C34878D82A}">
                    <a16:rowId xmlns:a16="http://schemas.microsoft.com/office/drawing/2014/main" val="10004"/>
                  </a:ext>
                </a:extLst>
              </a:tr>
              <a:tr h="215093">
                <a:tc>
                  <a:txBody>
                    <a:bodyPr/>
                    <a:lstStyle/>
                    <a:p>
                      <a:pPr marL="76200">
                        <a:lnSpc>
                          <a:spcPts val="1485"/>
                        </a:lnSpc>
                        <a:tabLst>
                          <a:tab pos="516890" algn="l"/>
                        </a:tabLst>
                      </a:pPr>
                      <a:r>
                        <a:rPr sz="1400" spc="40" dirty="0">
                          <a:latin typeface="PMingLiU"/>
                          <a:cs typeface="PMingLiU"/>
                        </a:rPr>
                        <a:t>5	</a:t>
                      </a:r>
                      <a:r>
                        <a:rPr sz="1400" spc="10" dirty="0">
                          <a:latin typeface="PMingLiU"/>
                          <a:cs typeface="PMingLiU"/>
                        </a:rPr>
                        <a:t>five</a:t>
                      </a:r>
                      <a:endParaRPr sz="1400">
                        <a:latin typeface="PMingLiU"/>
                        <a:cs typeface="PMingLiU"/>
                      </a:endParaRPr>
                    </a:p>
                  </a:txBody>
                  <a:tcPr marL="0" marR="0" marT="0" marB="0"/>
                </a:tc>
                <a:tc>
                  <a:txBody>
                    <a:bodyPr/>
                    <a:lstStyle/>
                    <a:p>
                      <a:pPr marL="1905" algn="ctr">
                        <a:lnSpc>
                          <a:spcPts val="1485"/>
                        </a:lnSpc>
                      </a:pPr>
                      <a:r>
                        <a:rPr sz="1400" spc="-65" dirty="0">
                          <a:latin typeface="PMingLiU"/>
                          <a:cs typeface="PMingLiU"/>
                        </a:rPr>
                        <a:t>fu¨nf</a:t>
                      </a:r>
                      <a:endParaRPr sz="1400">
                        <a:latin typeface="PMingLiU"/>
                        <a:cs typeface="PMingLiU"/>
                      </a:endParaRPr>
                    </a:p>
                  </a:txBody>
                  <a:tcPr marL="0" marR="0" marT="0" marB="0"/>
                </a:tc>
                <a:tc>
                  <a:txBody>
                    <a:bodyPr/>
                    <a:lstStyle/>
                    <a:p>
                      <a:pPr marL="45720" algn="ctr">
                        <a:lnSpc>
                          <a:spcPts val="1485"/>
                        </a:lnSpc>
                      </a:pPr>
                      <a:r>
                        <a:rPr sz="1400" spc="65" dirty="0">
                          <a:latin typeface="PMingLiU"/>
                          <a:cs typeface="PMingLiU"/>
                        </a:rPr>
                        <a:t>cinq</a:t>
                      </a:r>
                      <a:endParaRPr sz="1400">
                        <a:latin typeface="PMingLiU"/>
                        <a:cs typeface="PMingLiU"/>
                      </a:endParaRPr>
                    </a:p>
                  </a:txBody>
                  <a:tcPr marL="0" marR="0" marT="0" marB="0"/>
                </a:tc>
                <a:extLst>
                  <a:ext uri="{0D108BD9-81ED-4DB2-BD59-A6C34878D82A}">
                    <a16:rowId xmlns:a16="http://schemas.microsoft.com/office/drawing/2014/main" val="10005"/>
                  </a:ext>
                </a:extLst>
              </a:tr>
              <a:tr h="215093">
                <a:tc>
                  <a:txBody>
                    <a:bodyPr/>
                    <a:lstStyle/>
                    <a:p>
                      <a:pPr marL="76200">
                        <a:lnSpc>
                          <a:spcPts val="1485"/>
                        </a:lnSpc>
                        <a:tabLst>
                          <a:tab pos="543560" algn="l"/>
                        </a:tabLst>
                      </a:pPr>
                      <a:r>
                        <a:rPr sz="1400" spc="40" dirty="0">
                          <a:latin typeface="PMingLiU"/>
                          <a:cs typeface="PMingLiU"/>
                        </a:rPr>
                        <a:t>6	</a:t>
                      </a:r>
                      <a:r>
                        <a:rPr sz="1400" spc="45" dirty="0">
                          <a:latin typeface="PMingLiU"/>
                          <a:cs typeface="PMingLiU"/>
                        </a:rPr>
                        <a:t>six</a:t>
                      </a:r>
                      <a:endParaRPr sz="1400">
                        <a:latin typeface="PMingLiU"/>
                        <a:cs typeface="PMingLiU"/>
                      </a:endParaRPr>
                    </a:p>
                  </a:txBody>
                  <a:tcPr marL="0" marR="0" marT="0" marB="0"/>
                </a:tc>
                <a:tc>
                  <a:txBody>
                    <a:bodyPr/>
                    <a:lstStyle/>
                    <a:p>
                      <a:pPr marL="1270" algn="ctr">
                        <a:lnSpc>
                          <a:spcPts val="1485"/>
                        </a:lnSpc>
                      </a:pPr>
                      <a:r>
                        <a:rPr sz="1400" spc="45" dirty="0">
                          <a:latin typeface="PMingLiU"/>
                          <a:cs typeface="PMingLiU"/>
                        </a:rPr>
                        <a:t>sechs</a:t>
                      </a:r>
                      <a:endParaRPr sz="1400">
                        <a:latin typeface="PMingLiU"/>
                        <a:cs typeface="PMingLiU"/>
                      </a:endParaRPr>
                    </a:p>
                  </a:txBody>
                  <a:tcPr marL="0" marR="0" marT="0" marB="0"/>
                </a:tc>
                <a:tc>
                  <a:txBody>
                    <a:bodyPr/>
                    <a:lstStyle/>
                    <a:p>
                      <a:pPr marL="45720" algn="ctr">
                        <a:lnSpc>
                          <a:spcPts val="1485"/>
                        </a:lnSpc>
                      </a:pPr>
                      <a:r>
                        <a:rPr sz="1400" spc="45" dirty="0">
                          <a:latin typeface="PMingLiU"/>
                          <a:cs typeface="PMingLiU"/>
                        </a:rPr>
                        <a:t>six</a:t>
                      </a:r>
                      <a:endParaRPr sz="1400">
                        <a:latin typeface="PMingLiU"/>
                        <a:cs typeface="PMingLiU"/>
                      </a:endParaRPr>
                    </a:p>
                  </a:txBody>
                  <a:tcPr marL="0" marR="0" marT="0" marB="0"/>
                </a:tc>
                <a:extLst>
                  <a:ext uri="{0D108BD9-81ED-4DB2-BD59-A6C34878D82A}">
                    <a16:rowId xmlns:a16="http://schemas.microsoft.com/office/drawing/2014/main" val="10006"/>
                  </a:ext>
                </a:extLst>
              </a:tr>
              <a:tr h="215087">
                <a:tc>
                  <a:txBody>
                    <a:bodyPr/>
                    <a:lstStyle/>
                    <a:p>
                      <a:pPr marL="76200">
                        <a:lnSpc>
                          <a:spcPts val="1485"/>
                        </a:lnSpc>
                        <a:tabLst>
                          <a:tab pos="441959" algn="l"/>
                        </a:tabLst>
                      </a:pPr>
                      <a:r>
                        <a:rPr sz="1400" spc="40" dirty="0">
                          <a:latin typeface="PMingLiU"/>
                          <a:cs typeface="PMingLiU"/>
                        </a:rPr>
                        <a:t>7	</a:t>
                      </a:r>
                      <a:r>
                        <a:rPr sz="1400" spc="55" dirty="0">
                          <a:latin typeface="PMingLiU"/>
                          <a:cs typeface="PMingLiU"/>
                        </a:rPr>
                        <a:t>seven</a:t>
                      </a:r>
                      <a:endParaRPr sz="1400">
                        <a:latin typeface="PMingLiU"/>
                        <a:cs typeface="PMingLiU"/>
                      </a:endParaRPr>
                    </a:p>
                  </a:txBody>
                  <a:tcPr marL="0" marR="0" marT="0" marB="0"/>
                </a:tc>
                <a:tc>
                  <a:txBody>
                    <a:bodyPr/>
                    <a:lstStyle/>
                    <a:p>
                      <a:pPr marL="635" algn="ctr">
                        <a:lnSpc>
                          <a:spcPts val="1485"/>
                        </a:lnSpc>
                      </a:pPr>
                      <a:r>
                        <a:rPr sz="1400" spc="70" dirty="0">
                          <a:latin typeface="PMingLiU"/>
                          <a:cs typeface="PMingLiU"/>
                        </a:rPr>
                        <a:t>sieben</a:t>
                      </a:r>
                      <a:endParaRPr sz="1400">
                        <a:latin typeface="PMingLiU"/>
                        <a:cs typeface="PMingLiU"/>
                      </a:endParaRPr>
                    </a:p>
                  </a:txBody>
                  <a:tcPr marL="0" marR="0" marT="0" marB="0"/>
                </a:tc>
                <a:tc>
                  <a:txBody>
                    <a:bodyPr/>
                    <a:lstStyle/>
                    <a:p>
                      <a:pPr marL="44450" algn="ctr">
                        <a:lnSpc>
                          <a:spcPts val="1485"/>
                        </a:lnSpc>
                      </a:pPr>
                      <a:r>
                        <a:rPr sz="1400" spc="95" dirty="0">
                          <a:latin typeface="PMingLiU"/>
                          <a:cs typeface="PMingLiU"/>
                        </a:rPr>
                        <a:t>sept</a:t>
                      </a:r>
                      <a:endParaRPr sz="1400">
                        <a:latin typeface="PMingLiU"/>
                        <a:cs typeface="PMingLiU"/>
                      </a:endParaRPr>
                    </a:p>
                  </a:txBody>
                  <a:tcPr marL="0" marR="0" marT="0" marB="0"/>
                </a:tc>
                <a:extLst>
                  <a:ext uri="{0D108BD9-81ED-4DB2-BD59-A6C34878D82A}">
                    <a16:rowId xmlns:a16="http://schemas.microsoft.com/office/drawing/2014/main" val="10007"/>
                  </a:ext>
                </a:extLst>
              </a:tr>
              <a:tr h="215093">
                <a:tc>
                  <a:txBody>
                    <a:bodyPr/>
                    <a:lstStyle/>
                    <a:p>
                      <a:pPr marL="76200">
                        <a:lnSpc>
                          <a:spcPts val="1485"/>
                        </a:lnSpc>
                        <a:tabLst>
                          <a:tab pos="459740" algn="l"/>
                        </a:tabLst>
                      </a:pPr>
                      <a:r>
                        <a:rPr sz="1400" spc="40" dirty="0">
                          <a:latin typeface="PMingLiU"/>
                          <a:cs typeface="PMingLiU"/>
                        </a:rPr>
                        <a:t>8	</a:t>
                      </a:r>
                      <a:r>
                        <a:rPr sz="1400" spc="70" dirty="0">
                          <a:latin typeface="PMingLiU"/>
                          <a:cs typeface="PMingLiU"/>
                        </a:rPr>
                        <a:t>eight</a:t>
                      </a:r>
                      <a:endParaRPr sz="1400">
                        <a:latin typeface="PMingLiU"/>
                        <a:cs typeface="PMingLiU"/>
                      </a:endParaRPr>
                    </a:p>
                  </a:txBody>
                  <a:tcPr marL="0" marR="0" marT="0" marB="0"/>
                </a:tc>
                <a:tc>
                  <a:txBody>
                    <a:bodyPr/>
                    <a:lstStyle/>
                    <a:p>
                      <a:pPr marL="635" algn="ctr">
                        <a:lnSpc>
                          <a:spcPts val="1485"/>
                        </a:lnSpc>
                      </a:pPr>
                      <a:r>
                        <a:rPr sz="1400" spc="90" dirty="0">
                          <a:latin typeface="PMingLiU"/>
                          <a:cs typeface="PMingLiU"/>
                        </a:rPr>
                        <a:t>acht</a:t>
                      </a:r>
                      <a:endParaRPr sz="1400">
                        <a:latin typeface="PMingLiU"/>
                        <a:cs typeface="PMingLiU"/>
                      </a:endParaRPr>
                    </a:p>
                  </a:txBody>
                  <a:tcPr marL="0" marR="0" marT="0" marB="0"/>
                </a:tc>
                <a:tc>
                  <a:txBody>
                    <a:bodyPr/>
                    <a:lstStyle/>
                    <a:p>
                      <a:pPr marL="45085" algn="ctr">
                        <a:lnSpc>
                          <a:spcPts val="1485"/>
                        </a:lnSpc>
                      </a:pPr>
                      <a:r>
                        <a:rPr sz="1400" spc="100" dirty="0">
                          <a:latin typeface="PMingLiU"/>
                          <a:cs typeface="PMingLiU"/>
                        </a:rPr>
                        <a:t>huit</a:t>
                      </a:r>
                      <a:endParaRPr sz="1400">
                        <a:latin typeface="PMingLiU"/>
                        <a:cs typeface="PMingLiU"/>
                      </a:endParaRPr>
                    </a:p>
                  </a:txBody>
                  <a:tcPr marL="0" marR="0" marT="0" marB="0"/>
                </a:tc>
                <a:extLst>
                  <a:ext uri="{0D108BD9-81ED-4DB2-BD59-A6C34878D82A}">
                    <a16:rowId xmlns:a16="http://schemas.microsoft.com/office/drawing/2014/main" val="10008"/>
                  </a:ext>
                </a:extLst>
              </a:tr>
              <a:tr h="215093">
                <a:tc>
                  <a:txBody>
                    <a:bodyPr/>
                    <a:lstStyle/>
                    <a:p>
                      <a:pPr marL="76200">
                        <a:lnSpc>
                          <a:spcPts val="1485"/>
                        </a:lnSpc>
                        <a:tabLst>
                          <a:tab pos="487045" algn="l"/>
                        </a:tabLst>
                      </a:pPr>
                      <a:r>
                        <a:rPr sz="1400" spc="40" dirty="0">
                          <a:latin typeface="PMingLiU"/>
                          <a:cs typeface="PMingLiU"/>
                        </a:rPr>
                        <a:t>9	</a:t>
                      </a:r>
                      <a:r>
                        <a:rPr sz="1400" spc="75" dirty="0">
                          <a:latin typeface="PMingLiU"/>
                          <a:cs typeface="PMingLiU"/>
                        </a:rPr>
                        <a:t>nine</a:t>
                      </a:r>
                      <a:endParaRPr sz="1400">
                        <a:latin typeface="PMingLiU"/>
                        <a:cs typeface="PMingLiU"/>
                      </a:endParaRPr>
                    </a:p>
                  </a:txBody>
                  <a:tcPr marL="0" marR="0" marT="0" marB="0"/>
                </a:tc>
                <a:tc>
                  <a:txBody>
                    <a:bodyPr/>
                    <a:lstStyle/>
                    <a:p>
                      <a:pPr marL="1905" algn="ctr">
                        <a:lnSpc>
                          <a:spcPts val="1485"/>
                        </a:lnSpc>
                      </a:pPr>
                      <a:r>
                        <a:rPr sz="1400" spc="100" dirty="0">
                          <a:latin typeface="PMingLiU"/>
                          <a:cs typeface="PMingLiU"/>
                        </a:rPr>
                        <a:t>neun</a:t>
                      </a:r>
                      <a:endParaRPr sz="1400">
                        <a:latin typeface="PMingLiU"/>
                        <a:cs typeface="PMingLiU"/>
                      </a:endParaRPr>
                    </a:p>
                  </a:txBody>
                  <a:tcPr marL="0" marR="0" marT="0" marB="0"/>
                </a:tc>
                <a:tc>
                  <a:txBody>
                    <a:bodyPr/>
                    <a:lstStyle/>
                    <a:p>
                      <a:pPr marL="46355" algn="ctr">
                        <a:lnSpc>
                          <a:spcPts val="1485"/>
                        </a:lnSpc>
                      </a:pPr>
                      <a:r>
                        <a:rPr sz="1400" spc="65" dirty="0">
                          <a:latin typeface="PMingLiU"/>
                          <a:cs typeface="PMingLiU"/>
                        </a:rPr>
                        <a:t>neuf</a:t>
                      </a:r>
                      <a:endParaRPr sz="1400">
                        <a:latin typeface="PMingLiU"/>
                        <a:cs typeface="PMingLiU"/>
                      </a:endParaRPr>
                    </a:p>
                  </a:txBody>
                  <a:tcPr marL="0" marR="0" marT="0" marB="0"/>
                </a:tc>
                <a:extLst>
                  <a:ext uri="{0D108BD9-81ED-4DB2-BD59-A6C34878D82A}">
                    <a16:rowId xmlns:a16="http://schemas.microsoft.com/office/drawing/2014/main" val="10009"/>
                  </a:ext>
                </a:extLst>
              </a:tr>
              <a:tr h="198733">
                <a:tc>
                  <a:txBody>
                    <a:bodyPr/>
                    <a:lstStyle/>
                    <a:p>
                      <a:pPr marL="31750">
                        <a:lnSpc>
                          <a:spcPts val="1465"/>
                        </a:lnSpc>
                        <a:tabLst>
                          <a:tab pos="527050" algn="l"/>
                        </a:tabLst>
                      </a:pPr>
                      <a:r>
                        <a:rPr sz="1400" spc="40" dirty="0">
                          <a:latin typeface="PMingLiU"/>
                          <a:cs typeface="PMingLiU"/>
                        </a:rPr>
                        <a:t>10	</a:t>
                      </a:r>
                      <a:r>
                        <a:rPr sz="1400" spc="110" dirty="0">
                          <a:latin typeface="PMingLiU"/>
                          <a:cs typeface="PMingLiU"/>
                        </a:rPr>
                        <a:t>ten</a:t>
                      </a:r>
                      <a:endParaRPr sz="1400">
                        <a:latin typeface="PMingLiU"/>
                        <a:cs typeface="PMingLiU"/>
                      </a:endParaRPr>
                    </a:p>
                  </a:txBody>
                  <a:tcPr marL="0" marR="0" marT="0" marB="0"/>
                </a:tc>
                <a:tc>
                  <a:txBody>
                    <a:bodyPr/>
                    <a:lstStyle/>
                    <a:p>
                      <a:pPr marL="1270" algn="ctr">
                        <a:lnSpc>
                          <a:spcPts val="1465"/>
                        </a:lnSpc>
                      </a:pPr>
                      <a:r>
                        <a:rPr sz="1400" spc="80" dirty="0">
                          <a:latin typeface="PMingLiU"/>
                          <a:cs typeface="PMingLiU"/>
                        </a:rPr>
                        <a:t>zehn</a:t>
                      </a:r>
                      <a:endParaRPr sz="1400">
                        <a:latin typeface="PMingLiU"/>
                        <a:cs typeface="PMingLiU"/>
                      </a:endParaRPr>
                    </a:p>
                  </a:txBody>
                  <a:tcPr marL="0" marR="0" marT="0" marB="0"/>
                </a:tc>
                <a:tc>
                  <a:txBody>
                    <a:bodyPr/>
                    <a:lstStyle/>
                    <a:p>
                      <a:pPr marL="45720" algn="ctr">
                        <a:lnSpc>
                          <a:spcPts val="1465"/>
                        </a:lnSpc>
                      </a:pPr>
                      <a:r>
                        <a:rPr sz="1400" spc="75" dirty="0">
                          <a:latin typeface="PMingLiU"/>
                          <a:cs typeface="PMingLiU"/>
                        </a:rPr>
                        <a:t>dix</a:t>
                      </a:r>
                      <a:endParaRPr sz="1400">
                        <a:latin typeface="PMingLiU"/>
                        <a:cs typeface="PMingLiU"/>
                      </a:endParaRPr>
                    </a:p>
                  </a:txBody>
                  <a:tcPr marL="0" marR="0" marT="0" marB="0"/>
                </a:tc>
                <a:extLst>
                  <a:ext uri="{0D108BD9-81ED-4DB2-BD59-A6C34878D82A}">
                    <a16:rowId xmlns:a16="http://schemas.microsoft.com/office/drawing/2014/main" val="10010"/>
                  </a:ext>
                </a:extLst>
              </a:tr>
            </a:tbl>
          </a:graphicData>
        </a:graphic>
      </p:graphicFrame>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dirty="0"/>
              <a:t>上周回顾</a:t>
            </a:r>
            <a:endParaRPr sz="2050" dirty="0"/>
          </a:p>
        </p:txBody>
      </p:sp>
      <p:pic>
        <p:nvPicPr>
          <p:cNvPr id="6" name="object 6"/>
          <p:cNvPicPr/>
          <p:nvPr/>
        </p:nvPicPr>
        <p:blipFill>
          <a:blip r:embed="rId3" cstate="print"/>
          <a:stretch>
            <a:fillRect/>
          </a:stretch>
        </p:blipFill>
        <p:spPr>
          <a:xfrm>
            <a:off x="543727" y="1152375"/>
            <a:ext cx="83146" cy="83146"/>
          </a:xfrm>
          <a:prstGeom prst="rect">
            <a:avLst/>
          </a:prstGeom>
        </p:spPr>
      </p:pic>
      <p:pic>
        <p:nvPicPr>
          <p:cNvPr id="7" name="object 7"/>
          <p:cNvPicPr/>
          <p:nvPr/>
        </p:nvPicPr>
        <p:blipFill>
          <a:blip r:embed="rId4" cstate="print"/>
          <a:stretch>
            <a:fillRect/>
          </a:stretch>
        </p:blipFill>
        <p:spPr>
          <a:xfrm>
            <a:off x="543366" y="1465929"/>
            <a:ext cx="83146" cy="83146"/>
          </a:xfrm>
          <a:prstGeom prst="rect">
            <a:avLst/>
          </a:prstGeom>
        </p:spPr>
      </p:pic>
      <p:pic>
        <p:nvPicPr>
          <p:cNvPr id="8" name="object 8"/>
          <p:cNvPicPr/>
          <p:nvPr/>
        </p:nvPicPr>
        <p:blipFill>
          <a:blip r:embed="rId5" cstate="print"/>
          <a:stretch>
            <a:fillRect/>
          </a:stretch>
        </p:blipFill>
        <p:spPr>
          <a:xfrm>
            <a:off x="543185" y="2039082"/>
            <a:ext cx="83146" cy="83146"/>
          </a:xfrm>
          <a:prstGeom prst="rect">
            <a:avLst/>
          </a:prstGeom>
        </p:spPr>
      </p:pic>
      <p:pic>
        <p:nvPicPr>
          <p:cNvPr id="9" name="object 9"/>
          <p:cNvPicPr/>
          <p:nvPr/>
        </p:nvPicPr>
        <p:blipFill>
          <a:blip r:embed="rId6" cstate="print"/>
          <a:stretch>
            <a:fillRect/>
          </a:stretch>
        </p:blipFill>
        <p:spPr>
          <a:xfrm>
            <a:off x="543185" y="2359077"/>
            <a:ext cx="83146" cy="83146"/>
          </a:xfrm>
          <a:prstGeom prst="rect">
            <a:avLst/>
          </a:prstGeom>
        </p:spPr>
      </p:pic>
      <p:sp>
        <p:nvSpPr>
          <p:cNvPr id="10" name="object 10"/>
          <p:cNvSpPr txBox="1"/>
          <p:nvPr/>
        </p:nvSpPr>
        <p:spPr>
          <a:xfrm>
            <a:off x="400050" y="718462"/>
            <a:ext cx="3881754" cy="1799532"/>
          </a:xfrm>
          <a:prstGeom prst="rect">
            <a:avLst/>
          </a:prstGeom>
        </p:spPr>
        <p:txBody>
          <a:bodyPr vert="horz" wrap="square" lIns="0" tIns="17145" rIns="0" bIns="0" rtlCol="0">
            <a:spAutoFit/>
          </a:bodyPr>
          <a:lstStyle/>
          <a:p>
            <a:pPr marL="12700">
              <a:lnSpc>
                <a:spcPct val="100000"/>
              </a:lnSpc>
              <a:spcBef>
                <a:spcPts val="135"/>
              </a:spcBef>
            </a:pPr>
            <a:r>
              <a:rPr lang="zh-CN" altLang="en-US" sz="1400" spc="155" dirty="0">
                <a:latin typeface="PMingLiU"/>
                <a:cs typeface="PMingLiU"/>
              </a:rPr>
              <a:t>上周学了什么？</a:t>
            </a:r>
            <a:endParaRPr lang="en-US" sz="1400" dirty="0">
              <a:latin typeface="PMingLiU"/>
              <a:cs typeface="PMingLiU"/>
            </a:endParaRPr>
          </a:p>
          <a:p>
            <a:pPr>
              <a:lnSpc>
                <a:spcPct val="100000"/>
              </a:lnSpc>
              <a:spcBef>
                <a:spcPts val="5"/>
              </a:spcBef>
            </a:pPr>
            <a:endParaRPr lang="en-US" sz="950" dirty="0">
              <a:latin typeface="PMingLiU"/>
              <a:cs typeface="PMingLiU"/>
            </a:endParaRPr>
          </a:p>
          <a:p>
            <a:pPr marL="368935" marR="438150">
              <a:lnSpc>
                <a:spcPct val="100800"/>
              </a:lnSpc>
            </a:pPr>
            <a:r>
              <a:rPr lang="zh-CN" altLang="en-US" sz="1400" spc="100" dirty="0">
                <a:latin typeface="PMingLiU"/>
                <a:cs typeface="PMingLiU"/>
              </a:rPr>
              <a:t>三类推论：衍推、预设和涵义</a:t>
            </a:r>
            <a:endParaRPr sz="1400" dirty="0">
              <a:latin typeface="PMingLiU"/>
              <a:cs typeface="PMingLiU"/>
            </a:endParaRPr>
          </a:p>
          <a:p>
            <a:pPr marL="368935" marR="24130">
              <a:lnSpc>
                <a:spcPct val="100800"/>
              </a:lnSpc>
              <a:spcBef>
                <a:spcPts val="935"/>
              </a:spcBef>
            </a:pPr>
            <a:r>
              <a:rPr lang="zh-CN" altLang="en-US" sz="1400" spc="75" dirty="0">
                <a:latin typeface="PMingLiU"/>
                <a:cs typeface="PMingLiU"/>
              </a:rPr>
              <a:t>区分推论类型的测试：否定</a:t>
            </a:r>
            <a:r>
              <a:rPr lang="en-US" altLang="zh-CN" sz="1400" spc="75" dirty="0">
                <a:latin typeface="PMingLiU"/>
                <a:cs typeface="PMingLiU"/>
              </a:rPr>
              <a:t>/</a:t>
            </a:r>
            <a:r>
              <a:rPr lang="zh-CN" altLang="en-US" sz="1400" spc="75" dirty="0">
                <a:latin typeface="PMingLiU"/>
                <a:cs typeface="PMingLiU"/>
              </a:rPr>
              <a:t>疑问，“等一下”，可取消性</a:t>
            </a:r>
            <a:endParaRPr sz="1400" dirty="0">
              <a:latin typeface="PMingLiU"/>
              <a:cs typeface="PMingLiU"/>
            </a:endParaRPr>
          </a:p>
          <a:p>
            <a:pPr marL="368935" marR="5080">
              <a:lnSpc>
                <a:spcPct val="100800"/>
              </a:lnSpc>
              <a:spcBef>
                <a:spcPts val="935"/>
              </a:spcBef>
            </a:pPr>
            <a:r>
              <a:rPr lang="zh-CN" altLang="en-US" sz="1400" spc="80" dirty="0">
                <a:latin typeface="PMingLiU"/>
                <a:cs typeface="PMingLiU"/>
              </a:rPr>
              <a:t>会话涵义与格莱斯准则</a:t>
            </a:r>
            <a:endParaRPr lang="en-US" altLang="zh-CN" sz="1400" spc="80" dirty="0">
              <a:latin typeface="PMingLiU"/>
              <a:cs typeface="PMingLiU"/>
            </a:endParaRPr>
          </a:p>
          <a:p>
            <a:pPr marL="368935" marR="5080">
              <a:lnSpc>
                <a:spcPct val="100800"/>
              </a:lnSpc>
              <a:spcBef>
                <a:spcPts val="935"/>
              </a:spcBef>
            </a:pPr>
            <a:r>
              <a:rPr lang="zh-CN" altLang="en-US" sz="1400" spc="80" dirty="0">
                <a:latin typeface="PMingLiU"/>
                <a:cs typeface="PMingLiU"/>
              </a:rPr>
              <a:t>时态与体的基础知识</a:t>
            </a:r>
            <a:endParaRPr sz="1400" dirty="0">
              <a:latin typeface="PMingLiU"/>
              <a:cs typeface="PMingLiU"/>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04064C"/>
                </a:solidFill>
                <a:latin typeface="PMingLiU"/>
                <a:cs typeface="PMingLiU"/>
              </a:rPr>
              <a:t>Comparative </a:t>
            </a:r>
            <a:r>
              <a:rPr sz="600" spc="114" dirty="0">
                <a:solidFill>
                  <a:srgbClr val="04064C"/>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50" dirty="0">
                <a:solidFill>
                  <a:srgbClr val="04064C"/>
                </a:solidFill>
              </a:rPr>
              <a:t>同源词和同形异义词</a:t>
            </a:r>
            <a:endParaRPr sz="2050" dirty="0"/>
          </a:p>
        </p:txBody>
      </p:sp>
      <p:pic>
        <p:nvPicPr>
          <p:cNvPr id="6" name="object 6"/>
          <p:cNvPicPr/>
          <p:nvPr/>
        </p:nvPicPr>
        <p:blipFill>
          <a:blip r:embed="rId3" cstate="print"/>
          <a:stretch>
            <a:fillRect/>
          </a:stretch>
        </p:blipFill>
        <p:spPr>
          <a:xfrm>
            <a:off x="544449" y="921689"/>
            <a:ext cx="83146" cy="83146"/>
          </a:xfrm>
          <a:prstGeom prst="rect">
            <a:avLst/>
          </a:prstGeom>
        </p:spPr>
      </p:pic>
      <p:sp>
        <p:nvSpPr>
          <p:cNvPr id="7" name="object 7"/>
          <p:cNvSpPr txBox="1"/>
          <p:nvPr/>
        </p:nvSpPr>
        <p:spPr>
          <a:xfrm>
            <a:off x="704100" y="812480"/>
            <a:ext cx="3456304" cy="2434897"/>
          </a:xfrm>
          <a:prstGeom prst="rect">
            <a:avLst/>
          </a:prstGeom>
        </p:spPr>
        <p:txBody>
          <a:bodyPr vert="horz" wrap="square" lIns="0" tIns="15240" rIns="0" bIns="0" rtlCol="0">
            <a:spAutoFit/>
          </a:bodyPr>
          <a:lstStyle/>
          <a:p>
            <a:pPr marL="12700" marR="173355">
              <a:lnSpc>
                <a:spcPct val="100800"/>
              </a:lnSpc>
              <a:spcBef>
                <a:spcPts val="120"/>
              </a:spcBef>
            </a:pPr>
            <a:r>
              <a:rPr lang="zh-CN" altLang="en-US" sz="1400" spc="100" dirty="0">
                <a:latin typeface="PMingLiU"/>
                <a:cs typeface="PMingLiU"/>
              </a:rPr>
              <a:t>相关语言中的同义词可能不是相同的一个词</a:t>
            </a:r>
            <a:endParaRPr sz="1400" dirty="0">
              <a:latin typeface="PMingLiU"/>
              <a:cs typeface="PMingLiU"/>
            </a:endParaRPr>
          </a:p>
          <a:p>
            <a:pPr marL="12700">
              <a:lnSpc>
                <a:spcPct val="100000"/>
              </a:lnSpc>
              <a:spcBef>
                <a:spcPts val="990"/>
              </a:spcBef>
            </a:pPr>
            <a:r>
              <a:rPr lang="zh-CN" altLang="en-US" sz="1400" spc="90" dirty="0">
                <a:latin typeface="PMingLiU"/>
                <a:cs typeface="PMingLiU"/>
              </a:rPr>
              <a:t>同源词的意义可能会分化</a:t>
            </a:r>
            <a:endParaRPr sz="1400" dirty="0">
              <a:latin typeface="PMingLiU"/>
              <a:cs typeface="PMingLiU"/>
            </a:endParaRPr>
          </a:p>
          <a:p>
            <a:pPr marL="12700" marR="120014">
              <a:lnSpc>
                <a:spcPct val="100800"/>
              </a:lnSpc>
              <a:spcBef>
                <a:spcPts val="980"/>
              </a:spcBef>
            </a:pPr>
            <a:r>
              <a:rPr sz="1400" i="1" spc="50" dirty="0">
                <a:latin typeface="Times New Roman"/>
                <a:cs typeface="Times New Roman"/>
              </a:rPr>
              <a:t>Knight </a:t>
            </a:r>
            <a:r>
              <a:rPr sz="1400" spc="70" dirty="0">
                <a:latin typeface="PMingLiU"/>
                <a:cs typeface="PMingLiU"/>
              </a:rPr>
              <a:t>in </a:t>
            </a:r>
            <a:r>
              <a:rPr sz="1400" spc="75" dirty="0">
                <a:latin typeface="PMingLiU"/>
                <a:cs typeface="PMingLiU"/>
              </a:rPr>
              <a:t>English </a:t>
            </a:r>
            <a:r>
              <a:rPr sz="1400" spc="65" dirty="0">
                <a:latin typeface="PMingLiU"/>
                <a:cs typeface="PMingLiU"/>
              </a:rPr>
              <a:t>versus </a:t>
            </a:r>
            <a:r>
              <a:rPr sz="1400" i="1" spc="65" dirty="0">
                <a:latin typeface="Times New Roman"/>
                <a:cs typeface="Times New Roman"/>
              </a:rPr>
              <a:t>Ritter </a:t>
            </a:r>
            <a:r>
              <a:rPr sz="1400" spc="70" dirty="0">
                <a:latin typeface="PMingLiU"/>
                <a:cs typeface="PMingLiU"/>
              </a:rPr>
              <a:t>in </a:t>
            </a:r>
            <a:r>
              <a:rPr sz="1400" spc="110" dirty="0">
                <a:latin typeface="PMingLiU"/>
                <a:cs typeface="PMingLiU"/>
              </a:rPr>
              <a:t>German  </a:t>
            </a:r>
            <a:r>
              <a:rPr sz="1400" spc="85" dirty="0">
                <a:latin typeface="PMingLiU"/>
                <a:cs typeface="PMingLiU"/>
              </a:rPr>
              <a:t>(</a:t>
            </a:r>
            <a:r>
              <a:rPr lang="zh-CN" altLang="en-US" sz="1400" spc="85" dirty="0">
                <a:latin typeface="PMingLiU"/>
                <a:cs typeface="PMingLiU"/>
              </a:rPr>
              <a:t>与</a:t>
            </a:r>
            <a:r>
              <a:rPr sz="1400" spc="70" dirty="0">
                <a:latin typeface="PMingLiU"/>
                <a:cs typeface="PMingLiU"/>
              </a:rPr>
              <a:t>English</a:t>
            </a:r>
            <a:r>
              <a:rPr lang="zh-CN" altLang="en-US" sz="1400" spc="130" dirty="0">
                <a:latin typeface="PMingLiU"/>
                <a:cs typeface="PMingLiU"/>
              </a:rPr>
              <a:t>的</a:t>
            </a:r>
            <a:r>
              <a:rPr sz="1400" i="1" spc="45" dirty="0">
                <a:latin typeface="Times New Roman"/>
                <a:cs typeface="Times New Roman"/>
              </a:rPr>
              <a:t>rider</a:t>
            </a:r>
            <a:r>
              <a:rPr lang="zh-CN" altLang="en-US" sz="1400" spc="45" dirty="0">
                <a:latin typeface="PMingLiU"/>
                <a:cs typeface="PMingLiU"/>
              </a:rPr>
              <a:t>同源</a:t>
            </a:r>
            <a:r>
              <a:rPr sz="1400" spc="45" dirty="0">
                <a:latin typeface="PMingLiU"/>
                <a:cs typeface="PMingLiU"/>
              </a:rPr>
              <a:t>)</a:t>
            </a:r>
            <a:endParaRPr sz="1400" dirty="0">
              <a:latin typeface="PMingLiU"/>
              <a:cs typeface="PMingLiU"/>
            </a:endParaRPr>
          </a:p>
          <a:p>
            <a:pPr marL="12700" marR="8890">
              <a:lnSpc>
                <a:spcPct val="100800"/>
              </a:lnSpc>
              <a:spcBef>
                <a:spcPts val="980"/>
              </a:spcBef>
            </a:pPr>
            <a:r>
              <a:rPr lang="zh-CN" altLang="en-US" sz="1400" spc="75" dirty="0">
                <a:latin typeface="PMingLiU"/>
                <a:cs typeface="PMingLiU"/>
              </a:rPr>
              <a:t>发音接近但意义不同的词被称为同形异义词（</a:t>
            </a:r>
            <a:r>
              <a:rPr lang="en-US" altLang="zh-CN" sz="1400" spc="75" dirty="0">
                <a:latin typeface="PMingLiU"/>
                <a:cs typeface="PMingLiU"/>
              </a:rPr>
              <a:t>False Friends</a:t>
            </a:r>
            <a:r>
              <a:rPr lang="zh-CN" altLang="en-US" sz="1400" spc="75" dirty="0">
                <a:latin typeface="PMingLiU"/>
                <a:cs typeface="PMingLiU"/>
              </a:rPr>
              <a:t>）</a:t>
            </a:r>
            <a:endParaRPr sz="1400" dirty="0">
              <a:latin typeface="PMingLiU"/>
              <a:cs typeface="PMingLiU"/>
            </a:endParaRPr>
          </a:p>
          <a:p>
            <a:pPr marL="12700" marR="5080">
              <a:lnSpc>
                <a:spcPct val="100800"/>
              </a:lnSpc>
              <a:spcBef>
                <a:spcPts val="680"/>
              </a:spcBef>
            </a:pPr>
            <a:r>
              <a:rPr sz="1400" i="1" spc="5" dirty="0">
                <a:latin typeface="Times New Roman"/>
                <a:cs typeface="Times New Roman"/>
              </a:rPr>
              <a:t>library </a:t>
            </a:r>
            <a:r>
              <a:rPr sz="1400" spc="70" dirty="0">
                <a:latin typeface="PMingLiU"/>
                <a:cs typeface="PMingLiU"/>
              </a:rPr>
              <a:t>in </a:t>
            </a:r>
            <a:r>
              <a:rPr sz="1400" spc="75" dirty="0">
                <a:latin typeface="PMingLiU"/>
                <a:cs typeface="PMingLiU"/>
              </a:rPr>
              <a:t>English </a:t>
            </a:r>
            <a:r>
              <a:rPr sz="1400" spc="120" dirty="0">
                <a:latin typeface="PMingLiU"/>
                <a:cs typeface="PMingLiU"/>
              </a:rPr>
              <a:t>and </a:t>
            </a:r>
            <a:r>
              <a:rPr sz="1400" i="1" spc="5" dirty="0">
                <a:latin typeface="Times New Roman"/>
                <a:cs typeface="Times New Roman"/>
              </a:rPr>
              <a:t>librarie </a:t>
            </a:r>
            <a:r>
              <a:rPr sz="1400" spc="-114" dirty="0">
                <a:latin typeface="PMingLiU"/>
                <a:cs typeface="PMingLiU"/>
              </a:rPr>
              <a:t>‘bookstore’ </a:t>
            </a:r>
            <a:r>
              <a:rPr sz="1400" spc="70" dirty="0">
                <a:latin typeface="PMingLiU"/>
                <a:cs typeface="PMingLiU"/>
              </a:rPr>
              <a:t>in  </a:t>
            </a:r>
            <a:r>
              <a:rPr sz="1400" spc="75" dirty="0">
                <a:latin typeface="PMingLiU"/>
                <a:cs typeface="PMingLiU"/>
              </a:rPr>
              <a:t>French</a:t>
            </a:r>
            <a:endParaRPr sz="1400" dirty="0">
              <a:latin typeface="PMingLiU"/>
              <a:cs typeface="PMingLiU"/>
            </a:endParaRPr>
          </a:p>
        </p:txBody>
      </p:sp>
      <p:pic>
        <p:nvPicPr>
          <p:cNvPr id="8" name="object 8"/>
          <p:cNvPicPr/>
          <p:nvPr/>
        </p:nvPicPr>
        <p:blipFill>
          <a:blip r:embed="rId4" cstate="print"/>
          <a:stretch>
            <a:fillRect/>
          </a:stretch>
        </p:blipFill>
        <p:spPr>
          <a:xfrm>
            <a:off x="544449" y="1476171"/>
            <a:ext cx="83146" cy="83146"/>
          </a:xfrm>
          <a:prstGeom prst="rect">
            <a:avLst/>
          </a:prstGeom>
        </p:spPr>
      </p:pic>
      <p:pic>
        <p:nvPicPr>
          <p:cNvPr id="9" name="object 9"/>
          <p:cNvPicPr/>
          <p:nvPr/>
        </p:nvPicPr>
        <p:blipFill>
          <a:blip r:embed="rId5" cstate="print"/>
          <a:stretch>
            <a:fillRect/>
          </a:stretch>
        </p:blipFill>
        <p:spPr>
          <a:xfrm>
            <a:off x="544449" y="1815554"/>
            <a:ext cx="83146" cy="83146"/>
          </a:xfrm>
          <a:prstGeom prst="rect">
            <a:avLst/>
          </a:prstGeom>
        </p:spPr>
      </p:pic>
      <p:pic>
        <p:nvPicPr>
          <p:cNvPr id="10" name="object 10"/>
          <p:cNvPicPr/>
          <p:nvPr/>
        </p:nvPicPr>
        <p:blipFill>
          <a:blip r:embed="rId6" cstate="print"/>
          <a:stretch>
            <a:fillRect/>
          </a:stretch>
        </p:blipFill>
        <p:spPr>
          <a:xfrm>
            <a:off x="541129" y="2339975"/>
            <a:ext cx="83146" cy="83146"/>
          </a:xfrm>
          <a:prstGeom prst="rect">
            <a:avLst/>
          </a:prstGeom>
        </p:spPr>
      </p:pic>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04064C"/>
                </a:solidFill>
                <a:latin typeface="PMingLiU"/>
                <a:cs typeface="PMingLiU"/>
              </a:rPr>
              <a:t>Comparative </a:t>
            </a:r>
            <a:r>
              <a:rPr sz="600" spc="114" dirty="0">
                <a:solidFill>
                  <a:srgbClr val="04064C"/>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45" dirty="0">
                <a:solidFill>
                  <a:srgbClr val="04064C"/>
                </a:solidFill>
              </a:rPr>
              <a:t>语音对应关系</a:t>
            </a:r>
            <a:endParaRPr sz="2050" dirty="0"/>
          </a:p>
        </p:txBody>
      </p:sp>
      <p:pic>
        <p:nvPicPr>
          <p:cNvPr id="6" name="object 6"/>
          <p:cNvPicPr/>
          <p:nvPr/>
        </p:nvPicPr>
        <p:blipFill>
          <a:blip r:embed="rId3" cstate="print"/>
          <a:stretch>
            <a:fillRect/>
          </a:stretch>
        </p:blipFill>
        <p:spPr>
          <a:xfrm>
            <a:off x="548807" y="978139"/>
            <a:ext cx="83146" cy="83146"/>
          </a:xfrm>
          <a:prstGeom prst="rect">
            <a:avLst/>
          </a:prstGeom>
        </p:spPr>
      </p:pic>
      <p:sp>
        <p:nvSpPr>
          <p:cNvPr id="7" name="object 7"/>
          <p:cNvSpPr txBox="1">
            <a:spLocks noGrp="1"/>
          </p:cNvSpPr>
          <p:nvPr>
            <p:ph type="body" idx="1"/>
          </p:nvPr>
        </p:nvSpPr>
        <p:spPr>
          <a:xfrm>
            <a:off x="372339" y="899208"/>
            <a:ext cx="3913911" cy="1904560"/>
          </a:xfrm>
          <a:prstGeom prst="rect">
            <a:avLst/>
          </a:prstGeom>
        </p:spPr>
        <p:txBody>
          <a:bodyPr vert="horz" wrap="square" lIns="0" tIns="15240" rIns="0" bIns="0" rtlCol="0">
            <a:spAutoFit/>
          </a:bodyPr>
          <a:lstStyle/>
          <a:p>
            <a:pPr marL="368300" marR="5080">
              <a:lnSpc>
                <a:spcPct val="100800"/>
              </a:lnSpc>
              <a:spcBef>
                <a:spcPts val="120"/>
              </a:spcBef>
            </a:pPr>
            <a:r>
              <a:rPr lang="zh-CN" altLang="en-US" spc="120" dirty="0"/>
              <a:t>当我们考察跨语言的真正同源词时，我们发现这些语言之间存在系统性的语音对应关系</a:t>
            </a:r>
            <a:endParaRPr spc="70" dirty="0"/>
          </a:p>
          <a:p>
            <a:pPr marL="355600">
              <a:lnSpc>
                <a:spcPct val="100000"/>
              </a:lnSpc>
              <a:spcBef>
                <a:spcPts val="50"/>
              </a:spcBef>
            </a:pPr>
            <a:endParaRPr sz="1150" dirty="0"/>
          </a:p>
          <a:p>
            <a:pPr marL="368300" marR="750570">
              <a:lnSpc>
                <a:spcPct val="100800"/>
              </a:lnSpc>
              <a:spcBef>
                <a:spcPts val="5"/>
              </a:spcBef>
            </a:pPr>
            <a:r>
              <a:rPr lang="zh-CN" altLang="en-US" spc="120" dirty="0"/>
              <a:t>可以根据语音对应关系构建出音变规则</a:t>
            </a:r>
            <a:endParaRPr spc="65" dirty="0"/>
          </a:p>
          <a:p>
            <a:pPr marL="355600">
              <a:lnSpc>
                <a:spcPct val="100000"/>
              </a:lnSpc>
              <a:spcBef>
                <a:spcPts val="50"/>
              </a:spcBef>
            </a:pPr>
            <a:endParaRPr sz="1150" dirty="0"/>
          </a:p>
          <a:p>
            <a:pPr marL="368300" marR="56515">
              <a:lnSpc>
                <a:spcPct val="100800"/>
              </a:lnSpc>
            </a:pPr>
            <a:r>
              <a:rPr lang="zh-CN" altLang="en-US" spc="60" dirty="0"/>
              <a:t>我们需要知道哪些音是相似的，以及它们有什么相似之处</a:t>
            </a:r>
            <a:endParaRPr spc="65" dirty="0"/>
          </a:p>
        </p:txBody>
      </p:sp>
      <p:pic>
        <p:nvPicPr>
          <p:cNvPr id="8" name="object 8"/>
          <p:cNvPicPr/>
          <p:nvPr/>
        </p:nvPicPr>
        <p:blipFill>
          <a:blip r:embed="rId4" cstate="print"/>
          <a:stretch>
            <a:fillRect/>
          </a:stretch>
        </p:blipFill>
        <p:spPr>
          <a:xfrm>
            <a:off x="544449" y="1809915"/>
            <a:ext cx="83146" cy="83146"/>
          </a:xfrm>
          <a:prstGeom prst="rect">
            <a:avLst/>
          </a:prstGeom>
        </p:spPr>
      </p:pic>
      <p:pic>
        <p:nvPicPr>
          <p:cNvPr id="9" name="object 9"/>
          <p:cNvPicPr/>
          <p:nvPr/>
        </p:nvPicPr>
        <p:blipFill>
          <a:blip r:embed="rId4" cstate="print"/>
          <a:stretch>
            <a:fillRect/>
          </a:stretch>
        </p:blipFill>
        <p:spPr>
          <a:xfrm>
            <a:off x="538904" y="2416175"/>
            <a:ext cx="83146" cy="83146"/>
          </a:xfrm>
          <a:prstGeom prst="rect">
            <a:avLst/>
          </a:prstGeom>
        </p:spPr>
      </p:pic>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gn="ctr">
              <a:lnSpc>
                <a:spcPct val="100000"/>
              </a:lnSpc>
              <a:spcBef>
                <a:spcPts val="215"/>
              </a:spcBef>
            </a:pPr>
            <a:r>
              <a:rPr lang="zh-CN" altLang="en-US" spc="90" dirty="0">
                <a:solidFill>
                  <a:srgbClr val="04064C"/>
                </a:solidFill>
              </a:rPr>
              <a:t>语音对应关系和音变规则</a:t>
            </a:r>
            <a:endParaRPr spc="75" dirty="0">
              <a:solidFill>
                <a:srgbClr val="04064C"/>
              </a:solidFill>
            </a:endParaRPr>
          </a:p>
        </p:txBody>
      </p:sp>
      <p:pic>
        <p:nvPicPr>
          <p:cNvPr id="6" name="object 6"/>
          <p:cNvPicPr/>
          <p:nvPr/>
        </p:nvPicPr>
        <p:blipFill>
          <a:blip r:embed="rId3" cstate="print"/>
          <a:stretch>
            <a:fillRect/>
          </a:stretch>
        </p:blipFill>
        <p:spPr>
          <a:xfrm>
            <a:off x="541129" y="940226"/>
            <a:ext cx="83146" cy="83146"/>
          </a:xfrm>
          <a:prstGeom prst="rect">
            <a:avLst/>
          </a:prstGeom>
        </p:spPr>
      </p:pic>
      <p:sp>
        <p:nvSpPr>
          <p:cNvPr id="7" name="object 7"/>
          <p:cNvSpPr txBox="1"/>
          <p:nvPr/>
        </p:nvSpPr>
        <p:spPr>
          <a:xfrm>
            <a:off x="704100" y="867737"/>
            <a:ext cx="3526790" cy="1615122"/>
          </a:xfrm>
          <a:prstGeom prst="rect">
            <a:avLst/>
          </a:prstGeom>
        </p:spPr>
        <p:txBody>
          <a:bodyPr vert="horz" wrap="square" lIns="0" tIns="15240" rIns="0" bIns="0" rtlCol="0">
            <a:spAutoFit/>
          </a:bodyPr>
          <a:lstStyle/>
          <a:p>
            <a:pPr marL="12700" marR="24130">
              <a:lnSpc>
                <a:spcPct val="100800"/>
              </a:lnSpc>
              <a:spcBef>
                <a:spcPts val="120"/>
              </a:spcBef>
            </a:pPr>
            <a:r>
              <a:rPr lang="zh-CN" altLang="en-US" sz="1400" spc="25" dirty="0">
                <a:latin typeface="PMingLiU"/>
                <a:cs typeface="PMingLiU"/>
              </a:rPr>
              <a:t>如果两门语言有（紧密）关系，那么我们就有可能看到同源词之间成系统的语音对应关系</a:t>
            </a:r>
            <a:endParaRPr sz="1400" dirty="0">
              <a:latin typeface="PMingLiU"/>
              <a:cs typeface="PMingLiU"/>
            </a:endParaRPr>
          </a:p>
          <a:p>
            <a:pPr>
              <a:lnSpc>
                <a:spcPct val="100000"/>
              </a:lnSpc>
              <a:spcBef>
                <a:spcPts val="15"/>
              </a:spcBef>
            </a:pPr>
            <a:endParaRPr sz="1000" dirty="0">
              <a:latin typeface="PMingLiU"/>
              <a:cs typeface="PMingLiU"/>
            </a:endParaRPr>
          </a:p>
          <a:p>
            <a:pPr marL="12700" marR="5080">
              <a:lnSpc>
                <a:spcPct val="100800"/>
              </a:lnSpc>
            </a:pPr>
            <a:r>
              <a:rPr lang="zh-CN" altLang="en-US" sz="1400" spc="95" dirty="0">
                <a:latin typeface="PMingLiU"/>
                <a:cs typeface="PMingLiU"/>
              </a:rPr>
              <a:t>较之比较单词，比较词类更有助于发现语音对应关系的坚实基础</a:t>
            </a:r>
            <a:endParaRPr sz="1400" dirty="0">
              <a:latin typeface="PMingLiU"/>
              <a:cs typeface="PMingLiU"/>
            </a:endParaRPr>
          </a:p>
          <a:p>
            <a:pPr>
              <a:lnSpc>
                <a:spcPct val="100000"/>
              </a:lnSpc>
              <a:spcBef>
                <a:spcPts val="15"/>
              </a:spcBef>
            </a:pPr>
            <a:endParaRPr sz="1000" dirty="0">
              <a:latin typeface="PMingLiU"/>
              <a:cs typeface="PMingLiU"/>
            </a:endParaRPr>
          </a:p>
          <a:p>
            <a:pPr marL="12700" marR="92710">
              <a:lnSpc>
                <a:spcPct val="100800"/>
              </a:lnSpc>
            </a:pPr>
            <a:r>
              <a:rPr lang="zh-CN" altLang="en-US" sz="1400" spc="90" dirty="0">
                <a:latin typeface="PMingLiU"/>
                <a:cs typeface="PMingLiU"/>
              </a:rPr>
              <a:t>这些语音对应关系通常遵循某种音位规则</a:t>
            </a:r>
            <a:endParaRPr sz="1400" dirty="0">
              <a:latin typeface="PMingLiU"/>
              <a:cs typeface="PMingLiU"/>
            </a:endParaRPr>
          </a:p>
        </p:txBody>
      </p:sp>
      <p:pic>
        <p:nvPicPr>
          <p:cNvPr id="8" name="object 8"/>
          <p:cNvPicPr/>
          <p:nvPr/>
        </p:nvPicPr>
        <p:blipFill>
          <a:blip r:embed="rId4" cstate="print"/>
          <a:stretch>
            <a:fillRect/>
          </a:stretch>
        </p:blipFill>
        <p:spPr>
          <a:xfrm>
            <a:off x="539469" y="1760226"/>
            <a:ext cx="83146" cy="83146"/>
          </a:xfrm>
          <a:prstGeom prst="rect">
            <a:avLst/>
          </a:prstGeom>
        </p:spPr>
      </p:pic>
      <p:pic>
        <p:nvPicPr>
          <p:cNvPr id="9" name="object 9"/>
          <p:cNvPicPr/>
          <p:nvPr/>
        </p:nvPicPr>
        <p:blipFill>
          <a:blip r:embed="rId5" cstate="print"/>
          <a:stretch>
            <a:fillRect/>
          </a:stretch>
        </p:blipFill>
        <p:spPr>
          <a:xfrm>
            <a:off x="538639" y="2319288"/>
            <a:ext cx="83146" cy="83146"/>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gn="ctr">
              <a:lnSpc>
                <a:spcPct val="100000"/>
              </a:lnSpc>
              <a:spcBef>
                <a:spcPts val="215"/>
              </a:spcBef>
            </a:pPr>
            <a:r>
              <a:rPr lang="zh-CN" altLang="en-US" spc="105" dirty="0">
                <a:solidFill>
                  <a:srgbClr val="04064C"/>
                </a:solidFill>
              </a:rPr>
              <a:t>常见的音变规则和音位规则</a:t>
            </a:r>
            <a:endParaRPr spc="75" dirty="0">
              <a:solidFill>
                <a:srgbClr val="04064C"/>
              </a:solidFill>
            </a:endParaRPr>
          </a:p>
        </p:txBody>
      </p:sp>
      <p:pic>
        <p:nvPicPr>
          <p:cNvPr id="6" name="object 6"/>
          <p:cNvPicPr/>
          <p:nvPr/>
        </p:nvPicPr>
        <p:blipFill>
          <a:blip r:embed="rId3" cstate="print"/>
          <a:stretch>
            <a:fillRect/>
          </a:stretch>
        </p:blipFill>
        <p:spPr>
          <a:xfrm>
            <a:off x="544449" y="784745"/>
            <a:ext cx="83146" cy="83146"/>
          </a:xfrm>
          <a:prstGeom prst="rect">
            <a:avLst/>
          </a:prstGeom>
        </p:spPr>
      </p:pic>
      <p:sp>
        <p:nvSpPr>
          <p:cNvPr id="7" name="object 7"/>
          <p:cNvSpPr txBox="1"/>
          <p:nvPr/>
        </p:nvSpPr>
        <p:spPr>
          <a:xfrm>
            <a:off x="704100" y="622402"/>
            <a:ext cx="3555365" cy="2555828"/>
          </a:xfrm>
          <a:prstGeom prst="rect">
            <a:avLst/>
          </a:prstGeom>
        </p:spPr>
        <p:txBody>
          <a:bodyPr vert="horz" wrap="square" lIns="0" tIns="95250" rIns="0" bIns="0" rtlCol="0">
            <a:spAutoFit/>
          </a:bodyPr>
          <a:lstStyle/>
          <a:p>
            <a:pPr marL="12700">
              <a:lnSpc>
                <a:spcPct val="100000"/>
              </a:lnSpc>
              <a:spcBef>
                <a:spcPts val="750"/>
              </a:spcBef>
            </a:pPr>
            <a:r>
              <a:rPr lang="zh-CN" altLang="en-US" sz="1200" spc="45" dirty="0">
                <a:latin typeface="PMingLiU"/>
                <a:cs typeface="PMingLiU"/>
              </a:rPr>
              <a:t>同化：发音部位、方式、带声状况</a:t>
            </a:r>
            <a:endParaRPr sz="1200" dirty="0">
              <a:latin typeface="PMingLiU"/>
              <a:cs typeface="PMingLiU"/>
            </a:endParaRPr>
          </a:p>
          <a:p>
            <a:pPr marL="12700" marR="391795">
              <a:lnSpc>
                <a:spcPts val="1390"/>
              </a:lnSpc>
              <a:spcBef>
                <a:spcPts val="740"/>
              </a:spcBef>
            </a:pPr>
            <a:r>
              <a:rPr lang="zh-CN" altLang="en-US" sz="1200" spc="40" dirty="0">
                <a:latin typeface="PMingLiU"/>
                <a:cs typeface="PMingLiU"/>
              </a:rPr>
              <a:t>异化：同化的反面；例如格拉斯曼定律（</a:t>
            </a:r>
            <a:r>
              <a:rPr lang="en-US" altLang="zh-CN" sz="1200" spc="40" dirty="0" err="1">
                <a:latin typeface="PMingLiU"/>
                <a:cs typeface="PMingLiU"/>
              </a:rPr>
              <a:t>Grassmann's</a:t>
            </a:r>
            <a:r>
              <a:rPr lang="en-US" altLang="zh-CN" sz="1200" spc="40" dirty="0">
                <a:latin typeface="PMingLiU"/>
                <a:cs typeface="PMingLiU"/>
              </a:rPr>
              <a:t> law</a:t>
            </a:r>
            <a:r>
              <a:rPr lang="zh-CN" altLang="en-US" sz="1200" spc="40" dirty="0">
                <a:latin typeface="PMingLiU"/>
                <a:cs typeface="PMingLiU"/>
              </a:rPr>
              <a:t>）</a:t>
            </a:r>
            <a:endParaRPr sz="1200" dirty="0">
              <a:latin typeface="PMingLiU"/>
              <a:cs typeface="PMingLiU"/>
            </a:endParaRPr>
          </a:p>
          <a:p>
            <a:pPr marL="12700" marR="391795">
              <a:lnSpc>
                <a:spcPts val="2090"/>
              </a:lnSpc>
              <a:spcBef>
                <a:spcPts val="150"/>
              </a:spcBef>
            </a:pPr>
            <a:r>
              <a:rPr lang="zh-CN" altLang="en-US" sz="1200" spc="40" dirty="0">
                <a:latin typeface="PMingLiU"/>
                <a:cs typeface="PMingLiU"/>
              </a:rPr>
              <a:t>删除：删去原有的某个音段</a:t>
            </a:r>
            <a:r>
              <a:rPr lang="zh-CN" altLang="en-US" sz="1200" spc="45" dirty="0">
                <a:latin typeface="PMingLiU"/>
                <a:cs typeface="PMingLiU"/>
              </a:rPr>
              <a:t>                           </a:t>
            </a:r>
            <a:r>
              <a:rPr sz="1200" spc="50" dirty="0">
                <a:latin typeface="PMingLiU"/>
                <a:cs typeface="PMingLiU"/>
              </a:rPr>
              <a:t>  </a:t>
            </a:r>
            <a:r>
              <a:rPr lang="zh-CN" altLang="en-US" sz="1200" spc="50" dirty="0">
                <a:latin typeface="PMingLiU"/>
                <a:cs typeface="PMingLiU"/>
              </a:rPr>
              <a:t>增音：增添一个额外的音段辅音</a:t>
            </a:r>
            <a:endParaRPr lang="en-US" altLang="zh-CN" sz="1200" spc="50" dirty="0">
              <a:latin typeface="PMingLiU"/>
              <a:cs typeface="PMingLiU"/>
            </a:endParaRPr>
          </a:p>
          <a:p>
            <a:pPr marL="12700" marR="391795">
              <a:lnSpc>
                <a:spcPts val="2090"/>
              </a:lnSpc>
              <a:spcBef>
                <a:spcPts val="150"/>
              </a:spcBef>
            </a:pPr>
            <a:r>
              <a:rPr lang="zh-CN" altLang="en-US" sz="1200" spc="50" dirty="0">
                <a:latin typeface="PMingLiU"/>
                <a:cs typeface="PMingLiU"/>
              </a:rPr>
              <a:t>减弱</a:t>
            </a:r>
            <a:r>
              <a:rPr lang="zh-CN" altLang="en-US" sz="1200" spc="45" dirty="0">
                <a:latin typeface="PMingLiU"/>
                <a:cs typeface="PMingLiU"/>
              </a:rPr>
              <a:t>：</a:t>
            </a:r>
            <a:endParaRPr sz="1200" dirty="0">
              <a:latin typeface="PMingLiU"/>
              <a:cs typeface="PMingLiU"/>
            </a:endParaRPr>
          </a:p>
          <a:p>
            <a:pPr marL="12700">
              <a:lnSpc>
                <a:spcPts val="1220"/>
              </a:lnSpc>
            </a:pPr>
            <a:r>
              <a:rPr lang="zh-CN" altLang="en-US" sz="1200" spc="50" dirty="0">
                <a:latin typeface="PMingLiU"/>
                <a:cs typeface="PMingLiU"/>
              </a:rPr>
              <a:t>擦音化：塞音（</a:t>
            </a:r>
            <a:r>
              <a:rPr lang="en-US" altLang="zh-CN" sz="1200" spc="50" dirty="0">
                <a:latin typeface="PMingLiU"/>
                <a:cs typeface="PMingLiU"/>
              </a:rPr>
              <a:t>plosive</a:t>
            </a:r>
            <a:r>
              <a:rPr lang="zh-CN" altLang="en-US" sz="1200" spc="50" dirty="0">
                <a:latin typeface="PMingLiU"/>
                <a:cs typeface="PMingLiU"/>
              </a:rPr>
              <a:t>）变为摩擦音</a:t>
            </a:r>
            <a:endParaRPr sz="1200" dirty="0">
              <a:latin typeface="PMingLiU"/>
              <a:cs typeface="PMingLiU"/>
            </a:endParaRPr>
          </a:p>
          <a:p>
            <a:pPr marL="12700">
              <a:lnSpc>
                <a:spcPct val="100000"/>
              </a:lnSpc>
              <a:spcBef>
                <a:spcPts val="650"/>
              </a:spcBef>
            </a:pPr>
            <a:r>
              <a:rPr lang="zh-CN" altLang="en-US" sz="1200" spc="55" dirty="0">
                <a:latin typeface="PMingLiU"/>
                <a:cs typeface="PMingLiU"/>
              </a:rPr>
              <a:t>增强：减弱的反面</a:t>
            </a:r>
            <a:endParaRPr sz="1200" dirty="0">
              <a:latin typeface="PMingLiU"/>
              <a:cs typeface="PMingLiU"/>
            </a:endParaRPr>
          </a:p>
          <a:p>
            <a:pPr marL="12700" marR="191135">
              <a:lnSpc>
                <a:spcPts val="1390"/>
              </a:lnSpc>
              <a:spcBef>
                <a:spcPts val="740"/>
              </a:spcBef>
            </a:pPr>
            <a:r>
              <a:rPr lang="zh-CN" altLang="en-US" sz="1200" spc="60" dirty="0">
                <a:latin typeface="PMingLiU"/>
                <a:cs typeface="PMingLiU"/>
              </a:rPr>
              <a:t>硬腭化：在高元音前的辅音腭音化</a:t>
            </a:r>
            <a:endParaRPr sz="1200" dirty="0">
              <a:latin typeface="PMingLiU"/>
              <a:cs typeface="PMingLiU"/>
            </a:endParaRPr>
          </a:p>
          <a:p>
            <a:pPr marL="12700" marR="5080">
              <a:lnSpc>
                <a:spcPts val="1390"/>
              </a:lnSpc>
              <a:spcBef>
                <a:spcPts val="710"/>
              </a:spcBef>
            </a:pPr>
            <a:r>
              <a:rPr lang="zh-CN" altLang="en-US" sz="1200" spc="50" dirty="0">
                <a:latin typeface="PMingLiU"/>
                <a:cs typeface="PMingLiU"/>
              </a:rPr>
              <a:t>前移：在前元音之前的元音受其影响也变为前元音</a:t>
            </a:r>
            <a:endParaRPr sz="1200" dirty="0">
              <a:latin typeface="PMingLiU"/>
              <a:cs typeface="PMingLiU"/>
            </a:endParaRPr>
          </a:p>
        </p:txBody>
      </p:sp>
      <p:pic>
        <p:nvPicPr>
          <p:cNvPr id="8" name="object 8"/>
          <p:cNvPicPr/>
          <p:nvPr/>
        </p:nvPicPr>
        <p:blipFill>
          <a:blip r:embed="rId4" cstate="print"/>
          <a:stretch>
            <a:fillRect/>
          </a:stretch>
        </p:blipFill>
        <p:spPr>
          <a:xfrm>
            <a:off x="544449" y="1050455"/>
            <a:ext cx="83146" cy="83146"/>
          </a:xfrm>
          <a:prstGeom prst="rect">
            <a:avLst/>
          </a:prstGeom>
        </p:spPr>
      </p:pic>
      <p:pic>
        <p:nvPicPr>
          <p:cNvPr id="9" name="object 9"/>
          <p:cNvPicPr/>
          <p:nvPr/>
        </p:nvPicPr>
        <p:blipFill>
          <a:blip r:embed="rId4" cstate="print"/>
          <a:stretch>
            <a:fillRect/>
          </a:stretch>
        </p:blipFill>
        <p:spPr>
          <a:xfrm>
            <a:off x="544449" y="1493291"/>
            <a:ext cx="83146" cy="83146"/>
          </a:xfrm>
          <a:prstGeom prst="rect">
            <a:avLst/>
          </a:prstGeom>
        </p:spPr>
      </p:pic>
      <p:pic>
        <p:nvPicPr>
          <p:cNvPr id="10" name="object 10"/>
          <p:cNvPicPr/>
          <p:nvPr/>
        </p:nvPicPr>
        <p:blipFill>
          <a:blip r:embed="rId4" cstate="print"/>
          <a:stretch>
            <a:fillRect/>
          </a:stretch>
        </p:blipFill>
        <p:spPr>
          <a:xfrm>
            <a:off x="544449" y="1759000"/>
            <a:ext cx="83146" cy="83146"/>
          </a:xfrm>
          <a:prstGeom prst="rect">
            <a:avLst/>
          </a:prstGeom>
        </p:spPr>
      </p:pic>
      <p:pic>
        <p:nvPicPr>
          <p:cNvPr id="11" name="object 11"/>
          <p:cNvPicPr/>
          <p:nvPr/>
        </p:nvPicPr>
        <p:blipFill>
          <a:blip r:embed="rId3" cstate="print"/>
          <a:stretch>
            <a:fillRect/>
          </a:stretch>
        </p:blipFill>
        <p:spPr>
          <a:xfrm>
            <a:off x="544449" y="2024697"/>
            <a:ext cx="83146" cy="83146"/>
          </a:xfrm>
          <a:prstGeom prst="rect">
            <a:avLst/>
          </a:prstGeom>
        </p:spPr>
      </p:pic>
      <p:pic>
        <p:nvPicPr>
          <p:cNvPr id="12" name="object 12"/>
          <p:cNvPicPr/>
          <p:nvPr/>
        </p:nvPicPr>
        <p:blipFill>
          <a:blip r:embed="rId5" cstate="print"/>
          <a:stretch>
            <a:fillRect/>
          </a:stretch>
        </p:blipFill>
        <p:spPr>
          <a:xfrm>
            <a:off x="544449" y="2467546"/>
            <a:ext cx="83146" cy="83146"/>
          </a:xfrm>
          <a:prstGeom prst="rect">
            <a:avLst/>
          </a:prstGeom>
        </p:spPr>
      </p:pic>
      <p:pic>
        <p:nvPicPr>
          <p:cNvPr id="13" name="object 13"/>
          <p:cNvPicPr/>
          <p:nvPr/>
        </p:nvPicPr>
        <p:blipFill>
          <a:blip r:embed="rId3" cstate="print"/>
          <a:stretch>
            <a:fillRect/>
          </a:stretch>
        </p:blipFill>
        <p:spPr>
          <a:xfrm>
            <a:off x="544449" y="2733243"/>
            <a:ext cx="83146" cy="83146"/>
          </a:xfrm>
          <a:prstGeom prst="rect">
            <a:avLst/>
          </a:prstGeom>
        </p:spPr>
      </p:pic>
      <p:pic>
        <p:nvPicPr>
          <p:cNvPr id="14" name="object 14"/>
          <p:cNvPicPr/>
          <p:nvPr/>
        </p:nvPicPr>
        <p:blipFill>
          <a:blip r:embed="rId3" cstate="print"/>
          <a:stretch>
            <a:fillRect/>
          </a:stretch>
        </p:blipFill>
        <p:spPr>
          <a:xfrm>
            <a:off x="541129" y="3000637"/>
            <a:ext cx="83146" cy="83146"/>
          </a:xfrm>
          <a:prstGeom prst="rect">
            <a:avLst/>
          </a:prstGeom>
        </p:spPr>
      </p:pic>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45" dirty="0">
                <a:solidFill>
                  <a:srgbClr val="04064C"/>
                </a:solidFill>
              </a:rPr>
              <a:t>音变规则</a:t>
            </a:r>
            <a:endParaRPr sz="2050" dirty="0"/>
          </a:p>
        </p:txBody>
      </p:sp>
      <p:pic>
        <p:nvPicPr>
          <p:cNvPr id="6" name="object 6"/>
          <p:cNvPicPr/>
          <p:nvPr/>
        </p:nvPicPr>
        <p:blipFill>
          <a:blip r:embed="rId3" cstate="print"/>
          <a:stretch>
            <a:fillRect/>
          </a:stretch>
        </p:blipFill>
        <p:spPr>
          <a:xfrm>
            <a:off x="544449" y="1349375"/>
            <a:ext cx="83146" cy="83146"/>
          </a:xfrm>
          <a:prstGeom prst="rect">
            <a:avLst/>
          </a:prstGeom>
        </p:spPr>
      </p:pic>
      <p:pic>
        <p:nvPicPr>
          <p:cNvPr id="7" name="object 7"/>
          <p:cNvPicPr/>
          <p:nvPr/>
        </p:nvPicPr>
        <p:blipFill>
          <a:blip r:embed="rId4" cstate="print"/>
          <a:stretch>
            <a:fillRect/>
          </a:stretch>
        </p:blipFill>
        <p:spPr>
          <a:xfrm>
            <a:off x="549131" y="2111375"/>
            <a:ext cx="83146" cy="83146"/>
          </a:xfrm>
          <a:prstGeom prst="rect">
            <a:avLst/>
          </a:prstGeom>
        </p:spPr>
      </p:pic>
      <p:sp>
        <p:nvSpPr>
          <p:cNvPr id="8" name="object 8"/>
          <p:cNvSpPr txBox="1"/>
          <p:nvPr/>
        </p:nvSpPr>
        <p:spPr>
          <a:xfrm>
            <a:off x="400050" y="706015"/>
            <a:ext cx="3914775" cy="2539285"/>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90" dirty="0">
                <a:latin typeface="PMingLiU"/>
                <a:cs typeface="PMingLiU"/>
              </a:rPr>
              <a:t>音变规则是我们为了解释语音变化而构建的音位规则</a:t>
            </a:r>
            <a:endParaRPr sz="1400" dirty="0">
              <a:latin typeface="PMingLiU"/>
              <a:cs typeface="PMingLiU"/>
            </a:endParaRPr>
          </a:p>
          <a:p>
            <a:pPr marL="368935" marR="175260">
              <a:lnSpc>
                <a:spcPct val="100800"/>
              </a:lnSpc>
              <a:spcBef>
                <a:spcPts val="1235"/>
              </a:spcBef>
            </a:pPr>
            <a:r>
              <a:rPr lang="zh-CN" altLang="en-US" sz="1400" spc="70" dirty="0">
                <a:latin typeface="PMingLiU"/>
                <a:cs typeface="PMingLiU"/>
              </a:rPr>
              <a:t>在源自母语言（</a:t>
            </a:r>
            <a:r>
              <a:rPr lang="en-US" altLang="zh-CN" sz="1400" spc="70" dirty="0">
                <a:latin typeface="PMingLiU"/>
                <a:cs typeface="PMingLiU"/>
              </a:rPr>
              <a:t>mother language</a:t>
            </a:r>
            <a:r>
              <a:rPr lang="zh-CN" altLang="en-US" sz="1400" spc="70" dirty="0">
                <a:latin typeface="PMingLiU"/>
                <a:cs typeface="PMingLiU"/>
              </a:rPr>
              <a:t>）的子语言（</a:t>
            </a:r>
            <a:r>
              <a:rPr lang="en-US" altLang="zh-CN" sz="1400" spc="100" dirty="0">
                <a:latin typeface="PMingLiU"/>
                <a:cs typeface="PMingLiU"/>
              </a:rPr>
              <a:t>daughter </a:t>
            </a:r>
            <a:r>
              <a:rPr lang="en-US" altLang="zh-CN" sz="1400" spc="70" dirty="0">
                <a:latin typeface="PMingLiU"/>
                <a:cs typeface="PMingLiU"/>
              </a:rPr>
              <a:t>languages</a:t>
            </a:r>
            <a:r>
              <a:rPr lang="zh-CN" altLang="en-US" sz="1400" spc="70" dirty="0">
                <a:latin typeface="PMingLiU"/>
                <a:cs typeface="PMingLiU"/>
              </a:rPr>
              <a:t>）中（外部重建</a:t>
            </a:r>
            <a:r>
              <a:rPr lang="en-US" altLang="zh-CN" sz="1400" spc="100" dirty="0">
                <a:latin typeface="PMingLiU"/>
                <a:cs typeface="PMingLiU"/>
              </a:rPr>
              <a:t>External</a:t>
            </a:r>
            <a:r>
              <a:rPr lang="en-US" altLang="zh-CN" sz="1400" spc="-160" dirty="0">
                <a:latin typeface="PMingLiU"/>
                <a:cs typeface="PMingLiU"/>
              </a:rPr>
              <a:t> </a:t>
            </a:r>
            <a:r>
              <a:rPr lang="en-US" altLang="zh-CN" sz="1400" spc="90" dirty="0">
                <a:latin typeface="PMingLiU"/>
                <a:cs typeface="PMingLiU"/>
              </a:rPr>
              <a:t>Reconstruction</a:t>
            </a:r>
            <a:r>
              <a:rPr lang="zh-CN" altLang="en-US" sz="1400" spc="70" dirty="0">
                <a:latin typeface="PMingLiU"/>
                <a:cs typeface="PMingLiU"/>
              </a:rPr>
              <a:t>）</a:t>
            </a:r>
            <a:endParaRPr sz="1400" dirty="0">
              <a:latin typeface="PMingLiU"/>
              <a:cs typeface="PMingLiU"/>
            </a:endParaRPr>
          </a:p>
          <a:p>
            <a:pPr marL="368935" marR="40005">
              <a:lnSpc>
                <a:spcPct val="100800"/>
              </a:lnSpc>
              <a:spcBef>
                <a:spcPts val="840"/>
              </a:spcBef>
            </a:pPr>
            <a:r>
              <a:rPr lang="zh-CN" altLang="en-US" sz="1400" spc="90" dirty="0">
                <a:latin typeface="PMingLiU"/>
                <a:cs typeface="PMingLiU"/>
              </a:rPr>
              <a:t>同一门语言中较后的发音源自较前时期（内部重建</a:t>
            </a:r>
            <a:r>
              <a:rPr lang="en-US" altLang="zh-CN" sz="1400" spc="90" dirty="0">
                <a:latin typeface="PMingLiU"/>
                <a:cs typeface="PMingLiU"/>
              </a:rPr>
              <a:t>Internal</a:t>
            </a:r>
            <a:r>
              <a:rPr lang="en-US" altLang="zh-CN" sz="1400" spc="100" dirty="0">
                <a:latin typeface="PMingLiU"/>
                <a:cs typeface="PMingLiU"/>
              </a:rPr>
              <a:t> </a:t>
            </a:r>
            <a:r>
              <a:rPr lang="en-US" altLang="zh-CN" sz="1400" spc="90" dirty="0">
                <a:latin typeface="PMingLiU"/>
                <a:cs typeface="PMingLiU"/>
              </a:rPr>
              <a:t>Reconstruction</a:t>
            </a:r>
            <a:r>
              <a:rPr lang="zh-CN" altLang="en-US" sz="1400" spc="90" dirty="0">
                <a:latin typeface="PMingLiU"/>
                <a:cs typeface="PMingLiU"/>
              </a:rPr>
              <a:t>）</a:t>
            </a:r>
            <a:endParaRPr lang="en-US" altLang="zh-CN" sz="1400" spc="90" dirty="0">
              <a:latin typeface="PMingLiU"/>
              <a:cs typeface="PMingLiU"/>
            </a:endParaRPr>
          </a:p>
          <a:p>
            <a:pPr marL="368935" marR="40005">
              <a:lnSpc>
                <a:spcPct val="100800"/>
              </a:lnSpc>
              <a:spcBef>
                <a:spcPts val="840"/>
              </a:spcBef>
            </a:pPr>
            <a:r>
              <a:rPr lang="zh-CN" altLang="en-US" sz="1400" spc="60" dirty="0">
                <a:latin typeface="PMingLiU"/>
                <a:cs typeface="PMingLiU"/>
              </a:rPr>
              <a:t>我们可以利用同源词表构建音变规则，以构拟出</a:t>
            </a:r>
            <a:r>
              <a:rPr lang="zh-CN" altLang="en-US" sz="1400" spc="60" dirty="0">
                <a:solidFill>
                  <a:srgbClr val="FF0000"/>
                </a:solidFill>
                <a:latin typeface="PMingLiU"/>
                <a:cs typeface="PMingLiU"/>
              </a:rPr>
              <a:t>原始</a:t>
            </a:r>
            <a:r>
              <a:rPr lang="zh-CN" altLang="en-US" sz="1400" spc="60" dirty="0">
                <a:latin typeface="PMingLiU"/>
                <a:cs typeface="PMingLiU"/>
              </a:rPr>
              <a:t>形式（</a:t>
            </a:r>
            <a:r>
              <a:rPr lang="en-US" altLang="zh-CN" sz="1400" spc="75" dirty="0">
                <a:solidFill>
                  <a:srgbClr val="FF0000"/>
                </a:solidFill>
                <a:latin typeface="PMingLiU"/>
                <a:cs typeface="PMingLiU"/>
              </a:rPr>
              <a:t>proto</a:t>
            </a:r>
            <a:r>
              <a:rPr lang="en-US" altLang="zh-CN" sz="1400" spc="75" dirty="0">
                <a:latin typeface="PMingLiU"/>
                <a:cs typeface="PMingLiU"/>
              </a:rPr>
              <a:t>-form</a:t>
            </a:r>
            <a:r>
              <a:rPr lang="zh-CN" altLang="en-US" sz="1400" spc="60" dirty="0">
                <a:latin typeface="PMingLiU"/>
                <a:cs typeface="PMingLiU"/>
              </a:rPr>
              <a:t>）</a:t>
            </a:r>
            <a:r>
              <a:rPr sz="1400" spc="60" dirty="0">
                <a:latin typeface="PMingLiU"/>
                <a:cs typeface="PMingLiU"/>
              </a:rPr>
              <a:t> </a:t>
            </a:r>
            <a:r>
              <a:rPr lang="zh-CN" altLang="en-US" sz="1400" spc="60" dirty="0">
                <a:latin typeface="PMingLiU"/>
                <a:cs typeface="PMingLiU"/>
              </a:rPr>
              <a:t>，原始形式以星号标出</a:t>
            </a:r>
            <a:endParaRPr sz="1400" dirty="0">
              <a:latin typeface="PMingLiU"/>
              <a:cs typeface="PMingLiU"/>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gn="ctr">
              <a:lnSpc>
                <a:spcPct val="100000"/>
              </a:lnSpc>
              <a:spcBef>
                <a:spcPts val="215"/>
              </a:spcBef>
            </a:pPr>
            <a:r>
              <a:rPr lang="zh-CN" altLang="en-US" spc="85" dirty="0">
                <a:solidFill>
                  <a:srgbClr val="04064C"/>
                </a:solidFill>
              </a:rPr>
              <a:t>有条件和无条件的音变规则</a:t>
            </a:r>
            <a:endParaRPr spc="75" dirty="0">
              <a:solidFill>
                <a:srgbClr val="04064C"/>
              </a:solidFill>
            </a:endParaRPr>
          </a:p>
        </p:txBody>
      </p:sp>
      <p:sp>
        <p:nvSpPr>
          <p:cNvPr id="6" name="object 6"/>
          <p:cNvSpPr txBox="1"/>
          <p:nvPr/>
        </p:nvSpPr>
        <p:spPr>
          <a:xfrm>
            <a:off x="347294" y="962467"/>
            <a:ext cx="3765550" cy="2091983"/>
          </a:xfrm>
          <a:prstGeom prst="rect">
            <a:avLst/>
          </a:prstGeom>
        </p:spPr>
        <p:txBody>
          <a:bodyPr vert="horz" wrap="square" lIns="0" tIns="15240" rIns="0" bIns="0" rtlCol="0">
            <a:spAutoFit/>
          </a:bodyPr>
          <a:lstStyle/>
          <a:p>
            <a:pPr marL="12700" marR="232410">
              <a:lnSpc>
                <a:spcPct val="100800"/>
              </a:lnSpc>
              <a:spcBef>
                <a:spcPts val="120"/>
              </a:spcBef>
            </a:pPr>
            <a:r>
              <a:rPr lang="zh-CN" altLang="en-US" sz="1400" spc="90" dirty="0">
                <a:latin typeface="PMingLiU"/>
                <a:cs typeface="PMingLiU"/>
              </a:rPr>
              <a:t>在某些音位环境中发生的音变是</a:t>
            </a:r>
            <a:r>
              <a:rPr lang="zh-CN" altLang="en-US" sz="1400" b="1" spc="90" dirty="0">
                <a:latin typeface="PMingLiU"/>
                <a:cs typeface="PMingLiU"/>
              </a:rPr>
              <a:t>有条件的</a:t>
            </a:r>
            <a:r>
              <a:rPr lang="zh-CN" altLang="en-US" sz="1400" spc="90" dirty="0">
                <a:latin typeface="PMingLiU"/>
                <a:cs typeface="PMingLiU"/>
              </a:rPr>
              <a:t>（</a:t>
            </a:r>
            <a:r>
              <a:rPr lang="en-US" altLang="zh-CN" sz="1400" b="1" spc="40" dirty="0">
                <a:latin typeface="Cambria"/>
                <a:cs typeface="Cambria"/>
              </a:rPr>
              <a:t>conditioned</a:t>
            </a:r>
            <a:r>
              <a:rPr lang="zh-CN" altLang="en-US" sz="1400" spc="90" dirty="0">
                <a:latin typeface="PMingLiU"/>
                <a:cs typeface="PMingLiU"/>
              </a:rPr>
              <a:t>）</a:t>
            </a:r>
            <a:endParaRPr sz="1400" dirty="0">
              <a:latin typeface="PMingLiU"/>
              <a:cs typeface="PMingLiU"/>
            </a:endParaRPr>
          </a:p>
          <a:p>
            <a:pPr>
              <a:lnSpc>
                <a:spcPct val="100000"/>
              </a:lnSpc>
              <a:spcBef>
                <a:spcPts val="55"/>
              </a:spcBef>
            </a:pPr>
            <a:endParaRPr sz="1800" dirty="0">
              <a:latin typeface="PMingLiU"/>
              <a:cs typeface="PMingLiU"/>
            </a:endParaRPr>
          </a:p>
          <a:p>
            <a:pPr marL="12700">
              <a:lnSpc>
                <a:spcPct val="100000"/>
              </a:lnSpc>
            </a:pPr>
            <a:r>
              <a:rPr lang="zh-CN" altLang="en-US" sz="1400" spc="50" dirty="0">
                <a:latin typeface="PMingLiU"/>
                <a:cs typeface="PMingLiU"/>
              </a:rPr>
              <a:t>例如格里姆定律和维尔纳定律</a:t>
            </a:r>
            <a:endParaRPr sz="1400" dirty="0">
              <a:latin typeface="PMingLiU"/>
              <a:cs typeface="PMingLiU"/>
            </a:endParaRPr>
          </a:p>
          <a:p>
            <a:pPr>
              <a:lnSpc>
                <a:spcPct val="100000"/>
              </a:lnSpc>
              <a:spcBef>
                <a:spcPts val="40"/>
              </a:spcBef>
            </a:pPr>
            <a:endParaRPr sz="1800" dirty="0">
              <a:latin typeface="PMingLiU"/>
              <a:cs typeface="PMingLiU"/>
            </a:endParaRPr>
          </a:p>
          <a:p>
            <a:pPr marL="12700" marR="5080">
              <a:lnSpc>
                <a:spcPct val="100800"/>
              </a:lnSpc>
            </a:pPr>
            <a:r>
              <a:rPr lang="zh-CN" altLang="en-US" sz="1400" spc="90" dirty="0">
                <a:latin typeface="PMingLiU"/>
                <a:cs typeface="PMingLiU"/>
              </a:rPr>
              <a:t>不依赖音位环境发生的音变是</a:t>
            </a:r>
            <a:r>
              <a:rPr lang="zh-CN" altLang="en-US" sz="1400" b="1" spc="90" dirty="0">
                <a:latin typeface="PMingLiU"/>
                <a:cs typeface="PMingLiU"/>
              </a:rPr>
              <a:t>无条件的</a:t>
            </a:r>
            <a:r>
              <a:rPr lang="zh-CN" altLang="en-US" sz="1400" spc="90" dirty="0">
                <a:latin typeface="PMingLiU"/>
                <a:cs typeface="PMingLiU"/>
              </a:rPr>
              <a:t>（</a:t>
            </a:r>
            <a:r>
              <a:rPr lang="en-US" altLang="zh-CN" sz="1400" b="1" spc="40" dirty="0">
                <a:latin typeface="Cambria"/>
                <a:cs typeface="Cambria"/>
              </a:rPr>
              <a:t>unconditioned</a:t>
            </a:r>
            <a:r>
              <a:rPr lang="zh-CN" altLang="en-US" sz="1400" spc="90" dirty="0">
                <a:latin typeface="PMingLiU"/>
                <a:cs typeface="PMingLiU"/>
              </a:rPr>
              <a:t>）</a:t>
            </a:r>
            <a:endParaRPr lang="en-US" altLang="zh-CN" sz="1400" spc="90" dirty="0">
              <a:latin typeface="PMingLiU"/>
              <a:cs typeface="PMingLiU"/>
            </a:endParaRPr>
          </a:p>
          <a:p>
            <a:pPr marL="12700" marR="5080">
              <a:lnSpc>
                <a:spcPct val="100800"/>
              </a:lnSpc>
            </a:pPr>
            <a:r>
              <a:rPr lang="zh-CN" altLang="en-US" sz="1400" spc="90" dirty="0">
                <a:latin typeface="PMingLiU"/>
                <a:cs typeface="PMingLiU"/>
              </a:rPr>
              <a:t>例如英语的元音大推移（</a:t>
            </a:r>
            <a:r>
              <a:rPr sz="1400" spc="75" dirty="0">
                <a:latin typeface="PMingLiU"/>
                <a:cs typeface="PMingLiU"/>
              </a:rPr>
              <a:t>English </a:t>
            </a:r>
            <a:r>
              <a:rPr sz="1400" spc="114" dirty="0">
                <a:latin typeface="PMingLiU"/>
                <a:cs typeface="PMingLiU"/>
              </a:rPr>
              <a:t>Great </a:t>
            </a:r>
            <a:r>
              <a:rPr sz="1400" spc="15" dirty="0">
                <a:latin typeface="PMingLiU"/>
                <a:cs typeface="PMingLiU"/>
              </a:rPr>
              <a:t>Vowel</a:t>
            </a:r>
            <a:r>
              <a:rPr sz="1400" spc="-100" dirty="0">
                <a:latin typeface="PMingLiU"/>
                <a:cs typeface="PMingLiU"/>
              </a:rPr>
              <a:t> </a:t>
            </a:r>
            <a:r>
              <a:rPr sz="1400" spc="70" dirty="0">
                <a:latin typeface="PMingLiU"/>
                <a:cs typeface="PMingLiU"/>
              </a:rPr>
              <a:t>Shift</a:t>
            </a:r>
            <a:r>
              <a:rPr lang="zh-CN" altLang="en-US" sz="1400" spc="70" dirty="0">
                <a:latin typeface="PMingLiU"/>
                <a:cs typeface="PMingLiU"/>
              </a:rPr>
              <a:t>）</a:t>
            </a:r>
            <a:endParaRPr sz="1400" dirty="0">
              <a:latin typeface="PMingLiU"/>
              <a:cs typeface="PMingLiU"/>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5" name="object 5"/>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70" dirty="0">
                <a:solidFill>
                  <a:srgbClr val="04064C"/>
                </a:solidFill>
              </a:rPr>
              <a:t>格里姆定律</a:t>
            </a:r>
            <a:endParaRPr sz="2050" dirty="0"/>
          </a:p>
        </p:txBody>
      </p:sp>
      <p:pic>
        <p:nvPicPr>
          <p:cNvPr id="22" name="object 22"/>
          <p:cNvPicPr/>
          <p:nvPr/>
        </p:nvPicPr>
        <p:blipFill>
          <a:blip r:embed="rId3" cstate="print"/>
          <a:stretch>
            <a:fillRect/>
          </a:stretch>
        </p:blipFill>
        <p:spPr>
          <a:xfrm>
            <a:off x="359994" y="1266913"/>
            <a:ext cx="1207008" cy="1486814"/>
          </a:xfrm>
          <a:prstGeom prst="rect">
            <a:avLst/>
          </a:prstGeom>
        </p:spPr>
      </p:pic>
      <p:pic>
        <p:nvPicPr>
          <p:cNvPr id="23" name="object 23"/>
          <p:cNvPicPr/>
          <p:nvPr/>
        </p:nvPicPr>
        <p:blipFill>
          <a:blip r:embed="rId4" cstate="print"/>
          <a:stretch>
            <a:fillRect/>
          </a:stretch>
        </p:blipFill>
        <p:spPr>
          <a:xfrm>
            <a:off x="1810931" y="1396327"/>
            <a:ext cx="83146" cy="83146"/>
          </a:xfrm>
          <a:prstGeom prst="rect">
            <a:avLst/>
          </a:prstGeom>
        </p:spPr>
      </p:pic>
      <p:sp>
        <p:nvSpPr>
          <p:cNvPr id="24" name="object 24"/>
          <p:cNvSpPr txBox="1"/>
          <p:nvPr/>
        </p:nvSpPr>
        <p:spPr>
          <a:xfrm>
            <a:off x="1970582" y="1252693"/>
            <a:ext cx="2849068" cy="1253100"/>
          </a:xfrm>
          <a:prstGeom prst="rect">
            <a:avLst/>
          </a:prstGeom>
        </p:spPr>
        <p:txBody>
          <a:bodyPr vert="horz" wrap="square" lIns="0" tIns="11430" rIns="0" bIns="0" rtlCol="0">
            <a:spAutoFit/>
          </a:bodyPr>
          <a:lstStyle/>
          <a:p>
            <a:pPr marL="12700" marR="5080">
              <a:lnSpc>
                <a:spcPct val="118600"/>
              </a:lnSpc>
              <a:spcBef>
                <a:spcPts val="90"/>
              </a:spcBef>
            </a:pPr>
            <a:r>
              <a:rPr lang="zh-CN" altLang="en-US" sz="1400" spc="55" dirty="0">
                <a:latin typeface="PMingLiU"/>
                <a:cs typeface="PMingLiU"/>
              </a:rPr>
              <a:t>由</a:t>
            </a:r>
            <a:r>
              <a:rPr lang="en-US" altLang="zh-CN" sz="1400" spc="105" dirty="0">
                <a:latin typeface="PMingLiU"/>
                <a:cs typeface="PMingLiU"/>
              </a:rPr>
              <a:t>Jacob </a:t>
            </a:r>
            <a:r>
              <a:rPr lang="en-US" altLang="zh-CN" sz="1400" spc="110" dirty="0">
                <a:latin typeface="PMingLiU"/>
                <a:cs typeface="PMingLiU"/>
              </a:rPr>
              <a:t>Grimm</a:t>
            </a:r>
            <a:r>
              <a:rPr lang="zh-CN" altLang="en-US" sz="1400" spc="55" dirty="0">
                <a:latin typeface="PMingLiU"/>
                <a:cs typeface="PMingLiU"/>
              </a:rPr>
              <a:t>发现</a:t>
            </a:r>
            <a:endParaRPr lang="en-US" altLang="zh-CN" sz="1400" spc="55" dirty="0">
              <a:latin typeface="PMingLiU"/>
              <a:cs typeface="PMingLiU"/>
            </a:endParaRPr>
          </a:p>
          <a:p>
            <a:pPr marL="12700" marR="5080">
              <a:lnSpc>
                <a:spcPct val="118600"/>
              </a:lnSpc>
              <a:spcBef>
                <a:spcPts val="90"/>
              </a:spcBef>
            </a:pPr>
            <a:r>
              <a:rPr lang="en-US" altLang="zh-CN" sz="1400" spc="55" dirty="0">
                <a:latin typeface="PMingLiU"/>
                <a:cs typeface="PMingLiU"/>
              </a:rPr>
              <a:t>《</a:t>
            </a:r>
            <a:r>
              <a:rPr lang="zh-CN" altLang="en-US" sz="1400" spc="55" dirty="0">
                <a:latin typeface="PMingLiU"/>
                <a:cs typeface="PMingLiU"/>
              </a:rPr>
              <a:t>格林童话</a:t>
            </a:r>
            <a:r>
              <a:rPr lang="en-US" altLang="zh-CN" sz="1400" spc="55" dirty="0">
                <a:latin typeface="PMingLiU"/>
                <a:cs typeface="PMingLiU"/>
              </a:rPr>
              <a:t>》</a:t>
            </a:r>
            <a:r>
              <a:rPr lang="zh-CN" altLang="en-US" sz="1400" spc="55" dirty="0">
                <a:latin typeface="PMingLiU"/>
                <a:cs typeface="PMingLiU"/>
              </a:rPr>
              <a:t>的作者之一</a:t>
            </a:r>
            <a:endParaRPr sz="1400" dirty="0">
              <a:latin typeface="PMingLiU"/>
              <a:cs typeface="PMingLiU"/>
            </a:endParaRPr>
          </a:p>
          <a:p>
            <a:pPr marL="12700" marR="734060">
              <a:lnSpc>
                <a:spcPct val="100800"/>
              </a:lnSpc>
              <a:spcBef>
                <a:spcPts val="300"/>
              </a:spcBef>
            </a:pPr>
            <a:endParaRPr lang="en-US" sz="1400" spc="145" dirty="0">
              <a:latin typeface="PMingLiU"/>
              <a:cs typeface="PMingLiU"/>
            </a:endParaRPr>
          </a:p>
          <a:p>
            <a:pPr marL="12700" marR="734060">
              <a:lnSpc>
                <a:spcPct val="100800"/>
              </a:lnSpc>
              <a:spcBef>
                <a:spcPts val="300"/>
              </a:spcBef>
            </a:pPr>
            <a:r>
              <a:rPr lang="zh-CN" altLang="en-US" sz="1400" spc="145" dirty="0">
                <a:latin typeface="PMingLiU"/>
                <a:cs typeface="PMingLiU"/>
              </a:rPr>
              <a:t>从原始印欧语（</a:t>
            </a:r>
            <a:r>
              <a:rPr lang="en-US" altLang="zh-CN" sz="1400" spc="145" dirty="0">
                <a:latin typeface="PMingLiU"/>
                <a:cs typeface="PMingLiU"/>
              </a:rPr>
              <a:t>PIE</a:t>
            </a:r>
            <a:r>
              <a:rPr lang="zh-CN" altLang="en-US" sz="1400" spc="145" dirty="0">
                <a:latin typeface="PMingLiU"/>
                <a:cs typeface="PMingLiU"/>
              </a:rPr>
              <a:t>）辅音到</a:t>
            </a:r>
            <a:r>
              <a:rPr lang="zh-CN" altLang="en-US" sz="1400" spc="110" dirty="0">
                <a:latin typeface="PMingLiU"/>
                <a:cs typeface="PMingLiU"/>
              </a:rPr>
              <a:t>原始日耳曼语</a:t>
            </a:r>
            <a:endParaRPr sz="1400" dirty="0">
              <a:latin typeface="PMingLiU"/>
              <a:cs typeface="PMingLiU"/>
            </a:endParaRPr>
          </a:p>
        </p:txBody>
      </p:sp>
      <p:pic>
        <p:nvPicPr>
          <p:cNvPr id="25" name="object 25"/>
          <p:cNvPicPr/>
          <p:nvPr/>
        </p:nvPicPr>
        <p:blipFill>
          <a:blip r:embed="rId5" cstate="print"/>
          <a:stretch>
            <a:fillRect/>
          </a:stretch>
        </p:blipFill>
        <p:spPr>
          <a:xfrm>
            <a:off x="1810931" y="1649374"/>
            <a:ext cx="83146" cy="83146"/>
          </a:xfrm>
          <a:prstGeom prst="rect">
            <a:avLst/>
          </a:prstGeom>
        </p:spPr>
      </p:pic>
      <p:pic>
        <p:nvPicPr>
          <p:cNvPr id="26" name="object 26"/>
          <p:cNvPicPr/>
          <p:nvPr/>
        </p:nvPicPr>
        <p:blipFill>
          <a:blip r:embed="rId6" cstate="print"/>
          <a:stretch>
            <a:fillRect/>
          </a:stretch>
        </p:blipFill>
        <p:spPr>
          <a:xfrm>
            <a:off x="1807611" y="2111375"/>
            <a:ext cx="83146" cy="83146"/>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6" name="object 6"/>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70" dirty="0">
                <a:solidFill>
                  <a:srgbClr val="04064C"/>
                </a:solidFill>
              </a:rPr>
              <a:t>格里姆定律</a:t>
            </a:r>
            <a:endParaRPr sz="2050" dirty="0"/>
          </a:p>
        </p:txBody>
      </p:sp>
      <p:graphicFrame>
        <p:nvGraphicFramePr>
          <p:cNvPr id="22" name="object 22"/>
          <p:cNvGraphicFramePr>
            <a:graphicFrameLocks noGrp="1"/>
          </p:cNvGraphicFramePr>
          <p:nvPr/>
        </p:nvGraphicFramePr>
        <p:xfrm>
          <a:off x="359994" y="892962"/>
          <a:ext cx="4248784" cy="1827016"/>
        </p:xfrm>
        <a:graphic>
          <a:graphicData uri="http://schemas.openxmlformats.org/drawingml/2006/table">
            <a:tbl>
              <a:tblPr firstRow="1" bandRow="1">
                <a:tableStyleId>{2D5ABB26-0587-4C30-8999-92F81FD0307C}</a:tableStyleId>
              </a:tblPr>
              <a:tblGrid>
                <a:gridCol w="1367790">
                  <a:extLst>
                    <a:ext uri="{9D8B030D-6E8A-4147-A177-3AD203B41FA5}">
                      <a16:colId xmlns:a16="http://schemas.microsoft.com/office/drawing/2014/main" val="20000"/>
                    </a:ext>
                  </a:extLst>
                </a:gridCol>
                <a:gridCol w="82042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711835">
                  <a:extLst>
                    <a:ext uri="{9D8B030D-6E8A-4147-A177-3AD203B41FA5}">
                      <a16:colId xmlns:a16="http://schemas.microsoft.com/office/drawing/2014/main" val="20003"/>
                    </a:ext>
                  </a:extLst>
                </a:gridCol>
                <a:gridCol w="475614">
                  <a:extLst>
                    <a:ext uri="{9D8B030D-6E8A-4147-A177-3AD203B41FA5}">
                      <a16:colId xmlns:a16="http://schemas.microsoft.com/office/drawing/2014/main" val="20004"/>
                    </a:ext>
                  </a:extLst>
                </a:gridCol>
              </a:tblGrid>
              <a:tr h="154355">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lnB w="6350">
                      <a:solidFill>
                        <a:srgbClr val="000000"/>
                      </a:solidFill>
                      <a:prstDash val="solid"/>
                    </a:lnB>
                  </a:tcPr>
                </a:tc>
                <a:tc>
                  <a:txBody>
                    <a:bodyPr/>
                    <a:lstStyle/>
                    <a:p>
                      <a:pPr marL="75565">
                        <a:lnSpc>
                          <a:spcPts val="1035"/>
                        </a:lnSpc>
                      </a:pPr>
                      <a:r>
                        <a:rPr sz="1000" spc="-5" dirty="0">
                          <a:latin typeface="Georgia"/>
                          <a:cs typeface="Georgia"/>
                        </a:rPr>
                        <a:t>Gothic</a:t>
                      </a:r>
                      <a:endParaRPr sz="1000">
                        <a:latin typeface="Georgia"/>
                        <a:cs typeface="Georgia"/>
                      </a:endParaRPr>
                    </a:p>
                  </a:txBody>
                  <a:tcPr marL="0" marR="0" marT="0" marB="0">
                    <a:lnL w="6350">
                      <a:solidFill>
                        <a:srgbClr val="000000"/>
                      </a:solidFill>
                      <a:prstDash val="solid"/>
                    </a:lnL>
                    <a:lnB w="6350">
                      <a:solidFill>
                        <a:srgbClr val="000000"/>
                      </a:solidFill>
                      <a:prstDash val="solid"/>
                    </a:lnB>
                  </a:tcPr>
                </a:tc>
                <a:tc>
                  <a:txBody>
                    <a:bodyPr/>
                    <a:lstStyle/>
                    <a:p>
                      <a:pPr marL="75565">
                        <a:lnSpc>
                          <a:spcPts val="1035"/>
                        </a:lnSpc>
                      </a:pPr>
                      <a:r>
                        <a:rPr sz="1000" spc="-5" dirty="0">
                          <a:latin typeface="Georgia"/>
                          <a:cs typeface="Georgia"/>
                        </a:rPr>
                        <a:t>Old</a:t>
                      </a:r>
                      <a:r>
                        <a:rPr sz="1000" spc="70" dirty="0">
                          <a:latin typeface="Georgia"/>
                          <a:cs typeface="Georgia"/>
                        </a:rPr>
                        <a:t> </a:t>
                      </a:r>
                      <a:r>
                        <a:rPr sz="1000" spc="-20" dirty="0">
                          <a:latin typeface="Georgia"/>
                          <a:cs typeface="Georgia"/>
                        </a:rPr>
                        <a:t>English</a:t>
                      </a:r>
                      <a:endParaRPr sz="1000">
                        <a:latin typeface="Georgia"/>
                        <a:cs typeface="Georgia"/>
                      </a:endParaRPr>
                    </a:p>
                  </a:txBody>
                  <a:tcPr marL="0" marR="0" marT="0" marB="0">
                    <a:lnB w="6350">
                      <a:solidFill>
                        <a:srgbClr val="000000"/>
                      </a:solidFill>
                      <a:prstDash val="solid"/>
                    </a:lnB>
                  </a:tcPr>
                </a:tc>
                <a:tc>
                  <a:txBody>
                    <a:bodyPr/>
                    <a:lstStyle/>
                    <a:p>
                      <a:pPr marL="75565">
                        <a:lnSpc>
                          <a:spcPts val="1035"/>
                        </a:lnSpc>
                      </a:pPr>
                      <a:r>
                        <a:rPr sz="1000" spc="-5" dirty="0">
                          <a:latin typeface="Georgia"/>
                          <a:cs typeface="Georgia"/>
                        </a:rPr>
                        <a:t>Old</a:t>
                      </a:r>
                      <a:r>
                        <a:rPr sz="1000" spc="60" dirty="0">
                          <a:latin typeface="Georgia"/>
                          <a:cs typeface="Georgia"/>
                        </a:rPr>
                        <a:t> </a:t>
                      </a:r>
                      <a:r>
                        <a:rPr sz="1000" spc="-35" dirty="0">
                          <a:latin typeface="Georgia"/>
                          <a:cs typeface="Georgia"/>
                        </a:rPr>
                        <a:t>Norse</a:t>
                      </a:r>
                      <a:endParaRPr sz="1000">
                        <a:latin typeface="Georgia"/>
                        <a:cs typeface="Georgia"/>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151768">
                <a:tc>
                  <a:txBody>
                    <a:bodyPr/>
                    <a:lstStyle/>
                    <a:p>
                      <a:pPr marL="75565">
                        <a:lnSpc>
                          <a:spcPts val="1055"/>
                        </a:lnSpc>
                      </a:pPr>
                      <a:r>
                        <a:rPr sz="1000" spc="15" dirty="0">
                          <a:latin typeface="Georgia"/>
                          <a:cs typeface="Georgia"/>
                        </a:rPr>
                        <a:t>Lat</a:t>
                      </a:r>
                      <a:r>
                        <a:rPr sz="1000" spc="85" dirty="0">
                          <a:latin typeface="Georgia"/>
                          <a:cs typeface="Georgia"/>
                        </a:rPr>
                        <a:t> </a:t>
                      </a:r>
                      <a:r>
                        <a:rPr sz="1000" spc="-25" dirty="0">
                          <a:latin typeface="Georgia"/>
                          <a:cs typeface="Georgia"/>
                        </a:rPr>
                        <a:t>piscis</a:t>
                      </a:r>
                      <a:endParaRPr sz="1000">
                        <a:latin typeface="Georgia"/>
                        <a:cs typeface="Georgia"/>
                      </a:endParaRPr>
                    </a:p>
                  </a:txBody>
                  <a:tcPr marL="0" marR="0" marT="0" marB="0">
                    <a:lnR w="6350">
                      <a:solidFill>
                        <a:srgbClr val="000000"/>
                      </a:solidFill>
                      <a:prstDash val="solid"/>
                    </a:lnR>
                    <a:lnT w="6350">
                      <a:solidFill>
                        <a:srgbClr val="000000"/>
                      </a:solidFill>
                      <a:prstDash val="solid"/>
                    </a:lnT>
                  </a:tcPr>
                </a:tc>
                <a:tc>
                  <a:txBody>
                    <a:bodyPr/>
                    <a:lstStyle/>
                    <a:p>
                      <a:pPr marL="75565">
                        <a:lnSpc>
                          <a:spcPts val="1055"/>
                        </a:lnSpc>
                      </a:pPr>
                      <a:r>
                        <a:rPr sz="1000" spc="-35" dirty="0">
                          <a:latin typeface="Georgia"/>
                          <a:cs typeface="Georgia"/>
                        </a:rPr>
                        <a:t>fisks</a:t>
                      </a:r>
                      <a:endParaRPr sz="1000">
                        <a:latin typeface="Georgia"/>
                        <a:cs typeface="Georgia"/>
                      </a:endParaRPr>
                    </a:p>
                  </a:txBody>
                  <a:tcPr marL="0" marR="0" marT="0" marB="0">
                    <a:lnL w="6350">
                      <a:solidFill>
                        <a:srgbClr val="000000"/>
                      </a:solidFill>
                      <a:prstDash val="solid"/>
                    </a:lnL>
                    <a:lnT w="6350">
                      <a:solidFill>
                        <a:srgbClr val="000000"/>
                      </a:solidFill>
                      <a:prstDash val="solid"/>
                    </a:lnT>
                  </a:tcPr>
                </a:tc>
                <a:tc>
                  <a:txBody>
                    <a:bodyPr/>
                    <a:lstStyle/>
                    <a:p>
                      <a:pPr marL="75565">
                        <a:lnSpc>
                          <a:spcPts val="1055"/>
                        </a:lnSpc>
                      </a:pPr>
                      <a:r>
                        <a:rPr sz="1000" spc="-30" dirty="0">
                          <a:latin typeface="Georgia"/>
                          <a:cs typeface="Georgia"/>
                        </a:rPr>
                        <a:t>fisc</a:t>
                      </a:r>
                      <a:endParaRPr sz="1000">
                        <a:latin typeface="Georgia"/>
                        <a:cs typeface="Georgia"/>
                      </a:endParaRPr>
                    </a:p>
                  </a:txBody>
                  <a:tcPr marL="0" marR="0" marT="0" marB="0">
                    <a:lnT w="6350">
                      <a:solidFill>
                        <a:srgbClr val="000000"/>
                      </a:solidFill>
                      <a:prstDash val="solid"/>
                    </a:lnT>
                  </a:tcPr>
                </a:tc>
                <a:tc>
                  <a:txBody>
                    <a:bodyPr/>
                    <a:lstStyle/>
                    <a:p>
                      <a:pPr marL="75565">
                        <a:lnSpc>
                          <a:spcPts val="1055"/>
                        </a:lnSpc>
                      </a:pPr>
                      <a:r>
                        <a:rPr sz="1000" spc="-30" dirty="0">
                          <a:latin typeface="Georgia"/>
                          <a:cs typeface="Georgia"/>
                        </a:rPr>
                        <a:t>fisk</a:t>
                      </a:r>
                      <a:endParaRPr sz="1000">
                        <a:latin typeface="Georgia"/>
                        <a:cs typeface="Georgia"/>
                      </a:endParaRPr>
                    </a:p>
                  </a:txBody>
                  <a:tcPr marL="0" marR="0" marT="0" marB="0">
                    <a:lnT w="6350">
                      <a:solidFill>
                        <a:srgbClr val="000000"/>
                      </a:solidFill>
                      <a:prstDash val="solid"/>
                    </a:lnT>
                  </a:tcPr>
                </a:tc>
                <a:tc>
                  <a:txBody>
                    <a:bodyPr/>
                    <a:lstStyle/>
                    <a:p>
                      <a:pPr marL="75565">
                        <a:lnSpc>
                          <a:spcPts val="1055"/>
                        </a:lnSpc>
                      </a:pPr>
                      <a:r>
                        <a:rPr sz="1000" spc="-10" dirty="0">
                          <a:latin typeface="Georgia"/>
                          <a:cs typeface="Georgia"/>
                        </a:rPr>
                        <a:t>‘fish’</a:t>
                      </a:r>
                      <a:endParaRPr sz="1000">
                        <a:latin typeface="Georgia"/>
                        <a:cs typeface="Georgia"/>
                      </a:endParaRPr>
                    </a:p>
                  </a:txBody>
                  <a:tcPr marL="0" marR="0" marT="0" marB="0">
                    <a:lnT w="6350">
                      <a:solidFill>
                        <a:srgbClr val="000000"/>
                      </a:solidFill>
                      <a:prstDash val="solid"/>
                    </a:lnT>
                  </a:tcPr>
                </a:tc>
                <a:extLst>
                  <a:ext uri="{0D108BD9-81ED-4DB2-BD59-A6C34878D82A}">
                    <a16:rowId xmlns:a16="http://schemas.microsoft.com/office/drawing/2014/main" val="10001"/>
                  </a:ext>
                </a:extLst>
              </a:tr>
              <a:tr h="156067">
                <a:tc>
                  <a:txBody>
                    <a:bodyPr/>
                    <a:lstStyle/>
                    <a:p>
                      <a:pPr marL="75565">
                        <a:lnSpc>
                          <a:spcPts val="1055"/>
                        </a:lnSpc>
                      </a:pPr>
                      <a:r>
                        <a:rPr sz="1000" spc="15" dirty="0">
                          <a:latin typeface="Georgia"/>
                          <a:cs typeface="Georgia"/>
                        </a:rPr>
                        <a:t>Lat</a:t>
                      </a:r>
                      <a:r>
                        <a:rPr sz="1000" spc="85" dirty="0">
                          <a:latin typeface="Georgia"/>
                          <a:cs typeface="Georgia"/>
                        </a:rPr>
                        <a:t> </a:t>
                      </a:r>
                      <a:r>
                        <a:rPr sz="1000" spc="5" dirty="0">
                          <a:latin typeface="Georgia"/>
                          <a:cs typeface="Georgia"/>
                        </a:rPr>
                        <a:t>tu</a:t>
                      </a:r>
                      <a:endParaRPr sz="1000">
                        <a:latin typeface="Georgia"/>
                        <a:cs typeface="Georgia"/>
                      </a:endParaRPr>
                    </a:p>
                  </a:txBody>
                  <a:tcPr marL="0" marR="0" marT="0" marB="0">
                    <a:lnR w="6350">
                      <a:solidFill>
                        <a:srgbClr val="000000"/>
                      </a:solidFill>
                      <a:prstDash val="solid"/>
                    </a:lnR>
                  </a:tcPr>
                </a:tc>
                <a:tc>
                  <a:txBody>
                    <a:bodyPr/>
                    <a:lstStyle/>
                    <a:p>
                      <a:pPr marL="75565">
                        <a:lnSpc>
                          <a:spcPts val="1055"/>
                        </a:lnSpc>
                      </a:pPr>
                      <a:r>
                        <a:rPr sz="1000" spc="-15" dirty="0">
                          <a:latin typeface="Arial"/>
                          <a:cs typeface="Arial"/>
                        </a:rPr>
                        <a:t>þ</a:t>
                      </a:r>
                      <a:r>
                        <a:rPr sz="1000" spc="-15" dirty="0">
                          <a:latin typeface="Georgia"/>
                          <a:cs typeface="Georgia"/>
                        </a:rPr>
                        <a:t>u</a:t>
                      </a:r>
                      <a:endParaRPr sz="1000">
                        <a:latin typeface="Georgia"/>
                        <a:cs typeface="Georgia"/>
                      </a:endParaRPr>
                    </a:p>
                  </a:txBody>
                  <a:tcPr marL="0" marR="0" marT="0" marB="0">
                    <a:lnL w="6350">
                      <a:solidFill>
                        <a:srgbClr val="000000"/>
                      </a:solidFill>
                      <a:prstDash val="solid"/>
                    </a:lnL>
                  </a:tcPr>
                </a:tc>
                <a:tc>
                  <a:txBody>
                    <a:bodyPr/>
                    <a:lstStyle/>
                    <a:p>
                      <a:pPr marL="75565">
                        <a:lnSpc>
                          <a:spcPts val="1055"/>
                        </a:lnSpc>
                      </a:pPr>
                      <a:r>
                        <a:rPr sz="1000" spc="-15" dirty="0">
                          <a:latin typeface="Arial"/>
                          <a:cs typeface="Arial"/>
                        </a:rPr>
                        <a:t>þ</a:t>
                      </a:r>
                      <a:r>
                        <a:rPr sz="1000" spc="-15" dirty="0">
                          <a:latin typeface="Georgia"/>
                          <a:cs typeface="Georgia"/>
                        </a:rPr>
                        <a:t>u</a:t>
                      </a:r>
                      <a:endParaRPr sz="1000">
                        <a:latin typeface="Georgia"/>
                        <a:cs typeface="Georgia"/>
                      </a:endParaRPr>
                    </a:p>
                  </a:txBody>
                  <a:tcPr marL="0" marR="0" marT="0" marB="0"/>
                </a:tc>
                <a:tc>
                  <a:txBody>
                    <a:bodyPr/>
                    <a:lstStyle/>
                    <a:p>
                      <a:pPr marL="75565">
                        <a:lnSpc>
                          <a:spcPts val="1055"/>
                        </a:lnSpc>
                      </a:pPr>
                      <a:r>
                        <a:rPr sz="1000" spc="-15" dirty="0">
                          <a:latin typeface="Arial"/>
                          <a:cs typeface="Arial"/>
                        </a:rPr>
                        <a:t>þ</a:t>
                      </a:r>
                      <a:r>
                        <a:rPr sz="1000" spc="-15" dirty="0">
                          <a:latin typeface="Georgia"/>
                          <a:cs typeface="Georgia"/>
                        </a:rPr>
                        <a:t>u</a:t>
                      </a:r>
                      <a:endParaRPr sz="1000">
                        <a:latin typeface="Georgia"/>
                        <a:cs typeface="Georgia"/>
                      </a:endParaRPr>
                    </a:p>
                  </a:txBody>
                  <a:tcPr marL="0" marR="0" marT="0" marB="0"/>
                </a:tc>
                <a:tc>
                  <a:txBody>
                    <a:bodyPr/>
                    <a:lstStyle/>
                    <a:p>
                      <a:pPr marL="75565">
                        <a:lnSpc>
                          <a:spcPts val="1055"/>
                        </a:lnSpc>
                      </a:pPr>
                      <a:r>
                        <a:rPr sz="1000" spc="5" dirty="0">
                          <a:latin typeface="Georgia"/>
                          <a:cs typeface="Georgia"/>
                        </a:rPr>
                        <a:t>‘thou’</a:t>
                      </a:r>
                      <a:endParaRPr sz="1000">
                        <a:latin typeface="Georgia"/>
                        <a:cs typeface="Georgia"/>
                      </a:endParaRPr>
                    </a:p>
                  </a:txBody>
                  <a:tcPr marL="0" marR="0" marT="0" marB="0"/>
                </a:tc>
                <a:extLst>
                  <a:ext uri="{0D108BD9-81ED-4DB2-BD59-A6C34878D82A}">
                    <a16:rowId xmlns:a16="http://schemas.microsoft.com/office/drawing/2014/main" val="10002"/>
                  </a:ext>
                </a:extLst>
              </a:tr>
              <a:tr h="148924">
                <a:tc>
                  <a:txBody>
                    <a:bodyPr/>
                    <a:lstStyle/>
                    <a:p>
                      <a:pPr marL="75565">
                        <a:lnSpc>
                          <a:spcPts val="1025"/>
                        </a:lnSpc>
                      </a:pPr>
                      <a:r>
                        <a:rPr sz="1000" spc="15" dirty="0">
                          <a:latin typeface="Georgia"/>
                          <a:cs typeface="Georgia"/>
                        </a:rPr>
                        <a:t>Lat</a:t>
                      </a:r>
                      <a:r>
                        <a:rPr sz="1000" spc="85" dirty="0">
                          <a:latin typeface="Georgia"/>
                          <a:cs typeface="Georgia"/>
                        </a:rPr>
                        <a:t> </a:t>
                      </a:r>
                      <a:r>
                        <a:rPr sz="1000" spc="-25" dirty="0">
                          <a:latin typeface="Georgia"/>
                          <a:cs typeface="Georgia"/>
                        </a:rPr>
                        <a:t>canis</a:t>
                      </a:r>
                      <a:endParaRPr sz="1000">
                        <a:latin typeface="Georgia"/>
                        <a:cs typeface="Georgia"/>
                      </a:endParaRPr>
                    </a:p>
                  </a:txBody>
                  <a:tcPr marL="0" marR="0" marT="0" marB="0">
                    <a:lnR w="6350">
                      <a:solidFill>
                        <a:srgbClr val="000000"/>
                      </a:solidFill>
                      <a:prstDash val="solid"/>
                    </a:lnR>
                  </a:tcPr>
                </a:tc>
                <a:tc>
                  <a:txBody>
                    <a:bodyPr/>
                    <a:lstStyle/>
                    <a:p>
                      <a:pPr marL="75565">
                        <a:lnSpc>
                          <a:spcPts val="1025"/>
                        </a:lnSpc>
                      </a:pPr>
                      <a:r>
                        <a:rPr sz="1000" spc="-40" dirty="0">
                          <a:latin typeface="Georgia"/>
                          <a:cs typeface="Georgia"/>
                        </a:rPr>
                        <a:t>hunds</a:t>
                      </a:r>
                      <a:endParaRPr sz="1000">
                        <a:latin typeface="Georgia"/>
                        <a:cs typeface="Georgia"/>
                      </a:endParaRPr>
                    </a:p>
                  </a:txBody>
                  <a:tcPr marL="0" marR="0" marT="0" marB="0">
                    <a:lnL w="6350">
                      <a:solidFill>
                        <a:srgbClr val="000000"/>
                      </a:solidFill>
                      <a:prstDash val="solid"/>
                    </a:lnL>
                  </a:tcPr>
                </a:tc>
                <a:tc>
                  <a:txBody>
                    <a:bodyPr/>
                    <a:lstStyle/>
                    <a:p>
                      <a:pPr marL="75565">
                        <a:lnSpc>
                          <a:spcPts val="1025"/>
                        </a:lnSpc>
                      </a:pPr>
                      <a:r>
                        <a:rPr sz="1000" spc="-40" dirty="0">
                          <a:latin typeface="Georgia"/>
                          <a:cs typeface="Georgia"/>
                        </a:rPr>
                        <a:t>hwa</a:t>
                      </a:r>
                      <a:endParaRPr sz="1000">
                        <a:latin typeface="Georgia"/>
                        <a:cs typeface="Georgia"/>
                      </a:endParaRPr>
                    </a:p>
                  </a:txBody>
                  <a:tcPr marL="0" marR="0" marT="0" marB="0"/>
                </a:tc>
                <a:tc>
                  <a:txBody>
                    <a:bodyPr/>
                    <a:lstStyle/>
                    <a:p>
                      <a:pPr marL="75565">
                        <a:lnSpc>
                          <a:spcPts val="1025"/>
                        </a:lnSpc>
                      </a:pPr>
                      <a:r>
                        <a:rPr sz="1000" spc="-35" dirty="0">
                          <a:latin typeface="Georgia"/>
                          <a:cs typeface="Georgia"/>
                        </a:rPr>
                        <a:t>hver</a:t>
                      </a:r>
                      <a:endParaRPr sz="1000">
                        <a:latin typeface="Georgia"/>
                        <a:cs typeface="Georgia"/>
                      </a:endParaRPr>
                    </a:p>
                  </a:txBody>
                  <a:tcPr marL="0" marR="0" marT="0" marB="0"/>
                </a:tc>
                <a:tc>
                  <a:txBody>
                    <a:bodyPr/>
                    <a:lstStyle/>
                    <a:p>
                      <a:pPr marL="75565">
                        <a:lnSpc>
                          <a:spcPts val="1025"/>
                        </a:lnSpc>
                      </a:pPr>
                      <a:r>
                        <a:rPr sz="1000" spc="5" dirty="0">
                          <a:latin typeface="Georgia"/>
                          <a:cs typeface="Georgia"/>
                        </a:rPr>
                        <a:t>‘dog’</a:t>
                      </a:r>
                      <a:endParaRPr sz="1000">
                        <a:latin typeface="Georgia"/>
                        <a:cs typeface="Georgia"/>
                      </a:endParaRPr>
                    </a:p>
                  </a:txBody>
                  <a:tcPr marL="0" marR="0" marT="0" marB="0"/>
                </a:tc>
                <a:extLst>
                  <a:ext uri="{0D108BD9-81ED-4DB2-BD59-A6C34878D82A}">
                    <a16:rowId xmlns:a16="http://schemas.microsoft.com/office/drawing/2014/main" val="10003"/>
                  </a:ext>
                </a:extLst>
              </a:tr>
              <a:tr h="150506">
                <a:tc>
                  <a:txBody>
                    <a:bodyPr/>
                    <a:lstStyle/>
                    <a:p>
                      <a:pPr marL="75565">
                        <a:lnSpc>
                          <a:spcPts val="1045"/>
                        </a:lnSpc>
                      </a:pPr>
                      <a:r>
                        <a:rPr sz="1000" spc="15" dirty="0">
                          <a:latin typeface="Georgia"/>
                          <a:cs typeface="Georgia"/>
                        </a:rPr>
                        <a:t>Lat</a:t>
                      </a:r>
                      <a:r>
                        <a:rPr sz="1000" spc="85" dirty="0">
                          <a:latin typeface="Georgia"/>
                          <a:cs typeface="Georgia"/>
                        </a:rPr>
                        <a:t> </a:t>
                      </a:r>
                      <a:r>
                        <a:rPr sz="1000" spc="-30" dirty="0">
                          <a:latin typeface="Georgia"/>
                          <a:cs typeface="Georgia"/>
                        </a:rPr>
                        <a:t>quis</a:t>
                      </a:r>
                      <a:endParaRPr sz="1000">
                        <a:latin typeface="Georgia"/>
                        <a:cs typeface="Georgia"/>
                      </a:endParaRPr>
                    </a:p>
                  </a:txBody>
                  <a:tcPr marL="0" marR="0" marT="0" marB="0">
                    <a:lnR w="6350">
                      <a:solidFill>
                        <a:srgbClr val="000000"/>
                      </a:solidFill>
                      <a:prstDash val="solid"/>
                    </a:lnR>
                  </a:tcPr>
                </a:tc>
                <a:tc>
                  <a:txBody>
                    <a:bodyPr/>
                    <a:lstStyle/>
                    <a:p>
                      <a:pPr marL="75565">
                        <a:lnSpc>
                          <a:spcPts val="1045"/>
                        </a:lnSpc>
                      </a:pPr>
                      <a:r>
                        <a:rPr sz="1000" spc="-40" dirty="0">
                          <a:latin typeface="Georgia"/>
                          <a:cs typeface="Georgia"/>
                        </a:rPr>
                        <a:t>hwas</a:t>
                      </a:r>
                      <a:endParaRPr sz="1000">
                        <a:latin typeface="Georgia"/>
                        <a:cs typeface="Georgia"/>
                      </a:endParaRPr>
                    </a:p>
                  </a:txBody>
                  <a:tcPr marL="0" marR="0" marT="0" marB="0">
                    <a:lnL w="6350">
                      <a:solidFill>
                        <a:srgbClr val="000000"/>
                      </a:solidFill>
                      <a:prstDash val="solid"/>
                    </a:lnL>
                  </a:tcPr>
                </a:tc>
                <a:tc>
                  <a:txBody>
                    <a:bodyPr/>
                    <a:lstStyle/>
                    <a:p>
                      <a:pPr marL="75565">
                        <a:lnSpc>
                          <a:spcPts val="1045"/>
                        </a:lnSpc>
                      </a:pPr>
                      <a:r>
                        <a:rPr sz="1000" spc="-40" dirty="0">
                          <a:latin typeface="Georgia"/>
                          <a:cs typeface="Georgia"/>
                        </a:rPr>
                        <a:t>hwa</a:t>
                      </a:r>
                      <a:endParaRPr sz="1000">
                        <a:latin typeface="Georgia"/>
                        <a:cs typeface="Georgia"/>
                      </a:endParaRPr>
                    </a:p>
                  </a:txBody>
                  <a:tcPr marL="0" marR="0" marT="0" marB="0"/>
                </a:tc>
                <a:tc>
                  <a:txBody>
                    <a:bodyPr/>
                    <a:lstStyle/>
                    <a:p>
                      <a:pPr marL="75565">
                        <a:lnSpc>
                          <a:spcPts val="1045"/>
                        </a:lnSpc>
                      </a:pPr>
                      <a:r>
                        <a:rPr sz="1000" spc="-30" dirty="0">
                          <a:latin typeface="Georgia"/>
                          <a:cs typeface="Georgia"/>
                        </a:rPr>
                        <a:t>hverr</a:t>
                      </a:r>
                      <a:endParaRPr sz="1000">
                        <a:latin typeface="Georgia"/>
                        <a:cs typeface="Georgia"/>
                      </a:endParaRPr>
                    </a:p>
                  </a:txBody>
                  <a:tcPr marL="0" marR="0" marT="0" marB="0"/>
                </a:tc>
                <a:tc>
                  <a:txBody>
                    <a:bodyPr/>
                    <a:lstStyle/>
                    <a:p>
                      <a:pPr marL="75565">
                        <a:lnSpc>
                          <a:spcPts val="1045"/>
                        </a:lnSpc>
                      </a:pPr>
                      <a:r>
                        <a:rPr sz="1000" dirty="0">
                          <a:latin typeface="Georgia"/>
                          <a:cs typeface="Georgia"/>
                        </a:rPr>
                        <a:t>‘who’</a:t>
                      </a:r>
                      <a:endParaRPr sz="1000">
                        <a:latin typeface="Georgia"/>
                        <a:cs typeface="Georgia"/>
                      </a:endParaRPr>
                    </a:p>
                  </a:txBody>
                  <a:tcPr marL="0" marR="0" marT="0" marB="0"/>
                </a:tc>
                <a:extLst>
                  <a:ext uri="{0D108BD9-81ED-4DB2-BD59-A6C34878D82A}">
                    <a16:rowId xmlns:a16="http://schemas.microsoft.com/office/drawing/2014/main" val="10004"/>
                  </a:ext>
                </a:extLst>
              </a:tr>
              <a:tr h="304985">
                <a:tc>
                  <a:txBody>
                    <a:bodyPr/>
                    <a:lstStyle/>
                    <a:p>
                      <a:pPr marL="75565">
                        <a:lnSpc>
                          <a:spcPts val="1055"/>
                        </a:lnSpc>
                      </a:pPr>
                      <a:r>
                        <a:rPr sz="1000" dirty="0">
                          <a:latin typeface="Georgia"/>
                          <a:cs typeface="Georgia"/>
                        </a:rPr>
                        <a:t>Lith </a:t>
                      </a:r>
                      <a:r>
                        <a:rPr sz="1000" spc="-90" dirty="0">
                          <a:latin typeface="Georgia"/>
                          <a:cs typeface="Georgia"/>
                        </a:rPr>
                        <a:t>trob`a</a:t>
                      </a:r>
                      <a:r>
                        <a:rPr sz="1000" spc="-75" dirty="0">
                          <a:latin typeface="Georgia"/>
                          <a:cs typeface="Georgia"/>
                        </a:rPr>
                        <a:t> </a:t>
                      </a:r>
                      <a:r>
                        <a:rPr sz="1000" spc="-15" dirty="0">
                          <a:latin typeface="Georgia"/>
                          <a:cs typeface="Georgia"/>
                        </a:rPr>
                        <a:t>‘house’</a:t>
                      </a:r>
                      <a:endParaRPr sz="1000">
                        <a:latin typeface="Georgia"/>
                        <a:cs typeface="Georgia"/>
                      </a:endParaRPr>
                    </a:p>
                    <a:p>
                      <a:pPr marL="75565">
                        <a:lnSpc>
                          <a:spcPts val="1200"/>
                        </a:lnSpc>
                      </a:pPr>
                      <a:r>
                        <a:rPr sz="1000" dirty="0">
                          <a:latin typeface="Georgia"/>
                          <a:cs typeface="Georgia"/>
                        </a:rPr>
                        <a:t>Latin</a:t>
                      </a:r>
                      <a:r>
                        <a:rPr sz="1000" spc="80" dirty="0">
                          <a:latin typeface="Georgia"/>
                          <a:cs typeface="Georgia"/>
                        </a:rPr>
                        <a:t> </a:t>
                      </a:r>
                      <a:r>
                        <a:rPr sz="1000" spc="-35" dirty="0">
                          <a:latin typeface="Georgia"/>
                          <a:cs typeface="Georgia"/>
                        </a:rPr>
                        <a:t>decem</a:t>
                      </a:r>
                      <a:endParaRPr sz="1000">
                        <a:latin typeface="Georgia"/>
                        <a:cs typeface="Georgia"/>
                      </a:endParaRPr>
                    </a:p>
                  </a:txBody>
                  <a:tcPr marL="0" marR="0" marT="0" marB="0">
                    <a:lnR w="6350">
                      <a:solidFill>
                        <a:srgbClr val="000000"/>
                      </a:solidFill>
                      <a:prstDash val="solid"/>
                    </a:lnR>
                  </a:tcPr>
                </a:tc>
                <a:tc>
                  <a:txBody>
                    <a:bodyPr/>
                    <a:lstStyle/>
                    <a:p>
                      <a:pPr marL="75565">
                        <a:lnSpc>
                          <a:spcPts val="1055"/>
                        </a:lnSpc>
                      </a:pPr>
                      <a:r>
                        <a:rPr sz="1000" spc="-100" dirty="0">
                          <a:latin typeface="Arial"/>
                          <a:cs typeface="Arial"/>
                        </a:rPr>
                        <a:t>þ</a:t>
                      </a:r>
                      <a:r>
                        <a:rPr sz="1000" spc="-100" dirty="0">
                          <a:latin typeface="Georgia"/>
                          <a:cs typeface="Georgia"/>
                        </a:rPr>
                        <a:t>au´rp</a:t>
                      </a:r>
                      <a:r>
                        <a:rPr sz="1000" spc="-70" dirty="0">
                          <a:latin typeface="Georgia"/>
                          <a:cs typeface="Georgia"/>
                        </a:rPr>
                        <a:t> </a:t>
                      </a:r>
                      <a:r>
                        <a:rPr sz="1000" spc="-10" dirty="0">
                          <a:latin typeface="Georgia"/>
                          <a:cs typeface="Georgia"/>
                        </a:rPr>
                        <a:t>‘filed’</a:t>
                      </a:r>
                      <a:endParaRPr sz="1000">
                        <a:latin typeface="Georgia"/>
                        <a:cs typeface="Georgia"/>
                      </a:endParaRPr>
                    </a:p>
                    <a:p>
                      <a:pPr marL="75565">
                        <a:lnSpc>
                          <a:spcPts val="1200"/>
                        </a:lnSpc>
                      </a:pPr>
                      <a:r>
                        <a:rPr sz="1000" spc="-90" dirty="0">
                          <a:latin typeface="Georgia"/>
                          <a:cs typeface="Georgia"/>
                        </a:rPr>
                        <a:t>ta´ıhun</a:t>
                      </a:r>
                      <a:endParaRPr sz="1000">
                        <a:latin typeface="Georgia"/>
                        <a:cs typeface="Georgia"/>
                      </a:endParaRPr>
                    </a:p>
                  </a:txBody>
                  <a:tcPr marL="0" marR="0" marT="0" marB="0">
                    <a:lnL w="6350">
                      <a:solidFill>
                        <a:srgbClr val="000000"/>
                      </a:solidFill>
                      <a:prstDash val="solid"/>
                    </a:lnL>
                  </a:tcPr>
                </a:tc>
                <a:tc>
                  <a:txBody>
                    <a:bodyPr/>
                    <a:lstStyle/>
                    <a:p>
                      <a:pPr marL="75565">
                        <a:lnSpc>
                          <a:spcPts val="1055"/>
                        </a:lnSpc>
                      </a:pPr>
                      <a:r>
                        <a:rPr sz="1000" spc="-25" dirty="0">
                          <a:latin typeface="Arial"/>
                          <a:cs typeface="Arial"/>
                        </a:rPr>
                        <a:t>þ</a:t>
                      </a:r>
                      <a:r>
                        <a:rPr sz="1000" spc="-25" dirty="0">
                          <a:latin typeface="Georgia"/>
                          <a:cs typeface="Georgia"/>
                        </a:rPr>
                        <a:t>orp</a:t>
                      </a:r>
                      <a:r>
                        <a:rPr sz="1000" spc="70" dirty="0">
                          <a:latin typeface="Georgia"/>
                          <a:cs typeface="Georgia"/>
                        </a:rPr>
                        <a:t> </a:t>
                      </a:r>
                      <a:r>
                        <a:rPr sz="1000" dirty="0">
                          <a:latin typeface="Georgia"/>
                          <a:cs typeface="Georgia"/>
                        </a:rPr>
                        <a:t>‘village’</a:t>
                      </a:r>
                      <a:endParaRPr sz="1000">
                        <a:latin typeface="Georgia"/>
                        <a:cs typeface="Georgia"/>
                      </a:endParaRPr>
                    </a:p>
                    <a:p>
                      <a:pPr marL="75565">
                        <a:lnSpc>
                          <a:spcPts val="1200"/>
                        </a:lnSpc>
                      </a:pPr>
                      <a:r>
                        <a:rPr sz="1000" spc="-15" dirty="0">
                          <a:latin typeface="Georgia"/>
                          <a:cs typeface="Georgia"/>
                        </a:rPr>
                        <a:t>tien</a:t>
                      </a:r>
                      <a:endParaRPr sz="1000">
                        <a:latin typeface="Georgia"/>
                        <a:cs typeface="Georgia"/>
                      </a:endParaRPr>
                    </a:p>
                  </a:txBody>
                  <a:tcPr marL="0" marR="0" marT="0" marB="0"/>
                </a:tc>
                <a:tc>
                  <a:txBody>
                    <a:bodyPr/>
                    <a:lstStyle/>
                    <a:p>
                      <a:pPr marL="75565">
                        <a:lnSpc>
                          <a:spcPts val="1055"/>
                        </a:lnSpc>
                      </a:pPr>
                      <a:r>
                        <a:rPr sz="1000" dirty="0">
                          <a:latin typeface="Georgia"/>
                          <a:cs typeface="Georgia"/>
                        </a:rPr>
                        <a:t>—</a:t>
                      </a:r>
                      <a:endParaRPr sz="1000">
                        <a:latin typeface="Georgia"/>
                        <a:cs typeface="Georgia"/>
                      </a:endParaRPr>
                    </a:p>
                    <a:p>
                      <a:pPr marL="75565">
                        <a:lnSpc>
                          <a:spcPts val="1200"/>
                        </a:lnSpc>
                      </a:pPr>
                      <a:r>
                        <a:rPr sz="1000" spc="-10" dirty="0">
                          <a:latin typeface="Georgia"/>
                          <a:cs typeface="Georgia"/>
                        </a:rPr>
                        <a:t>tio</a:t>
                      </a:r>
                      <a:endParaRPr sz="1000">
                        <a:latin typeface="Georgia"/>
                        <a:cs typeface="Georgia"/>
                      </a:endParaRPr>
                    </a:p>
                  </a:txBody>
                  <a:tcPr marL="0" marR="0" marT="0" marB="0"/>
                </a:tc>
                <a:tc>
                  <a:txBody>
                    <a:bodyPr/>
                    <a:lstStyle/>
                    <a:p>
                      <a:pPr>
                        <a:lnSpc>
                          <a:spcPct val="100000"/>
                        </a:lnSpc>
                        <a:spcBef>
                          <a:spcPts val="15"/>
                        </a:spcBef>
                      </a:pPr>
                      <a:endParaRPr sz="900">
                        <a:latin typeface="Times New Roman"/>
                        <a:cs typeface="Times New Roman"/>
                      </a:endParaRPr>
                    </a:p>
                    <a:p>
                      <a:pPr marL="76200">
                        <a:lnSpc>
                          <a:spcPct val="100000"/>
                        </a:lnSpc>
                      </a:pPr>
                      <a:r>
                        <a:rPr sz="1000" spc="10" dirty="0">
                          <a:latin typeface="Georgia"/>
                          <a:cs typeface="Georgia"/>
                        </a:rPr>
                        <a:t>‘ten’</a:t>
                      </a:r>
                      <a:endParaRPr sz="1000">
                        <a:latin typeface="Georgia"/>
                        <a:cs typeface="Georgia"/>
                      </a:endParaRPr>
                    </a:p>
                  </a:txBody>
                  <a:tcPr marL="0" marR="0" marT="1905" marB="0"/>
                </a:tc>
                <a:extLst>
                  <a:ext uri="{0D108BD9-81ED-4DB2-BD59-A6C34878D82A}">
                    <a16:rowId xmlns:a16="http://schemas.microsoft.com/office/drawing/2014/main" val="10005"/>
                  </a:ext>
                </a:extLst>
              </a:tr>
              <a:tr h="151828">
                <a:tc>
                  <a:txBody>
                    <a:bodyPr/>
                    <a:lstStyle/>
                    <a:p>
                      <a:pPr marL="75565">
                        <a:lnSpc>
                          <a:spcPts val="1045"/>
                        </a:lnSpc>
                      </a:pPr>
                      <a:r>
                        <a:rPr sz="1000" spc="15" dirty="0">
                          <a:latin typeface="Georgia"/>
                          <a:cs typeface="Georgia"/>
                        </a:rPr>
                        <a:t>Lat</a:t>
                      </a:r>
                      <a:r>
                        <a:rPr sz="1000" spc="85" dirty="0">
                          <a:latin typeface="Georgia"/>
                          <a:cs typeface="Georgia"/>
                        </a:rPr>
                        <a:t> </a:t>
                      </a:r>
                      <a:r>
                        <a:rPr sz="1000" spc="-35" dirty="0">
                          <a:latin typeface="Georgia"/>
                          <a:cs typeface="Georgia"/>
                        </a:rPr>
                        <a:t>ego</a:t>
                      </a:r>
                      <a:endParaRPr sz="1000">
                        <a:latin typeface="Georgia"/>
                        <a:cs typeface="Georgia"/>
                      </a:endParaRPr>
                    </a:p>
                  </a:txBody>
                  <a:tcPr marL="0" marR="0" marT="0" marB="0">
                    <a:lnR w="6350">
                      <a:solidFill>
                        <a:srgbClr val="000000"/>
                      </a:solidFill>
                      <a:prstDash val="solid"/>
                    </a:lnR>
                  </a:tcPr>
                </a:tc>
                <a:tc>
                  <a:txBody>
                    <a:bodyPr/>
                    <a:lstStyle/>
                    <a:p>
                      <a:pPr marL="75565">
                        <a:lnSpc>
                          <a:spcPts val="1045"/>
                        </a:lnSpc>
                      </a:pPr>
                      <a:r>
                        <a:rPr sz="1000" spc="-15" dirty="0">
                          <a:latin typeface="Georgia"/>
                          <a:cs typeface="Georgia"/>
                        </a:rPr>
                        <a:t>ik</a:t>
                      </a:r>
                      <a:endParaRPr sz="1000">
                        <a:latin typeface="Georgia"/>
                        <a:cs typeface="Georgia"/>
                      </a:endParaRPr>
                    </a:p>
                  </a:txBody>
                  <a:tcPr marL="0" marR="0" marT="0" marB="0">
                    <a:lnL w="6350">
                      <a:solidFill>
                        <a:srgbClr val="000000"/>
                      </a:solidFill>
                      <a:prstDash val="solid"/>
                    </a:lnL>
                  </a:tcPr>
                </a:tc>
                <a:tc>
                  <a:txBody>
                    <a:bodyPr/>
                    <a:lstStyle/>
                    <a:p>
                      <a:pPr marL="75565">
                        <a:lnSpc>
                          <a:spcPts val="1045"/>
                        </a:lnSpc>
                      </a:pPr>
                      <a:r>
                        <a:rPr sz="1000" spc="-15" dirty="0">
                          <a:latin typeface="Georgia"/>
                          <a:cs typeface="Georgia"/>
                        </a:rPr>
                        <a:t>ic</a:t>
                      </a:r>
                      <a:endParaRPr sz="1000">
                        <a:latin typeface="Georgia"/>
                        <a:cs typeface="Georgia"/>
                      </a:endParaRPr>
                    </a:p>
                  </a:txBody>
                  <a:tcPr marL="0" marR="0" marT="0" marB="0"/>
                </a:tc>
                <a:tc>
                  <a:txBody>
                    <a:bodyPr/>
                    <a:lstStyle/>
                    <a:p>
                      <a:pPr marL="75565">
                        <a:lnSpc>
                          <a:spcPts val="1045"/>
                        </a:lnSpc>
                      </a:pPr>
                      <a:r>
                        <a:rPr sz="1000" spc="-30" dirty="0">
                          <a:latin typeface="Georgia"/>
                          <a:cs typeface="Georgia"/>
                        </a:rPr>
                        <a:t>ek</a:t>
                      </a:r>
                      <a:endParaRPr sz="1000">
                        <a:latin typeface="Georgia"/>
                        <a:cs typeface="Georgia"/>
                      </a:endParaRPr>
                    </a:p>
                  </a:txBody>
                  <a:tcPr marL="0" marR="0" marT="0" marB="0"/>
                </a:tc>
                <a:tc>
                  <a:txBody>
                    <a:bodyPr/>
                    <a:lstStyle/>
                    <a:p>
                      <a:pPr marL="75565">
                        <a:lnSpc>
                          <a:spcPts val="1045"/>
                        </a:lnSpc>
                      </a:pPr>
                      <a:r>
                        <a:rPr sz="1000" spc="20" dirty="0">
                          <a:latin typeface="Georgia"/>
                          <a:cs typeface="Georgia"/>
                        </a:rPr>
                        <a:t>‘I’</a:t>
                      </a:r>
                      <a:endParaRPr sz="1000">
                        <a:latin typeface="Georgia"/>
                        <a:cs typeface="Georgia"/>
                      </a:endParaRPr>
                    </a:p>
                  </a:txBody>
                  <a:tcPr marL="0" marR="0" marT="0" marB="0"/>
                </a:tc>
                <a:extLst>
                  <a:ext uri="{0D108BD9-81ED-4DB2-BD59-A6C34878D82A}">
                    <a16:rowId xmlns:a16="http://schemas.microsoft.com/office/drawing/2014/main" val="10006"/>
                  </a:ext>
                </a:extLst>
              </a:tr>
              <a:tr h="151828">
                <a:tc>
                  <a:txBody>
                    <a:bodyPr/>
                    <a:lstStyle/>
                    <a:p>
                      <a:pPr marL="75565">
                        <a:lnSpc>
                          <a:spcPts val="1045"/>
                        </a:lnSpc>
                      </a:pPr>
                      <a:r>
                        <a:rPr sz="1000" spc="15" dirty="0">
                          <a:latin typeface="Georgia"/>
                          <a:cs typeface="Georgia"/>
                        </a:rPr>
                        <a:t>Lat </a:t>
                      </a:r>
                      <a:r>
                        <a:rPr sz="1000" spc="-5" dirty="0">
                          <a:latin typeface="Georgia"/>
                          <a:cs typeface="Georgia"/>
                        </a:rPr>
                        <a:t>vivus</a:t>
                      </a:r>
                      <a:r>
                        <a:rPr sz="1000" spc="135" dirty="0">
                          <a:latin typeface="Georgia"/>
                          <a:cs typeface="Georgia"/>
                        </a:rPr>
                        <a:t> </a:t>
                      </a:r>
                      <a:r>
                        <a:rPr sz="1000" spc="-20" dirty="0">
                          <a:latin typeface="Georgia"/>
                          <a:cs typeface="Georgia"/>
                        </a:rPr>
                        <a:t>(</a:t>
                      </a:r>
                      <a:r>
                        <a:rPr sz="1000" i="1" spc="-20" dirty="0">
                          <a:latin typeface="Verdana"/>
                          <a:cs typeface="Verdana"/>
                        </a:rPr>
                        <a:t>&lt;</a:t>
                      </a:r>
                      <a:r>
                        <a:rPr sz="1000" spc="-20" dirty="0">
                          <a:latin typeface="Georgia"/>
                          <a:cs typeface="Georgia"/>
                        </a:rPr>
                        <a:t>*gwiwos)</a:t>
                      </a:r>
                      <a:endParaRPr sz="1000">
                        <a:latin typeface="Georgia"/>
                        <a:cs typeface="Georgia"/>
                      </a:endParaRPr>
                    </a:p>
                  </a:txBody>
                  <a:tcPr marL="0" marR="0" marT="0" marB="0">
                    <a:lnR w="6350">
                      <a:solidFill>
                        <a:srgbClr val="000000"/>
                      </a:solidFill>
                      <a:prstDash val="solid"/>
                    </a:lnR>
                  </a:tcPr>
                </a:tc>
                <a:tc>
                  <a:txBody>
                    <a:bodyPr/>
                    <a:lstStyle/>
                    <a:p>
                      <a:pPr marL="75565">
                        <a:lnSpc>
                          <a:spcPts val="1045"/>
                        </a:lnSpc>
                      </a:pPr>
                      <a:r>
                        <a:rPr sz="1000" spc="-30" dirty="0">
                          <a:latin typeface="Georgia"/>
                          <a:cs typeface="Georgia"/>
                        </a:rPr>
                        <a:t>quius</a:t>
                      </a:r>
                      <a:endParaRPr sz="1000">
                        <a:latin typeface="Georgia"/>
                        <a:cs typeface="Georgia"/>
                      </a:endParaRPr>
                    </a:p>
                  </a:txBody>
                  <a:tcPr marL="0" marR="0" marT="0" marB="0">
                    <a:lnL w="6350">
                      <a:solidFill>
                        <a:srgbClr val="000000"/>
                      </a:solidFill>
                      <a:prstDash val="solid"/>
                    </a:lnL>
                  </a:tcPr>
                </a:tc>
                <a:tc>
                  <a:txBody>
                    <a:bodyPr/>
                    <a:lstStyle/>
                    <a:p>
                      <a:pPr marL="75565">
                        <a:lnSpc>
                          <a:spcPts val="1045"/>
                        </a:lnSpc>
                      </a:pPr>
                      <a:r>
                        <a:rPr sz="1000" spc="-20" dirty="0">
                          <a:latin typeface="Georgia"/>
                          <a:cs typeface="Georgia"/>
                        </a:rPr>
                        <a:t>cwicu</a:t>
                      </a:r>
                      <a:endParaRPr sz="1000">
                        <a:latin typeface="Georgia"/>
                        <a:cs typeface="Georgia"/>
                      </a:endParaRPr>
                    </a:p>
                  </a:txBody>
                  <a:tcPr marL="0" marR="0" marT="0" marB="0"/>
                </a:tc>
                <a:tc>
                  <a:txBody>
                    <a:bodyPr/>
                    <a:lstStyle/>
                    <a:p>
                      <a:pPr marL="75565">
                        <a:lnSpc>
                          <a:spcPts val="1045"/>
                        </a:lnSpc>
                      </a:pPr>
                      <a:r>
                        <a:rPr sz="1000" spc="-10" dirty="0">
                          <a:latin typeface="Georgia"/>
                          <a:cs typeface="Georgia"/>
                        </a:rPr>
                        <a:t>kvikr</a:t>
                      </a:r>
                      <a:endParaRPr sz="1000">
                        <a:latin typeface="Georgia"/>
                        <a:cs typeface="Georgia"/>
                      </a:endParaRPr>
                    </a:p>
                  </a:txBody>
                  <a:tcPr marL="0" marR="0" marT="0" marB="0"/>
                </a:tc>
                <a:tc>
                  <a:txBody>
                    <a:bodyPr/>
                    <a:lstStyle/>
                    <a:p>
                      <a:pPr marL="75565">
                        <a:lnSpc>
                          <a:spcPts val="1045"/>
                        </a:lnSpc>
                      </a:pPr>
                      <a:r>
                        <a:rPr sz="1000" dirty="0">
                          <a:latin typeface="Georgia"/>
                          <a:cs typeface="Georgia"/>
                        </a:rPr>
                        <a:t>‘alive’</a:t>
                      </a:r>
                      <a:endParaRPr sz="1000">
                        <a:latin typeface="Georgia"/>
                        <a:cs typeface="Georgia"/>
                      </a:endParaRPr>
                    </a:p>
                  </a:txBody>
                  <a:tcPr marL="0" marR="0" marT="0" marB="0"/>
                </a:tc>
                <a:extLst>
                  <a:ext uri="{0D108BD9-81ED-4DB2-BD59-A6C34878D82A}">
                    <a16:rowId xmlns:a16="http://schemas.microsoft.com/office/drawing/2014/main" val="10007"/>
                  </a:ext>
                </a:extLst>
              </a:tr>
              <a:tr h="151834">
                <a:tc>
                  <a:txBody>
                    <a:bodyPr/>
                    <a:lstStyle/>
                    <a:p>
                      <a:pPr marL="75565">
                        <a:lnSpc>
                          <a:spcPts val="1045"/>
                        </a:lnSpc>
                      </a:pPr>
                      <a:r>
                        <a:rPr sz="1000" spc="-15" dirty="0">
                          <a:latin typeface="Georgia"/>
                          <a:cs typeface="Georgia"/>
                        </a:rPr>
                        <a:t>Skr</a:t>
                      </a:r>
                      <a:r>
                        <a:rPr sz="1000" spc="80" dirty="0">
                          <a:latin typeface="Georgia"/>
                          <a:cs typeface="Georgia"/>
                        </a:rPr>
                        <a:t> </a:t>
                      </a:r>
                      <a:r>
                        <a:rPr sz="1000" spc="-20" dirty="0">
                          <a:latin typeface="Georgia"/>
                          <a:cs typeface="Georgia"/>
                        </a:rPr>
                        <a:t>bharami</a:t>
                      </a:r>
                      <a:endParaRPr sz="1000">
                        <a:latin typeface="Georgia"/>
                        <a:cs typeface="Georgia"/>
                      </a:endParaRPr>
                    </a:p>
                  </a:txBody>
                  <a:tcPr marL="0" marR="0" marT="0" marB="0">
                    <a:lnR w="6350">
                      <a:solidFill>
                        <a:srgbClr val="000000"/>
                      </a:solidFill>
                      <a:prstDash val="solid"/>
                    </a:lnR>
                  </a:tcPr>
                </a:tc>
                <a:tc>
                  <a:txBody>
                    <a:bodyPr/>
                    <a:lstStyle/>
                    <a:p>
                      <a:pPr marL="75565">
                        <a:lnSpc>
                          <a:spcPts val="1045"/>
                        </a:lnSpc>
                      </a:pPr>
                      <a:r>
                        <a:rPr sz="1000" spc="-90" dirty="0">
                          <a:latin typeface="Georgia"/>
                          <a:cs typeface="Georgia"/>
                        </a:rPr>
                        <a:t>ba´ıran</a:t>
                      </a:r>
                      <a:endParaRPr sz="1000">
                        <a:latin typeface="Georgia"/>
                        <a:cs typeface="Georgia"/>
                      </a:endParaRPr>
                    </a:p>
                  </a:txBody>
                  <a:tcPr marL="0" marR="0" marT="0" marB="0">
                    <a:lnL w="6350">
                      <a:solidFill>
                        <a:srgbClr val="000000"/>
                      </a:solidFill>
                      <a:prstDash val="solid"/>
                    </a:lnL>
                  </a:tcPr>
                </a:tc>
                <a:tc>
                  <a:txBody>
                    <a:bodyPr/>
                    <a:lstStyle/>
                    <a:p>
                      <a:pPr marL="75565">
                        <a:lnSpc>
                          <a:spcPts val="1045"/>
                        </a:lnSpc>
                      </a:pPr>
                      <a:r>
                        <a:rPr sz="1000" spc="-20" dirty="0">
                          <a:latin typeface="Georgia"/>
                          <a:cs typeface="Georgia"/>
                        </a:rPr>
                        <a:t>beran</a:t>
                      </a:r>
                      <a:endParaRPr sz="1000">
                        <a:latin typeface="Georgia"/>
                        <a:cs typeface="Georgia"/>
                      </a:endParaRPr>
                    </a:p>
                  </a:txBody>
                  <a:tcPr marL="0" marR="0" marT="0" marB="0"/>
                </a:tc>
                <a:tc>
                  <a:txBody>
                    <a:bodyPr/>
                    <a:lstStyle/>
                    <a:p>
                      <a:pPr marL="75565">
                        <a:lnSpc>
                          <a:spcPts val="1045"/>
                        </a:lnSpc>
                      </a:pPr>
                      <a:r>
                        <a:rPr sz="1000" spc="-15" dirty="0">
                          <a:latin typeface="Georgia"/>
                          <a:cs typeface="Georgia"/>
                        </a:rPr>
                        <a:t>bera</a:t>
                      </a:r>
                      <a:endParaRPr sz="1000">
                        <a:latin typeface="Georgia"/>
                        <a:cs typeface="Georgia"/>
                      </a:endParaRPr>
                    </a:p>
                  </a:txBody>
                  <a:tcPr marL="0" marR="0" marT="0" marB="0"/>
                </a:tc>
                <a:tc>
                  <a:txBody>
                    <a:bodyPr/>
                    <a:lstStyle/>
                    <a:p>
                      <a:pPr marL="75565">
                        <a:lnSpc>
                          <a:spcPts val="1045"/>
                        </a:lnSpc>
                      </a:pPr>
                      <a:r>
                        <a:rPr sz="1000" spc="5" dirty="0">
                          <a:latin typeface="Georgia"/>
                          <a:cs typeface="Georgia"/>
                        </a:rPr>
                        <a:t>‘bear’</a:t>
                      </a:r>
                      <a:endParaRPr sz="1000">
                        <a:latin typeface="Georgia"/>
                        <a:cs typeface="Georgia"/>
                      </a:endParaRPr>
                    </a:p>
                  </a:txBody>
                  <a:tcPr marL="0" marR="0" marT="0" marB="0"/>
                </a:tc>
                <a:extLst>
                  <a:ext uri="{0D108BD9-81ED-4DB2-BD59-A6C34878D82A}">
                    <a16:rowId xmlns:a16="http://schemas.microsoft.com/office/drawing/2014/main" val="10008"/>
                  </a:ext>
                </a:extLst>
              </a:tr>
              <a:tr h="151834">
                <a:tc>
                  <a:txBody>
                    <a:bodyPr/>
                    <a:lstStyle/>
                    <a:p>
                      <a:pPr marL="75565">
                        <a:lnSpc>
                          <a:spcPts val="1045"/>
                        </a:lnSpc>
                      </a:pPr>
                      <a:r>
                        <a:rPr sz="1000" spc="5" dirty="0">
                          <a:latin typeface="Georgia"/>
                          <a:cs typeface="Georgia"/>
                        </a:rPr>
                        <a:t>Grk</a:t>
                      </a:r>
                      <a:r>
                        <a:rPr sz="1000" spc="85" dirty="0">
                          <a:latin typeface="Georgia"/>
                          <a:cs typeface="Georgia"/>
                        </a:rPr>
                        <a:t> </a:t>
                      </a:r>
                      <a:r>
                        <a:rPr sz="1000" spc="-5" dirty="0">
                          <a:latin typeface="Georgia"/>
                          <a:cs typeface="Georgia"/>
                        </a:rPr>
                        <a:t>thyra</a:t>
                      </a:r>
                      <a:endParaRPr sz="1000">
                        <a:latin typeface="Georgia"/>
                        <a:cs typeface="Georgia"/>
                      </a:endParaRPr>
                    </a:p>
                  </a:txBody>
                  <a:tcPr marL="0" marR="0" marT="0" marB="0">
                    <a:lnR w="6350">
                      <a:solidFill>
                        <a:srgbClr val="000000"/>
                      </a:solidFill>
                      <a:prstDash val="solid"/>
                    </a:lnR>
                  </a:tcPr>
                </a:tc>
                <a:tc>
                  <a:txBody>
                    <a:bodyPr/>
                    <a:lstStyle/>
                    <a:p>
                      <a:pPr marL="75565">
                        <a:lnSpc>
                          <a:spcPts val="1045"/>
                        </a:lnSpc>
                      </a:pPr>
                      <a:r>
                        <a:rPr sz="1000" dirty="0">
                          <a:latin typeface="Georgia"/>
                          <a:cs typeface="Georgia"/>
                        </a:rPr>
                        <a:t>—</a:t>
                      </a:r>
                      <a:endParaRPr sz="1000">
                        <a:latin typeface="Georgia"/>
                        <a:cs typeface="Georgia"/>
                      </a:endParaRPr>
                    </a:p>
                  </a:txBody>
                  <a:tcPr marL="0" marR="0" marT="0" marB="0">
                    <a:lnL w="6350">
                      <a:solidFill>
                        <a:srgbClr val="000000"/>
                      </a:solidFill>
                      <a:prstDash val="solid"/>
                    </a:lnL>
                  </a:tcPr>
                </a:tc>
                <a:tc>
                  <a:txBody>
                    <a:bodyPr/>
                    <a:lstStyle/>
                    <a:p>
                      <a:pPr marL="75565">
                        <a:lnSpc>
                          <a:spcPts val="1045"/>
                        </a:lnSpc>
                      </a:pPr>
                      <a:r>
                        <a:rPr sz="1000" spc="-25" dirty="0">
                          <a:latin typeface="Georgia"/>
                          <a:cs typeface="Georgia"/>
                        </a:rPr>
                        <a:t>duru</a:t>
                      </a:r>
                      <a:endParaRPr sz="1000">
                        <a:latin typeface="Georgia"/>
                        <a:cs typeface="Georgia"/>
                      </a:endParaRPr>
                    </a:p>
                  </a:txBody>
                  <a:tcPr marL="0" marR="0" marT="0" marB="0"/>
                </a:tc>
                <a:tc>
                  <a:txBody>
                    <a:bodyPr/>
                    <a:lstStyle/>
                    <a:p>
                      <a:pPr marL="75565">
                        <a:lnSpc>
                          <a:spcPts val="1045"/>
                        </a:lnSpc>
                      </a:pPr>
                      <a:r>
                        <a:rPr sz="1000" dirty="0">
                          <a:latin typeface="Georgia"/>
                          <a:cs typeface="Georgia"/>
                        </a:rPr>
                        <a:t>—</a:t>
                      </a:r>
                      <a:endParaRPr sz="1000">
                        <a:latin typeface="Georgia"/>
                        <a:cs typeface="Georgia"/>
                      </a:endParaRPr>
                    </a:p>
                  </a:txBody>
                  <a:tcPr marL="0" marR="0" marT="0" marB="0"/>
                </a:tc>
                <a:tc>
                  <a:txBody>
                    <a:bodyPr/>
                    <a:lstStyle/>
                    <a:p>
                      <a:pPr marL="75565">
                        <a:lnSpc>
                          <a:spcPts val="1045"/>
                        </a:lnSpc>
                      </a:pPr>
                      <a:r>
                        <a:rPr sz="1000" dirty="0">
                          <a:latin typeface="Georgia"/>
                          <a:cs typeface="Georgia"/>
                        </a:rPr>
                        <a:t>‘door’</a:t>
                      </a:r>
                      <a:endParaRPr sz="1000">
                        <a:latin typeface="Georgia"/>
                        <a:cs typeface="Georgia"/>
                      </a:endParaRPr>
                    </a:p>
                  </a:txBody>
                  <a:tcPr marL="0" marR="0" marT="0" marB="0"/>
                </a:tc>
                <a:extLst>
                  <a:ext uri="{0D108BD9-81ED-4DB2-BD59-A6C34878D82A}">
                    <a16:rowId xmlns:a16="http://schemas.microsoft.com/office/drawing/2014/main" val="10009"/>
                  </a:ext>
                </a:extLst>
              </a:tr>
              <a:tr h="153087">
                <a:tc>
                  <a:txBody>
                    <a:bodyPr/>
                    <a:lstStyle/>
                    <a:p>
                      <a:pPr marL="75565">
                        <a:lnSpc>
                          <a:spcPts val="1045"/>
                        </a:lnSpc>
                      </a:pPr>
                      <a:r>
                        <a:rPr sz="1000" spc="15" dirty="0">
                          <a:latin typeface="Georgia"/>
                          <a:cs typeface="Georgia"/>
                        </a:rPr>
                        <a:t>Lat</a:t>
                      </a:r>
                      <a:r>
                        <a:rPr sz="1000" spc="80" dirty="0">
                          <a:latin typeface="Georgia"/>
                          <a:cs typeface="Georgia"/>
                        </a:rPr>
                        <a:t> </a:t>
                      </a:r>
                      <a:r>
                        <a:rPr sz="1000" spc="-25" dirty="0">
                          <a:latin typeface="Georgia"/>
                          <a:cs typeface="Georgia"/>
                        </a:rPr>
                        <a:t>longgus</a:t>
                      </a:r>
                      <a:endParaRPr sz="1000">
                        <a:latin typeface="Georgia"/>
                        <a:cs typeface="Georgia"/>
                      </a:endParaRPr>
                    </a:p>
                  </a:txBody>
                  <a:tcPr marL="0" marR="0" marT="0" marB="0">
                    <a:lnR w="6350">
                      <a:solidFill>
                        <a:srgbClr val="000000"/>
                      </a:solidFill>
                      <a:prstDash val="solid"/>
                    </a:lnR>
                  </a:tcPr>
                </a:tc>
                <a:tc>
                  <a:txBody>
                    <a:bodyPr/>
                    <a:lstStyle/>
                    <a:p>
                      <a:pPr marL="75565">
                        <a:lnSpc>
                          <a:spcPts val="1045"/>
                        </a:lnSpc>
                      </a:pPr>
                      <a:r>
                        <a:rPr sz="1000" spc="-20" dirty="0">
                          <a:latin typeface="Georgia"/>
                          <a:cs typeface="Georgia"/>
                        </a:rPr>
                        <a:t>laggs</a:t>
                      </a:r>
                      <a:endParaRPr sz="1000">
                        <a:latin typeface="Georgia"/>
                        <a:cs typeface="Georgia"/>
                      </a:endParaRPr>
                    </a:p>
                  </a:txBody>
                  <a:tcPr marL="0" marR="0" marT="0" marB="0">
                    <a:lnL w="6350">
                      <a:solidFill>
                        <a:srgbClr val="000000"/>
                      </a:solidFill>
                      <a:prstDash val="solid"/>
                    </a:lnL>
                  </a:tcPr>
                </a:tc>
                <a:tc>
                  <a:txBody>
                    <a:bodyPr/>
                    <a:lstStyle/>
                    <a:p>
                      <a:pPr marL="76200">
                        <a:lnSpc>
                          <a:spcPts val="1045"/>
                        </a:lnSpc>
                      </a:pPr>
                      <a:r>
                        <a:rPr sz="1000" spc="-20" dirty="0">
                          <a:latin typeface="Georgia"/>
                          <a:cs typeface="Georgia"/>
                        </a:rPr>
                        <a:t>lang</a:t>
                      </a:r>
                      <a:endParaRPr sz="1000">
                        <a:latin typeface="Georgia"/>
                        <a:cs typeface="Georgia"/>
                      </a:endParaRPr>
                    </a:p>
                  </a:txBody>
                  <a:tcPr marL="0" marR="0" marT="0" marB="0"/>
                </a:tc>
                <a:tc>
                  <a:txBody>
                    <a:bodyPr/>
                    <a:lstStyle/>
                    <a:p>
                      <a:pPr marL="76200">
                        <a:lnSpc>
                          <a:spcPts val="1045"/>
                        </a:lnSpc>
                      </a:pPr>
                      <a:r>
                        <a:rPr sz="1000" spc="-20" dirty="0">
                          <a:latin typeface="Georgia"/>
                          <a:cs typeface="Georgia"/>
                        </a:rPr>
                        <a:t>langr</a:t>
                      </a:r>
                      <a:endParaRPr sz="1000">
                        <a:latin typeface="Georgia"/>
                        <a:cs typeface="Georgia"/>
                      </a:endParaRPr>
                    </a:p>
                  </a:txBody>
                  <a:tcPr marL="0" marR="0" marT="0" marB="0"/>
                </a:tc>
                <a:tc>
                  <a:txBody>
                    <a:bodyPr/>
                    <a:lstStyle/>
                    <a:p>
                      <a:pPr marL="76200">
                        <a:lnSpc>
                          <a:spcPts val="1045"/>
                        </a:lnSpc>
                      </a:pPr>
                      <a:r>
                        <a:rPr sz="1000" spc="-5" dirty="0">
                          <a:latin typeface="Georgia"/>
                          <a:cs typeface="Georgia"/>
                        </a:rPr>
                        <a:t>‘long’</a:t>
                      </a:r>
                      <a:endParaRPr sz="1000">
                        <a:latin typeface="Georgia"/>
                        <a:cs typeface="Georgia"/>
                      </a:endParaRPr>
                    </a:p>
                  </a:txBody>
                  <a:tcPr marL="0" marR="0" marT="0" marB="0"/>
                </a:tc>
                <a:extLst>
                  <a:ext uri="{0D108BD9-81ED-4DB2-BD59-A6C34878D82A}">
                    <a16:rowId xmlns:a16="http://schemas.microsoft.com/office/drawing/2014/main" val="10010"/>
                  </a:ext>
                </a:extLst>
              </a:tr>
            </a:tbl>
          </a:graphicData>
        </a:graphic>
      </p:graphicFrame>
      <p:sp>
        <p:nvSpPr>
          <p:cNvPr id="23" name="object 23"/>
          <p:cNvSpPr txBox="1"/>
          <p:nvPr/>
        </p:nvSpPr>
        <p:spPr>
          <a:xfrm>
            <a:off x="3306394" y="2840144"/>
            <a:ext cx="95440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Georgia"/>
                <a:cs typeface="Georgia"/>
              </a:rPr>
              <a:t>(Trask</a:t>
            </a:r>
            <a:r>
              <a:rPr sz="1000" spc="25" dirty="0">
                <a:latin typeface="Georgia"/>
                <a:cs typeface="Georgia"/>
              </a:rPr>
              <a:t> </a:t>
            </a:r>
            <a:r>
              <a:rPr sz="1000" spc="-35" dirty="0">
                <a:latin typeface="Georgia"/>
                <a:cs typeface="Georgia"/>
              </a:rPr>
              <a:t>1996:225)</a:t>
            </a:r>
            <a:endParaRPr sz="1000">
              <a:latin typeface="Georgia"/>
              <a:cs typeface="Georgia"/>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7" name="object 7"/>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70" dirty="0">
                <a:solidFill>
                  <a:srgbClr val="04064C"/>
                </a:solidFill>
              </a:rPr>
              <a:t>格里姆定律</a:t>
            </a:r>
            <a:endParaRPr sz="2050" dirty="0"/>
          </a:p>
        </p:txBody>
      </p:sp>
      <p:sp>
        <p:nvSpPr>
          <p:cNvPr id="22" name="object 22"/>
          <p:cNvSpPr txBox="1"/>
          <p:nvPr/>
        </p:nvSpPr>
        <p:spPr>
          <a:xfrm>
            <a:off x="347294" y="749513"/>
            <a:ext cx="379095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60" dirty="0">
                <a:latin typeface="PMingLiU"/>
                <a:cs typeface="PMingLiU"/>
              </a:rPr>
              <a:t>格里姆定律</a:t>
            </a:r>
            <a:r>
              <a:rPr lang="zh-CN" altLang="en-US" sz="1400" spc="105" dirty="0">
                <a:latin typeface="PMingLiU"/>
                <a:cs typeface="PMingLiU"/>
              </a:rPr>
              <a:t>（第一次日耳曼语辅音推移</a:t>
            </a:r>
            <a:r>
              <a:rPr lang="zh-CN" altLang="en-US" sz="1400" spc="75" dirty="0">
                <a:latin typeface="PMingLiU"/>
                <a:cs typeface="PMingLiU"/>
              </a:rPr>
              <a:t>）</a:t>
            </a:r>
            <a:endParaRPr sz="1400" dirty="0">
              <a:latin typeface="PMingLiU"/>
              <a:cs typeface="PMingLiU"/>
            </a:endParaRPr>
          </a:p>
        </p:txBody>
      </p:sp>
      <p:sp>
        <p:nvSpPr>
          <p:cNvPr id="26" name="object 26"/>
          <p:cNvSpPr txBox="1"/>
          <p:nvPr/>
        </p:nvSpPr>
        <p:spPr>
          <a:xfrm>
            <a:off x="347294" y="2122655"/>
            <a:ext cx="3479165" cy="984308"/>
          </a:xfrm>
          <a:prstGeom prst="rect">
            <a:avLst/>
          </a:prstGeom>
        </p:spPr>
        <p:txBody>
          <a:bodyPr vert="horz" wrap="square" lIns="0" tIns="11430" rIns="0" bIns="0" rtlCol="0">
            <a:spAutoFit/>
          </a:bodyPr>
          <a:lstStyle/>
          <a:p>
            <a:pPr marL="12700" marR="5080">
              <a:lnSpc>
                <a:spcPct val="153300"/>
              </a:lnSpc>
              <a:spcBef>
                <a:spcPts val="90"/>
              </a:spcBef>
            </a:pPr>
            <a:r>
              <a:rPr lang="zh-CN" altLang="en-US" sz="1400" spc="35" dirty="0">
                <a:latin typeface="PMingLiU"/>
                <a:cs typeface="PMingLiU"/>
              </a:rPr>
              <a:t>清声不送气塞音（</a:t>
            </a:r>
            <a:r>
              <a:rPr lang="en-US" altLang="zh-CN" sz="1400" spc="35" dirty="0">
                <a:latin typeface="PMingLiU"/>
                <a:cs typeface="PMingLiU"/>
              </a:rPr>
              <a:t>plosive</a:t>
            </a:r>
            <a:r>
              <a:rPr lang="zh-CN" altLang="en-US" sz="1400" spc="35" dirty="0">
                <a:latin typeface="PMingLiU"/>
                <a:cs typeface="PMingLiU"/>
              </a:rPr>
              <a:t>）→</a:t>
            </a:r>
            <a:r>
              <a:rPr lang="en-US" altLang="zh-CN" sz="1400" spc="35" dirty="0">
                <a:latin typeface="PMingLiU"/>
                <a:cs typeface="PMingLiU"/>
              </a:rPr>
              <a:t>[+</a:t>
            </a:r>
            <a:r>
              <a:rPr lang="zh-CN" altLang="en-US" sz="1400" spc="35" dirty="0">
                <a:latin typeface="PMingLiU"/>
                <a:cs typeface="PMingLiU"/>
              </a:rPr>
              <a:t>摩擦音</a:t>
            </a:r>
            <a:r>
              <a:rPr lang="en-US" altLang="zh-CN" sz="1400" spc="35" dirty="0">
                <a:latin typeface="PMingLiU"/>
                <a:cs typeface="PMingLiU"/>
              </a:rPr>
              <a:t>]</a:t>
            </a:r>
            <a:r>
              <a:rPr sz="1400" spc="65" dirty="0">
                <a:latin typeface="PMingLiU"/>
                <a:cs typeface="PMingLiU"/>
              </a:rPr>
              <a:t> </a:t>
            </a:r>
            <a:endParaRPr lang="en-US" sz="1400" spc="65" dirty="0">
              <a:latin typeface="PMingLiU"/>
              <a:cs typeface="PMingLiU"/>
            </a:endParaRPr>
          </a:p>
          <a:p>
            <a:pPr marL="12700" marR="5080">
              <a:lnSpc>
                <a:spcPct val="153300"/>
              </a:lnSpc>
              <a:spcBef>
                <a:spcPts val="90"/>
              </a:spcBef>
            </a:pPr>
            <a:r>
              <a:rPr lang="zh-CN" altLang="en-US" sz="1400" spc="65" dirty="0">
                <a:latin typeface="PMingLiU"/>
                <a:cs typeface="PMingLiU"/>
              </a:rPr>
              <a:t>浊声不送气塞音→</a:t>
            </a:r>
            <a:r>
              <a:rPr lang="en-US" altLang="zh-CN" sz="1400" spc="65" dirty="0">
                <a:latin typeface="PMingLiU"/>
                <a:cs typeface="PMingLiU"/>
              </a:rPr>
              <a:t>[-</a:t>
            </a:r>
            <a:r>
              <a:rPr lang="zh-CN" altLang="en-US" sz="1400" spc="65" dirty="0">
                <a:latin typeface="PMingLiU"/>
                <a:cs typeface="PMingLiU"/>
              </a:rPr>
              <a:t>带声</a:t>
            </a:r>
            <a:r>
              <a:rPr lang="en-US" altLang="zh-CN" sz="1400" spc="65" dirty="0">
                <a:latin typeface="PMingLiU"/>
                <a:cs typeface="PMingLiU"/>
              </a:rPr>
              <a:t>]</a:t>
            </a:r>
            <a:endParaRPr lang="en-US" sz="1400" spc="50" dirty="0">
              <a:latin typeface="PMingLiU"/>
              <a:cs typeface="PMingLiU"/>
            </a:endParaRPr>
          </a:p>
          <a:p>
            <a:pPr marL="12700" marR="5080">
              <a:lnSpc>
                <a:spcPct val="153300"/>
              </a:lnSpc>
              <a:spcBef>
                <a:spcPts val="90"/>
              </a:spcBef>
            </a:pPr>
            <a:r>
              <a:rPr lang="zh-CN" altLang="en-US" sz="1400" spc="10" dirty="0">
                <a:latin typeface="PMingLiU"/>
                <a:cs typeface="PMingLiU"/>
              </a:rPr>
              <a:t>浊声送气塞音→</a:t>
            </a:r>
            <a:r>
              <a:rPr lang="en-US" altLang="zh-CN" sz="1400" spc="10" dirty="0">
                <a:latin typeface="PMingLiU"/>
                <a:cs typeface="PMingLiU"/>
              </a:rPr>
              <a:t>[-</a:t>
            </a:r>
            <a:r>
              <a:rPr lang="zh-CN" altLang="en-US" sz="1400" spc="10" dirty="0">
                <a:latin typeface="PMingLiU"/>
                <a:cs typeface="PMingLiU"/>
              </a:rPr>
              <a:t>送气</a:t>
            </a:r>
            <a:r>
              <a:rPr lang="en-US" altLang="zh-CN" sz="1400" spc="10" dirty="0">
                <a:latin typeface="PMingLiU"/>
                <a:cs typeface="PMingLiU"/>
              </a:rPr>
              <a:t>]</a:t>
            </a:r>
            <a:endParaRPr sz="1400" dirty="0">
              <a:latin typeface="PMingLiU"/>
              <a:cs typeface="PMingLiU"/>
            </a:endParaRPr>
          </a:p>
        </p:txBody>
      </p:sp>
      <p:pic>
        <p:nvPicPr>
          <p:cNvPr id="28" name="图片 27">
            <a:extLst>
              <a:ext uri="{FF2B5EF4-FFF2-40B4-BE49-F238E27FC236}">
                <a16:creationId xmlns:a16="http://schemas.microsoft.com/office/drawing/2014/main" id="{044156DD-947B-C039-14CC-EB0F2241C8F7}"/>
              </a:ext>
            </a:extLst>
          </p:cNvPr>
          <p:cNvPicPr>
            <a:picLocks noChangeAspect="1"/>
          </p:cNvPicPr>
          <p:nvPr/>
        </p:nvPicPr>
        <p:blipFill>
          <a:blip r:embed="rId3"/>
          <a:stretch>
            <a:fillRect/>
          </a:stretch>
        </p:blipFill>
        <p:spPr>
          <a:xfrm>
            <a:off x="1088389" y="1208176"/>
            <a:ext cx="2347163" cy="914479"/>
          </a:xfrm>
          <a:prstGeom prst="rect">
            <a:avLst/>
          </a:prstGeom>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8" name="object 8"/>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5" dirty="0">
                <a:solidFill>
                  <a:srgbClr val="04064C"/>
                </a:solidFill>
              </a:rPr>
              <a:t>格里姆定律的一个例外</a:t>
            </a:r>
            <a:endParaRPr sz="2050" dirty="0"/>
          </a:p>
        </p:txBody>
      </p:sp>
      <p:sp>
        <p:nvSpPr>
          <p:cNvPr id="23" name="object 23"/>
          <p:cNvSpPr txBox="1"/>
          <p:nvPr/>
        </p:nvSpPr>
        <p:spPr>
          <a:xfrm>
            <a:off x="2926054" y="2488143"/>
            <a:ext cx="1335405" cy="244475"/>
          </a:xfrm>
          <a:prstGeom prst="rect">
            <a:avLst/>
          </a:prstGeom>
        </p:spPr>
        <p:txBody>
          <a:bodyPr vert="horz" wrap="square" lIns="0" tIns="17145" rIns="0" bIns="0" rtlCol="0">
            <a:spAutoFit/>
          </a:bodyPr>
          <a:lstStyle/>
          <a:p>
            <a:pPr marL="12700">
              <a:lnSpc>
                <a:spcPct val="100000"/>
              </a:lnSpc>
              <a:spcBef>
                <a:spcPts val="135"/>
              </a:spcBef>
            </a:pPr>
            <a:r>
              <a:rPr sz="1400" spc="90" dirty="0">
                <a:latin typeface="PMingLiU"/>
                <a:cs typeface="PMingLiU"/>
              </a:rPr>
              <a:t>(Trask</a:t>
            </a:r>
            <a:r>
              <a:rPr sz="1400" spc="55" dirty="0">
                <a:latin typeface="PMingLiU"/>
                <a:cs typeface="PMingLiU"/>
              </a:rPr>
              <a:t> </a:t>
            </a:r>
            <a:r>
              <a:rPr sz="1400" spc="45" dirty="0">
                <a:latin typeface="PMingLiU"/>
                <a:cs typeface="PMingLiU"/>
              </a:rPr>
              <a:t>1996:225)</a:t>
            </a:r>
            <a:endParaRPr sz="1400">
              <a:latin typeface="PMingLiU"/>
              <a:cs typeface="PMingLiU"/>
            </a:endParaRPr>
          </a:p>
        </p:txBody>
      </p:sp>
      <p:pic>
        <p:nvPicPr>
          <p:cNvPr id="25" name="图片 24">
            <a:extLst>
              <a:ext uri="{FF2B5EF4-FFF2-40B4-BE49-F238E27FC236}">
                <a16:creationId xmlns:a16="http://schemas.microsoft.com/office/drawing/2014/main" id="{AA18973D-25C5-C266-E39C-F84B6C412FC7}"/>
              </a:ext>
            </a:extLst>
          </p:cNvPr>
          <p:cNvPicPr>
            <a:picLocks noChangeAspect="1"/>
          </p:cNvPicPr>
          <p:nvPr/>
        </p:nvPicPr>
        <p:blipFill>
          <a:blip r:embed="rId3"/>
          <a:stretch>
            <a:fillRect/>
          </a:stretch>
        </p:blipFill>
        <p:spPr>
          <a:xfrm>
            <a:off x="190316" y="945447"/>
            <a:ext cx="4229467" cy="1569856"/>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90" dirty="0">
                <a:solidFill>
                  <a:srgbClr val="04064C"/>
                </a:solidFill>
              </a:rPr>
              <a:t>今天的内容</a:t>
            </a:r>
            <a:endParaRPr sz="2050" dirty="0"/>
          </a:p>
        </p:txBody>
      </p:sp>
      <p:pic>
        <p:nvPicPr>
          <p:cNvPr id="6" name="object 6"/>
          <p:cNvPicPr/>
          <p:nvPr/>
        </p:nvPicPr>
        <p:blipFill>
          <a:blip r:embed="rId3" cstate="print"/>
          <a:stretch>
            <a:fillRect/>
          </a:stretch>
        </p:blipFill>
        <p:spPr>
          <a:xfrm>
            <a:off x="297243" y="646163"/>
            <a:ext cx="203962" cy="203962"/>
          </a:xfrm>
          <a:prstGeom prst="rect">
            <a:avLst/>
          </a:prstGeom>
        </p:spPr>
      </p:pic>
      <p:sp>
        <p:nvSpPr>
          <p:cNvPr id="7" name="object 7"/>
          <p:cNvSpPr txBox="1"/>
          <p:nvPr/>
        </p:nvSpPr>
        <p:spPr>
          <a:xfrm>
            <a:off x="359638" y="666850"/>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solidFill>
                  <a:srgbClr val="FFF2E5"/>
                </a:solidFill>
                <a:latin typeface="Palatino Linotype"/>
                <a:cs typeface="Palatino Linotype"/>
              </a:rPr>
              <a:t>1</a:t>
            </a:r>
            <a:endParaRPr sz="800">
              <a:latin typeface="Palatino Linotype"/>
              <a:cs typeface="Palatino Linotype"/>
            </a:endParaRPr>
          </a:p>
        </p:txBody>
      </p:sp>
      <p:pic>
        <p:nvPicPr>
          <p:cNvPr id="8" name="object 8"/>
          <p:cNvPicPr/>
          <p:nvPr/>
        </p:nvPicPr>
        <p:blipFill>
          <a:blip r:embed="rId4" cstate="print"/>
          <a:stretch>
            <a:fillRect/>
          </a:stretch>
        </p:blipFill>
        <p:spPr>
          <a:xfrm>
            <a:off x="297243" y="1107135"/>
            <a:ext cx="203962" cy="203962"/>
          </a:xfrm>
          <a:prstGeom prst="rect">
            <a:avLst/>
          </a:prstGeom>
        </p:spPr>
      </p:pic>
      <p:sp>
        <p:nvSpPr>
          <p:cNvPr id="9" name="object 9"/>
          <p:cNvSpPr txBox="1"/>
          <p:nvPr/>
        </p:nvSpPr>
        <p:spPr>
          <a:xfrm>
            <a:off x="359638" y="1127809"/>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solidFill>
                  <a:srgbClr val="FFF2E5"/>
                </a:solidFill>
                <a:latin typeface="Palatino Linotype"/>
                <a:cs typeface="Palatino Linotype"/>
              </a:rPr>
              <a:t>2</a:t>
            </a:r>
            <a:endParaRPr sz="800">
              <a:latin typeface="Palatino Linotype"/>
              <a:cs typeface="Palatino Linotype"/>
            </a:endParaRPr>
          </a:p>
        </p:txBody>
      </p:sp>
      <p:pic>
        <p:nvPicPr>
          <p:cNvPr id="10" name="object 10"/>
          <p:cNvPicPr/>
          <p:nvPr/>
        </p:nvPicPr>
        <p:blipFill>
          <a:blip r:embed="rId5" cstate="print"/>
          <a:stretch>
            <a:fillRect/>
          </a:stretch>
        </p:blipFill>
        <p:spPr>
          <a:xfrm>
            <a:off x="297243" y="1568107"/>
            <a:ext cx="203962" cy="203962"/>
          </a:xfrm>
          <a:prstGeom prst="rect">
            <a:avLst/>
          </a:prstGeom>
        </p:spPr>
      </p:pic>
      <p:sp>
        <p:nvSpPr>
          <p:cNvPr id="11" name="object 11"/>
          <p:cNvSpPr txBox="1"/>
          <p:nvPr/>
        </p:nvSpPr>
        <p:spPr>
          <a:xfrm>
            <a:off x="359638" y="1588781"/>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solidFill>
                  <a:srgbClr val="FFF2E5"/>
                </a:solidFill>
                <a:latin typeface="Palatino Linotype"/>
                <a:cs typeface="Palatino Linotype"/>
              </a:rPr>
              <a:t>3</a:t>
            </a:r>
            <a:endParaRPr sz="800">
              <a:latin typeface="Palatino Linotype"/>
              <a:cs typeface="Palatino Linotype"/>
            </a:endParaRPr>
          </a:p>
        </p:txBody>
      </p:sp>
      <p:pic>
        <p:nvPicPr>
          <p:cNvPr id="12" name="object 12"/>
          <p:cNvPicPr/>
          <p:nvPr/>
        </p:nvPicPr>
        <p:blipFill>
          <a:blip r:embed="rId6" cstate="print"/>
          <a:stretch>
            <a:fillRect/>
          </a:stretch>
        </p:blipFill>
        <p:spPr>
          <a:xfrm>
            <a:off x="297243" y="2062734"/>
            <a:ext cx="203962" cy="203962"/>
          </a:xfrm>
          <a:prstGeom prst="rect">
            <a:avLst/>
          </a:prstGeom>
        </p:spPr>
      </p:pic>
      <p:sp>
        <p:nvSpPr>
          <p:cNvPr id="13" name="object 13"/>
          <p:cNvSpPr txBox="1"/>
          <p:nvPr/>
        </p:nvSpPr>
        <p:spPr>
          <a:xfrm>
            <a:off x="359638" y="2083408"/>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solidFill>
                  <a:srgbClr val="FFF2E5"/>
                </a:solidFill>
                <a:latin typeface="Palatino Linotype"/>
                <a:cs typeface="Palatino Linotype"/>
              </a:rPr>
              <a:t>4</a:t>
            </a:r>
            <a:endParaRPr sz="800">
              <a:latin typeface="Palatino Linotype"/>
              <a:cs typeface="Palatino Linotype"/>
            </a:endParaRPr>
          </a:p>
        </p:txBody>
      </p:sp>
      <p:pic>
        <p:nvPicPr>
          <p:cNvPr id="14" name="object 14"/>
          <p:cNvPicPr/>
          <p:nvPr/>
        </p:nvPicPr>
        <p:blipFill>
          <a:blip r:embed="rId7" cstate="print"/>
          <a:stretch>
            <a:fillRect/>
          </a:stretch>
        </p:blipFill>
        <p:spPr>
          <a:xfrm>
            <a:off x="589024" y="2416175"/>
            <a:ext cx="83146" cy="83146"/>
          </a:xfrm>
          <a:prstGeom prst="rect">
            <a:avLst/>
          </a:prstGeom>
        </p:spPr>
      </p:pic>
      <p:pic>
        <p:nvPicPr>
          <p:cNvPr id="15" name="object 15"/>
          <p:cNvPicPr/>
          <p:nvPr/>
        </p:nvPicPr>
        <p:blipFill>
          <a:blip r:embed="rId8" cstate="print"/>
          <a:stretch>
            <a:fillRect/>
          </a:stretch>
        </p:blipFill>
        <p:spPr>
          <a:xfrm>
            <a:off x="590626" y="2644775"/>
            <a:ext cx="83146" cy="83146"/>
          </a:xfrm>
          <a:prstGeom prst="rect">
            <a:avLst/>
          </a:prstGeom>
        </p:spPr>
      </p:pic>
      <p:sp>
        <p:nvSpPr>
          <p:cNvPr id="16" name="object 16"/>
          <p:cNvSpPr txBox="1"/>
          <p:nvPr/>
        </p:nvSpPr>
        <p:spPr>
          <a:xfrm>
            <a:off x="552450" y="608162"/>
            <a:ext cx="3359785" cy="2791213"/>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00" dirty="0">
                <a:solidFill>
                  <a:srgbClr val="04064C"/>
                </a:solidFill>
                <a:latin typeface="PMingLiU"/>
                <a:cs typeface="PMingLiU"/>
              </a:rPr>
              <a:t>印欧语系的发现史概要</a:t>
            </a:r>
            <a:endParaRPr sz="1400" dirty="0">
              <a:latin typeface="PMingLiU"/>
              <a:cs typeface="PMingLiU"/>
            </a:endParaRPr>
          </a:p>
          <a:p>
            <a:pPr marL="12700" marR="159385">
              <a:lnSpc>
                <a:spcPct val="100800"/>
              </a:lnSpc>
              <a:spcBef>
                <a:spcPts val="240"/>
              </a:spcBef>
            </a:pPr>
            <a:endParaRPr lang="en-US" altLang="zh-CN" sz="1400" spc="80" dirty="0">
              <a:solidFill>
                <a:srgbClr val="04064C"/>
              </a:solidFill>
              <a:latin typeface="PMingLiU"/>
              <a:cs typeface="PMingLiU"/>
            </a:endParaRPr>
          </a:p>
          <a:p>
            <a:pPr marL="12700" marR="159385">
              <a:lnSpc>
                <a:spcPct val="100800"/>
              </a:lnSpc>
              <a:spcBef>
                <a:spcPts val="240"/>
              </a:spcBef>
            </a:pPr>
            <a:r>
              <a:rPr lang="zh-CN" altLang="en-US" sz="1400" spc="80" dirty="0">
                <a:solidFill>
                  <a:srgbClr val="04064C"/>
                </a:solidFill>
                <a:latin typeface="PMingLiU"/>
                <a:cs typeface="PMingLiU"/>
              </a:rPr>
              <a:t>印欧语系内的语族</a:t>
            </a:r>
            <a:endParaRPr lang="en-US" altLang="zh-CN" sz="1400" spc="80" dirty="0">
              <a:solidFill>
                <a:srgbClr val="04064C"/>
              </a:solidFill>
              <a:latin typeface="PMingLiU"/>
              <a:cs typeface="PMingLiU"/>
            </a:endParaRPr>
          </a:p>
          <a:p>
            <a:pPr marL="12700" marR="159385">
              <a:lnSpc>
                <a:spcPct val="100800"/>
              </a:lnSpc>
              <a:spcBef>
                <a:spcPts val="240"/>
              </a:spcBef>
            </a:pPr>
            <a:endParaRPr lang="en-US" altLang="zh-CN" sz="1400" spc="80" dirty="0">
              <a:solidFill>
                <a:srgbClr val="04064C"/>
              </a:solidFill>
              <a:latin typeface="PMingLiU"/>
              <a:cs typeface="PMingLiU"/>
            </a:endParaRPr>
          </a:p>
          <a:p>
            <a:pPr marL="12700" marR="159385">
              <a:lnSpc>
                <a:spcPct val="100800"/>
              </a:lnSpc>
              <a:spcBef>
                <a:spcPts val="240"/>
              </a:spcBef>
            </a:pPr>
            <a:r>
              <a:rPr lang="zh-CN" altLang="en-US" sz="1400" spc="80" dirty="0">
                <a:solidFill>
                  <a:srgbClr val="04064C"/>
                </a:solidFill>
                <a:latin typeface="PMingLiU"/>
                <a:cs typeface="PMingLiU"/>
              </a:rPr>
              <a:t>比较方法与历史语言学</a:t>
            </a:r>
            <a:endParaRPr sz="1400" dirty="0">
              <a:latin typeface="PMingLiU"/>
              <a:cs typeface="PMingLiU"/>
            </a:endParaRPr>
          </a:p>
          <a:p>
            <a:pPr marL="12700" marR="142875">
              <a:lnSpc>
                <a:spcPct val="100800"/>
              </a:lnSpc>
              <a:spcBef>
                <a:spcPts val="245"/>
              </a:spcBef>
            </a:pPr>
            <a:endParaRPr lang="en-US" altLang="zh-CN" sz="1400" spc="110" dirty="0">
              <a:solidFill>
                <a:srgbClr val="04064C"/>
              </a:solidFill>
              <a:latin typeface="PMingLiU"/>
              <a:cs typeface="PMingLiU"/>
            </a:endParaRPr>
          </a:p>
          <a:p>
            <a:pPr marL="12700" marR="142875">
              <a:lnSpc>
                <a:spcPct val="100800"/>
              </a:lnSpc>
              <a:spcBef>
                <a:spcPts val="245"/>
              </a:spcBef>
            </a:pPr>
            <a:r>
              <a:rPr lang="zh-CN" altLang="en-US" sz="1400" spc="110" dirty="0">
                <a:solidFill>
                  <a:srgbClr val="04064C"/>
                </a:solidFill>
                <a:latin typeface="PMingLiU"/>
                <a:cs typeface="PMingLiU"/>
              </a:rPr>
              <a:t>音变和音位规则</a:t>
            </a:r>
            <a:endParaRPr sz="1400" dirty="0">
              <a:latin typeface="PMingLiU"/>
              <a:cs typeface="PMingLiU"/>
            </a:endParaRPr>
          </a:p>
          <a:p>
            <a:pPr marL="188595" marR="250825" indent="-176530">
              <a:lnSpc>
                <a:spcPct val="100800"/>
              </a:lnSpc>
              <a:spcBef>
                <a:spcPts val="505"/>
              </a:spcBef>
            </a:pPr>
            <a:r>
              <a:rPr lang="zh-CN" altLang="en-US" sz="1400" spc="90" dirty="0">
                <a:solidFill>
                  <a:srgbClr val="04064C"/>
                </a:solidFill>
                <a:latin typeface="PMingLiU"/>
                <a:cs typeface="PMingLiU"/>
              </a:rPr>
              <a:t>   格里姆定律和维尔纳定律</a:t>
            </a:r>
            <a:endParaRPr lang="en-US" altLang="zh-CN" sz="1400" spc="90" dirty="0">
              <a:solidFill>
                <a:srgbClr val="04064C"/>
              </a:solidFill>
              <a:latin typeface="PMingLiU"/>
              <a:cs typeface="PMingLiU"/>
            </a:endParaRPr>
          </a:p>
          <a:p>
            <a:pPr marL="12700" marR="39370">
              <a:lnSpc>
                <a:spcPct val="131000"/>
              </a:lnSpc>
              <a:spcBef>
                <a:spcPts val="5"/>
              </a:spcBef>
            </a:pPr>
            <a:r>
              <a:rPr lang="zh-CN" altLang="en-US" sz="1400" spc="75" dirty="0">
                <a:solidFill>
                  <a:srgbClr val="04064C"/>
                </a:solidFill>
                <a:latin typeface="PMingLiU"/>
                <a:cs typeface="PMingLiU"/>
              </a:rPr>
              <a:t>   英语元音大推移</a:t>
            </a:r>
            <a:endParaRPr lang="en-US" altLang="zh-CN" sz="1400" spc="75" dirty="0">
              <a:solidFill>
                <a:srgbClr val="04064C"/>
              </a:solidFill>
              <a:latin typeface="PMingLiU"/>
              <a:cs typeface="PMingLiU"/>
            </a:endParaRPr>
          </a:p>
          <a:p>
            <a:pPr marL="12700" marR="39370">
              <a:lnSpc>
                <a:spcPct val="131000"/>
              </a:lnSpc>
              <a:spcBef>
                <a:spcPts val="5"/>
              </a:spcBef>
            </a:pPr>
            <a:r>
              <a:rPr lang="zh-CN" altLang="en-US" sz="1400" spc="75" dirty="0">
                <a:solidFill>
                  <a:srgbClr val="04064C"/>
                </a:solidFill>
                <a:latin typeface="PMingLiU"/>
                <a:cs typeface="PMingLiU"/>
              </a:rPr>
              <a:t>历史语言学的其他方法</a:t>
            </a:r>
            <a:endParaRPr lang="en-US" altLang="zh-CN" sz="1400" spc="75" dirty="0">
              <a:solidFill>
                <a:srgbClr val="04064C"/>
              </a:solidFill>
              <a:latin typeface="PMingLiU"/>
              <a:cs typeface="PMingLiU"/>
            </a:endParaRPr>
          </a:p>
          <a:p>
            <a:pPr marL="12700" marR="39370">
              <a:lnSpc>
                <a:spcPct val="131000"/>
              </a:lnSpc>
              <a:spcBef>
                <a:spcPts val="5"/>
              </a:spcBef>
            </a:pPr>
            <a:r>
              <a:rPr lang="zh-CN" altLang="en-US" sz="1400" spc="75" dirty="0">
                <a:solidFill>
                  <a:srgbClr val="04064C"/>
                </a:solidFill>
                <a:latin typeface="PMingLiU"/>
                <a:cs typeface="PMingLiU"/>
              </a:rPr>
              <a:t>重建刻画谱系树模型</a:t>
            </a:r>
            <a:endParaRPr sz="1400" dirty="0">
              <a:latin typeface="PMingLiU"/>
              <a:cs typeface="PMingLiU"/>
            </a:endParaRPr>
          </a:p>
        </p:txBody>
      </p:sp>
      <p:pic>
        <p:nvPicPr>
          <p:cNvPr id="17" name="object 17"/>
          <p:cNvPicPr/>
          <p:nvPr/>
        </p:nvPicPr>
        <p:blipFill>
          <a:blip r:embed="rId4" cstate="print"/>
          <a:stretch>
            <a:fillRect/>
          </a:stretch>
        </p:blipFill>
        <p:spPr>
          <a:xfrm>
            <a:off x="297059" y="2866782"/>
            <a:ext cx="203962" cy="203961"/>
          </a:xfrm>
          <a:prstGeom prst="rect">
            <a:avLst/>
          </a:prstGeom>
        </p:spPr>
      </p:pic>
      <p:sp>
        <p:nvSpPr>
          <p:cNvPr id="18" name="object 18"/>
          <p:cNvSpPr txBox="1"/>
          <p:nvPr/>
        </p:nvSpPr>
        <p:spPr>
          <a:xfrm>
            <a:off x="359638" y="2873375"/>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solidFill>
                  <a:srgbClr val="FFF2E5"/>
                </a:solidFill>
                <a:latin typeface="Palatino Linotype"/>
                <a:cs typeface="Palatino Linotype"/>
              </a:rPr>
              <a:t>5</a:t>
            </a:r>
            <a:endParaRPr sz="800" dirty="0">
              <a:latin typeface="Palatino Linotype"/>
              <a:cs typeface="Palatino Linotype"/>
            </a:endParaRPr>
          </a:p>
        </p:txBody>
      </p:sp>
      <p:pic>
        <p:nvPicPr>
          <p:cNvPr id="19" name="object 19"/>
          <p:cNvPicPr/>
          <p:nvPr/>
        </p:nvPicPr>
        <p:blipFill>
          <a:blip r:embed="rId9" cstate="print"/>
          <a:stretch>
            <a:fillRect/>
          </a:stretch>
        </p:blipFill>
        <p:spPr>
          <a:xfrm>
            <a:off x="297059" y="3157448"/>
            <a:ext cx="203962" cy="203961"/>
          </a:xfrm>
          <a:prstGeom prst="rect">
            <a:avLst/>
          </a:prstGeom>
        </p:spPr>
      </p:pic>
      <p:sp>
        <p:nvSpPr>
          <p:cNvPr id="20" name="object 20"/>
          <p:cNvSpPr txBox="1"/>
          <p:nvPr/>
        </p:nvSpPr>
        <p:spPr>
          <a:xfrm>
            <a:off x="359638" y="3178175"/>
            <a:ext cx="79375" cy="147320"/>
          </a:xfrm>
          <a:prstGeom prst="rect">
            <a:avLst/>
          </a:prstGeom>
        </p:spPr>
        <p:txBody>
          <a:bodyPr vert="horz" wrap="square" lIns="0" tIns="12065" rIns="0" bIns="0" rtlCol="0">
            <a:spAutoFit/>
          </a:bodyPr>
          <a:lstStyle/>
          <a:p>
            <a:pPr marL="12700">
              <a:lnSpc>
                <a:spcPct val="100000"/>
              </a:lnSpc>
              <a:spcBef>
                <a:spcPts val="95"/>
              </a:spcBef>
            </a:pPr>
            <a:r>
              <a:rPr sz="800" spc="20" dirty="0">
                <a:solidFill>
                  <a:srgbClr val="FFF2E5"/>
                </a:solidFill>
                <a:latin typeface="Palatino Linotype"/>
                <a:cs typeface="Palatino Linotype"/>
              </a:rPr>
              <a:t>6</a:t>
            </a:r>
            <a:endParaRPr sz="800" dirty="0">
              <a:latin typeface="Palatino Linotype"/>
              <a:cs typeface="Palatino Linotype"/>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9" name="object 9"/>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50" dirty="0">
                <a:solidFill>
                  <a:srgbClr val="04064C"/>
                </a:solidFill>
              </a:rPr>
              <a:t>有条件音变</a:t>
            </a:r>
            <a:endParaRPr sz="2050" dirty="0"/>
          </a:p>
        </p:txBody>
      </p:sp>
      <p:pic>
        <p:nvPicPr>
          <p:cNvPr id="22" name="object 22"/>
          <p:cNvPicPr/>
          <p:nvPr/>
        </p:nvPicPr>
        <p:blipFill>
          <a:blip r:embed="rId3" cstate="print"/>
          <a:stretch>
            <a:fillRect/>
          </a:stretch>
        </p:blipFill>
        <p:spPr>
          <a:xfrm>
            <a:off x="544449" y="1151826"/>
            <a:ext cx="83146" cy="83146"/>
          </a:xfrm>
          <a:prstGeom prst="rect">
            <a:avLst/>
          </a:prstGeom>
        </p:spPr>
      </p:pic>
      <p:sp>
        <p:nvSpPr>
          <p:cNvPr id="23" name="object 23"/>
          <p:cNvSpPr txBox="1"/>
          <p:nvPr/>
        </p:nvSpPr>
        <p:spPr>
          <a:xfrm>
            <a:off x="704100" y="1042604"/>
            <a:ext cx="4115550" cy="1358642"/>
          </a:xfrm>
          <a:prstGeom prst="rect">
            <a:avLst/>
          </a:prstGeom>
        </p:spPr>
        <p:txBody>
          <a:bodyPr vert="horz" wrap="square" lIns="0" tIns="15240" rIns="0" bIns="0" rtlCol="0">
            <a:spAutoFit/>
          </a:bodyPr>
          <a:lstStyle/>
          <a:p>
            <a:pPr marL="12700" marR="1050925">
              <a:lnSpc>
                <a:spcPct val="100800"/>
              </a:lnSpc>
              <a:spcBef>
                <a:spcPts val="120"/>
              </a:spcBef>
            </a:pPr>
            <a:r>
              <a:rPr lang="zh-CN" altLang="en-US" sz="1400" spc="-60" dirty="0">
                <a:latin typeface="PMingLiU"/>
                <a:cs typeface="PMingLiU"/>
              </a:rPr>
              <a:t>格里姆定律只适用于某些语境</a:t>
            </a:r>
            <a:endParaRPr lang="en-US" altLang="zh-CN" sz="1400" spc="-60" dirty="0">
              <a:latin typeface="PMingLiU"/>
              <a:cs typeface="PMingLiU"/>
            </a:endParaRPr>
          </a:p>
          <a:p>
            <a:pPr marL="12700" marR="1050925">
              <a:lnSpc>
                <a:spcPct val="100800"/>
              </a:lnSpc>
              <a:spcBef>
                <a:spcPts val="120"/>
              </a:spcBef>
            </a:pPr>
            <a:endParaRPr lang="en-US" altLang="zh-CN" sz="1400" dirty="0">
              <a:latin typeface="PMingLiU"/>
              <a:cs typeface="PMingLiU"/>
            </a:endParaRPr>
          </a:p>
          <a:p>
            <a:pPr marL="12700" marR="1050925">
              <a:lnSpc>
                <a:spcPct val="100800"/>
              </a:lnSpc>
              <a:spcBef>
                <a:spcPts val="120"/>
              </a:spcBef>
            </a:pPr>
            <a:r>
              <a:rPr lang="zh-CN" altLang="en-US" sz="1400" dirty="0">
                <a:latin typeface="PMingLiU"/>
                <a:cs typeface="PMingLiU"/>
              </a:rPr>
              <a:t>格里姆定律刻画的是</a:t>
            </a:r>
            <a:r>
              <a:rPr lang="zh-CN" altLang="en-US" sz="1400" dirty="0">
                <a:solidFill>
                  <a:srgbClr val="FF0000"/>
                </a:solidFill>
                <a:latin typeface="PMingLiU"/>
                <a:cs typeface="PMingLiU"/>
              </a:rPr>
              <a:t>有条件的</a:t>
            </a:r>
            <a:r>
              <a:rPr lang="zh-CN" altLang="en-US" sz="1400" dirty="0">
                <a:latin typeface="PMingLiU"/>
                <a:cs typeface="PMingLiU"/>
              </a:rPr>
              <a:t>音变</a:t>
            </a:r>
            <a:endParaRPr lang="en-US" altLang="zh-CN" sz="1400" dirty="0">
              <a:latin typeface="PMingLiU"/>
              <a:cs typeface="PMingLiU"/>
            </a:endParaRPr>
          </a:p>
          <a:p>
            <a:pPr marL="12700" marR="1050925">
              <a:lnSpc>
                <a:spcPct val="100800"/>
              </a:lnSpc>
              <a:spcBef>
                <a:spcPts val="120"/>
              </a:spcBef>
            </a:pPr>
            <a:endParaRPr lang="en-US" sz="1400" dirty="0">
              <a:latin typeface="PMingLiU"/>
              <a:cs typeface="PMingLiU"/>
            </a:endParaRPr>
          </a:p>
          <a:p>
            <a:pPr marL="12700" marR="1050925">
              <a:lnSpc>
                <a:spcPct val="100800"/>
              </a:lnSpc>
              <a:spcBef>
                <a:spcPts val="120"/>
              </a:spcBef>
            </a:pPr>
            <a:r>
              <a:rPr lang="zh-CN" altLang="en-US" sz="1400" dirty="0">
                <a:latin typeface="PMingLiU"/>
                <a:cs typeface="PMingLiU"/>
              </a:rPr>
              <a:t>格里姆定律不适用于如下情况：在前的音是清声阻塞音（</a:t>
            </a:r>
            <a:r>
              <a:rPr lang="en-US" altLang="zh-CN" sz="1400" dirty="0">
                <a:latin typeface="PMingLiU"/>
                <a:cs typeface="PMingLiU"/>
              </a:rPr>
              <a:t>voiceless obstruent</a:t>
            </a:r>
            <a:r>
              <a:rPr lang="zh-CN" altLang="en-US" sz="1400" dirty="0">
                <a:latin typeface="PMingLiU"/>
                <a:cs typeface="PMingLiU"/>
              </a:rPr>
              <a:t>）</a:t>
            </a:r>
            <a:endParaRPr sz="1400" dirty="0">
              <a:latin typeface="PMingLiU"/>
              <a:cs typeface="PMingLiU"/>
            </a:endParaRPr>
          </a:p>
        </p:txBody>
      </p:sp>
      <p:pic>
        <p:nvPicPr>
          <p:cNvPr id="24" name="object 24"/>
          <p:cNvPicPr/>
          <p:nvPr/>
        </p:nvPicPr>
        <p:blipFill>
          <a:blip r:embed="rId4" cstate="print"/>
          <a:stretch>
            <a:fillRect/>
          </a:stretch>
        </p:blipFill>
        <p:spPr>
          <a:xfrm>
            <a:off x="541129" y="1577975"/>
            <a:ext cx="83146" cy="83146"/>
          </a:xfrm>
          <a:prstGeom prst="rect">
            <a:avLst/>
          </a:prstGeom>
        </p:spPr>
      </p:pic>
      <p:pic>
        <p:nvPicPr>
          <p:cNvPr id="25" name="object 25"/>
          <p:cNvPicPr/>
          <p:nvPr/>
        </p:nvPicPr>
        <p:blipFill>
          <a:blip r:embed="rId5" cstate="print"/>
          <a:stretch>
            <a:fillRect/>
          </a:stretch>
        </p:blipFill>
        <p:spPr>
          <a:xfrm>
            <a:off x="541129" y="2012321"/>
            <a:ext cx="83146" cy="83146"/>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0" name="object 10"/>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5" dirty="0">
                <a:solidFill>
                  <a:srgbClr val="04064C"/>
                </a:solidFill>
              </a:rPr>
              <a:t>格里姆定律的另一个例外</a:t>
            </a:r>
            <a:endParaRPr sz="2050" dirty="0"/>
          </a:p>
        </p:txBody>
      </p:sp>
      <p:sp>
        <p:nvSpPr>
          <p:cNvPr id="22" name="object 22"/>
          <p:cNvSpPr/>
          <p:nvPr/>
        </p:nvSpPr>
        <p:spPr>
          <a:xfrm>
            <a:off x="2153589" y="1779816"/>
            <a:ext cx="49530" cy="0"/>
          </a:xfrm>
          <a:custGeom>
            <a:avLst/>
            <a:gdLst/>
            <a:ahLst/>
            <a:cxnLst/>
            <a:rect l="l" t="t" r="r" b="b"/>
            <a:pathLst>
              <a:path w="49530">
                <a:moveTo>
                  <a:pt x="0" y="0"/>
                </a:moveTo>
                <a:lnTo>
                  <a:pt x="49339" y="0"/>
                </a:lnTo>
              </a:path>
            </a:pathLst>
          </a:custGeom>
          <a:ln w="6070">
            <a:solidFill>
              <a:srgbClr val="000000"/>
            </a:solidFill>
          </a:ln>
        </p:spPr>
        <p:txBody>
          <a:bodyPr wrap="square" lIns="0" tIns="0" rIns="0" bIns="0" rtlCol="0"/>
          <a:lstStyle/>
          <a:p>
            <a:endParaRPr/>
          </a:p>
        </p:txBody>
      </p:sp>
      <p:sp>
        <p:nvSpPr>
          <p:cNvPr id="23" name="object 23"/>
          <p:cNvSpPr/>
          <p:nvPr/>
        </p:nvSpPr>
        <p:spPr>
          <a:xfrm>
            <a:off x="4008589" y="2170353"/>
            <a:ext cx="68580" cy="0"/>
          </a:xfrm>
          <a:custGeom>
            <a:avLst/>
            <a:gdLst/>
            <a:ahLst/>
            <a:cxnLst/>
            <a:rect l="l" t="t" r="r" b="b"/>
            <a:pathLst>
              <a:path w="68579">
                <a:moveTo>
                  <a:pt x="0" y="0"/>
                </a:moveTo>
                <a:lnTo>
                  <a:pt x="68326" y="0"/>
                </a:lnTo>
              </a:path>
            </a:pathLst>
          </a:custGeom>
          <a:ln w="6070">
            <a:solidFill>
              <a:srgbClr val="000000"/>
            </a:solidFill>
          </a:ln>
        </p:spPr>
        <p:txBody>
          <a:bodyPr wrap="square" lIns="0" tIns="0" rIns="0" bIns="0" rtlCol="0"/>
          <a:lstStyle/>
          <a:p>
            <a:endParaRPr/>
          </a:p>
        </p:txBody>
      </p:sp>
      <p:pic>
        <p:nvPicPr>
          <p:cNvPr id="26" name="图片 25">
            <a:extLst>
              <a:ext uri="{FF2B5EF4-FFF2-40B4-BE49-F238E27FC236}">
                <a16:creationId xmlns:a16="http://schemas.microsoft.com/office/drawing/2014/main" id="{27EDE60E-6D94-B2AD-C035-E89B2DB0A716}"/>
              </a:ext>
            </a:extLst>
          </p:cNvPr>
          <p:cNvPicPr>
            <a:picLocks noChangeAspect="1"/>
          </p:cNvPicPr>
          <p:nvPr/>
        </p:nvPicPr>
        <p:blipFill>
          <a:blip r:embed="rId3"/>
          <a:stretch>
            <a:fillRect/>
          </a:stretch>
        </p:blipFill>
        <p:spPr>
          <a:xfrm>
            <a:off x="213178" y="953067"/>
            <a:ext cx="4183743" cy="1554615"/>
          </a:xfrm>
          <a:prstGeom prst="rect">
            <a:avLst/>
          </a:prstGeom>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75382"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1" name="object 11"/>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80" dirty="0">
                <a:solidFill>
                  <a:srgbClr val="04064C"/>
                </a:solidFill>
              </a:rPr>
              <a:t>维尔纳定律：格里姆定律的例外</a:t>
            </a:r>
            <a:endParaRPr sz="2050" dirty="0"/>
          </a:p>
        </p:txBody>
      </p:sp>
      <p:sp>
        <p:nvSpPr>
          <p:cNvPr id="22" name="object 22"/>
          <p:cNvSpPr txBox="1"/>
          <p:nvPr/>
        </p:nvSpPr>
        <p:spPr>
          <a:xfrm>
            <a:off x="347294" y="1035009"/>
            <a:ext cx="3817620" cy="1023550"/>
          </a:xfrm>
          <a:prstGeom prst="rect">
            <a:avLst/>
          </a:prstGeom>
        </p:spPr>
        <p:txBody>
          <a:bodyPr vert="horz" wrap="square" lIns="0" tIns="17145" rIns="0" bIns="0" rtlCol="0">
            <a:spAutoFit/>
          </a:bodyPr>
          <a:lstStyle/>
          <a:p>
            <a:pPr marL="12700">
              <a:lnSpc>
                <a:spcPct val="100000"/>
              </a:lnSpc>
              <a:spcBef>
                <a:spcPts val="135"/>
              </a:spcBef>
            </a:pPr>
            <a:r>
              <a:rPr sz="1400" spc="95" dirty="0">
                <a:latin typeface="PMingLiU"/>
                <a:cs typeface="PMingLiU"/>
              </a:rPr>
              <a:t>Karl </a:t>
            </a:r>
            <a:r>
              <a:rPr sz="1400" spc="65" dirty="0">
                <a:latin typeface="PMingLiU"/>
                <a:cs typeface="PMingLiU"/>
              </a:rPr>
              <a:t>Verner</a:t>
            </a:r>
            <a:r>
              <a:rPr lang="zh-CN" altLang="en-US" sz="1400" spc="65" dirty="0">
                <a:latin typeface="PMingLiU"/>
                <a:cs typeface="PMingLiU"/>
              </a:rPr>
              <a:t>，丹麦语言学家</a:t>
            </a:r>
            <a:endParaRPr sz="1400" dirty="0">
              <a:latin typeface="PMingLiU"/>
              <a:cs typeface="PMingLiU"/>
            </a:endParaRPr>
          </a:p>
          <a:p>
            <a:pPr>
              <a:lnSpc>
                <a:spcPct val="100000"/>
              </a:lnSpc>
            </a:pPr>
            <a:endParaRPr sz="1400" dirty="0">
              <a:latin typeface="PMingLiU"/>
              <a:cs typeface="PMingLiU"/>
            </a:endParaRPr>
          </a:p>
          <a:p>
            <a:pPr marL="12700" marR="5080">
              <a:lnSpc>
                <a:spcPct val="100800"/>
              </a:lnSpc>
              <a:spcBef>
                <a:spcPts val="1170"/>
              </a:spcBef>
            </a:pPr>
            <a:r>
              <a:rPr lang="zh-CN" altLang="en-US" sz="1400" spc="70" dirty="0">
                <a:latin typeface="PMingLiU"/>
                <a:cs typeface="PMingLiU"/>
              </a:rPr>
              <a:t>他发现，格里姆定律的例外情况与原始印欧语中的重音有关</a:t>
            </a:r>
            <a:endParaRPr sz="1400" dirty="0">
              <a:latin typeface="PMingLiU"/>
              <a:cs typeface="PMingLiU"/>
            </a:endParaRPr>
          </a:p>
        </p:txBody>
      </p:sp>
      <p:sp>
        <p:nvSpPr>
          <p:cNvPr id="23" name="object 23"/>
          <p:cNvSpPr txBox="1"/>
          <p:nvPr/>
        </p:nvSpPr>
        <p:spPr>
          <a:xfrm>
            <a:off x="423214" y="2414432"/>
            <a:ext cx="796290" cy="384810"/>
          </a:xfrm>
          <a:prstGeom prst="rect">
            <a:avLst/>
          </a:prstGeom>
        </p:spPr>
        <p:txBody>
          <a:bodyPr vert="horz" wrap="square" lIns="0" tIns="22860" rIns="0" bIns="0" rtlCol="0">
            <a:spAutoFit/>
          </a:bodyPr>
          <a:lstStyle/>
          <a:p>
            <a:pPr marL="12700" marR="5080">
              <a:lnSpc>
                <a:spcPts val="1390"/>
              </a:lnSpc>
              <a:spcBef>
                <a:spcPts val="180"/>
              </a:spcBef>
            </a:pPr>
            <a:r>
              <a:rPr sz="1200" spc="60" dirty="0">
                <a:latin typeface="PMingLiU"/>
                <a:cs typeface="PMingLiU"/>
              </a:rPr>
              <a:t>Sanskrit  Old</a:t>
            </a:r>
            <a:r>
              <a:rPr sz="1200" spc="20" dirty="0">
                <a:latin typeface="PMingLiU"/>
                <a:cs typeface="PMingLiU"/>
              </a:rPr>
              <a:t> </a:t>
            </a:r>
            <a:r>
              <a:rPr sz="1200" spc="45" dirty="0">
                <a:latin typeface="PMingLiU"/>
                <a:cs typeface="PMingLiU"/>
              </a:rPr>
              <a:t>English</a:t>
            </a:r>
            <a:endParaRPr sz="1200">
              <a:latin typeface="PMingLiU"/>
              <a:cs typeface="PMingLiU"/>
            </a:endParaRPr>
          </a:p>
        </p:txBody>
      </p:sp>
      <p:sp>
        <p:nvSpPr>
          <p:cNvPr id="24" name="object 24"/>
          <p:cNvSpPr txBox="1"/>
          <p:nvPr/>
        </p:nvSpPr>
        <p:spPr>
          <a:xfrm>
            <a:off x="1346022" y="2414432"/>
            <a:ext cx="2624455" cy="384810"/>
          </a:xfrm>
          <a:prstGeom prst="rect">
            <a:avLst/>
          </a:prstGeom>
        </p:spPr>
        <p:txBody>
          <a:bodyPr vert="horz" wrap="square" lIns="0" tIns="22860" rIns="0" bIns="0" rtlCol="0">
            <a:spAutoFit/>
          </a:bodyPr>
          <a:lstStyle/>
          <a:p>
            <a:pPr marL="12700" marR="5080">
              <a:lnSpc>
                <a:spcPts val="1390"/>
              </a:lnSpc>
              <a:spcBef>
                <a:spcPts val="180"/>
              </a:spcBef>
              <a:tabLst>
                <a:tab pos="704215" algn="l"/>
                <a:tab pos="1332230" algn="l"/>
                <a:tab pos="2051685" algn="l"/>
              </a:tabLst>
            </a:pPr>
            <a:r>
              <a:rPr sz="1200" i="1" spc="5" dirty="0">
                <a:latin typeface="Times New Roman"/>
                <a:cs typeface="Times New Roman"/>
              </a:rPr>
              <a:t>v</a:t>
            </a:r>
            <a:r>
              <a:rPr sz="1200" i="1" spc="-405" dirty="0">
                <a:latin typeface="Times New Roman"/>
                <a:cs typeface="Times New Roman"/>
              </a:rPr>
              <a:t>´</a:t>
            </a:r>
            <a:r>
              <a:rPr sz="1200" i="1" spc="20" dirty="0">
                <a:latin typeface="Times New Roman"/>
                <a:cs typeface="Times New Roman"/>
              </a:rPr>
              <a:t>atate</a:t>
            </a:r>
            <a:r>
              <a:rPr sz="1200" i="1" dirty="0">
                <a:latin typeface="Times New Roman"/>
                <a:cs typeface="Times New Roman"/>
              </a:rPr>
              <a:t>	vav</a:t>
            </a:r>
            <a:r>
              <a:rPr sz="1200" i="1" spc="-405" dirty="0">
                <a:latin typeface="Times New Roman"/>
                <a:cs typeface="Times New Roman"/>
              </a:rPr>
              <a:t>´</a:t>
            </a:r>
            <a:r>
              <a:rPr sz="1200" i="1" spc="15" dirty="0">
                <a:latin typeface="Times New Roman"/>
                <a:cs typeface="Times New Roman"/>
              </a:rPr>
              <a:t>arta</a:t>
            </a:r>
            <a:r>
              <a:rPr sz="1200" i="1" dirty="0">
                <a:latin typeface="Times New Roman"/>
                <a:cs typeface="Times New Roman"/>
              </a:rPr>
              <a:t>	</a:t>
            </a:r>
            <a:r>
              <a:rPr sz="1200" i="1" spc="25" dirty="0">
                <a:latin typeface="Times New Roman"/>
                <a:cs typeface="Times New Roman"/>
              </a:rPr>
              <a:t>vavrtim</a:t>
            </a:r>
            <a:r>
              <a:rPr sz="1200" i="1" spc="-405" dirty="0">
                <a:latin typeface="Times New Roman"/>
                <a:cs typeface="Times New Roman"/>
              </a:rPr>
              <a:t>´</a:t>
            </a:r>
            <a:r>
              <a:rPr sz="1200" i="1" spc="-5" dirty="0">
                <a:latin typeface="Times New Roman"/>
                <a:cs typeface="Times New Roman"/>
              </a:rPr>
              <a:t>a</a:t>
            </a:r>
            <a:r>
              <a:rPr sz="1200" i="1" dirty="0">
                <a:latin typeface="Times New Roman"/>
                <a:cs typeface="Times New Roman"/>
              </a:rPr>
              <a:t>	</a:t>
            </a:r>
            <a:r>
              <a:rPr sz="1200" i="1" spc="5" dirty="0">
                <a:latin typeface="Times New Roman"/>
                <a:cs typeface="Times New Roman"/>
              </a:rPr>
              <a:t>vavr</a:t>
            </a:r>
            <a:r>
              <a:rPr sz="1200" i="1" spc="55" dirty="0">
                <a:latin typeface="Times New Roman"/>
                <a:cs typeface="Times New Roman"/>
              </a:rPr>
              <a:t>t</a:t>
            </a:r>
            <a:r>
              <a:rPr sz="1200" i="1" spc="-605" dirty="0">
                <a:latin typeface="Times New Roman"/>
                <a:cs typeface="Times New Roman"/>
              </a:rPr>
              <a:t>¯</a:t>
            </a:r>
            <a:r>
              <a:rPr sz="1200" i="1" spc="25" dirty="0">
                <a:latin typeface="Times New Roman"/>
                <a:cs typeface="Times New Roman"/>
              </a:rPr>
              <a:t>an</a:t>
            </a:r>
            <a:r>
              <a:rPr sz="1200" i="1" spc="-405" dirty="0">
                <a:latin typeface="Times New Roman"/>
                <a:cs typeface="Times New Roman"/>
              </a:rPr>
              <a:t>´</a:t>
            </a:r>
            <a:r>
              <a:rPr sz="1200" i="1" spc="-5" dirty="0">
                <a:latin typeface="Times New Roman"/>
                <a:cs typeface="Times New Roman"/>
              </a:rPr>
              <a:t>a  </a:t>
            </a:r>
            <a:r>
              <a:rPr sz="1200" i="1" dirty="0">
                <a:latin typeface="Times New Roman"/>
                <a:cs typeface="Times New Roman"/>
              </a:rPr>
              <a:t>weor</a:t>
            </a:r>
            <a:r>
              <a:rPr sz="1200" i="1" dirty="0">
                <a:latin typeface="Cambria"/>
                <a:cs typeface="Cambria"/>
              </a:rPr>
              <a:t>þ</a:t>
            </a:r>
            <a:r>
              <a:rPr sz="1200" i="1" dirty="0">
                <a:latin typeface="Times New Roman"/>
                <a:cs typeface="Times New Roman"/>
              </a:rPr>
              <a:t>an	</a:t>
            </a:r>
            <a:r>
              <a:rPr sz="1200" i="1" spc="-15" dirty="0">
                <a:latin typeface="Times New Roman"/>
                <a:cs typeface="Times New Roman"/>
              </a:rPr>
              <a:t>wea</a:t>
            </a:r>
            <a:r>
              <a:rPr sz="1200" i="1" spc="-15" dirty="0">
                <a:latin typeface="Cambria"/>
                <a:cs typeface="Cambria"/>
              </a:rPr>
              <a:t>þ	</a:t>
            </a:r>
            <a:r>
              <a:rPr sz="1200" i="1" dirty="0">
                <a:latin typeface="Times New Roman"/>
                <a:cs typeface="Times New Roman"/>
              </a:rPr>
              <a:t>wurdon	worden</a:t>
            </a:r>
            <a:endParaRPr sz="1200" dirty="0">
              <a:latin typeface="Times New Roman"/>
              <a:cs typeface="Times New Roman"/>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0" name="object 10"/>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1" name="object 11"/>
            <p:cNvSpPr/>
            <p:nvPr/>
          </p:nvSpPr>
          <p:spPr>
            <a:xfrm>
              <a:off x="2225776"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2" name="object 12"/>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80" dirty="0">
                <a:solidFill>
                  <a:srgbClr val="04064C"/>
                </a:solidFill>
              </a:rPr>
              <a:t>维尔纳定律</a:t>
            </a:r>
            <a:endParaRPr sz="2050" dirty="0"/>
          </a:p>
        </p:txBody>
      </p:sp>
      <p:pic>
        <p:nvPicPr>
          <p:cNvPr id="22" name="object 22"/>
          <p:cNvPicPr/>
          <p:nvPr/>
        </p:nvPicPr>
        <p:blipFill>
          <a:blip r:embed="rId3" cstate="print"/>
          <a:stretch>
            <a:fillRect/>
          </a:stretch>
        </p:blipFill>
        <p:spPr>
          <a:xfrm>
            <a:off x="544449" y="1384029"/>
            <a:ext cx="83146" cy="83146"/>
          </a:xfrm>
          <a:prstGeom prst="rect">
            <a:avLst/>
          </a:prstGeom>
        </p:spPr>
      </p:pic>
      <p:sp>
        <p:nvSpPr>
          <p:cNvPr id="23" name="object 23"/>
          <p:cNvSpPr txBox="1">
            <a:spLocks noGrp="1"/>
          </p:cNvSpPr>
          <p:nvPr>
            <p:ph type="body" idx="1"/>
          </p:nvPr>
        </p:nvSpPr>
        <p:spPr>
          <a:xfrm>
            <a:off x="400050" y="899208"/>
            <a:ext cx="3913911" cy="1309423"/>
          </a:xfrm>
          <a:prstGeom prst="rect">
            <a:avLst/>
          </a:prstGeom>
        </p:spPr>
        <p:txBody>
          <a:bodyPr vert="horz" wrap="square" lIns="0" tIns="422935" rIns="0" bIns="0" rtlCol="0">
            <a:spAutoFit/>
          </a:bodyPr>
          <a:lstStyle/>
          <a:p>
            <a:pPr marL="368300" marR="121920">
              <a:lnSpc>
                <a:spcPct val="100800"/>
              </a:lnSpc>
              <a:spcBef>
                <a:spcPts val="120"/>
              </a:spcBef>
            </a:pPr>
            <a:r>
              <a:rPr lang="zh-CN" altLang="en-US" spc="-60" dirty="0"/>
              <a:t>当辅音紧跟在原始印欧语重音之后时，或该辅音位于词首时，格里姆定律成立</a:t>
            </a:r>
            <a:endParaRPr lang="en-US" altLang="zh-CN" spc="-60" dirty="0"/>
          </a:p>
          <a:p>
            <a:pPr marL="368300" marR="121920">
              <a:lnSpc>
                <a:spcPct val="100800"/>
              </a:lnSpc>
              <a:spcBef>
                <a:spcPts val="120"/>
              </a:spcBef>
            </a:pPr>
            <a:endParaRPr lang="en-US" altLang="zh-CN" spc="65" dirty="0"/>
          </a:p>
          <a:p>
            <a:pPr marL="368300" marR="121920">
              <a:lnSpc>
                <a:spcPct val="100800"/>
              </a:lnSpc>
              <a:spcBef>
                <a:spcPts val="120"/>
              </a:spcBef>
            </a:pPr>
            <a:r>
              <a:rPr lang="zh-CN" altLang="en-US" spc="65" dirty="0"/>
              <a:t>否则，该辅音变为浊声塞音（维尔纳定律）</a:t>
            </a:r>
            <a:endParaRPr spc="65" dirty="0"/>
          </a:p>
        </p:txBody>
      </p:sp>
      <p:pic>
        <p:nvPicPr>
          <p:cNvPr id="24" name="object 24"/>
          <p:cNvPicPr/>
          <p:nvPr/>
        </p:nvPicPr>
        <p:blipFill>
          <a:blip r:embed="rId4" cstate="print"/>
          <a:stretch>
            <a:fillRect/>
          </a:stretch>
        </p:blipFill>
        <p:spPr>
          <a:xfrm>
            <a:off x="544449" y="2035175"/>
            <a:ext cx="83146" cy="83146"/>
          </a:xfrm>
          <a:prstGeom prst="rect">
            <a:avLst/>
          </a:prstGeom>
        </p:spPr>
      </p:pic>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2276182"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4" name="object 4"/>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5" name="object 5"/>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6" name="object 6"/>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7" name="object 7"/>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8" name="object 8"/>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grpSp>
      <p:sp>
        <p:nvSpPr>
          <p:cNvPr id="9" name="object 9"/>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0" name="object 10"/>
          <p:cNvPicPr/>
          <p:nvPr/>
        </p:nvPicPr>
        <p:blipFill>
          <a:blip r:embed="rId2" cstate="print"/>
          <a:stretch>
            <a:fillRect/>
          </a:stretch>
        </p:blipFill>
        <p:spPr>
          <a:xfrm>
            <a:off x="0" y="174752"/>
            <a:ext cx="4608004" cy="65366"/>
          </a:xfrm>
          <a:prstGeom prst="rect">
            <a:avLst/>
          </a:prstGeom>
        </p:spPr>
      </p:pic>
      <p:sp>
        <p:nvSpPr>
          <p:cNvPr id="11" name="object 11"/>
          <p:cNvSpPr txBox="1"/>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45" dirty="0">
                <a:solidFill>
                  <a:srgbClr val="04064C"/>
                </a:solidFill>
                <a:latin typeface="PMingLiU"/>
                <a:cs typeface="PMingLiU"/>
              </a:rPr>
              <a:t>莎士比亚对英语的改造</a:t>
            </a:r>
            <a:endParaRPr sz="2050" dirty="0">
              <a:latin typeface="PMingLiU"/>
              <a:cs typeface="PMingLiU"/>
            </a:endParaRPr>
          </a:p>
        </p:txBody>
      </p:sp>
      <p:sp>
        <p:nvSpPr>
          <p:cNvPr id="13" name="object 13"/>
          <p:cNvSpPr txBox="1"/>
          <p:nvPr/>
        </p:nvSpPr>
        <p:spPr>
          <a:xfrm>
            <a:off x="347294" y="1648521"/>
            <a:ext cx="3985260" cy="244475"/>
          </a:xfrm>
          <a:prstGeom prst="rect">
            <a:avLst/>
          </a:prstGeom>
        </p:spPr>
        <p:txBody>
          <a:bodyPr vert="horz" wrap="square" lIns="0" tIns="17145" rIns="0" bIns="0" rtlCol="0">
            <a:spAutoFit/>
          </a:bodyPr>
          <a:lstStyle/>
          <a:p>
            <a:pPr marL="12700">
              <a:lnSpc>
                <a:spcPct val="100000"/>
              </a:lnSpc>
              <a:spcBef>
                <a:spcPts val="135"/>
              </a:spcBef>
            </a:pPr>
            <a:r>
              <a:rPr sz="1400" spc="114" dirty="0">
                <a:latin typeface="PMingLiU"/>
                <a:cs typeface="PMingLiU"/>
                <a:hlinkClick r:id="rId3"/>
              </a:rPr>
              <a:t>https://www.youtube.com/watch?v=gPlpphT7n9s</a:t>
            </a:r>
            <a:endParaRPr sz="1400">
              <a:latin typeface="PMingLiU"/>
              <a:cs typeface="PMingLiU"/>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0" name="object 10"/>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1" name="object 11"/>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2" name="object 12"/>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326576"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4" name="object 1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30" dirty="0">
                <a:solidFill>
                  <a:srgbClr val="04064C"/>
                </a:solidFill>
              </a:rPr>
              <a:t>英语元音大推移</a:t>
            </a:r>
            <a:endParaRPr sz="2050" dirty="0"/>
          </a:p>
        </p:txBody>
      </p:sp>
      <p:sp>
        <p:nvSpPr>
          <p:cNvPr id="22" name="object 22"/>
          <p:cNvSpPr txBox="1"/>
          <p:nvPr/>
        </p:nvSpPr>
        <p:spPr>
          <a:xfrm>
            <a:off x="347294" y="1028049"/>
            <a:ext cx="3557904" cy="196849"/>
          </a:xfrm>
          <a:prstGeom prst="rect">
            <a:avLst/>
          </a:prstGeom>
        </p:spPr>
        <p:txBody>
          <a:bodyPr vert="horz" wrap="square" lIns="0" tIns="12065" rIns="0" bIns="0" rtlCol="0">
            <a:spAutoFit/>
          </a:bodyPr>
          <a:lstStyle/>
          <a:p>
            <a:pPr marL="12700">
              <a:lnSpc>
                <a:spcPct val="100000"/>
              </a:lnSpc>
              <a:spcBef>
                <a:spcPts val="95"/>
              </a:spcBef>
            </a:pPr>
            <a:r>
              <a:rPr lang="zh-CN" altLang="en-US" sz="1200" spc="35" dirty="0">
                <a:latin typeface="PMingLiU"/>
                <a:cs typeface="PMingLiU"/>
              </a:rPr>
              <a:t>某些词可以显示出英语的元音大推移</a:t>
            </a:r>
            <a:endParaRPr sz="1200" dirty="0">
              <a:latin typeface="PMingLiU"/>
              <a:cs typeface="PMingLiU"/>
            </a:endParaRPr>
          </a:p>
        </p:txBody>
      </p:sp>
      <p:pic>
        <p:nvPicPr>
          <p:cNvPr id="23" name="object 23"/>
          <p:cNvPicPr/>
          <p:nvPr/>
        </p:nvPicPr>
        <p:blipFill>
          <a:blip r:embed="rId3" cstate="print"/>
          <a:stretch>
            <a:fillRect/>
          </a:stretch>
        </p:blipFill>
        <p:spPr>
          <a:xfrm>
            <a:off x="481914" y="1337627"/>
            <a:ext cx="4057649" cy="1402080"/>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0" name="object 10"/>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1" name="object 11"/>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2" name="object 12"/>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4" name="object 14"/>
            <p:cNvSpPr/>
            <p:nvPr/>
          </p:nvSpPr>
          <p:spPr>
            <a:xfrm>
              <a:off x="2376982"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5" name="object 1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90" dirty="0">
                <a:solidFill>
                  <a:srgbClr val="04064C"/>
                </a:solidFill>
              </a:rPr>
              <a:t>元音大推移</a:t>
            </a:r>
            <a:endParaRPr sz="2050" dirty="0"/>
          </a:p>
        </p:txBody>
      </p:sp>
      <p:pic>
        <p:nvPicPr>
          <p:cNvPr id="22" name="object 22"/>
          <p:cNvPicPr/>
          <p:nvPr/>
        </p:nvPicPr>
        <p:blipFill>
          <a:blip r:embed="rId3" cstate="print"/>
          <a:stretch>
            <a:fillRect/>
          </a:stretch>
        </p:blipFill>
        <p:spPr>
          <a:xfrm>
            <a:off x="544449" y="827722"/>
            <a:ext cx="83146" cy="83146"/>
          </a:xfrm>
          <a:prstGeom prst="rect">
            <a:avLst/>
          </a:prstGeom>
        </p:spPr>
      </p:pic>
      <p:sp>
        <p:nvSpPr>
          <p:cNvPr id="23" name="object 23"/>
          <p:cNvSpPr txBox="1"/>
          <p:nvPr/>
        </p:nvSpPr>
        <p:spPr>
          <a:xfrm>
            <a:off x="704100" y="718512"/>
            <a:ext cx="3279775" cy="704552"/>
          </a:xfrm>
          <a:prstGeom prst="rect">
            <a:avLst/>
          </a:prstGeom>
        </p:spPr>
        <p:txBody>
          <a:bodyPr vert="horz" wrap="square" lIns="0" tIns="15240" rIns="0" bIns="0" rtlCol="0">
            <a:spAutoFit/>
          </a:bodyPr>
          <a:lstStyle/>
          <a:p>
            <a:pPr marL="12700" marR="213995">
              <a:lnSpc>
                <a:spcPct val="100800"/>
              </a:lnSpc>
              <a:spcBef>
                <a:spcPts val="120"/>
              </a:spcBef>
            </a:pPr>
            <a:r>
              <a:rPr lang="zh-CN" altLang="en-US" sz="1400" spc="55" dirty="0">
                <a:latin typeface="PMingLiU"/>
                <a:cs typeface="PMingLiU"/>
              </a:rPr>
              <a:t>由著名丹麦语言学家</a:t>
            </a:r>
            <a:r>
              <a:rPr lang="en-US" altLang="zh-CN" sz="1400" spc="55" dirty="0">
                <a:latin typeface="PMingLiU"/>
                <a:cs typeface="PMingLiU"/>
              </a:rPr>
              <a:t>Otto </a:t>
            </a:r>
            <a:r>
              <a:rPr lang="en-US" altLang="zh-CN" sz="1400" spc="55" dirty="0" err="1">
                <a:latin typeface="PMingLiU"/>
                <a:cs typeface="PMingLiU"/>
              </a:rPr>
              <a:t>Jesperson</a:t>
            </a:r>
            <a:r>
              <a:rPr lang="zh-CN" altLang="en-US" sz="1400" spc="55" dirty="0">
                <a:latin typeface="PMingLiU"/>
                <a:cs typeface="PMingLiU"/>
              </a:rPr>
              <a:t>（</a:t>
            </a:r>
            <a:r>
              <a:rPr lang="en-US" altLang="zh-CN" sz="1400" spc="55" dirty="0">
                <a:latin typeface="PMingLiU"/>
                <a:cs typeface="PMingLiU"/>
              </a:rPr>
              <a:t>1860-1943</a:t>
            </a:r>
            <a:r>
              <a:rPr lang="zh-CN" altLang="en-US" sz="1400" spc="55" dirty="0">
                <a:latin typeface="PMingLiU"/>
                <a:cs typeface="PMingLiU"/>
              </a:rPr>
              <a:t>）发现</a:t>
            </a:r>
            <a:endParaRPr sz="1400" dirty="0">
              <a:latin typeface="PMingLiU"/>
              <a:cs typeface="PMingLiU"/>
            </a:endParaRPr>
          </a:p>
          <a:p>
            <a:pPr marL="12700">
              <a:lnSpc>
                <a:spcPct val="100000"/>
              </a:lnSpc>
              <a:spcBef>
                <a:spcPts val="270"/>
              </a:spcBef>
            </a:pPr>
            <a:r>
              <a:rPr lang="zh-CN" altLang="en-US" sz="1400" spc="120" dirty="0">
                <a:latin typeface="PMingLiU"/>
                <a:cs typeface="PMingLiU"/>
              </a:rPr>
              <a:t>发生大推移的是长元音</a:t>
            </a:r>
            <a:endParaRPr sz="1400" dirty="0">
              <a:latin typeface="PMingLiU"/>
              <a:cs typeface="PMingLiU"/>
            </a:endParaRPr>
          </a:p>
        </p:txBody>
      </p:sp>
      <p:pic>
        <p:nvPicPr>
          <p:cNvPr id="24" name="object 24"/>
          <p:cNvPicPr/>
          <p:nvPr/>
        </p:nvPicPr>
        <p:blipFill>
          <a:blip r:embed="rId3" cstate="print"/>
          <a:stretch>
            <a:fillRect/>
          </a:stretch>
        </p:blipFill>
        <p:spPr>
          <a:xfrm>
            <a:off x="544449" y="1290777"/>
            <a:ext cx="83146" cy="83146"/>
          </a:xfrm>
          <a:prstGeom prst="rect">
            <a:avLst/>
          </a:prstGeom>
        </p:spPr>
      </p:pic>
      <p:pic>
        <p:nvPicPr>
          <p:cNvPr id="25" name="object 25"/>
          <p:cNvPicPr/>
          <p:nvPr/>
        </p:nvPicPr>
        <p:blipFill>
          <a:blip r:embed="rId4" cstate="print"/>
          <a:stretch>
            <a:fillRect/>
          </a:stretch>
        </p:blipFill>
        <p:spPr>
          <a:xfrm>
            <a:off x="767600" y="1465173"/>
            <a:ext cx="3393440" cy="1778000"/>
          </a:xfrm>
          <a:prstGeom prst="rect">
            <a:avLst/>
          </a:prstGeom>
        </p:spPr>
      </p:pic>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0" name="object 10"/>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1" name="object 11"/>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2" name="object 12"/>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4" name="object 14"/>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5" name="object 15"/>
            <p:cNvSpPr/>
            <p:nvPr/>
          </p:nvSpPr>
          <p:spPr>
            <a:xfrm>
              <a:off x="2427376"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6" name="object 1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50" dirty="0">
                <a:solidFill>
                  <a:srgbClr val="04064C"/>
                </a:solidFill>
              </a:rPr>
              <a:t>重建练习</a:t>
            </a:r>
            <a:endParaRPr sz="2050" dirty="0"/>
          </a:p>
        </p:txBody>
      </p:sp>
      <p:sp>
        <p:nvSpPr>
          <p:cNvPr id="22" name="object 22"/>
          <p:cNvSpPr txBox="1"/>
          <p:nvPr/>
        </p:nvSpPr>
        <p:spPr>
          <a:xfrm>
            <a:off x="400050" y="1551248"/>
            <a:ext cx="2724150" cy="861133"/>
          </a:xfrm>
          <a:prstGeom prst="rect">
            <a:avLst/>
          </a:prstGeom>
        </p:spPr>
        <p:txBody>
          <a:bodyPr vert="horz" wrap="square" lIns="0" tIns="17145" rIns="0" bIns="0" rtlCol="0">
            <a:spAutoFit/>
          </a:bodyPr>
          <a:lstStyle/>
          <a:p>
            <a:pPr marL="50165">
              <a:lnSpc>
                <a:spcPct val="100000"/>
              </a:lnSpc>
              <a:spcBef>
                <a:spcPts val="135"/>
              </a:spcBef>
            </a:pPr>
            <a:r>
              <a:rPr lang="zh-CN" altLang="en-US" sz="1400" dirty="0">
                <a:latin typeface="PMingLiU"/>
                <a:cs typeface="PMingLiU"/>
              </a:rPr>
              <a:t>查阅补充材料</a:t>
            </a:r>
            <a:endParaRPr sz="1400" dirty="0">
              <a:latin typeface="PMingLiU"/>
              <a:cs typeface="PMingLiU"/>
            </a:endParaRPr>
          </a:p>
          <a:p>
            <a:pPr>
              <a:lnSpc>
                <a:spcPct val="100000"/>
              </a:lnSpc>
            </a:pPr>
            <a:endParaRPr sz="1400" dirty="0">
              <a:latin typeface="PMingLiU"/>
              <a:cs typeface="PMingLiU"/>
            </a:endParaRPr>
          </a:p>
          <a:p>
            <a:pPr>
              <a:lnSpc>
                <a:spcPct val="100000"/>
              </a:lnSpc>
              <a:spcBef>
                <a:spcPts val="60"/>
              </a:spcBef>
            </a:pPr>
            <a:endParaRPr sz="1200" dirty="0">
              <a:latin typeface="PMingLiU"/>
              <a:cs typeface="PMingLiU"/>
            </a:endParaRPr>
          </a:p>
          <a:p>
            <a:pPr marL="50800">
              <a:lnSpc>
                <a:spcPct val="100000"/>
              </a:lnSpc>
              <a:spcBef>
                <a:spcPts val="5"/>
              </a:spcBef>
            </a:pPr>
            <a:r>
              <a:rPr lang="zh-CN" altLang="en-US" sz="1400" spc="70" dirty="0">
                <a:latin typeface="PMingLiU"/>
                <a:cs typeface="PMingLiU"/>
              </a:rPr>
              <a:t>例如，对于“</a:t>
            </a:r>
            <a:r>
              <a:rPr lang="en-US" altLang="zh-CN" sz="1400" spc="70" dirty="0">
                <a:latin typeface="PMingLiU"/>
                <a:cs typeface="PMingLiU"/>
              </a:rPr>
              <a:t>bear</a:t>
            </a:r>
            <a:r>
              <a:rPr lang="zh-CN" altLang="en-US" sz="1400" spc="70" dirty="0">
                <a:latin typeface="PMingLiU"/>
                <a:cs typeface="PMingLiU"/>
              </a:rPr>
              <a:t>”我们有</a:t>
            </a:r>
            <a:endParaRPr sz="1400" dirty="0">
              <a:latin typeface="PMingLiU"/>
              <a:cs typeface="PMingLiU"/>
            </a:endParaRPr>
          </a:p>
        </p:txBody>
      </p:sp>
      <p:pic>
        <p:nvPicPr>
          <p:cNvPr id="24" name="图片 23">
            <a:extLst>
              <a:ext uri="{FF2B5EF4-FFF2-40B4-BE49-F238E27FC236}">
                <a16:creationId xmlns:a16="http://schemas.microsoft.com/office/drawing/2014/main" id="{363DF18A-7593-1078-357C-38D1809426DB}"/>
              </a:ext>
            </a:extLst>
          </p:cNvPr>
          <p:cNvPicPr>
            <a:picLocks noChangeAspect="1"/>
          </p:cNvPicPr>
          <p:nvPr/>
        </p:nvPicPr>
        <p:blipFill>
          <a:blip r:embed="rId3"/>
          <a:stretch>
            <a:fillRect/>
          </a:stretch>
        </p:blipFill>
        <p:spPr>
          <a:xfrm>
            <a:off x="2686050" y="2111375"/>
            <a:ext cx="823031" cy="335309"/>
          </a:xfrm>
          <a:prstGeom prst="rect">
            <a:avLst/>
          </a:prstGeom>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0" y="0"/>
              <a:ext cx="4608195" cy="191135"/>
            </a:xfrm>
            <a:custGeom>
              <a:avLst/>
              <a:gdLst/>
              <a:ahLst/>
              <a:cxnLst/>
              <a:rect l="l" t="t" r="r" b="b"/>
              <a:pathLst>
                <a:path w="4608195" h="191135">
                  <a:moveTo>
                    <a:pt x="4608004" y="0"/>
                  </a:moveTo>
                  <a:lnTo>
                    <a:pt x="0" y="0"/>
                  </a:lnTo>
                  <a:lnTo>
                    <a:pt x="0" y="191096"/>
                  </a:lnTo>
                  <a:lnTo>
                    <a:pt x="4608004" y="191096"/>
                  </a:lnTo>
                  <a:lnTo>
                    <a:pt x="4608004" y="0"/>
                  </a:lnTo>
                  <a:close/>
                </a:path>
              </a:pathLst>
            </a:custGeom>
            <a:solidFill>
              <a:srgbClr val="FCC11E"/>
            </a:solidFill>
          </p:spPr>
          <p:txBody>
            <a:bodyPr wrap="square" lIns="0" tIns="0" rIns="0" bIns="0" rtlCol="0"/>
            <a:lstStyle/>
            <a:p>
              <a:endParaRPr/>
            </a:p>
          </p:txBody>
        </p:sp>
        <p:sp>
          <p:nvSpPr>
            <p:cNvPr id="4" name="object 4"/>
            <p:cNvSpPr/>
            <p:nvPr/>
          </p:nvSpPr>
          <p:spPr>
            <a:xfrm>
              <a:off x="18729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5" name="object 5"/>
            <p:cNvSpPr/>
            <p:nvPr/>
          </p:nvSpPr>
          <p:spPr>
            <a:xfrm>
              <a:off x="1923389"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6" name="object 6"/>
            <p:cNvSpPr/>
            <p:nvPr/>
          </p:nvSpPr>
          <p:spPr>
            <a:xfrm>
              <a:off x="19737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7" name="object 7"/>
            <p:cNvSpPr/>
            <p:nvPr/>
          </p:nvSpPr>
          <p:spPr>
            <a:xfrm>
              <a:off x="20241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8" name="object 8"/>
            <p:cNvSpPr/>
            <p:nvPr/>
          </p:nvSpPr>
          <p:spPr>
            <a:xfrm>
              <a:off x="2074583"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9" name="object 9"/>
            <p:cNvSpPr/>
            <p:nvPr/>
          </p:nvSpPr>
          <p:spPr>
            <a:xfrm>
              <a:off x="21249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0" name="object 10"/>
            <p:cNvSpPr/>
            <p:nvPr/>
          </p:nvSpPr>
          <p:spPr>
            <a:xfrm>
              <a:off x="21753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1" name="object 11"/>
            <p:cNvSpPr/>
            <p:nvPr/>
          </p:nvSpPr>
          <p:spPr>
            <a:xfrm>
              <a:off x="22257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12" name="object 12"/>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3" name="object 13"/>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4" name="object 14"/>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5" name="object 15"/>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sp>
          <p:nvSpPr>
            <p:cNvPr id="16" name="object 16"/>
            <p:cNvSpPr/>
            <p:nvPr/>
          </p:nvSpPr>
          <p:spPr>
            <a:xfrm>
              <a:off x="2477782" y="12978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4064C"/>
            </a:solidFill>
          </p:spPr>
          <p:txBody>
            <a:bodyPr wrap="square" lIns="0" tIns="0" rIns="0" bIns="0" rtlCol="0"/>
            <a:lstStyle/>
            <a:p>
              <a:endParaRPr/>
            </a:p>
          </p:txBody>
        </p:sp>
        <p:sp>
          <p:nvSpPr>
            <p:cNvPr id="17" name="object 1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4064C"/>
              </a:solidFill>
            </a:ln>
          </p:spPr>
          <p:txBody>
            <a:bodyPr wrap="square" lIns="0" tIns="0" rIns="0" bIns="0" rtlCol="0"/>
            <a:lstStyle/>
            <a:p>
              <a:endParaRPr/>
            </a:p>
          </p:txBody>
        </p:sp>
      </p:grpSp>
      <p:sp>
        <p:nvSpPr>
          <p:cNvPr id="18" name="object 1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04064C"/>
                </a:solidFill>
                <a:latin typeface="PMingLiU"/>
                <a:cs typeface="PMingLiU"/>
              </a:rPr>
              <a:t>Sound </a:t>
            </a:r>
            <a:r>
              <a:rPr sz="600" spc="100" dirty="0">
                <a:solidFill>
                  <a:srgbClr val="04064C"/>
                </a:solidFill>
                <a:latin typeface="PMingLiU"/>
                <a:cs typeface="PMingLiU"/>
              </a:rPr>
              <a:t>Changes </a:t>
            </a:r>
            <a:r>
              <a:rPr sz="600" spc="114" dirty="0">
                <a:solidFill>
                  <a:srgbClr val="04064C"/>
                </a:solidFill>
                <a:latin typeface="PMingLiU"/>
                <a:cs typeface="PMingLiU"/>
              </a:rPr>
              <a:t>and </a:t>
            </a:r>
            <a:r>
              <a:rPr sz="600" spc="90" dirty="0">
                <a:solidFill>
                  <a:srgbClr val="04064C"/>
                </a:solidFill>
                <a:latin typeface="PMingLiU"/>
                <a:cs typeface="PMingLiU"/>
              </a:rPr>
              <a:t>Phonological </a:t>
            </a:r>
            <a:r>
              <a:rPr sz="600" spc="95" dirty="0">
                <a:solidFill>
                  <a:srgbClr val="04064C"/>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19" name="object 19"/>
          <p:cNvPicPr/>
          <p:nvPr/>
        </p:nvPicPr>
        <p:blipFill>
          <a:blip r:embed="rId2" cstate="print"/>
          <a:stretch>
            <a:fillRect/>
          </a:stretch>
        </p:blipFill>
        <p:spPr>
          <a:xfrm>
            <a:off x="0" y="174752"/>
            <a:ext cx="4608004" cy="65366"/>
          </a:xfrm>
          <a:prstGeom prst="rect">
            <a:avLst/>
          </a:prstGeom>
        </p:spPr>
      </p:pic>
      <p:sp>
        <p:nvSpPr>
          <p:cNvPr id="20" name="object 20"/>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25" dirty="0">
                <a:solidFill>
                  <a:srgbClr val="04064C"/>
                </a:solidFill>
              </a:rPr>
              <a:t>结论</a:t>
            </a:r>
            <a:endParaRPr sz="2050" dirty="0"/>
          </a:p>
        </p:txBody>
      </p:sp>
      <p:pic>
        <p:nvPicPr>
          <p:cNvPr id="22" name="object 22"/>
          <p:cNvPicPr/>
          <p:nvPr/>
        </p:nvPicPr>
        <p:blipFill>
          <a:blip r:embed="rId3" cstate="print"/>
          <a:stretch>
            <a:fillRect/>
          </a:stretch>
        </p:blipFill>
        <p:spPr>
          <a:xfrm>
            <a:off x="544449" y="2111375"/>
            <a:ext cx="83146" cy="83146"/>
          </a:xfrm>
          <a:prstGeom prst="rect">
            <a:avLst/>
          </a:prstGeom>
        </p:spPr>
      </p:pic>
      <p:pic>
        <p:nvPicPr>
          <p:cNvPr id="23" name="object 23"/>
          <p:cNvPicPr/>
          <p:nvPr/>
        </p:nvPicPr>
        <p:blipFill>
          <a:blip r:embed="rId4" cstate="print"/>
          <a:stretch>
            <a:fillRect/>
          </a:stretch>
        </p:blipFill>
        <p:spPr>
          <a:xfrm>
            <a:off x="544449" y="2492375"/>
            <a:ext cx="83146" cy="83146"/>
          </a:xfrm>
          <a:prstGeom prst="rect">
            <a:avLst/>
          </a:prstGeom>
        </p:spPr>
      </p:pic>
      <p:sp>
        <p:nvSpPr>
          <p:cNvPr id="24" name="object 24"/>
          <p:cNvSpPr txBox="1"/>
          <p:nvPr/>
        </p:nvSpPr>
        <p:spPr>
          <a:xfrm>
            <a:off x="400050" y="993836"/>
            <a:ext cx="3869690" cy="1680717"/>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65" dirty="0">
                <a:latin typeface="PMingLiU"/>
                <a:cs typeface="PMingLiU"/>
              </a:rPr>
              <a:t>这节课我们讨论了一些音变规则，由此可以看出辅音和元音如何随着时间推移发生变化，我们也做了一些重建练习</a:t>
            </a:r>
            <a:endParaRPr sz="1400" dirty="0">
              <a:latin typeface="PMingLiU"/>
              <a:cs typeface="PMingLiU"/>
            </a:endParaRPr>
          </a:p>
          <a:p>
            <a:pPr>
              <a:lnSpc>
                <a:spcPct val="100000"/>
              </a:lnSpc>
            </a:pPr>
            <a:endParaRPr sz="1400" dirty="0">
              <a:latin typeface="PMingLiU"/>
              <a:cs typeface="PMingLiU"/>
            </a:endParaRPr>
          </a:p>
          <a:p>
            <a:pPr marL="368935" marR="1007110">
              <a:lnSpc>
                <a:spcPct val="118600"/>
              </a:lnSpc>
              <a:spcBef>
                <a:spcPts val="1245"/>
              </a:spcBef>
            </a:pPr>
            <a:r>
              <a:rPr lang="zh-CN" altLang="en-US" sz="1400" spc="-60" dirty="0">
                <a:latin typeface="PMingLiU"/>
                <a:cs typeface="PMingLiU"/>
              </a:rPr>
              <a:t>格里姆定律和维尔纳定律</a:t>
            </a:r>
            <a:r>
              <a:rPr sz="1400" spc="70" dirty="0">
                <a:latin typeface="PMingLiU"/>
                <a:cs typeface="PMingLiU"/>
              </a:rPr>
              <a:t> </a:t>
            </a:r>
            <a:endParaRPr lang="en-US" sz="1400" spc="70" dirty="0">
              <a:latin typeface="PMingLiU"/>
              <a:cs typeface="PMingLiU"/>
            </a:endParaRPr>
          </a:p>
          <a:p>
            <a:pPr marL="368935" marR="1007110">
              <a:lnSpc>
                <a:spcPct val="118600"/>
              </a:lnSpc>
              <a:spcBef>
                <a:spcPts val="1245"/>
              </a:spcBef>
            </a:pPr>
            <a:r>
              <a:rPr lang="zh-CN" altLang="en-US" sz="1400" spc="70" dirty="0">
                <a:latin typeface="PMingLiU"/>
                <a:cs typeface="PMingLiU"/>
              </a:rPr>
              <a:t>英语元音大推移</a:t>
            </a:r>
            <a:endParaRPr sz="1400" dirty="0">
              <a:latin typeface="PMingLiU"/>
              <a:cs typeface="PMingLiU"/>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608195" cy="191135"/>
            <a:chOff x="0" y="0"/>
            <a:chExt cx="4608195" cy="191135"/>
          </a:xfrm>
        </p:grpSpPr>
        <p:sp>
          <p:nvSpPr>
            <p:cNvPr id="3" name="object 3"/>
            <p:cNvSpPr/>
            <p:nvPr/>
          </p:nvSpPr>
          <p:spPr>
            <a:xfrm>
              <a:off x="22761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4" name="object 4"/>
            <p:cNvSpPr/>
            <p:nvPr/>
          </p:nvSpPr>
          <p:spPr>
            <a:xfrm>
              <a:off x="23265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5" name="object 5"/>
            <p:cNvSpPr/>
            <p:nvPr/>
          </p:nvSpPr>
          <p:spPr>
            <a:xfrm>
              <a:off x="23769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6" name="object 6"/>
            <p:cNvSpPr/>
            <p:nvPr/>
          </p:nvSpPr>
          <p:spPr>
            <a:xfrm>
              <a:off x="2427376"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sp>
          <p:nvSpPr>
            <p:cNvPr id="7" name="object 7"/>
            <p:cNvSpPr/>
            <p:nvPr/>
          </p:nvSpPr>
          <p:spPr>
            <a:xfrm>
              <a:off x="2477782" y="12978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6335"/>
              </a:solidFill>
            </a:ln>
          </p:spPr>
          <p:txBody>
            <a:bodyPr wrap="square" lIns="0" tIns="0" rIns="0" bIns="0" rtlCol="0"/>
            <a:lstStyle/>
            <a:p>
              <a:endParaRPr/>
            </a:p>
          </p:txBody>
        </p:sp>
      </p:grpSp>
      <p:sp>
        <p:nvSpPr>
          <p:cNvPr id="8" name="object 8"/>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9" name="object 9"/>
          <p:cNvPicPr/>
          <p:nvPr/>
        </p:nvPicPr>
        <p:blipFill>
          <a:blip r:embed="rId2" cstate="print"/>
          <a:stretch>
            <a:fillRect/>
          </a:stretch>
        </p:blipFill>
        <p:spPr>
          <a:xfrm>
            <a:off x="0" y="174752"/>
            <a:ext cx="4608004" cy="65366"/>
          </a:xfrm>
          <a:prstGeom prst="rect">
            <a:avLst/>
          </a:prstGeom>
        </p:spPr>
      </p:pic>
      <p:sp>
        <p:nvSpPr>
          <p:cNvPr id="10" name="object 10"/>
          <p:cNvSpPr txBox="1"/>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25" dirty="0">
                <a:solidFill>
                  <a:srgbClr val="04064C"/>
                </a:solidFill>
                <a:latin typeface="PMingLiU"/>
                <a:cs typeface="PMingLiU"/>
              </a:rPr>
              <a:t>历史语言学的其他方法</a:t>
            </a:r>
            <a:endParaRPr sz="2050" dirty="0">
              <a:latin typeface="PMingLiU"/>
              <a:cs typeface="PMingLiU"/>
            </a:endParaRPr>
          </a:p>
        </p:txBody>
      </p:sp>
      <p:pic>
        <p:nvPicPr>
          <p:cNvPr id="12" name="object 12"/>
          <p:cNvPicPr/>
          <p:nvPr/>
        </p:nvPicPr>
        <p:blipFill>
          <a:blip r:embed="rId3" cstate="print"/>
          <a:stretch>
            <a:fillRect/>
          </a:stretch>
        </p:blipFill>
        <p:spPr>
          <a:xfrm>
            <a:off x="544449" y="1537142"/>
            <a:ext cx="83146" cy="83146"/>
          </a:xfrm>
          <a:prstGeom prst="rect">
            <a:avLst/>
          </a:prstGeom>
        </p:spPr>
      </p:pic>
      <p:sp>
        <p:nvSpPr>
          <p:cNvPr id="13" name="object 13"/>
          <p:cNvSpPr txBox="1"/>
          <p:nvPr/>
        </p:nvSpPr>
        <p:spPr>
          <a:xfrm>
            <a:off x="704100" y="1497200"/>
            <a:ext cx="2949575" cy="897746"/>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20" dirty="0">
                <a:latin typeface="PMingLiU"/>
                <a:cs typeface="PMingLiU"/>
              </a:rPr>
              <a:t>语言交流与借词问题，斯瓦迪士词表（</a:t>
            </a:r>
            <a:r>
              <a:rPr lang="en-US" altLang="zh-CN" sz="1400" spc="-55" dirty="0">
                <a:latin typeface="PMingLiU"/>
                <a:cs typeface="PMingLiU"/>
              </a:rPr>
              <a:t>Swadesh’s</a:t>
            </a:r>
            <a:r>
              <a:rPr lang="en-US" altLang="zh-CN" sz="1400" spc="100" dirty="0">
                <a:latin typeface="PMingLiU"/>
                <a:cs typeface="PMingLiU"/>
              </a:rPr>
              <a:t> </a:t>
            </a:r>
            <a:r>
              <a:rPr lang="en-US" altLang="zh-CN" sz="1400" spc="75" dirty="0">
                <a:latin typeface="PMingLiU"/>
                <a:cs typeface="PMingLiU"/>
              </a:rPr>
              <a:t>List</a:t>
            </a:r>
            <a:r>
              <a:rPr lang="zh-CN" altLang="en-US" sz="1400" spc="120" dirty="0">
                <a:latin typeface="PMingLiU"/>
                <a:cs typeface="PMingLiU"/>
              </a:rPr>
              <a:t>）</a:t>
            </a:r>
            <a:endParaRPr lang="en-US" altLang="zh-CN" sz="1400" spc="120" dirty="0">
              <a:latin typeface="PMingLiU"/>
              <a:cs typeface="PMingLiU"/>
            </a:endParaRPr>
          </a:p>
          <a:p>
            <a:pPr marL="12700" marR="5080">
              <a:lnSpc>
                <a:spcPct val="100800"/>
              </a:lnSpc>
              <a:spcBef>
                <a:spcPts val="120"/>
              </a:spcBef>
            </a:pPr>
            <a:endParaRPr lang="en-US" sz="1400" spc="120" dirty="0">
              <a:latin typeface="PMingLiU"/>
              <a:cs typeface="PMingLiU"/>
            </a:endParaRPr>
          </a:p>
          <a:p>
            <a:pPr marL="12700" marR="5080">
              <a:lnSpc>
                <a:spcPct val="100800"/>
              </a:lnSpc>
              <a:spcBef>
                <a:spcPts val="120"/>
              </a:spcBef>
            </a:pPr>
            <a:r>
              <a:rPr lang="zh-CN" altLang="en-US" sz="1400" spc="90" dirty="0">
                <a:latin typeface="PMingLiU"/>
                <a:cs typeface="PMingLiU"/>
              </a:rPr>
              <a:t>内在重建（</a:t>
            </a:r>
            <a:r>
              <a:rPr sz="1400" spc="90" dirty="0">
                <a:latin typeface="PMingLiU"/>
                <a:cs typeface="PMingLiU"/>
              </a:rPr>
              <a:t>Internal</a:t>
            </a:r>
            <a:r>
              <a:rPr sz="1400" spc="100" dirty="0">
                <a:latin typeface="PMingLiU"/>
                <a:cs typeface="PMingLiU"/>
              </a:rPr>
              <a:t> </a:t>
            </a:r>
            <a:r>
              <a:rPr sz="1400" spc="90" dirty="0">
                <a:latin typeface="PMingLiU"/>
                <a:cs typeface="PMingLiU"/>
              </a:rPr>
              <a:t>Reconstruction</a:t>
            </a:r>
            <a:r>
              <a:rPr lang="zh-CN" altLang="en-US" sz="1400" spc="90" dirty="0">
                <a:latin typeface="PMingLiU"/>
                <a:cs typeface="PMingLiU"/>
              </a:rPr>
              <a:t>）</a:t>
            </a:r>
            <a:endParaRPr sz="1400" dirty="0">
              <a:latin typeface="PMingLiU"/>
              <a:cs typeface="PMingLiU"/>
            </a:endParaRPr>
          </a:p>
        </p:txBody>
      </p:sp>
      <p:pic>
        <p:nvPicPr>
          <p:cNvPr id="14" name="object 14"/>
          <p:cNvPicPr/>
          <p:nvPr/>
        </p:nvPicPr>
        <p:blipFill>
          <a:blip r:embed="rId4" cstate="print"/>
          <a:stretch>
            <a:fillRect/>
          </a:stretch>
        </p:blipFill>
        <p:spPr>
          <a:xfrm>
            <a:off x="534027" y="2263775"/>
            <a:ext cx="83146" cy="83146"/>
          </a:xfrm>
          <a:prstGeom prst="rect">
            <a:avLst/>
          </a:prstGeom>
        </p:spPr>
      </p:pic>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0"/>
            <a:ext cx="4537075" cy="116839"/>
          </a:xfrm>
          <a:prstGeom prst="rect">
            <a:avLst/>
          </a:prstGeom>
        </p:spPr>
        <p:txBody>
          <a:bodyPr vert="horz" wrap="square" lIns="0" tIns="12065" rIns="0" bIns="0" rtlCol="0">
            <a:spAutoFit/>
          </a:bodyPr>
          <a:lstStyle/>
          <a:p>
            <a:pPr marL="12700">
              <a:lnSpc>
                <a:spcPct val="100000"/>
              </a:lnSpc>
              <a:spcBef>
                <a:spcPts val="95"/>
              </a:spcBef>
            </a:pPr>
            <a:r>
              <a:rPr sz="600" spc="95" dirty="0">
                <a:solidFill>
                  <a:srgbClr val="04064C"/>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50"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540642" y="400348"/>
            <a:ext cx="83146" cy="83146"/>
          </a:xfrm>
          <a:prstGeom prst="rect">
            <a:avLst/>
          </a:prstGeom>
        </p:spPr>
      </p:pic>
      <p:pic>
        <p:nvPicPr>
          <p:cNvPr id="5" name="object 5"/>
          <p:cNvPicPr/>
          <p:nvPr/>
        </p:nvPicPr>
        <p:blipFill>
          <a:blip r:embed="rId3" cstate="print"/>
          <a:stretch>
            <a:fillRect/>
          </a:stretch>
        </p:blipFill>
        <p:spPr>
          <a:xfrm>
            <a:off x="540642" y="1287015"/>
            <a:ext cx="83146" cy="83146"/>
          </a:xfrm>
          <a:prstGeom prst="rect">
            <a:avLst/>
          </a:prstGeom>
        </p:spPr>
      </p:pic>
      <p:sp>
        <p:nvSpPr>
          <p:cNvPr id="6" name="object 6"/>
          <p:cNvSpPr txBox="1"/>
          <p:nvPr/>
        </p:nvSpPr>
        <p:spPr>
          <a:xfrm>
            <a:off x="674479" y="346719"/>
            <a:ext cx="3423285" cy="2549352"/>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00" dirty="0">
                <a:latin typeface="PMingLiU"/>
                <a:cs typeface="PMingLiU"/>
              </a:rPr>
              <a:t>欧洲多门语言极为相似，这不是偶然。例如，罗曼语族的很多语言彼此非常相似</a:t>
            </a:r>
            <a:endParaRPr lang="en-US" altLang="zh-CN" sz="1400" spc="100" dirty="0">
              <a:latin typeface="PMingLiU"/>
              <a:cs typeface="PMingLiU"/>
            </a:endParaRPr>
          </a:p>
          <a:p>
            <a:pPr marL="12700" marR="5080">
              <a:lnSpc>
                <a:spcPct val="100800"/>
              </a:lnSpc>
              <a:spcBef>
                <a:spcPts val="120"/>
              </a:spcBef>
            </a:pPr>
            <a:endParaRPr lang="en-US" sz="1400" spc="100" dirty="0">
              <a:latin typeface="PMingLiU"/>
              <a:cs typeface="PMingLiU"/>
            </a:endParaRPr>
          </a:p>
          <a:p>
            <a:pPr marL="12700" marR="5080">
              <a:lnSpc>
                <a:spcPct val="100800"/>
              </a:lnSpc>
              <a:spcBef>
                <a:spcPts val="120"/>
              </a:spcBef>
            </a:pPr>
            <a:r>
              <a:rPr lang="en-US" sz="1400" spc="100" dirty="0">
                <a:latin typeface="PMingLiU"/>
                <a:cs typeface="PMingLiU"/>
              </a:rPr>
              <a:t>19</a:t>
            </a:r>
            <a:r>
              <a:rPr lang="zh-CN" altLang="en-US" sz="1400" spc="100" dirty="0">
                <a:latin typeface="PMingLiU"/>
                <a:cs typeface="PMingLiU"/>
              </a:rPr>
              <a:t>世纪语言学</a:t>
            </a:r>
            <a:r>
              <a:rPr lang="en-US" altLang="zh-CN" sz="1400" spc="100" dirty="0">
                <a:latin typeface="PMingLiU"/>
                <a:cs typeface="PMingLiU"/>
              </a:rPr>
              <a:t>/</a:t>
            </a:r>
            <a:r>
              <a:rPr lang="zh-CN" altLang="en-US" sz="1400" spc="100" dirty="0">
                <a:latin typeface="PMingLiU"/>
                <a:cs typeface="PMingLiU"/>
              </a:rPr>
              <a:t>文字学的最伟大发现之一就是印度的古典语言梵语和希腊拉丁等欧洲的古典语言之间的关系</a:t>
            </a:r>
            <a:endParaRPr sz="1400" dirty="0">
              <a:latin typeface="PMingLiU"/>
              <a:cs typeface="PMingLiU"/>
            </a:endParaRPr>
          </a:p>
          <a:p>
            <a:pPr marL="12700" marR="11430">
              <a:lnSpc>
                <a:spcPct val="100800"/>
              </a:lnSpc>
              <a:spcBef>
                <a:spcPts val="525"/>
              </a:spcBef>
            </a:pPr>
            <a:endParaRPr lang="en-US" sz="1400" spc="70" dirty="0">
              <a:latin typeface="PMingLiU"/>
              <a:cs typeface="PMingLiU"/>
            </a:endParaRPr>
          </a:p>
          <a:p>
            <a:pPr marL="12700" marR="11430">
              <a:lnSpc>
                <a:spcPct val="100800"/>
              </a:lnSpc>
              <a:spcBef>
                <a:spcPts val="525"/>
              </a:spcBef>
            </a:pPr>
            <a:r>
              <a:rPr lang="zh-CN" altLang="en-US" sz="1400" spc="70" dirty="0">
                <a:latin typeface="PMingLiU"/>
                <a:cs typeface="PMingLiU"/>
              </a:rPr>
              <a:t>印欧语言比较研究首先催生了历史语言学，历史语言学反过来也启发了音系学研究的发展</a:t>
            </a:r>
            <a:endParaRPr sz="1400" dirty="0">
              <a:latin typeface="PMingLiU"/>
              <a:cs typeface="PMingLiU"/>
            </a:endParaRPr>
          </a:p>
        </p:txBody>
      </p:sp>
      <p:pic>
        <p:nvPicPr>
          <p:cNvPr id="7" name="object 7"/>
          <p:cNvPicPr/>
          <p:nvPr/>
        </p:nvPicPr>
        <p:blipFill>
          <a:blip r:embed="rId4" cstate="print"/>
          <a:stretch>
            <a:fillRect/>
          </a:stretch>
        </p:blipFill>
        <p:spPr>
          <a:xfrm>
            <a:off x="532563" y="2256828"/>
            <a:ext cx="83146" cy="83146"/>
          </a:xfrm>
          <a:prstGeom prst="rect">
            <a:avLst/>
          </a:prstGeom>
        </p:spPr>
      </p:pic>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gn="ctr">
              <a:lnSpc>
                <a:spcPct val="100000"/>
              </a:lnSpc>
              <a:spcBef>
                <a:spcPts val="215"/>
              </a:spcBef>
            </a:pPr>
            <a:r>
              <a:rPr lang="zh-CN" altLang="en-US" spc="80" dirty="0">
                <a:solidFill>
                  <a:srgbClr val="04064C"/>
                </a:solidFill>
              </a:rPr>
              <a:t>语言借词现象与含混图景</a:t>
            </a:r>
            <a:endParaRPr spc="105" dirty="0">
              <a:solidFill>
                <a:srgbClr val="04064C"/>
              </a:solidFill>
            </a:endParaRPr>
          </a:p>
        </p:txBody>
      </p:sp>
      <p:pic>
        <p:nvPicPr>
          <p:cNvPr id="6" name="object 6"/>
          <p:cNvPicPr/>
          <p:nvPr/>
        </p:nvPicPr>
        <p:blipFill>
          <a:blip r:embed="rId3" cstate="print"/>
          <a:stretch>
            <a:fillRect/>
          </a:stretch>
        </p:blipFill>
        <p:spPr>
          <a:xfrm>
            <a:off x="541129" y="890265"/>
            <a:ext cx="83146" cy="83146"/>
          </a:xfrm>
          <a:prstGeom prst="rect">
            <a:avLst/>
          </a:prstGeom>
        </p:spPr>
      </p:pic>
      <p:sp>
        <p:nvSpPr>
          <p:cNvPr id="7" name="object 7"/>
          <p:cNvSpPr txBox="1"/>
          <p:nvPr/>
        </p:nvSpPr>
        <p:spPr>
          <a:xfrm>
            <a:off x="704100" y="811476"/>
            <a:ext cx="3535679" cy="1781450"/>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20" dirty="0">
                <a:latin typeface="PMingLiU"/>
                <a:cs typeface="PMingLiU"/>
              </a:rPr>
              <a:t>有些时候，借词现象会导致我们的对照词表包含一些借词，而不是真正的同源词</a:t>
            </a:r>
            <a:endParaRPr sz="1400" dirty="0">
              <a:latin typeface="PMingLiU"/>
              <a:cs typeface="PMingLiU"/>
            </a:endParaRPr>
          </a:p>
          <a:p>
            <a:pPr marL="12700" marR="351155">
              <a:lnSpc>
                <a:spcPct val="100800"/>
              </a:lnSpc>
              <a:spcBef>
                <a:spcPts val="969"/>
              </a:spcBef>
            </a:pPr>
            <a:r>
              <a:rPr lang="zh-CN" altLang="en-US" sz="1400" spc="25" dirty="0">
                <a:latin typeface="PMingLiU"/>
                <a:cs typeface="PMingLiU"/>
              </a:rPr>
              <a:t>如果词表中混杂着本族语词和借词，我们可能就会发现一些不一致的语音关系</a:t>
            </a:r>
            <a:endParaRPr sz="1400" dirty="0">
              <a:latin typeface="PMingLiU"/>
              <a:cs typeface="PMingLiU"/>
            </a:endParaRPr>
          </a:p>
          <a:p>
            <a:pPr marL="12700" marR="8890">
              <a:lnSpc>
                <a:spcPct val="100800"/>
              </a:lnSpc>
              <a:spcBef>
                <a:spcPts val="969"/>
              </a:spcBef>
            </a:pPr>
            <a:r>
              <a:rPr lang="zh-CN" altLang="en-US" sz="1400" spc="25" dirty="0">
                <a:latin typeface="PMingLiU"/>
                <a:cs typeface="PMingLiU"/>
              </a:rPr>
              <a:t>如果我们正在研究一份包含大量借词的双语词表，我们可能会得出这两门彼此相关的错误结论</a:t>
            </a:r>
            <a:endParaRPr sz="1400" dirty="0">
              <a:latin typeface="PMingLiU"/>
              <a:cs typeface="PMingLiU"/>
            </a:endParaRPr>
          </a:p>
        </p:txBody>
      </p:sp>
      <p:pic>
        <p:nvPicPr>
          <p:cNvPr id="8" name="object 8"/>
          <p:cNvPicPr/>
          <p:nvPr/>
        </p:nvPicPr>
        <p:blipFill>
          <a:blip r:embed="rId4" cstate="print"/>
          <a:stretch>
            <a:fillRect/>
          </a:stretch>
        </p:blipFill>
        <p:spPr>
          <a:xfrm>
            <a:off x="538639" y="1454282"/>
            <a:ext cx="83146" cy="83146"/>
          </a:xfrm>
          <a:prstGeom prst="rect">
            <a:avLst/>
          </a:prstGeom>
        </p:spPr>
      </p:pic>
      <p:pic>
        <p:nvPicPr>
          <p:cNvPr id="9" name="object 9"/>
          <p:cNvPicPr/>
          <p:nvPr/>
        </p:nvPicPr>
        <p:blipFill>
          <a:blip r:embed="rId5" cstate="print"/>
          <a:stretch>
            <a:fillRect/>
          </a:stretch>
        </p:blipFill>
        <p:spPr>
          <a:xfrm>
            <a:off x="538639" y="2018975"/>
            <a:ext cx="83146" cy="83146"/>
          </a:xfrm>
          <a:prstGeom prst="rect">
            <a:avLst/>
          </a:prstGeom>
        </p:spPr>
      </p:pic>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p:nvPr/>
        </p:nvSpPr>
        <p:spPr>
          <a:xfrm>
            <a:off x="0" y="240118"/>
            <a:ext cx="4608195" cy="222882"/>
          </a:xfrm>
          <a:prstGeom prst="rect">
            <a:avLst/>
          </a:prstGeom>
          <a:solidFill>
            <a:srgbClr val="FCCF50"/>
          </a:solidFill>
        </p:spPr>
        <p:txBody>
          <a:bodyPr vert="horz" wrap="square" lIns="0" tIns="0" rIns="0" bIns="0" rtlCol="0">
            <a:spAutoFit/>
          </a:bodyPr>
          <a:lstStyle/>
          <a:p>
            <a:pPr marL="107950" algn="ctr">
              <a:lnSpc>
                <a:spcPts val="1714"/>
              </a:lnSpc>
            </a:pPr>
            <a:r>
              <a:rPr lang="zh-CN" altLang="en-US" sz="2050" spc="55" dirty="0">
                <a:solidFill>
                  <a:srgbClr val="04064C"/>
                </a:solidFill>
                <a:latin typeface="PMingLiU"/>
                <a:cs typeface="PMingLiU"/>
              </a:rPr>
              <a:t>比较日语、汉语和朝鲜语词汇</a:t>
            </a:r>
            <a:endParaRPr sz="2050" dirty="0">
              <a:latin typeface="PMingLiU"/>
              <a:cs typeface="PMingLiU"/>
            </a:endParaRPr>
          </a:p>
        </p:txBody>
      </p:sp>
      <p:sp>
        <p:nvSpPr>
          <p:cNvPr id="6" name="object 6"/>
          <p:cNvSpPr txBox="1"/>
          <p:nvPr/>
        </p:nvSpPr>
        <p:spPr>
          <a:xfrm>
            <a:off x="323850" y="1751320"/>
            <a:ext cx="3427729"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80" dirty="0">
                <a:latin typeface="PMingLiU"/>
                <a:cs typeface="PMingLiU"/>
              </a:rPr>
              <a:t>汉、日、朝三语彼此关联吗？</a:t>
            </a:r>
            <a:endParaRPr sz="1400" dirty="0">
              <a:latin typeface="PMingLiU"/>
              <a:cs typeface="PMingLiU"/>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55" dirty="0">
                <a:solidFill>
                  <a:srgbClr val="04064C"/>
                </a:solidFill>
              </a:rPr>
              <a:t>斯瓦迪士词表</a:t>
            </a:r>
            <a:endParaRPr sz="2050" dirty="0"/>
          </a:p>
        </p:txBody>
      </p:sp>
      <p:pic>
        <p:nvPicPr>
          <p:cNvPr id="6" name="object 6"/>
          <p:cNvPicPr/>
          <p:nvPr/>
        </p:nvPicPr>
        <p:blipFill>
          <a:blip r:embed="rId3" cstate="print"/>
          <a:stretch>
            <a:fillRect/>
          </a:stretch>
        </p:blipFill>
        <p:spPr>
          <a:xfrm>
            <a:off x="544449" y="965267"/>
            <a:ext cx="83146" cy="83146"/>
          </a:xfrm>
          <a:prstGeom prst="rect">
            <a:avLst/>
          </a:prstGeom>
        </p:spPr>
      </p:pic>
      <p:sp>
        <p:nvSpPr>
          <p:cNvPr id="7" name="object 7"/>
          <p:cNvSpPr txBox="1"/>
          <p:nvPr/>
        </p:nvSpPr>
        <p:spPr>
          <a:xfrm>
            <a:off x="704100" y="907082"/>
            <a:ext cx="3557270" cy="1907125"/>
          </a:xfrm>
          <a:prstGeom prst="rect">
            <a:avLst/>
          </a:prstGeom>
        </p:spPr>
        <p:txBody>
          <a:bodyPr vert="horz" wrap="square" lIns="0" tIns="15240" rIns="0" bIns="0" rtlCol="0">
            <a:spAutoFit/>
          </a:bodyPr>
          <a:lstStyle/>
          <a:p>
            <a:pPr marL="12700" marR="83820">
              <a:lnSpc>
                <a:spcPct val="100800"/>
              </a:lnSpc>
              <a:spcBef>
                <a:spcPts val="120"/>
              </a:spcBef>
            </a:pPr>
            <a:r>
              <a:rPr lang="zh-CN" altLang="en-US" sz="1400" spc="65" dirty="0">
                <a:latin typeface="PMingLiU"/>
                <a:cs typeface="PMingLiU"/>
              </a:rPr>
              <a:t>某些词比其他词更不容易被借用</a:t>
            </a:r>
            <a:endParaRPr lang="en-US" altLang="zh-CN" sz="1400" spc="65" dirty="0">
              <a:latin typeface="PMingLiU"/>
              <a:cs typeface="PMingLiU"/>
            </a:endParaRPr>
          </a:p>
          <a:p>
            <a:pPr marL="12700" marR="83820">
              <a:lnSpc>
                <a:spcPct val="100800"/>
              </a:lnSpc>
              <a:spcBef>
                <a:spcPts val="120"/>
              </a:spcBef>
            </a:pPr>
            <a:endParaRPr sz="1400" dirty="0">
              <a:latin typeface="PMingLiU"/>
              <a:cs typeface="PMingLiU"/>
            </a:endParaRPr>
          </a:p>
          <a:p>
            <a:pPr>
              <a:lnSpc>
                <a:spcPct val="100000"/>
              </a:lnSpc>
              <a:spcBef>
                <a:spcPts val="45"/>
              </a:spcBef>
            </a:pPr>
            <a:endParaRPr sz="1200" dirty="0">
              <a:latin typeface="PMingLiU"/>
              <a:cs typeface="PMingLiU"/>
            </a:endParaRPr>
          </a:p>
          <a:p>
            <a:pPr marL="12700" marR="135255">
              <a:lnSpc>
                <a:spcPct val="100800"/>
              </a:lnSpc>
            </a:pPr>
            <a:r>
              <a:rPr lang="zh-CN" altLang="en-US" sz="1400" spc="90" dirty="0">
                <a:latin typeface="PMingLiU"/>
                <a:cs typeface="PMingLiU"/>
              </a:rPr>
              <a:t>一门语言的核心词表通常由这些词构成，例如亲属关系词和数词等</a:t>
            </a:r>
            <a:endParaRPr lang="en-US" altLang="zh-CN" sz="1400" spc="90" dirty="0">
              <a:latin typeface="PMingLiU"/>
              <a:cs typeface="PMingLiU"/>
            </a:endParaRPr>
          </a:p>
          <a:p>
            <a:pPr marL="12700" marR="135255">
              <a:lnSpc>
                <a:spcPct val="100800"/>
              </a:lnSpc>
            </a:pPr>
            <a:endParaRPr sz="1400" dirty="0">
              <a:latin typeface="PMingLiU"/>
              <a:cs typeface="PMingLiU"/>
            </a:endParaRPr>
          </a:p>
          <a:p>
            <a:pPr>
              <a:lnSpc>
                <a:spcPct val="100000"/>
              </a:lnSpc>
              <a:spcBef>
                <a:spcPts val="45"/>
              </a:spcBef>
            </a:pPr>
            <a:endParaRPr sz="1200" dirty="0">
              <a:latin typeface="PMingLiU"/>
              <a:cs typeface="PMingLiU"/>
            </a:endParaRPr>
          </a:p>
          <a:p>
            <a:pPr marL="12700" marR="5080">
              <a:lnSpc>
                <a:spcPct val="100800"/>
              </a:lnSpc>
            </a:pPr>
            <a:r>
              <a:rPr lang="en-US" altLang="zh-CN" sz="1400" spc="70" dirty="0">
                <a:latin typeface="PMingLiU"/>
                <a:cs typeface="PMingLiU"/>
              </a:rPr>
              <a:t>Morris Swadesh</a:t>
            </a:r>
            <a:r>
              <a:rPr lang="zh-CN" altLang="en-US" sz="1400" spc="70" dirty="0">
                <a:latin typeface="PMingLiU"/>
                <a:cs typeface="PMingLiU"/>
              </a:rPr>
              <a:t>提出一个适用于大部分语言的词表，可以用于历史语言学的对比研究</a:t>
            </a:r>
            <a:endParaRPr lang="en-US" altLang="zh-CN" sz="1400" spc="70" dirty="0">
              <a:latin typeface="PMingLiU"/>
              <a:cs typeface="PMingLiU"/>
            </a:endParaRPr>
          </a:p>
        </p:txBody>
      </p:sp>
      <p:pic>
        <p:nvPicPr>
          <p:cNvPr id="8" name="object 8"/>
          <p:cNvPicPr/>
          <p:nvPr/>
        </p:nvPicPr>
        <p:blipFill>
          <a:blip r:embed="rId4" cstate="print"/>
          <a:stretch>
            <a:fillRect/>
          </a:stretch>
        </p:blipFill>
        <p:spPr>
          <a:xfrm>
            <a:off x="544449" y="1598290"/>
            <a:ext cx="83146" cy="83146"/>
          </a:xfrm>
          <a:prstGeom prst="rect">
            <a:avLst/>
          </a:prstGeom>
        </p:spPr>
      </p:pic>
      <p:pic>
        <p:nvPicPr>
          <p:cNvPr id="9" name="object 9"/>
          <p:cNvPicPr/>
          <p:nvPr/>
        </p:nvPicPr>
        <p:blipFill>
          <a:blip r:embed="rId5" cstate="print"/>
          <a:stretch>
            <a:fillRect/>
          </a:stretch>
        </p:blipFill>
        <p:spPr>
          <a:xfrm>
            <a:off x="544449" y="2416175"/>
            <a:ext cx="83146" cy="83146"/>
          </a:xfrm>
          <a:prstGeom prst="rect">
            <a:avLst/>
          </a:prstGeom>
        </p:spPr>
      </p:pic>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50" dirty="0">
                <a:solidFill>
                  <a:srgbClr val="04064C"/>
                </a:solidFill>
              </a:rPr>
              <a:t>重建原始语言</a:t>
            </a:r>
            <a:endParaRPr sz="2050" dirty="0"/>
          </a:p>
        </p:txBody>
      </p:sp>
      <p:pic>
        <p:nvPicPr>
          <p:cNvPr id="6" name="object 6"/>
          <p:cNvPicPr/>
          <p:nvPr/>
        </p:nvPicPr>
        <p:blipFill>
          <a:blip r:embed="rId3" cstate="print"/>
          <a:stretch>
            <a:fillRect/>
          </a:stretch>
        </p:blipFill>
        <p:spPr>
          <a:xfrm>
            <a:off x="544449" y="1247419"/>
            <a:ext cx="83146" cy="83146"/>
          </a:xfrm>
          <a:prstGeom prst="rect">
            <a:avLst/>
          </a:prstGeom>
        </p:spPr>
      </p:pic>
      <p:sp>
        <p:nvSpPr>
          <p:cNvPr id="7" name="object 7"/>
          <p:cNvSpPr txBox="1"/>
          <p:nvPr/>
        </p:nvSpPr>
        <p:spPr>
          <a:xfrm>
            <a:off x="704100" y="1138196"/>
            <a:ext cx="2262505" cy="1589538"/>
          </a:xfrm>
          <a:prstGeom prst="rect">
            <a:avLst/>
          </a:prstGeom>
        </p:spPr>
        <p:txBody>
          <a:bodyPr vert="horz" wrap="square" lIns="0" tIns="17145" rIns="0" bIns="0" rtlCol="0">
            <a:spAutoFit/>
          </a:bodyPr>
          <a:lstStyle/>
          <a:p>
            <a:pPr marL="12700">
              <a:lnSpc>
                <a:spcPct val="100000"/>
              </a:lnSpc>
              <a:spcBef>
                <a:spcPts val="135"/>
              </a:spcBef>
            </a:pPr>
            <a:r>
              <a:rPr lang="zh-CN" altLang="en-US" sz="1400" spc="80" dirty="0">
                <a:latin typeface="PMingLiU"/>
                <a:cs typeface="PMingLiU"/>
              </a:rPr>
              <a:t>音位学</a:t>
            </a:r>
            <a:r>
              <a:rPr lang="en-US" altLang="zh-CN" sz="1400" spc="80" dirty="0">
                <a:latin typeface="PMingLiU"/>
                <a:cs typeface="PMingLiU"/>
              </a:rPr>
              <a:t>——</a:t>
            </a:r>
            <a:r>
              <a:rPr lang="zh-CN" altLang="en-US" sz="1400" spc="80" dirty="0">
                <a:latin typeface="PMingLiU"/>
                <a:cs typeface="PMingLiU"/>
              </a:rPr>
              <a:t>最为可靠</a:t>
            </a:r>
            <a:endParaRPr lang="en-US" altLang="zh-CN" sz="1400" spc="80" dirty="0">
              <a:latin typeface="PMingLiU"/>
              <a:cs typeface="PMingLiU"/>
            </a:endParaRPr>
          </a:p>
          <a:p>
            <a:pPr marL="12700">
              <a:lnSpc>
                <a:spcPct val="100000"/>
              </a:lnSpc>
              <a:spcBef>
                <a:spcPts val="135"/>
              </a:spcBef>
            </a:pPr>
            <a:endParaRPr lang="en-US" sz="1400" spc="80" dirty="0">
              <a:latin typeface="PMingLiU"/>
              <a:cs typeface="PMingLiU"/>
            </a:endParaRPr>
          </a:p>
          <a:p>
            <a:pPr marL="12700">
              <a:lnSpc>
                <a:spcPct val="100000"/>
              </a:lnSpc>
              <a:spcBef>
                <a:spcPts val="135"/>
              </a:spcBef>
            </a:pPr>
            <a:endParaRPr lang="en-US" sz="1400" spc="80" dirty="0">
              <a:latin typeface="PMingLiU"/>
              <a:cs typeface="PMingLiU"/>
            </a:endParaRPr>
          </a:p>
          <a:p>
            <a:pPr marL="12700">
              <a:lnSpc>
                <a:spcPct val="100000"/>
              </a:lnSpc>
              <a:spcBef>
                <a:spcPts val="135"/>
              </a:spcBef>
            </a:pPr>
            <a:r>
              <a:rPr lang="zh-CN" altLang="en-US" sz="1400" spc="80" dirty="0">
                <a:latin typeface="PMingLiU"/>
                <a:cs typeface="PMingLiU"/>
              </a:rPr>
              <a:t>形态学</a:t>
            </a:r>
            <a:r>
              <a:rPr lang="en-US" altLang="zh-CN" sz="1400" spc="80" dirty="0">
                <a:latin typeface="PMingLiU"/>
                <a:cs typeface="PMingLiU"/>
              </a:rPr>
              <a:t>——</a:t>
            </a:r>
            <a:r>
              <a:rPr lang="zh-CN" altLang="en-US" sz="1400" spc="80" dirty="0">
                <a:latin typeface="PMingLiU"/>
                <a:cs typeface="PMingLiU"/>
              </a:rPr>
              <a:t>大体还行</a:t>
            </a:r>
            <a:endParaRPr lang="en-US" altLang="zh-CN" sz="1400" spc="80" dirty="0">
              <a:latin typeface="PMingLiU"/>
              <a:cs typeface="PMingLiU"/>
            </a:endParaRPr>
          </a:p>
          <a:p>
            <a:pPr marL="12700">
              <a:lnSpc>
                <a:spcPct val="100000"/>
              </a:lnSpc>
              <a:spcBef>
                <a:spcPts val="135"/>
              </a:spcBef>
            </a:pPr>
            <a:endParaRPr lang="en-US" sz="1400" spc="80" dirty="0">
              <a:latin typeface="PMingLiU"/>
              <a:cs typeface="PMingLiU"/>
            </a:endParaRPr>
          </a:p>
          <a:p>
            <a:pPr marL="12700">
              <a:lnSpc>
                <a:spcPct val="100000"/>
              </a:lnSpc>
              <a:spcBef>
                <a:spcPts val="135"/>
              </a:spcBef>
            </a:pPr>
            <a:r>
              <a:rPr sz="1400" spc="45" dirty="0">
                <a:latin typeface="PMingLiU"/>
                <a:cs typeface="PMingLiU"/>
              </a:rPr>
              <a:t> </a:t>
            </a:r>
            <a:r>
              <a:rPr lang="en-US" sz="1400" spc="45" dirty="0">
                <a:latin typeface="PMingLiU"/>
                <a:cs typeface="PMingLiU"/>
              </a:rPr>
              <a:t>                                                          </a:t>
            </a:r>
            <a:r>
              <a:rPr lang="zh-CN" altLang="en-US" sz="1400" spc="45" dirty="0">
                <a:latin typeface="PMingLiU"/>
                <a:cs typeface="PMingLiU"/>
              </a:rPr>
              <a:t>句法</a:t>
            </a:r>
            <a:r>
              <a:rPr lang="en-US" altLang="zh-CN" sz="1400" spc="45" dirty="0">
                <a:latin typeface="PMingLiU"/>
                <a:cs typeface="PMingLiU"/>
              </a:rPr>
              <a:t>——</a:t>
            </a:r>
            <a:r>
              <a:rPr lang="zh-CN" altLang="en-US" sz="1400" spc="45" dirty="0">
                <a:latin typeface="PMingLiU"/>
                <a:cs typeface="PMingLiU"/>
              </a:rPr>
              <a:t>最不可靠</a:t>
            </a:r>
            <a:endParaRPr sz="1400" dirty="0">
              <a:latin typeface="PMingLiU"/>
              <a:cs typeface="PMingLiU"/>
            </a:endParaRPr>
          </a:p>
        </p:txBody>
      </p:sp>
      <p:pic>
        <p:nvPicPr>
          <p:cNvPr id="8" name="object 8"/>
          <p:cNvPicPr/>
          <p:nvPr/>
        </p:nvPicPr>
        <p:blipFill>
          <a:blip r:embed="rId4" cstate="print"/>
          <a:stretch>
            <a:fillRect/>
          </a:stretch>
        </p:blipFill>
        <p:spPr>
          <a:xfrm>
            <a:off x="544449" y="1912531"/>
            <a:ext cx="83146" cy="83146"/>
          </a:xfrm>
          <a:prstGeom prst="rect">
            <a:avLst/>
          </a:prstGeom>
        </p:spPr>
      </p:pic>
      <p:pic>
        <p:nvPicPr>
          <p:cNvPr id="9" name="object 9"/>
          <p:cNvPicPr/>
          <p:nvPr/>
        </p:nvPicPr>
        <p:blipFill>
          <a:blip r:embed="rId5" cstate="print"/>
          <a:stretch>
            <a:fillRect/>
          </a:stretch>
        </p:blipFill>
        <p:spPr>
          <a:xfrm>
            <a:off x="544449" y="2577630"/>
            <a:ext cx="83146" cy="83146"/>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0" dirty="0">
                <a:solidFill>
                  <a:srgbClr val="04064C"/>
                </a:solidFill>
              </a:rPr>
              <a:t>内在重建</a:t>
            </a:r>
            <a:endParaRPr sz="2050" dirty="0"/>
          </a:p>
        </p:txBody>
      </p:sp>
      <p:pic>
        <p:nvPicPr>
          <p:cNvPr id="6" name="object 6"/>
          <p:cNvPicPr/>
          <p:nvPr/>
        </p:nvPicPr>
        <p:blipFill>
          <a:blip r:embed="rId3" cstate="print"/>
          <a:stretch>
            <a:fillRect/>
          </a:stretch>
        </p:blipFill>
        <p:spPr>
          <a:xfrm>
            <a:off x="539469" y="1191627"/>
            <a:ext cx="83146" cy="83146"/>
          </a:xfrm>
          <a:prstGeom prst="rect">
            <a:avLst/>
          </a:prstGeom>
        </p:spPr>
      </p:pic>
      <p:sp>
        <p:nvSpPr>
          <p:cNvPr id="7" name="object 7"/>
          <p:cNvSpPr txBox="1"/>
          <p:nvPr/>
        </p:nvSpPr>
        <p:spPr>
          <a:xfrm>
            <a:off x="704100" y="1082405"/>
            <a:ext cx="3520440" cy="1461234"/>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20" dirty="0">
                <a:latin typeface="PMingLiU"/>
                <a:cs typeface="PMingLiU"/>
              </a:rPr>
              <a:t>除了给定两门相关语言重建更古老的形式之外，只给定一门语言你能重建其古老形式吗？</a:t>
            </a:r>
            <a:endParaRPr lang="en-US" altLang="zh-CN" sz="1400" spc="120" dirty="0">
              <a:latin typeface="PMingLiU"/>
              <a:cs typeface="PMingLiU"/>
            </a:endParaRPr>
          </a:p>
          <a:p>
            <a:pPr marL="12700" marR="5080">
              <a:lnSpc>
                <a:spcPct val="100800"/>
              </a:lnSpc>
              <a:spcBef>
                <a:spcPts val="120"/>
              </a:spcBef>
            </a:pPr>
            <a:endParaRPr lang="en-US" sz="1400" spc="120" dirty="0">
              <a:latin typeface="PMingLiU"/>
              <a:cs typeface="PMingLiU"/>
            </a:endParaRPr>
          </a:p>
          <a:p>
            <a:pPr marL="12700" marR="62865">
              <a:lnSpc>
                <a:spcPct val="100800"/>
              </a:lnSpc>
              <a:spcBef>
                <a:spcPts val="1145"/>
              </a:spcBef>
            </a:pPr>
            <a:r>
              <a:rPr lang="zh-CN" altLang="en-US" sz="1400" dirty="0">
                <a:latin typeface="PMingLiU"/>
                <a:cs typeface="PMingLiU"/>
              </a:rPr>
              <a:t>当然可以！只要有该语言中同一个语素的不同形态变体即可</a:t>
            </a:r>
            <a:endParaRPr sz="1400" dirty="0">
              <a:latin typeface="PMingLiU"/>
              <a:cs typeface="PMingLiU"/>
            </a:endParaRPr>
          </a:p>
        </p:txBody>
      </p:sp>
      <p:pic>
        <p:nvPicPr>
          <p:cNvPr id="8" name="object 8"/>
          <p:cNvPicPr/>
          <p:nvPr/>
        </p:nvPicPr>
        <p:blipFill>
          <a:blip r:embed="rId4" cstate="print"/>
          <a:stretch>
            <a:fillRect/>
          </a:stretch>
        </p:blipFill>
        <p:spPr>
          <a:xfrm>
            <a:off x="541129" y="2185977"/>
            <a:ext cx="83146" cy="83146"/>
          </a:xfrm>
          <a:prstGeom prst="rect">
            <a:avLst/>
          </a:prstGeom>
        </p:spPr>
      </p:pic>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p:nvPr/>
        </p:nvSpPr>
        <p:spPr>
          <a:xfrm>
            <a:off x="0" y="240118"/>
            <a:ext cx="4608195" cy="222882"/>
          </a:xfrm>
          <a:prstGeom prst="rect">
            <a:avLst/>
          </a:prstGeom>
          <a:solidFill>
            <a:srgbClr val="FCCF50"/>
          </a:solidFill>
        </p:spPr>
        <p:txBody>
          <a:bodyPr vert="horz" wrap="square" lIns="0" tIns="0" rIns="0" bIns="0" rtlCol="0">
            <a:spAutoFit/>
          </a:bodyPr>
          <a:lstStyle/>
          <a:p>
            <a:pPr marL="107950" algn="ctr">
              <a:lnSpc>
                <a:spcPts val="1714"/>
              </a:lnSpc>
            </a:pPr>
            <a:r>
              <a:rPr lang="zh-CN" altLang="en-US" sz="2050" spc="65" dirty="0">
                <a:solidFill>
                  <a:srgbClr val="04064C"/>
                </a:solidFill>
                <a:latin typeface="PMingLiU"/>
                <a:cs typeface="PMingLiU"/>
              </a:rPr>
              <a:t>例：古日语的内在重建</a:t>
            </a:r>
            <a:endParaRPr sz="2050" dirty="0">
              <a:latin typeface="PMingLiU"/>
              <a:cs typeface="PMingLiU"/>
            </a:endParaRPr>
          </a:p>
        </p:txBody>
      </p:sp>
      <p:sp>
        <p:nvSpPr>
          <p:cNvPr id="6" name="object 6"/>
          <p:cNvSpPr txBox="1"/>
          <p:nvPr/>
        </p:nvSpPr>
        <p:spPr>
          <a:xfrm>
            <a:off x="347294" y="1028989"/>
            <a:ext cx="3571875" cy="436851"/>
          </a:xfrm>
          <a:prstGeom prst="rect">
            <a:avLst/>
          </a:prstGeom>
        </p:spPr>
        <p:txBody>
          <a:bodyPr vert="horz" wrap="square" lIns="0" tIns="15240" rIns="0" bIns="0" rtlCol="0">
            <a:spAutoFit/>
          </a:bodyPr>
          <a:lstStyle/>
          <a:p>
            <a:pPr marL="12700" marR="5080" algn="just">
              <a:lnSpc>
                <a:spcPct val="100800"/>
              </a:lnSpc>
              <a:spcBef>
                <a:spcPts val="120"/>
              </a:spcBef>
            </a:pPr>
            <a:r>
              <a:rPr lang="zh-CN" altLang="en-US" sz="1400" spc="90" dirty="0">
                <a:latin typeface="PMingLiU"/>
                <a:cs typeface="PMingLiU"/>
              </a:rPr>
              <a:t>现代日语中，当独立词出现在复合词中时，词首辅音通常是浊声，这被称为</a:t>
            </a:r>
            <a:r>
              <a:rPr sz="1400" i="1" spc="45" dirty="0" err="1">
                <a:latin typeface="Times New Roman"/>
                <a:cs typeface="Times New Roman"/>
              </a:rPr>
              <a:t>Rendoku</a:t>
            </a:r>
            <a:r>
              <a:rPr sz="1400" spc="45" dirty="0">
                <a:latin typeface="PMingLiU"/>
                <a:cs typeface="PMingLiU"/>
              </a:rPr>
              <a:t>.</a:t>
            </a:r>
            <a:endParaRPr sz="1400" dirty="0">
              <a:latin typeface="PMingLiU"/>
              <a:cs typeface="PMingLiU"/>
            </a:endParaRPr>
          </a:p>
        </p:txBody>
      </p:sp>
      <p:sp>
        <p:nvSpPr>
          <p:cNvPr id="7" name="object 7"/>
          <p:cNvSpPr txBox="1"/>
          <p:nvPr/>
        </p:nvSpPr>
        <p:spPr>
          <a:xfrm>
            <a:off x="1100327" y="1772117"/>
            <a:ext cx="992505" cy="873381"/>
          </a:xfrm>
          <a:prstGeom prst="rect">
            <a:avLst/>
          </a:prstGeom>
        </p:spPr>
        <p:txBody>
          <a:bodyPr vert="horz" wrap="square" lIns="0" tIns="17145" rIns="0" bIns="0" rtlCol="0">
            <a:spAutoFit/>
          </a:bodyPr>
          <a:lstStyle/>
          <a:p>
            <a:pPr marL="12700">
              <a:lnSpc>
                <a:spcPct val="100000"/>
              </a:lnSpc>
              <a:spcBef>
                <a:spcPts val="135"/>
              </a:spcBef>
            </a:pPr>
            <a:r>
              <a:rPr lang="zh-CN" altLang="en-US" sz="1400" spc="85" dirty="0">
                <a:latin typeface="PMingLiU"/>
                <a:cs typeface="PMingLiU"/>
              </a:rPr>
              <a:t>独立词</a:t>
            </a:r>
            <a:endParaRPr lang="en-US" sz="1400" dirty="0">
              <a:latin typeface="PMingLiU"/>
              <a:cs typeface="PMingLiU"/>
            </a:endParaRPr>
          </a:p>
          <a:p>
            <a:pPr marL="12700" marR="598170">
              <a:lnSpc>
                <a:spcPct val="100800"/>
              </a:lnSpc>
            </a:pPr>
            <a:r>
              <a:rPr lang="en-US" sz="1400" i="1" spc="45" dirty="0">
                <a:latin typeface="Times New Roman"/>
                <a:cs typeface="Times New Roman"/>
              </a:rPr>
              <a:t>kami </a:t>
            </a:r>
            <a:r>
              <a:rPr lang="en-US" sz="1400" i="1" spc="25" dirty="0">
                <a:latin typeface="Times New Roman"/>
                <a:cs typeface="Times New Roman"/>
              </a:rPr>
              <a:t> </a:t>
            </a:r>
            <a:r>
              <a:rPr lang="en-US" sz="1400" i="1" spc="20" dirty="0">
                <a:latin typeface="Times New Roman"/>
                <a:cs typeface="Times New Roman"/>
              </a:rPr>
              <a:t>tera  </a:t>
            </a:r>
            <a:r>
              <a:rPr lang="en-US" sz="1400" i="1" spc="35" dirty="0" err="1">
                <a:latin typeface="Times New Roman"/>
                <a:cs typeface="Times New Roman"/>
              </a:rPr>
              <a:t>hana</a:t>
            </a:r>
            <a:endParaRPr lang="en-US" sz="1400" dirty="0">
              <a:latin typeface="Times New Roman"/>
              <a:cs typeface="Times New Roman"/>
            </a:endParaRPr>
          </a:p>
        </p:txBody>
      </p:sp>
      <p:sp>
        <p:nvSpPr>
          <p:cNvPr id="8" name="object 8"/>
          <p:cNvSpPr txBox="1"/>
          <p:nvPr/>
        </p:nvSpPr>
        <p:spPr>
          <a:xfrm>
            <a:off x="2218287" y="1772117"/>
            <a:ext cx="2316480" cy="674370"/>
          </a:xfrm>
          <a:prstGeom prst="rect">
            <a:avLst/>
          </a:prstGeom>
        </p:spPr>
        <p:txBody>
          <a:bodyPr vert="horz" wrap="square" lIns="0" tIns="17145" rIns="0" bIns="0" rtlCol="0">
            <a:spAutoFit/>
          </a:bodyPr>
          <a:lstStyle/>
          <a:p>
            <a:pPr marL="13335">
              <a:lnSpc>
                <a:spcPct val="100000"/>
              </a:lnSpc>
              <a:spcBef>
                <a:spcPts val="135"/>
              </a:spcBef>
            </a:pPr>
            <a:r>
              <a:rPr lang="zh-CN" altLang="en-US" sz="1400" spc="110" dirty="0">
                <a:latin typeface="PMingLiU"/>
                <a:cs typeface="PMingLiU"/>
              </a:rPr>
              <a:t>复合词</a:t>
            </a:r>
            <a:endParaRPr sz="1400" dirty="0">
              <a:latin typeface="PMingLiU"/>
              <a:cs typeface="PMingLiU"/>
            </a:endParaRPr>
          </a:p>
          <a:p>
            <a:pPr marL="12700">
              <a:lnSpc>
                <a:spcPct val="100000"/>
              </a:lnSpc>
              <a:spcBef>
                <a:spcPts val="10"/>
              </a:spcBef>
            </a:pPr>
            <a:r>
              <a:rPr sz="1400" i="1" spc="35" dirty="0">
                <a:latin typeface="Times New Roman"/>
                <a:cs typeface="Times New Roman"/>
              </a:rPr>
              <a:t>ori-gami </a:t>
            </a:r>
            <a:r>
              <a:rPr sz="1400" spc="-80" dirty="0">
                <a:latin typeface="PMingLiU"/>
                <a:cs typeface="PMingLiU"/>
              </a:rPr>
              <a:t>‘paper</a:t>
            </a:r>
            <a:r>
              <a:rPr sz="1400" spc="170" dirty="0">
                <a:latin typeface="PMingLiU"/>
                <a:cs typeface="PMingLiU"/>
              </a:rPr>
              <a:t> </a:t>
            </a:r>
            <a:r>
              <a:rPr sz="1400" spc="-85" dirty="0">
                <a:latin typeface="PMingLiU"/>
                <a:cs typeface="PMingLiU"/>
              </a:rPr>
              <a:t>folding’</a:t>
            </a:r>
            <a:endParaRPr sz="1400" dirty="0">
              <a:latin typeface="PMingLiU"/>
              <a:cs typeface="PMingLiU"/>
            </a:endParaRPr>
          </a:p>
          <a:p>
            <a:pPr marL="12700">
              <a:lnSpc>
                <a:spcPct val="100000"/>
              </a:lnSpc>
              <a:spcBef>
                <a:spcPts val="15"/>
              </a:spcBef>
            </a:pPr>
            <a:r>
              <a:rPr sz="1400" i="1" spc="30" dirty="0">
                <a:latin typeface="Times New Roman"/>
                <a:cs typeface="Times New Roman"/>
              </a:rPr>
              <a:t>yama-dera </a:t>
            </a:r>
            <a:r>
              <a:rPr sz="1400" spc="-20" dirty="0">
                <a:latin typeface="PMingLiU"/>
                <a:cs typeface="PMingLiU"/>
              </a:rPr>
              <a:t>‘mountain</a:t>
            </a:r>
            <a:r>
              <a:rPr sz="1400" spc="160" dirty="0">
                <a:latin typeface="PMingLiU"/>
                <a:cs typeface="PMingLiU"/>
              </a:rPr>
              <a:t> </a:t>
            </a:r>
            <a:r>
              <a:rPr sz="1400" spc="-70" dirty="0">
                <a:latin typeface="PMingLiU"/>
                <a:cs typeface="PMingLiU"/>
              </a:rPr>
              <a:t>temple’</a:t>
            </a:r>
            <a:endParaRPr sz="1400" dirty="0">
              <a:latin typeface="PMingLiU"/>
              <a:cs typeface="PMingLiU"/>
            </a:endParaRPr>
          </a:p>
        </p:txBody>
      </p:sp>
      <p:sp>
        <p:nvSpPr>
          <p:cNvPr id="9" name="object 9"/>
          <p:cNvSpPr txBox="1"/>
          <p:nvPr/>
        </p:nvSpPr>
        <p:spPr>
          <a:xfrm>
            <a:off x="423214" y="1987204"/>
            <a:ext cx="551180" cy="674370"/>
          </a:xfrm>
          <a:prstGeom prst="rect">
            <a:avLst/>
          </a:prstGeom>
        </p:spPr>
        <p:txBody>
          <a:bodyPr vert="horz" wrap="square" lIns="0" tIns="15240" rIns="0" bIns="0" rtlCol="0">
            <a:spAutoFit/>
          </a:bodyPr>
          <a:lstStyle/>
          <a:p>
            <a:pPr marL="12700" marR="5080">
              <a:lnSpc>
                <a:spcPct val="100800"/>
              </a:lnSpc>
              <a:spcBef>
                <a:spcPts val="120"/>
              </a:spcBef>
            </a:pPr>
            <a:r>
              <a:rPr sz="1400" spc="105" dirty="0">
                <a:latin typeface="PMingLiU"/>
                <a:cs typeface="PMingLiU"/>
              </a:rPr>
              <a:t>paper  </a:t>
            </a:r>
            <a:r>
              <a:rPr sz="1400" spc="80" dirty="0">
                <a:latin typeface="PMingLiU"/>
                <a:cs typeface="PMingLiU"/>
              </a:rPr>
              <a:t>temple  </a:t>
            </a:r>
            <a:r>
              <a:rPr sz="1400" spc="25" dirty="0">
                <a:latin typeface="PMingLiU"/>
                <a:cs typeface="PMingLiU"/>
              </a:rPr>
              <a:t>flower</a:t>
            </a:r>
            <a:endParaRPr sz="1400">
              <a:latin typeface="PMingLiU"/>
              <a:cs typeface="PMingLiU"/>
            </a:endParaRPr>
          </a:p>
        </p:txBody>
      </p:sp>
      <p:sp>
        <p:nvSpPr>
          <p:cNvPr id="10" name="object 10"/>
          <p:cNvSpPr txBox="1"/>
          <p:nvPr/>
        </p:nvSpPr>
        <p:spPr>
          <a:xfrm>
            <a:off x="2218469" y="2417391"/>
            <a:ext cx="2402840" cy="244475"/>
          </a:xfrm>
          <a:prstGeom prst="rect">
            <a:avLst/>
          </a:prstGeom>
        </p:spPr>
        <p:txBody>
          <a:bodyPr vert="horz" wrap="square" lIns="0" tIns="17145" rIns="0" bIns="0" rtlCol="0">
            <a:spAutoFit/>
          </a:bodyPr>
          <a:lstStyle/>
          <a:p>
            <a:pPr marL="12700">
              <a:lnSpc>
                <a:spcPct val="100000"/>
              </a:lnSpc>
              <a:spcBef>
                <a:spcPts val="135"/>
              </a:spcBef>
            </a:pPr>
            <a:r>
              <a:rPr sz="1400" i="1" spc="15" dirty="0">
                <a:latin typeface="Times New Roman"/>
                <a:cs typeface="Times New Roman"/>
              </a:rPr>
              <a:t>ike-bana </a:t>
            </a:r>
            <a:r>
              <a:rPr sz="1400" spc="-170" dirty="0">
                <a:latin typeface="PMingLiU"/>
                <a:cs typeface="PMingLiU"/>
              </a:rPr>
              <a:t>‘the </a:t>
            </a:r>
            <a:r>
              <a:rPr sz="1400" spc="130" dirty="0">
                <a:latin typeface="PMingLiU"/>
                <a:cs typeface="PMingLiU"/>
              </a:rPr>
              <a:t>art </a:t>
            </a:r>
            <a:r>
              <a:rPr sz="1400" spc="15" dirty="0">
                <a:latin typeface="PMingLiU"/>
                <a:cs typeface="PMingLiU"/>
              </a:rPr>
              <a:t>of </a:t>
            </a:r>
            <a:r>
              <a:rPr sz="1400" spc="25" dirty="0">
                <a:latin typeface="PMingLiU"/>
                <a:cs typeface="PMingLiU"/>
              </a:rPr>
              <a:t>flower</a:t>
            </a:r>
            <a:r>
              <a:rPr sz="1400" spc="90" dirty="0">
                <a:latin typeface="PMingLiU"/>
                <a:cs typeface="PMingLiU"/>
              </a:rPr>
              <a:t> </a:t>
            </a:r>
            <a:r>
              <a:rPr sz="1400" spc="110" dirty="0">
                <a:latin typeface="PMingLiU"/>
                <a:cs typeface="PMingLiU"/>
              </a:rPr>
              <a:t>arra</a:t>
            </a:r>
            <a:endParaRPr sz="1400">
              <a:latin typeface="PMingLiU"/>
              <a:cs typeface="PMingLiU"/>
            </a:endParaRPr>
          </a:p>
        </p:txBody>
      </p:sp>
      <p:sp>
        <p:nvSpPr>
          <p:cNvPr id="11" name="object 11"/>
          <p:cNvSpPr txBox="1"/>
          <p:nvPr/>
        </p:nvSpPr>
        <p:spPr>
          <a:xfrm>
            <a:off x="347294" y="2869511"/>
            <a:ext cx="55118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70" dirty="0">
                <a:latin typeface="PMingLiU"/>
                <a:cs typeface="PMingLiU"/>
              </a:rPr>
              <a:t>规则</a:t>
            </a:r>
            <a:r>
              <a:rPr sz="1400" spc="70" dirty="0">
                <a:latin typeface="PMingLiU"/>
                <a:cs typeface="PMingLiU"/>
              </a:rPr>
              <a:t>:</a:t>
            </a:r>
            <a:endParaRPr sz="1400" dirty="0">
              <a:latin typeface="PMingLiU"/>
              <a:cs typeface="PMingLiU"/>
            </a:endParaRPr>
          </a:p>
        </p:txBody>
      </p:sp>
      <p:sp>
        <p:nvSpPr>
          <p:cNvPr id="12" name="object 12"/>
          <p:cNvSpPr txBox="1"/>
          <p:nvPr/>
        </p:nvSpPr>
        <p:spPr>
          <a:xfrm>
            <a:off x="835380" y="2759428"/>
            <a:ext cx="665480" cy="459740"/>
          </a:xfrm>
          <a:prstGeom prst="rect">
            <a:avLst/>
          </a:prstGeom>
        </p:spPr>
        <p:txBody>
          <a:bodyPr vert="horz" wrap="square" lIns="0" tIns="17145" rIns="0" bIns="0" rtlCol="0">
            <a:spAutoFit/>
          </a:bodyPr>
          <a:lstStyle/>
          <a:p>
            <a:pPr marR="5080" algn="ctr">
              <a:lnSpc>
                <a:spcPct val="100000"/>
              </a:lnSpc>
              <a:spcBef>
                <a:spcPts val="135"/>
              </a:spcBef>
            </a:pPr>
            <a:r>
              <a:rPr sz="1400" i="1" spc="70" dirty="0">
                <a:latin typeface="Times New Roman"/>
                <a:cs typeface="Times New Roman"/>
              </a:rPr>
              <a:t>C</a:t>
            </a:r>
            <a:endParaRPr sz="1400" dirty="0">
              <a:latin typeface="Times New Roman"/>
              <a:cs typeface="Times New Roman"/>
            </a:endParaRPr>
          </a:p>
          <a:p>
            <a:pPr algn="ctr">
              <a:lnSpc>
                <a:spcPct val="100000"/>
              </a:lnSpc>
              <a:spcBef>
                <a:spcPts val="10"/>
              </a:spcBef>
            </a:pPr>
            <a:r>
              <a:rPr sz="1400" spc="45" dirty="0">
                <a:latin typeface="PMingLiU"/>
                <a:cs typeface="PMingLiU"/>
              </a:rPr>
              <a:t>[</a:t>
            </a:r>
            <a:r>
              <a:rPr sz="1400" i="1" spc="45" dirty="0">
                <a:latin typeface="Arial"/>
                <a:cs typeface="Arial"/>
              </a:rPr>
              <a:t>−</a:t>
            </a:r>
            <a:r>
              <a:rPr lang="en-US" sz="1400" i="1" spc="45" dirty="0">
                <a:latin typeface="Times New Roman"/>
                <a:cs typeface="Times New Roman"/>
              </a:rPr>
              <a:t>voice</a:t>
            </a:r>
            <a:r>
              <a:rPr sz="1400" spc="45" dirty="0">
                <a:latin typeface="PMingLiU"/>
                <a:cs typeface="PMingLiU"/>
              </a:rPr>
              <a:t>]</a:t>
            </a:r>
            <a:endParaRPr sz="1400" dirty="0">
              <a:latin typeface="PMingLiU"/>
              <a:cs typeface="PMingLiU"/>
            </a:endParaRPr>
          </a:p>
        </p:txBody>
      </p:sp>
      <p:sp>
        <p:nvSpPr>
          <p:cNvPr id="13" name="object 13"/>
          <p:cNvSpPr/>
          <p:nvPr/>
        </p:nvSpPr>
        <p:spPr>
          <a:xfrm>
            <a:off x="2793733" y="3061881"/>
            <a:ext cx="53975" cy="0"/>
          </a:xfrm>
          <a:custGeom>
            <a:avLst/>
            <a:gdLst/>
            <a:ahLst/>
            <a:cxnLst/>
            <a:rect l="l" t="t" r="r" b="b"/>
            <a:pathLst>
              <a:path w="53975">
                <a:moveTo>
                  <a:pt x="0" y="0"/>
                </a:moveTo>
                <a:lnTo>
                  <a:pt x="53517" y="0"/>
                </a:lnTo>
              </a:path>
            </a:pathLst>
          </a:custGeom>
          <a:ln w="5054">
            <a:solidFill>
              <a:srgbClr val="000000"/>
            </a:solidFill>
          </a:ln>
        </p:spPr>
        <p:txBody>
          <a:bodyPr wrap="square" lIns="0" tIns="0" rIns="0" bIns="0" rtlCol="0"/>
          <a:lstStyle/>
          <a:p>
            <a:endParaRPr/>
          </a:p>
        </p:txBody>
      </p:sp>
      <p:sp>
        <p:nvSpPr>
          <p:cNvPr id="14" name="object 14"/>
          <p:cNvSpPr txBox="1"/>
          <p:nvPr/>
        </p:nvSpPr>
        <p:spPr>
          <a:xfrm>
            <a:off x="1525689" y="2869511"/>
            <a:ext cx="1468120" cy="244475"/>
          </a:xfrm>
          <a:prstGeom prst="rect">
            <a:avLst/>
          </a:prstGeom>
        </p:spPr>
        <p:txBody>
          <a:bodyPr vert="horz" wrap="square" lIns="0" tIns="17145" rIns="0" bIns="0" rtlCol="0">
            <a:spAutoFit/>
          </a:bodyPr>
          <a:lstStyle/>
          <a:p>
            <a:pPr marL="12700">
              <a:lnSpc>
                <a:spcPct val="100000"/>
              </a:lnSpc>
              <a:spcBef>
                <a:spcPts val="135"/>
              </a:spcBef>
            </a:pPr>
            <a:r>
              <a:rPr sz="1400" i="1" spc="30" dirty="0">
                <a:latin typeface="Arial"/>
                <a:cs typeface="Arial"/>
              </a:rPr>
              <a:t>→ </a:t>
            </a:r>
            <a:r>
              <a:rPr sz="1400" spc="75" dirty="0">
                <a:latin typeface="PMingLiU"/>
                <a:cs typeface="PMingLiU"/>
              </a:rPr>
              <a:t>[+</a:t>
            </a:r>
            <a:r>
              <a:rPr sz="1400" i="1" spc="75" dirty="0">
                <a:latin typeface="Times New Roman"/>
                <a:cs typeface="Times New Roman"/>
              </a:rPr>
              <a:t>voiced</a:t>
            </a:r>
            <a:r>
              <a:rPr sz="1400" spc="75" dirty="0">
                <a:latin typeface="PMingLiU"/>
                <a:cs typeface="PMingLiU"/>
              </a:rPr>
              <a:t>]/ </a:t>
            </a:r>
            <a:r>
              <a:rPr sz="1400" spc="100" dirty="0">
                <a:latin typeface="PMingLiU"/>
                <a:cs typeface="PMingLiU"/>
              </a:rPr>
              <a:t>V V</a:t>
            </a:r>
            <a:endParaRPr sz="1400">
              <a:latin typeface="PMingLiU"/>
              <a:cs typeface="PMingLiU"/>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04064C"/>
                </a:solidFill>
                <a:latin typeface="PMingLiU"/>
                <a:cs typeface="PMingLiU"/>
              </a:rPr>
              <a:t>More on </a:t>
            </a:r>
            <a:r>
              <a:rPr sz="600" spc="85" dirty="0">
                <a:solidFill>
                  <a:srgbClr val="04064C"/>
                </a:solidFill>
                <a:latin typeface="PMingLiU"/>
                <a:cs typeface="PMingLiU"/>
              </a:rPr>
              <a:t>Historical</a:t>
            </a:r>
            <a:r>
              <a:rPr sz="600" spc="-45" dirty="0">
                <a:solidFill>
                  <a:srgbClr val="04064C"/>
                </a:solidFill>
                <a:latin typeface="PMingLiU"/>
                <a:cs typeface="PMingLiU"/>
              </a:rPr>
              <a:t> </a:t>
            </a:r>
            <a:r>
              <a:rPr sz="600" spc="85" dirty="0">
                <a:solidFill>
                  <a:srgbClr val="04064C"/>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p:nvPr/>
        </p:nvSpPr>
        <p:spPr>
          <a:xfrm>
            <a:off x="0" y="240118"/>
            <a:ext cx="4608195" cy="222882"/>
          </a:xfrm>
          <a:prstGeom prst="rect">
            <a:avLst/>
          </a:prstGeom>
          <a:solidFill>
            <a:srgbClr val="FCCF50"/>
          </a:solidFill>
        </p:spPr>
        <p:txBody>
          <a:bodyPr vert="horz" wrap="square" lIns="0" tIns="0" rIns="0" bIns="0" rtlCol="0">
            <a:spAutoFit/>
          </a:bodyPr>
          <a:lstStyle/>
          <a:p>
            <a:pPr marL="107950" algn="ctr">
              <a:lnSpc>
                <a:spcPts val="1714"/>
              </a:lnSpc>
            </a:pPr>
            <a:r>
              <a:rPr lang="zh-CN" altLang="en-US" sz="2050" spc="65" dirty="0">
                <a:solidFill>
                  <a:srgbClr val="04064C"/>
                </a:solidFill>
                <a:latin typeface="PMingLiU"/>
                <a:cs typeface="PMingLiU"/>
              </a:rPr>
              <a:t>例：古日语的内在重建</a:t>
            </a:r>
            <a:endParaRPr lang="zh-CN" altLang="en-US" sz="2050" dirty="0">
              <a:latin typeface="PMingLiU"/>
              <a:cs typeface="PMingLiU"/>
            </a:endParaRPr>
          </a:p>
        </p:txBody>
      </p:sp>
      <p:pic>
        <p:nvPicPr>
          <p:cNvPr id="6" name="object 6"/>
          <p:cNvPicPr/>
          <p:nvPr/>
        </p:nvPicPr>
        <p:blipFill>
          <a:blip r:embed="rId3" cstate="print"/>
          <a:stretch>
            <a:fillRect/>
          </a:stretch>
        </p:blipFill>
        <p:spPr>
          <a:xfrm>
            <a:off x="544449" y="1111542"/>
            <a:ext cx="83146" cy="83146"/>
          </a:xfrm>
          <a:prstGeom prst="rect">
            <a:avLst/>
          </a:prstGeom>
        </p:spPr>
      </p:pic>
      <p:sp>
        <p:nvSpPr>
          <p:cNvPr id="7" name="object 7"/>
          <p:cNvSpPr txBox="1"/>
          <p:nvPr/>
        </p:nvSpPr>
        <p:spPr>
          <a:xfrm>
            <a:off x="704100" y="968543"/>
            <a:ext cx="3556635" cy="2143472"/>
          </a:xfrm>
          <a:prstGeom prst="rect">
            <a:avLst/>
          </a:prstGeom>
        </p:spPr>
        <p:txBody>
          <a:bodyPr vert="horz" wrap="square" lIns="0" tIns="50800" rIns="0" bIns="0" rtlCol="0">
            <a:spAutoFit/>
          </a:bodyPr>
          <a:lstStyle/>
          <a:p>
            <a:pPr marL="12700">
              <a:lnSpc>
                <a:spcPct val="100000"/>
              </a:lnSpc>
              <a:spcBef>
                <a:spcPts val="400"/>
              </a:spcBef>
            </a:pPr>
            <a:r>
              <a:rPr lang="zh-CN" altLang="en-US" sz="1400" spc="60" dirty="0">
                <a:latin typeface="PMingLiU"/>
                <a:cs typeface="PMingLiU"/>
              </a:rPr>
              <a:t>日语中的“花”是</a:t>
            </a:r>
            <a:r>
              <a:rPr sz="1400" i="1" spc="35" dirty="0" err="1">
                <a:latin typeface="Times New Roman"/>
                <a:cs typeface="Times New Roman"/>
              </a:rPr>
              <a:t>hana</a:t>
            </a:r>
            <a:endParaRPr sz="1400" dirty="0">
              <a:latin typeface="Times New Roman"/>
              <a:cs typeface="Times New Roman"/>
            </a:endParaRPr>
          </a:p>
          <a:p>
            <a:pPr marL="12700">
              <a:lnSpc>
                <a:spcPct val="100000"/>
              </a:lnSpc>
              <a:spcBef>
                <a:spcPts val="305"/>
              </a:spcBef>
            </a:pPr>
            <a:r>
              <a:rPr lang="zh-CN" altLang="en-US" sz="1400" spc="90" dirty="0">
                <a:latin typeface="PMingLiU"/>
                <a:cs typeface="PMingLiU"/>
              </a:rPr>
              <a:t>在复合词中，“花”是</a:t>
            </a:r>
            <a:r>
              <a:rPr lang="en-US" altLang="zh-CN" sz="1400" i="1" spc="10" dirty="0" err="1">
                <a:latin typeface="Times New Roman"/>
                <a:cs typeface="Times New Roman"/>
              </a:rPr>
              <a:t>bana</a:t>
            </a:r>
            <a:r>
              <a:rPr lang="zh-CN" altLang="en-US" sz="1400" spc="90" dirty="0">
                <a:latin typeface="PMingLiU"/>
                <a:cs typeface="PMingLiU"/>
              </a:rPr>
              <a:t>，例如在“插花艺术”</a:t>
            </a:r>
            <a:r>
              <a:rPr lang="en-US" altLang="zh-CN" sz="1400" i="1" spc="10" dirty="0">
                <a:latin typeface="Times New Roman"/>
                <a:cs typeface="Times New Roman"/>
              </a:rPr>
              <a:t>ikebana</a:t>
            </a:r>
            <a:r>
              <a:rPr lang="zh-CN" altLang="en-US" sz="1400" spc="90" dirty="0">
                <a:latin typeface="PMingLiU"/>
                <a:cs typeface="PMingLiU"/>
              </a:rPr>
              <a:t>中</a:t>
            </a:r>
            <a:endParaRPr sz="1400" dirty="0">
              <a:latin typeface="PMingLiU"/>
              <a:cs typeface="PMingLiU"/>
            </a:endParaRPr>
          </a:p>
          <a:p>
            <a:pPr marL="12700" marR="5080">
              <a:lnSpc>
                <a:spcPct val="100800"/>
              </a:lnSpc>
              <a:spcBef>
                <a:spcPts val="295"/>
              </a:spcBef>
            </a:pPr>
            <a:r>
              <a:rPr lang="zh-CN" altLang="en-US" sz="1400" spc="90" dirty="0">
                <a:latin typeface="PMingLiU"/>
                <a:cs typeface="PMingLiU"/>
              </a:rPr>
              <a:t>与</a:t>
            </a:r>
            <a:r>
              <a:rPr lang="en-US" altLang="zh-CN" sz="1400" i="1" spc="20" dirty="0">
                <a:latin typeface="Times New Roman"/>
                <a:cs typeface="Times New Roman"/>
              </a:rPr>
              <a:t>k </a:t>
            </a:r>
            <a:r>
              <a:rPr lang="en-US" altLang="zh-CN" sz="1400" i="1" spc="-55" dirty="0">
                <a:latin typeface="Times New Roman"/>
                <a:cs typeface="Times New Roman"/>
              </a:rPr>
              <a:t>g</a:t>
            </a:r>
            <a:r>
              <a:rPr lang="zh-CN" altLang="en-US" sz="1400" i="1" spc="-55" dirty="0">
                <a:latin typeface="Times New Roman"/>
                <a:cs typeface="Times New Roman"/>
              </a:rPr>
              <a:t>、</a:t>
            </a:r>
            <a:r>
              <a:rPr lang="en-US" altLang="zh-CN" sz="1400" i="1" spc="75" dirty="0">
                <a:latin typeface="Times New Roman"/>
                <a:cs typeface="Times New Roman"/>
              </a:rPr>
              <a:t>t </a:t>
            </a:r>
            <a:r>
              <a:rPr lang="en-US" altLang="zh-CN" sz="1400" i="1" spc="35" dirty="0">
                <a:latin typeface="Times New Roman"/>
                <a:cs typeface="Times New Roman"/>
              </a:rPr>
              <a:t>d </a:t>
            </a:r>
            <a:r>
              <a:rPr lang="zh-CN" altLang="en-US" sz="1400" spc="90" dirty="0">
                <a:latin typeface="PMingLiU"/>
                <a:cs typeface="PMingLiU"/>
              </a:rPr>
              <a:t>等其他对关系（</a:t>
            </a:r>
            <a:r>
              <a:rPr lang="en-US" altLang="zh-CN" sz="1400" spc="90" dirty="0">
                <a:latin typeface="PMingLiU"/>
                <a:cs typeface="PMingLiU"/>
              </a:rPr>
              <a:t>alternating pair</a:t>
            </a:r>
            <a:r>
              <a:rPr lang="zh-CN" altLang="en-US" sz="1400" spc="90" dirty="0">
                <a:latin typeface="PMingLiU"/>
                <a:cs typeface="PMingLiU"/>
              </a:rPr>
              <a:t>）相比，</a:t>
            </a:r>
            <a:r>
              <a:rPr lang="en-US" altLang="zh-CN" sz="1400" i="1" spc="-55" dirty="0">
                <a:latin typeface="Times New Roman"/>
                <a:cs typeface="Times New Roman"/>
              </a:rPr>
              <a:t>b </a:t>
            </a:r>
            <a:r>
              <a:rPr lang="en-US" altLang="zh-CN" sz="1400" i="1" spc="15" dirty="0">
                <a:latin typeface="Times New Roman"/>
                <a:cs typeface="Times New Roman"/>
              </a:rPr>
              <a:t>h </a:t>
            </a:r>
            <a:r>
              <a:rPr lang="zh-CN" altLang="en-US" sz="1400" spc="90" dirty="0">
                <a:latin typeface="PMingLiU"/>
                <a:cs typeface="PMingLiU"/>
              </a:rPr>
              <a:t>这对关系有些格格不入</a:t>
            </a:r>
            <a:endParaRPr lang="en-US" altLang="zh-CN" sz="1400" spc="90" dirty="0">
              <a:latin typeface="PMingLiU"/>
              <a:cs typeface="PMingLiU"/>
            </a:endParaRPr>
          </a:p>
          <a:p>
            <a:pPr marL="12700" marR="5080">
              <a:lnSpc>
                <a:spcPct val="100800"/>
              </a:lnSpc>
              <a:spcBef>
                <a:spcPts val="295"/>
              </a:spcBef>
            </a:pPr>
            <a:r>
              <a:rPr lang="zh-CN" altLang="en-US" sz="1400" spc="90" dirty="0">
                <a:latin typeface="PMingLiU"/>
                <a:cs typeface="PMingLiU"/>
              </a:rPr>
              <a:t>其他对关系似乎是简单的元音间辅音浊化现象</a:t>
            </a:r>
            <a:endParaRPr sz="1400" dirty="0">
              <a:latin typeface="PMingLiU"/>
              <a:cs typeface="PMingLiU"/>
            </a:endParaRPr>
          </a:p>
          <a:p>
            <a:pPr marL="12700" marR="509905">
              <a:lnSpc>
                <a:spcPct val="100800"/>
              </a:lnSpc>
              <a:spcBef>
                <a:spcPts val="290"/>
              </a:spcBef>
            </a:pPr>
            <a:r>
              <a:rPr lang="zh-CN" altLang="en-US" sz="1400" spc="95" dirty="0">
                <a:latin typeface="PMingLiU"/>
                <a:cs typeface="PMingLiU"/>
              </a:rPr>
              <a:t>类比可知，古日语中的原始形式可以表示为</a:t>
            </a:r>
            <a:r>
              <a:rPr sz="1400" i="1" spc="15" dirty="0">
                <a:latin typeface="Times New Roman"/>
                <a:cs typeface="Times New Roman"/>
              </a:rPr>
              <a:t>*</a:t>
            </a:r>
            <a:r>
              <a:rPr sz="1400" i="1" spc="15" dirty="0" err="1">
                <a:latin typeface="Times New Roman"/>
                <a:cs typeface="Times New Roman"/>
              </a:rPr>
              <a:t>pana</a:t>
            </a:r>
            <a:endParaRPr sz="1400" dirty="0">
              <a:latin typeface="PMingLiU"/>
              <a:cs typeface="PMingLiU"/>
            </a:endParaRPr>
          </a:p>
        </p:txBody>
      </p:sp>
      <p:pic>
        <p:nvPicPr>
          <p:cNvPr id="8" name="object 8"/>
          <p:cNvPicPr/>
          <p:nvPr/>
        </p:nvPicPr>
        <p:blipFill>
          <a:blip r:embed="rId4" cstate="print"/>
          <a:stretch>
            <a:fillRect/>
          </a:stretch>
        </p:blipFill>
        <p:spPr>
          <a:xfrm>
            <a:off x="544449" y="1363954"/>
            <a:ext cx="83146" cy="83146"/>
          </a:xfrm>
          <a:prstGeom prst="rect">
            <a:avLst/>
          </a:prstGeom>
        </p:spPr>
      </p:pic>
      <p:pic>
        <p:nvPicPr>
          <p:cNvPr id="9" name="object 9"/>
          <p:cNvPicPr/>
          <p:nvPr/>
        </p:nvPicPr>
        <p:blipFill>
          <a:blip r:embed="rId5" cstate="print"/>
          <a:stretch>
            <a:fillRect/>
          </a:stretch>
        </p:blipFill>
        <p:spPr>
          <a:xfrm>
            <a:off x="544449" y="1789894"/>
            <a:ext cx="83146" cy="83146"/>
          </a:xfrm>
          <a:prstGeom prst="rect">
            <a:avLst/>
          </a:prstGeom>
        </p:spPr>
      </p:pic>
      <p:pic>
        <p:nvPicPr>
          <p:cNvPr id="10" name="object 10"/>
          <p:cNvPicPr/>
          <p:nvPr/>
        </p:nvPicPr>
        <p:blipFill>
          <a:blip r:embed="rId6" cstate="print"/>
          <a:stretch>
            <a:fillRect/>
          </a:stretch>
        </p:blipFill>
        <p:spPr>
          <a:xfrm>
            <a:off x="545201" y="2246220"/>
            <a:ext cx="83146" cy="83146"/>
          </a:xfrm>
          <a:prstGeom prst="rect">
            <a:avLst/>
          </a:prstGeom>
        </p:spPr>
      </p:pic>
      <p:pic>
        <p:nvPicPr>
          <p:cNvPr id="11" name="object 11"/>
          <p:cNvPicPr/>
          <p:nvPr/>
        </p:nvPicPr>
        <p:blipFill>
          <a:blip r:embed="rId7" cstate="print"/>
          <a:stretch>
            <a:fillRect/>
          </a:stretch>
        </p:blipFill>
        <p:spPr>
          <a:xfrm>
            <a:off x="549703" y="2720975"/>
            <a:ext cx="83146" cy="83146"/>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70" dirty="0">
                <a:solidFill>
                  <a:srgbClr val="04064C"/>
                </a:solidFill>
              </a:rPr>
              <a:t>外在重建</a:t>
            </a:r>
            <a:endParaRPr sz="2050" dirty="0"/>
          </a:p>
        </p:txBody>
      </p:sp>
      <p:pic>
        <p:nvPicPr>
          <p:cNvPr id="6" name="object 6"/>
          <p:cNvPicPr/>
          <p:nvPr/>
        </p:nvPicPr>
        <p:blipFill>
          <a:blip r:embed="rId3" cstate="print"/>
          <a:stretch>
            <a:fillRect/>
          </a:stretch>
        </p:blipFill>
        <p:spPr>
          <a:xfrm>
            <a:off x="179997" y="657376"/>
            <a:ext cx="4248010" cy="2648902"/>
          </a:xfrm>
          <a:prstGeom prst="rect">
            <a:avLst/>
          </a:prstGeom>
        </p:spPr>
      </p:pic>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15" dirty="0">
                <a:solidFill>
                  <a:srgbClr val="04064C"/>
                </a:solidFill>
              </a:rPr>
              <a:t>如何重建原始语言</a:t>
            </a:r>
            <a:endParaRPr sz="2050" dirty="0"/>
          </a:p>
        </p:txBody>
      </p:sp>
      <p:pic>
        <p:nvPicPr>
          <p:cNvPr id="6" name="object 6"/>
          <p:cNvPicPr/>
          <p:nvPr/>
        </p:nvPicPr>
        <p:blipFill>
          <a:blip r:embed="rId3" cstate="print"/>
          <a:stretch>
            <a:fillRect/>
          </a:stretch>
        </p:blipFill>
        <p:spPr>
          <a:xfrm>
            <a:off x="544449" y="834478"/>
            <a:ext cx="83146" cy="83146"/>
          </a:xfrm>
          <a:prstGeom prst="rect">
            <a:avLst/>
          </a:prstGeom>
        </p:spPr>
      </p:pic>
      <p:sp>
        <p:nvSpPr>
          <p:cNvPr id="7" name="object 7"/>
          <p:cNvSpPr txBox="1"/>
          <p:nvPr/>
        </p:nvSpPr>
        <p:spPr>
          <a:xfrm>
            <a:off x="704100" y="755622"/>
            <a:ext cx="3556635" cy="1972335"/>
          </a:xfrm>
          <a:prstGeom prst="rect">
            <a:avLst/>
          </a:prstGeom>
        </p:spPr>
        <p:txBody>
          <a:bodyPr vert="horz" wrap="square" lIns="0" tIns="22860" rIns="0" bIns="0" rtlCol="0">
            <a:spAutoFit/>
          </a:bodyPr>
          <a:lstStyle/>
          <a:p>
            <a:pPr marL="12700" marR="247650">
              <a:lnSpc>
                <a:spcPts val="1390"/>
              </a:lnSpc>
              <a:spcBef>
                <a:spcPts val="180"/>
              </a:spcBef>
            </a:pPr>
            <a:r>
              <a:rPr lang="zh-CN" altLang="en-US" sz="1200" spc="50" dirty="0">
                <a:latin typeface="PMingLiU"/>
                <a:cs typeface="PMingLiU"/>
              </a:rPr>
              <a:t>列出子语言（在特定位置）中所有的语音对应关系</a:t>
            </a:r>
            <a:endParaRPr lang="en-US" altLang="zh-CN" sz="1200" spc="50" dirty="0">
              <a:latin typeface="PMingLiU"/>
              <a:cs typeface="PMingLiU"/>
            </a:endParaRPr>
          </a:p>
          <a:p>
            <a:pPr marL="12700" marR="247650">
              <a:lnSpc>
                <a:spcPts val="1390"/>
              </a:lnSpc>
              <a:spcBef>
                <a:spcPts val="180"/>
              </a:spcBef>
            </a:pPr>
            <a:r>
              <a:rPr lang="zh-CN" altLang="en-US" sz="1200" spc="50" dirty="0">
                <a:latin typeface="PMingLiU"/>
                <a:cs typeface="PMingLiU"/>
              </a:rPr>
              <a:t>去除例外，如果多数对应关系都是同一个音位，这个音位很可能是原始语言中的原始语音</a:t>
            </a:r>
            <a:endParaRPr sz="1200" dirty="0">
              <a:latin typeface="PMingLiU"/>
              <a:cs typeface="PMingLiU"/>
            </a:endParaRPr>
          </a:p>
          <a:p>
            <a:pPr marL="12700" marR="108585">
              <a:lnSpc>
                <a:spcPts val="1390"/>
              </a:lnSpc>
              <a:spcBef>
                <a:spcPts val="825"/>
              </a:spcBef>
            </a:pPr>
            <a:r>
              <a:rPr lang="zh-CN" altLang="en-US" sz="1200" spc="55" dirty="0">
                <a:latin typeface="PMingLiU"/>
                <a:cs typeface="PMingLiU"/>
              </a:rPr>
              <a:t>找出可以解释其他数据的音位规则</a:t>
            </a:r>
            <a:endParaRPr sz="1200" dirty="0">
              <a:latin typeface="PMingLiU"/>
              <a:cs typeface="PMingLiU"/>
            </a:endParaRPr>
          </a:p>
          <a:p>
            <a:pPr marL="12700" marR="511809" algn="just">
              <a:lnSpc>
                <a:spcPts val="1390"/>
              </a:lnSpc>
              <a:spcBef>
                <a:spcPts val="820"/>
              </a:spcBef>
            </a:pPr>
            <a:r>
              <a:rPr lang="zh-CN" altLang="en-US" sz="1200" spc="50" dirty="0">
                <a:solidFill>
                  <a:srgbClr val="FF0000"/>
                </a:solidFill>
                <a:latin typeface="PMingLiU"/>
                <a:cs typeface="PMingLiU"/>
              </a:rPr>
              <a:t>当心</a:t>
            </a:r>
            <a:r>
              <a:rPr lang="en-US" altLang="zh-CN" sz="1200" spc="50" dirty="0">
                <a:solidFill>
                  <a:srgbClr val="FF0000"/>
                </a:solidFill>
                <a:latin typeface="PMingLiU"/>
                <a:cs typeface="PMingLiU"/>
              </a:rPr>
              <a:t>1</a:t>
            </a:r>
            <a:r>
              <a:rPr lang="zh-CN" altLang="en-US" sz="1200" spc="50" dirty="0">
                <a:latin typeface="PMingLiU"/>
                <a:cs typeface="PMingLiU"/>
              </a:rPr>
              <a:t>：有时候，如果找出的音位规则显得不自然，有可能多数对应关系都不是原始形式</a:t>
            </a:r>
            <a:endParaRPr sz="1200" dirty="0">
              <a:latin typeface="PMingLiU"/>
              <a:cs typeface="PMingLiU"/>
            </a:endParaRPr>
          </a:p>
          <a:p>
            <a:pPr marL="12700" marR="127000">
              <a:lnSpc>
                <a:spcPts val="1390"/>
              </a:lnSpc>
              <a:spcBef>
                <a:spcPts val="819"/>
              </a:spcBef>
            </a:pPr>
            <a:r>
              <a:rPr lang="zh-CN" altLang="en-US" sz="1200" spc="50" dirty="0">
                <a:solidFill>
                  <a:srgbClr val="FF0000"/>
                </a:solidFill>
                <a:latin typeface="PMingLiU"/>
                <a:cs typeface="PMingLiU"/>
              </a:rPr>
              <a:t>当心</a:t>
            </a:r>
            <a:r>
              <a:rPr sz="1200" spc="50" dirty="0">
                <a:solidFill>
                  <a:srgbClr val="FF0000"/>
                </a:solidFill>
                <a:latin typeface="PMingLiU"/>
                <a:cs typeface="PMingLiU"/>
              </a:rPr>
              <a:t>2</a:t>
            </a:r>
            <a:r>
              <a:rPr lang="zh-CN" altLang="en-US" sz="1200" spc="50" dirty="0">
                <a:latin typeface="PMingLiU"/>
                <a:cs typeface="PMingLiU"/>
              </a:rPr>
              <a:t>：有时候根本没有占据多数的对应关系</a:t>
            </a:r>
            <a:endParaRPr sz="1200" dirty="0">
              <a:latin typeface="PMingLiU"/>
              <a:cs typeface="PMingLiU"/>
            </a:endParaRPr>
          </a:p>
        </p:txBody>
      </p:sp>
      <p:pic>
        <p:nvPicPr>
          <p:cNvPr id="8" name="object 8"/>
          <p:cNvPicPr/>
          <p:nvPr/>
        </p:nvPicPr>
        <p:blipFill>
          <a:blip r:embed="rId4" cstate="print"/>
          <a:stretch>
            <a:fillRect/>
          </a:stretch>
        </p:blipFill>
        <p:spPr>
          <a:xfrm>
            <a:off x="549703" y="1217548"/>
            <a:ext cx="83146" cy="83146"/>
          </a:xfrm>
          <a:prstGeom prst="rect">
            <a:avLst/>
          </a:prstGeom>
        </p:spPr>
      </p:pic>
      <p:pic>
        <p:nvPicPr>
          <p:cNvPr id="9" name="object 9"/>
          <p:cNvPicPr/>
          <p:nvPr/>
        </p:nvPicPr>
        <p:blipFill>
          <a:blip r:embed="rId3" cstate="print"/>
          <a:stretch>
            <a:fillRect/>
          </a:stretch>
        </p:blipFill>
        <p:spPr>
          <a:xfrm>
            <a:off x="539469" y="1655885"/>
            <a:ext cx="83146" cy="83146"/>
          </a:xfrm>
          <a:prstGeom prst="rect">
            <a:avLst/>
          </a:prstGeom>
        </p:spPr>
      </p:pic>
      <p:pic>
        <p:nvPicPr>
          <p:cNvPr id="10" name="object 10"/>
          <p:cNvPicPr/>
          <p:nvPr/>
        </p:nvPicPr>
        <p:blipFill>
          <a:blip r:embed="rId5" cstate="print"/>
          <a:stretch>
            <a:fillRect/>
          </a:stretch>
        </p:blipFill>
        <p:spPr>
          <a:xfrm>
            <a:off x="536463" y="1954862"/>
            <a:ext cx="83146" cy="83146"/>
          </a:xfrm>
          <a:prstGeom prst="rect">
            <a:avLst/>
          </a:prstGeom>
        </p:spPr>
      </p:pic>
      <p:pic>
        <p:nvPicPr>
          <p:cNvPr id="11" name="object 11"/>
          <p:cNvPicPr/>
          <p:nvPr/>
        </p:nvPicPr>
        <p:blipFill>
          <a:blip r:embed="rId6" cstate="print"/>
          <a:stretch>
            <a:fillRect/>
          </a:stretch>
        </p:blipFill>
        <p:spPr>
          <a:xfrm>
            <a:off x="549703" y="2584699"/>
            <a:ext cx="83146" cy="83146"/>
          </a:xfrm>
          <a:prstGeom prst="rect">
            <a:avLst/>
          </a:prstGeom>
        </p:spPr>
      </p:pic>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gn="ctr">
              <a:lnSpc>
                <a:spcPct val="100000"/>
              </a:lnSpc>
              <a:spcBef>
                <a:spcPts val="215"/>
              </a:spcBef>
            </a:pPr>
            <a:r>
              <a:rPr lang="zh-CN" altLang="en-US" spc="65" dirty="0">
                <a:solidFill>
                  <a:srgbClr val="04064C"/>
                </a:solidFill>
              </a:rPr>
              <a:t>重建练习：原始中部太平洋语言</a:t>
            </a:r>
            <a:endParaRPr spc="50" dirty="0">
              <a:solidFill>
                <a:srgbClr val="04064C"/>
              </a:solidFill>
            </a:endParaRPr>
          </a:p>
        </p:txBody>
      </p:sp>
      <p:pic>
        <p:nvPicPr>
          <p:cNvPr id="6" name="object 6"/>
          <p:cNvPicPr/>
          <p:nvPr/>
        </p:nvPicPr>
        <p:blipFill>
          <a:blip r:embed="rId3" cstate="print"/>
          <a:stretch>
            <a:fillRect/>
          </a:stretch>
        </p:blipFill>
        <p:spPr>
          <a:xfrm>
            <a:off x="544449" y="1104023"/>
            <a:ext cx="83146" cy="83146"/>
          </a:xfrm>
          <a:prstGeom prst="rect">
            <a:avLst/>
          </a:prstGeom>
        </p:spPr>
      </p:pic>
      <p:sp>
        <p:nvSpPr>
          <p:cNvPr id="7" name="object 7"/>
          <p:cNvSpPr txBox="1"/>
          <p:nvPr/>
        </p:nvSpPr>
        <p:spPr>
          <a:xfrm>
            <a:off x="704100" y="994801"/>
            <a:ext cx="3265170" cy="1405962"/>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70" dirty="0">
                <a:latin typeface="PMingLiU"/>
                <a:cs typeface="PMingLiU"/>
              </a:rPr>
              <a:t>结合给出的数据讨论，尝试重建原始形式</a:t>
            </a:r>
            <a:endParaRPr sz="1400" dirty="0">
              <a:latin typeface="PMingLiU"/>
              <a:cs typeface="PMingLiU"/>
            </a:endParaRPr>
          </a:p>
          <a:p>
            <a:pPr>
              <a:lnSpc>
                <a:spcPct val="100000"/>
              </a:lnSpc>
              <a:spcBef>
                <a:spcPts val="50"/>
              </a:spcBef>
            </a:pPr>
            <a:endParaRPr sz="1700" dirty="0">
              <a:latin typeface="PMingLiU"/>
              <a:cs typeface="PMingLiU"/>
            </a:endParaRPr>
          </a:p>
          <a:p>
            <a:pPr marL="12700">
              <a:lnSpc>
                <a:spcPct val="100000"/>
              </a:lnSpc>
            </a:pPr>
            <a:r>
              <a:rPr lang="zh-CN" altLang="en-US" sz="1400" spc="90" dirty="0">
                <a:latin typeface="PMingLiU"/>
                <a:cs typeface="PMingLiU"/>
              </a:rPr>
              <a:t>尝试画出语言谱系树</a:t>
            </a:r>
            <a:endParaRPr sz="1400" dirty="0">
              <a:latin typeface="PMingLiU"/>
              <a:cs typeface="PMingLiU"/>
            </a:endParaRPr>
          </a:p>
          <a:p>
            <a:pPr>
              <a:lnSpc>
                <a:spcPct val="100000"/>
              </a:lnSpc>
              <a:spcBef>
                <a:spcPts val="35"/>
              </a:spcBef>
            </a:pPr>
            <a:endParaRPr sz="1700" dirty="0">
              <a:latin typeface="PMingLiU"/>
              <a:cs typeface="PMingLiU"/>
            </a:endParaRPr>
          </a:p>
          <a:p>
            <a:pPr marL="12700" marR="64769">
              <a:lnSpc>
                <a:spcPct val="100800"/>
              </a:lnSpc>
              <a:spcBef>
                <a:spcPts val="5"/>
              </a:spcBef>
            </a:pPr>
            <a:r>
              <a:rPr lang="zh-CN" altLang="en-US" sz="1400" spc="85" dirty="0">
                <a:latin typeface="PMingLiU"/>
                <a:cs typeface="PMingLiU"/>
              </a:rPr>
              <a:t>有没有遇到困难？有什么困难？</a:t>
            </a:r>
            <a:endParaRPr sz="1400" dirty="0">
              <a:latin typeface="PMingLiU"/>
              <a:cs typeface="PMingLiU"/>
            </a:endParaRPr>
          </a:p>
        </p:txBody>
      </p:sp>
      <p:pic>
        <p:nvPicPr>
          <p:cNvPr id="8" name="object 8"/>
          <p:cNvPicPr/>
          <p:nvPr/>
        </p:nvPicPr>
        <p:blipFill>
          <a:blip r:embed="rId4" cstate="print"/>
          <a:stretch>
            <a:fillRect/>
          </a:stretch>
        </p:blipFill>
        <p:spPr>
          <a:xfrm>
            <a:off x="544449" y="1783747"/>
            <a:ext cx="83146" cy="83146"/>
          </a:xfrm>
          <a:prstGeom prst="rect">
            <a:avLst/>
          </a:prstGeom>
        </p:spPr>
      </p:pic>
      <p:pic>
        <p:nvPicPr>
          <p:cNvPr id="9" name="object 9"/>
          <p:cNvPicPr/>
          <p:nvPr/>
        </p:nvPicPr>
        <p:blipFill>
          <a:blip r:embed="rId5" cstate="print"/>
          <a:stretch>
            <a:fillRect/>
          </a:stretch>
        </p:blipFill>
        <p:spPr>
          <a:xfrm>
            <a:off x="540205" y="2263775"/>
            <a:ext cx="83146" cy="83146"/>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04064C"/>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5" dirty="0">
                <a:solidFill>
                  <a:srgbClr val="04064C"/>
                </a:solidFill>
              </a:rPr>
              <a:t>印欧语系发现之前</a:t>
            </a:r>
            <a:r>
              <a:rPr lang="en-US" altLang="zh-CN" sz="2050" spc="5" dirty="0">
                <a:solidFill>
                  <a:srgbClr val="04064C"/>
                </a:solidFill>
              </a:rPr>
              <a:t>……</a:t>
            </a:r>
            <a:endParaRPr sz="2050" dirty="0"/>
          </a:p>
        </p:txBody>
      </p:sp>
      <p:pic>
        <p:nvPicPr>
          <p:cNvPr id="6" name="object 6"/>
          <p:cNvPicPr/>
          <p:nvPr/>
        </p:nvPicPr>
        <p:blipFill>
          <a:blip r:embed="rId3" cstate="print"/>
          <a:stretch>
            <a:fillRect/>
          </a:stretch>
        </p:blipFill>
        <p:spPr>
          <a:xfrm>
            <a:off x="544449" y="905649"/>
            <a:ext cx="83146" cy="83146"/>
          </a:xfrm>
          <a:prstGeom prst="rect">
            <a:avLst/>
          </a:prstGeom>
        </p:spPr>
      </p:pic>
      <p:sp>
        <p:nvSpPr>
          <p:cNvPr id="7" name="object 7"/>
          <p:cNvSpPr txBox="1"/>
          <p:nvPr/>
        </p:nvSpPr>
        <p:spPr>
          <a:xfrm>
            <a:off x="704100" y="796427"/>
            <a:ext cx="3533775" cy="2449517"/>
          </a:xfrm>
          <a:prstGeom prst="rect">
            <a:avLst/>
          </a:prstGeom>
        </p:spPr>
        <p:txBody>
          <a:bodyPr vert="horz" wrap="square" lIns="0" tIns="15240" rIns="0" bIns="0" rtlCol="0">
            <a:spAutoFit/>
          </a:bodyPr>
          <a:lstStyle/>
          <a:p>
            <a:pPr marL="12700" marR="568325">
              <a:lnSpc>
                <a:spcPct val="100800"/>
              </a:lnSpc>
              <a:spcBef>
                <a:spcPts val="120"/>
              </a:spcBef>
            </a:pPr>
            <a:r>
              <a:rPr sz="1400" spc="95" dirty="0">
                <a:latin typeface="PMingLiU"/>
                <a:cs typeface="PMingLiU"/>
              </a:rPr>
              <a:t>Joseph </a:t>
            </a:r>
            <a:r>
              <a:rPr sz="1400" spc="55" dirty="0">
                <a:latin typeface="PMingLiU"/>
                <a:cs typeface="PMingLiU"/>
              </a:rPr>
              <a:t>Scaliger </a:t>
            </a:r>
            <a:r>
              <a:rPr sz="1400" spc="50" dirty="0">
                <a:latin typeface="PMingLiU"/>
                <a:cs typeface="PMingLiU"/>
              </a:rPr>
              <a:t>(1540-1609)</a:t>
            </a:r>
            <a:r>
              <a:rPr lang="zh-CN" altLang="en-US" sz="1400" spc="50" dirty="0">
                <a:latin typeface="PMingLiU"/>
                <a:cs typeface="PMingLiU"/>
              </a:rPr>
              <a:t>，法国宗教领袖，学者</a:t>
            </a:r>
            <a:endParaRPr sz="1400" dirty="0">
              <a:latin typeface="PMingLiU"/>
              <a:cs typeface="PMingLiU"/>
            </a:endParaRPr>
          </a:p>
          <a:p>
            <a:pPr marL="12700" marR="5080">
              <a:lnSpc>
                <a:spcPct val="100800"/>
              </a:lnSpc>
              <a:spcBef>
                <a:spcPts val="555"/>
              </a:spcBef>
            </a:pPr>
            <a:r>
              <a:rPr lang="zh-CN" altLang="en-US" sz="1400" spc="70" dirty="0">
                <a:latin typeface="PMingLiU"/>
                <a:cs typeface="PMingLiU"/>
              </a:rPr>
              <a:t>他根据“神”这个词的不同形式把欧洲语言区分为四类：</a:t>
            </a:r>
            <a:endParaRPr sz="1400" dirty="0">
              <a:latin typeface="PMingLiU"/>
              <a:cs typeface="PMingLiU"/>
            </a:endParaRPr>
          </a:p>
          <a:p>
            <a:pPr marL="12700" marR="353060">
              <a:lnSpc>
                <a:spcPct val="100800"/>
              </a:lnSpc>
              <a:spcBef>
                <a:spcPts val="550"/>
              </a:spcBef>
            </a:pPr>
            <a:r>
              <a:rPr sz="1400" i="1" spc="25" dirty="0">
                <a:latin typeface="Times New Roman"/>
                <a:cs typeface="Times New Roman"/>
              </a:rPr>
              <a:t>gott </a:t>
            </a:r>
            <a:r>
              <a:rPr sz="1400" spc="85" dirty="0">
                <a:latin typeface="PMingLiU"/>
                <a:cs typeface="PMingLiU"/>
              </a:rPr>
              <a:t>group </a:t>
            </a:r>
            <a:r>
              <a:rPr sz="1400" spc="90" dirty="0">
                <a:latin typeface="PMingLiU"/>
                <a:cs typeface="PMingLiU"/>
              </a:rPr>
              <a:t>(</a:t>
            </a:r>
            <a:r>
              <a:rPr lang="zh-CN" altLang="en-US" sz="1400" spc="90" dirty="0">
                <a:latin typeface="PMingLiU"/>
                <a:cs typeface="PMingLiU"/>
              </a:rPr>
              <a:t>日耳曼</a:t>
            </a:r>
            <a:r>
              <a:rPr sz="1400" spc="90" dirty="0">
                <a:latin typeface="PMingLiU"/>
                <a:cs typeface="PMingLiU"/>
              </a:rPr>
              <a:t>Germanic), </a:t>
            </a:r>
            <a:r>
              <a:rPr sz="1400" i="1" spc="30" dirty="0">
                <a:latin typeface="Times New Roman"/>
                <a:cs typeface="Times New Roman"/>
              </a:rPr>
              <a:t>deus </a:t>
            </a:r>
            <a:r>
              <a:rPr sz="1400" spc="85" dirty="0">
                <a:latin typeface="PMingLiU"/>
                <a:cs typeface="PMingLiU"/>
              </a:rPr>
              <a:t>group  </a:t>
            </a:r>
            <a:r>
              <a:rPr sz="1400" spc="90" dirty="0">
                <a:latin typeface="PMingLiU"/>
                <a:cs typeface="PMingLiU"/>
              </a:rPr>
              <a:t>(</a:t>
            </a:r>
            <a:r>
              <a:rPr lang="zh-CN" altLang="en-US" sz="1400" spc="90" dirty="0">
                <a:latin typeface="PMingLiU"/>
                <a:cs typeface="PMingLiU"/>
              </a:rPr>
              <a:t>罗曼</a:t>
            </a:r>
            <a:r>
              <a:rPr sz="1400" spc="90" dirty="0">
                <a:latin typeface="PMingLiU"/>
                <a:cs typeface="PMingLiU"/>
              </a:rPr>
              <a:t>Romance), </a:t>
            </a:r>
            <a:r>
              <a:rPr sz="1400" i="1" spc="15" dirty="0">
                <a:latin typeface="Times New Roman"/>
                <a:cs typeface="Times New Roman"/>
              </a:rPr>
              <a:t>theos </a:t>
            </a:r>
            <a:r>
              <a:rPr sz="1400" spc="85" dirty="0">
                <a:latin typeface="PMingLiU"/>
                <a:cs typeface="PMingLiU"/>
              </a:rPr>
              <a:t>group </a:t>
            </a:r>
            <a:r>
              <a:rPr sz="1400" spc="90" dirty="0">
                <a:latin typeface="PMingLiU"/>
                <a:cs typeface="PMingLiU"/>
              </a:rPr>
              <a:t>(</a:t>
            </a:r>
            <a:r>
              <a:rPr lang="zh-CN" altLang="en-US" sz="1400" spc="90" dirty="0">
                <a:latin typeface="PMingLiU"/>
                <a:cs typeface="PMingLiU"/>
              </a:rPr>
              <a:t>希腊</a:t>
            </a:r>
            <a:r>
              <a:rPr sz="1400" spc="90" dirty="0">
                <a:latin typeface="PMingLiU"/>
                <a:cs typeface="PMingLiU"/>
              </a:rPr>
              <a:t>Greek) </a:t>
            </a:r>
            <a:r>
              <a:rPr sz="1400" spc="114" dirty="0">
                <a:latin typeface="PMingLiU"/>
                <a:cs typeface="PMingLiU"/>
              </a:rPr>
              <a:t>and </a:t>
            </a:r>
            <a:r>
              <a:rPr sz="1400" i="1" spc="-85" dirty="0">
                <a:latin typeface="Times New Roman"/>
                <a:cs typeface="Times New Roman"/>
              </a:rPr>
              <a:t>bog  </a:t>
            </a:r>
            <a:r>
              <a:rPr sz="1400" spc="85" dirty="0">
                <a:latin typeface="PMingLiU"/>
                <a:cs typeface="PMingLiU"/>
              </a:rPr>
              <a:t>group</a:t>
            </a:r>
            <a:r>
              <a:rPr sz="1400" spc="95" dirty="0">
                <a:latin typeface="PMingLiU"/>
                <a:cs typeface="PMingLiU"/>
              </a:rPr>
              <a:t> </a:t>
            </a:r>
            <a:r>
              <a:rPr sz="1400" spc="60" dirty="0">
                <a:latin typeface="PMingLiU"/>
                <a:cs typeface="PMingLiU"/>
              </a:rPr>
              <a:t>(</a:t>
            </a:r>
            <a:r>
              <a:rPr lang="zh-CN" altLang="en-US" sz="1400" spc="60" dirty="0">
                <a:latin typeface="PMingLiU"/>
                <a:cs typeface="PMingLiU"/>
              </a:rPr>
              <a:t>斯拉夫</a:t>
            </a:r>
            <a:r>
              <a:rPr sz="1400" spc="60" dirty="0">
                <a:latin typeface="PMingLiU"/>
                <a:cs typeface="PMingLiU"/>
              </a:rPr>
              <a:t>Slavic).</a:t>
            </a:r>
            <a:endParaRPr sz="1400" dirty="0">
              <a:latin typeface="PMingLiU"/>
              <a:cs typeface="PMingLiU"/>
            </a:endParaRPr>
          </a:p>
          <a:p>
            <a:pPr marL="12700" marR="353695">
              <a:lnSpc>
                <a:spcPct val="100800"/>
              </a:lnSpc>
              <a:spcBef>
                <a:spcPts val="855"/>
              </a:spcBef>
            </a:pPr>
            <a:r>
              <a:rPr sz="1400" spc="110" dirty="0">
                <a:latin typeface="PMingLiU"/>
                <a:cs typeface="PMingLiU"/>
              </a:rPr>
              <a:t>James </a:t>
            </a:r>
            <a:r>
              <a:rPr sz="1400" spc="90" dirty="0">
                <a:latin typeface="PMingLiU"/>
                <a:cs typeface="PMingLiU"/>
              </a:rPr>
              <a:t>Parsons</a:t>
            </a:r>
            <a:r>
              <a:rPr lang="zh-CN" altLang="en-US" sz="1400" spc="90" dirty="0">
                <a:latin typeface="PMingLiU"/>
                <a:cs typeface="PMingLiU"/>
              </a:rPr>
              <a:t>把这一方法推广到其他语言（例如凯尔特语</a:t>
            </a:r>
            <a:r>
              <a:rPr lang="en-US" altLang="zh-CN" sz="1400" spc="75" dirty="0">
                <a:latin typeface="PMingLiU"/>
                <a:cs typeface="PMingLiU"/>
              </a:rPr>
              <a:t>Celtic</a:t>
            </a:r>
            <a:r>
              <a:rPr lang="zh-CN" altLang="en-US" sz="1400" spc="90" dirty="0">
                <a:latin typeface="PMingLiU"/>
                <a:cs typeface="PMingLiU"/>
              </a:rPr>
              <a:t>），主要关注数词</a:t>
            </a:r>
            <a:endParaRPr sz="1400" dirty="0">
              <a:latin typeface="PMingLiU"/>
              <a:cs typeface="PMingLiU"/>
            </a:endParaRPr>
          </a:p>
        </p:txBody>
      </p:sp>
      <p:pic>
        <p:nvPicPr>
          <p:cNvPr id="8" name="object 8"/>
          <p:cNvPicPr/>
          <p:nvPr/>
        </p:nvPicPr>
        <p:blipFill>
          <a:blip r:embed="rId4" cstate="print"/>
          <a:stretch>
            <a:fillRect/>
          </a:stretch>
        </p:blipFill>
        <p:spPr>
          <a:xfrm>
            <a:off x="544449" y="2660104"/>
            <a:ext cx="83146" cy="83146"/>
          </a:xfrm>
          <a:prstGeom prst="rect">
            <a:avLst/>
          </a:prstGeom>
        </p:spPr>
      </p:pic>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20" dirty="0">
                <a:solidFill>
                  <a:srgbClr val="04064C"/>
                </a:solidFill>
              </a:rPr>
              <a:t>练习：原始中部太平洋语言</a:t>
            </a:r>
            <a:endParaRPr sz="2050" dirty="0"/>
          </a:p>
        </p:txBody>
      </p:sp>
      <p:pic>
        <p:nvPicPr>
          <p:cNvPr id="8" name="图片 7">
            <a:extLst>
              <a:ext uri="{FF2B5EF4-FFF2-40B4-BE49-F238E27FC236}">
                <a16:creationId xmlns:a16="http://schemas.microsoft.com/office/drawing/2014/main" id="{41665CBA-8B88-7E19-A555-E216621B0B5B}"/>
              </a:ext>
            </a:extLst>
          </p:cNvPr>
          <p:cNvPicPr>
            <a:picLocks noChangeAspect="1"/>
          </p:cNvPicPr>
          <p:nvPr/>
        </p:nvPicPr>
        <p:blipFill>
          <a:blip r:embed="rId3"/>
          <a:stretch>
            <a:fillRect/>
          </a:stretch>
        </p:blipFill>
        <p:spPr>
          <a:xfrm>
            <a:off x="201747" y="751120"/>
            <a:ext cx="4206605" cy="1958510"/>
          </a:xfrm>
          <a:prstGeom prst="rect">
            <a:avLst/>
          </a:prstGeom>
        </p:spPr>
      </p:pic>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0" dirty="0">
                <a:solidFill>
                  <a:srgbClr val="04064C"/>
                </a:solidFill>
              </a:rPr>
              <a:t>预备步骤：建立同源词表</a:t>
            </a:r>
            <a:endParaRPr sz="2050" dirty="0"/>
          </a:p>
        </p:txBody>
      </p:sp>
      <p:sp>
        <p:nvSpPr>
          <p:cNvPr id="6" name="object 6"/>
          <p:cNvSpPr txBox="1"/>
          <p:nvPr/>
        </p:nvSpPr>
        <p:spPr>
          <a:xfrm>
            <a:off x="347294" y="1566529"/>
            <a:ext cx="3304540" cy="689291"/>
          </a:xfrm>
          <a:prstGeom prst="rect">
            <a:avLst/>
          </a:prstGeom>
        </p:spPr>
        <p:txBody>
          <a:bodyPr vert="horz" wrap="square" lIns="0" tIns="17145" rIns="0" bIns="0" rtlCol="0">
            <a:spAutoFit/>
          </a:bodyPr>
          <a:lstStyle/>
          <a:p>
            <a:pPr marL="12700">
              <a:lnSpc>
                <a:spcPct val="100000"/>
              </a:lnSpc>
              <a:spcBef>
                <a:spcPts val="135"/>
              </a:spcBef>
            </a:pPr>
            <a:r>
              <a:rPr lang="zh-CN" altLang="en-US" sz="1400" spc="114" dirty="0">
                <a:latin typeface="PMingLiU"/>
                <a:cs typeface="PMingLiU"/>
              </a:rPr>
              <a:t>收集最基本的词汇表</a:t>
            </a:r>
            <a:endParaRPr lang="en-US" altLang="zh-CN" sz="1400" spc="114" dirty="0">
              <a:latin typeface="PMingLiU"/>
              <a:cs typeface="PMingLiU"/>
            </a:endParaRPr>
          </a:p>
          <a:p>
            <a:pPr marL="12700">
              <a:lnSpc>
                <a:spcPct val="100000"/>
              </a:lnSpc>
              <a:spcBef>
                <a:spcPts val="135"/>
              </a:spcBef>
            </a:pPr>
            <a:endParaRPr lang="en-US" altLang="zh-CN" sz="1400" spc="114" dirty="0">
              <a:latin typeface="PMingLiU"/>
              <a:cs typeface="PMingLiU"/>
            </a:endParaRPr>
          </a:p>
          <a:p>
            <a:pPr marL="12700">
              <a:lnSpc>
                <a:spcPct val="100000"/>
              </a:lnSpc>
              <a:spcBef>
                <a:spcPts val="135"/>
              </a:spcBef>
            </a:pPr>
            <a:r>
              <a:rPr lang="zh-CN" altLang="en-US" sz="1400" spc="114" dirty="0">
                <a:latin typeface="PMingLiU"/>
                <a:cs typeface="PMingLiU"/>
              </a:rPr>
              <a:t>知道哪些是非同源词或借词</a:t>
            </a:r>
            <a:endParaRPr sz="1400" dirty="0">
              <a:latin typeface="PMingLiU"/>
              <a:cs typeface="PMingLiU"/>
            </a:endParaRP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0" dirty="0">
                <a:solidFill>
                  <a:srgbClr val="04064C"/>
                </a:solidFill>
              </a:rPr>
              <a:t>第一步：收集语音对应关系</a:t>
            </a:r>
            <a:endParaRPr sz="2050" dirty="0"/>
          </a:p>
        </p:txBody>
      </p:sp>
      <p:pic>
        <p:nvPicPr>
          <p:cNvPr id="8" name="图片 7">
            <a:extLst>
              <a:ext uri="{FF2B5EF4-FFF2-40B4-BE49-F238E27FC236}">
                <a16:creationId xmlns:a16="http://schemas.microsoft.com/office/drawing/2014/main" id="{B5825A6B-A5A8-C276-677F-7254A9B75FC4}"/>
              </a:ext>
            </a:extLst>
          </p:cNvPr>
          <p:cNvPicPr>
            <a:picLocks noChangeAspect="1"/>
          </p:cNvPicPr>
          <p:nvPr/>
        </p:nvPicPr>
        <p:blipFill>
          <a:blip r:embed="rId3"/>
          <a:stretch>
            <a:fillRect/>
          </a:stretch>
        </p:blipFill>
        <p:spPr>
          <a:xfrm>
            <a:off x="299768" y="815975"/>
            <a:ext cx="4008467" cy="2263336"/>
          </a:xfrm>
          <a:prstGeom prst="rect">
            <a:avLst/>
          </a:prstGeom>
        </p:spPr>
      </p:pic>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gn="ctr">
              <a:lnSpc>
                <a:spcPct val="100000"/>
              </a:lnSpc>
              <a:spcBef>
                <a:spcPts val="215"/>
              </a:spcBef>
            </a:pPr>
            <a:r>
              <a:rPr lang="zh-CN" altLang="en-US" spc="95" dirty="0">
                <a:solidFill>
                  <a:srgbClr val="04064C"/>
                </a:solidFill>
              </a:rPr>
              <a:t>第二步：观察语音变化</a:t>
            </a:r>
            <a:endParaRPr spc="85" dirty="0">
              <a:solidFill>
                <a:srgbClr val="04064C"/>
              </a:solidFill>
            </a:endParaRPr>
          </a:p>
        </p:txBody>
      </p:sp>
      <p:sp>
        <p:nvSpPr>
          <p:cNvPr id="6" name="object 6"/>
          <p:cNvSpPr txBox="1"/>
          <p:nvPr/>
        </p:nvSpPr>
        <p:spPr>
          <a:xfrm>
            <a:off x="347294" y="805863"/>
            <a:ext cx="3515995" cy="436851"/>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20" dirty="0">
                <a:solidFill>
                  <a:srgbClr val="FF0000"/>
                </a:solidFill>
                <a:latin typeface="PMingLiU"/>
                <a:cs typeface="PMingLiU"/>
              </a:rPr>
              <a:t>占据多数的形式</a:t>
            </a:r>
            <a:r>
              <a:rPr lang="zh-CN" altLang="en-US" sz="1400" spc="120" dirty="0">
                <a:latin typeface="PMingLiU"/>
                <a:cs typeface="PMingLiU"/>
              </a:rPr>
              <a:t>能够持续存在，但并不总是如此</a:t>
            </a:r>
            <a:endParaRPr sz="1400" dirty="0">
              <a:latin typeface="PMingLiU"/>
              <a:cs typeface="PMingLiU"/>
            </a:endParaRPr>
          </a:p>
        </p:txBody>
      </p:sp>
      <p:pic>
        <p:nvPicPr>
          <p:cNvPr id="9" name="图片 8">
            <a:extLst>
              <a:ext uri="{FF2B5EF4-FFF2-40B4-BE49-F238E27FC236}">
                <a16:creationId xmlns:a16="http://schemas.microsoft.com/office/drawing/2014/main" id="{59EA765C-50CE-CC1E-5BBB-71B55EBB4476}"/>
              </a:ext>
            </a:extLst>
          </p:cNvPr>
          <p:cNvPicPr>
            <a:picLocks noChangeAspect="1"/>
          </p:cNvPicPr>
          <p:nvPr/>
        </p:nvPicPr>
        <p:blipFill>
          <a:blip r:embed="rId3"/>
          <a:stretch>
            <a:fillRect/>
          </a:stretch>
        </p:blipFill>
        <p:spPr>
          <a:xfrm>
            <a:off x="347294" y="1277364"/>
            <a:ext cx="4000847" cy="1943268"/>
          </a:xfrm>
          <a:prstGeom prst="rect">
            <a:avLst/>
          </a:prstGeom>
        </p:spPr>
      </p:pic>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75" dirty="0">
                <a:solidFill>
                  <a:srgbClr val="04064C"/>
                </a:solidFill>
              </a:rPr>
              <a:t>什么时候“多数”不适用？</a:t>
            </a:r>
            <a:endParaRPr sz="2050" dirty="0"/>
          </a:p>
        </p:txBody>
      </p:sp>
      <p:sp>
        <p:nvSpPr>
          <p:cNvPr id="6" name="object 6"/>
          <p:cNvSpPr txBox="1"/>
          <p:nvPr/>
        </p:nvSpPr>
        <p:spPr>
          <a:xfrm>
            <a:off x="347294" y="819071"/>
            <a:ext cx="3882390" cy="1835118"/>
          </a:xfrm>
          <a:prstGeom prst="rect">
            <a:avLst/>
          </a:prstGeom>
        </p:spPr>
        <p:txBody>
          <a:bodyPr vert="horz" wrap="square" lIns="0" tIns="15240" rIns="0" bIns="0" rtlCol="0">
            <a:spAutoFit/>
          </a:bodyPr>
          <a:lstStyle/>
          <a:p>
            <a:pPr marL="12700" marR="202565">
              <a:lnSpc>
                <a:spcPct val="100800"/>
              </a:lnSpc>
              <a:spcBef>
                <a:spcPts val="120"/>
              </a:spcBef>
            </a:pPr>
            <a:r>
              <a:rPr lang="zh-CN" altLang="en-US" sz="1400" spc="80" dirty="0">
                <a:latin typeface="PMingLiU"/>
                <a:cs typeface="PMingLiU"/>
              </a:rPr>
              <a:t>问题：斐济语（</a:t>
            </a:r>
            <a:r>
              <a:rPr lang="en-US" altLang="zh-CN" sz="1400" spc="80" dirty="0">
                <a:latin typeface="PMingLiU"/>
                <a:cs typeface="PMingLiU"/>
              </a:rPr>
              <a:t>Fijian</a:t>
            </a:r>
            <a:r>
              <a:rPr lang="zh-CN" altLang="en-US" sz="1400" spc="80" dirty="0">
                <a:latin typeface="PMingLiU"/>
                <a:cs typeface="PMingLiU"/>
              </a:rPr>
              <a:t>）中的浊辅音是变成清辅音还是别的什么形式？</a:t>
            </a:r>
            <a:endParaRPr sz="1400" dirty="0">
              <a:latin typeface="PMingLiU"/>
              <a:cs typeface="PMingLiU"/>
            </a:endParaRPr>
          </a:p>
          <a:p>
            <a:pPr>
              <a:lnSpc>
                <a:spcPct val="100000"/>
              </a:lnSpc>
              <a:spcBef>
                <a:spcPts val="30"/>
              </a:spcBef>
            </a:pPr>
            <a:endParaRPr sz="1000" dirty="0">
              <a:latin typeface="PMingLiU"/>
              <a:cs typeface="PMingLiU"/>
            </a:endParaRPr>
          </a:p>
          <a:p>
            <a:pPr marL="12700" marR="5080">
              <a:lnSpc>
                <a:spcPct val="100800"/>
              </a:lnSpc>
            </a:pPr>
            <a:r>
              <a:rPr lang="zh-CN" altLang="en-US" sz="1400" spc="65" dirty="0">
                <a:latin typeface="PMingLiU"/>
                <a:cs typeface="PMingLiU"/>
              </a:rPr>
              <a:t>回答：浊辅音会变成清辅音，因为“</a:t>
            </a:r>
            <a:r>
              <a:rPr lang="en-US" altLang="zh-CN" sz="1400" spc="65" dirty="0">
                <a:latin typeface="PMingLiU"/>
                <a:cs typeface="PMingLiU"/>
              </a:rPr>
              <a:t>h </a:t>
            </a:r>
            <a:r>
              <a:rPr lang="en-US" altLang="zh-CN" sz="1400" spc="65" dirty="0" err="1">
                <a:latin typeface="PMingLiU"/>
                <a:cs typeface="PMingLiU"/>
              </a:rPr>
              <a:t>h</a:t>
            </a:r>
            <a:r>
              <a:rPr lang="en-US" altLang="zh-CN" sz="1400" spc="65" dirty="0">
                <a:latin typeface="PMingLiU"/>
                <a:cs typeface="PMingLiU"/>
              </a:rPr>
              <a:t> f v</a:t>
            </a:r>
            <a:r>
              <a:rPr lang="zh-CN" altLang="en-US" sz="1400" spc="65" dirty="0">
                <a:latin typeface="PMingLiU"/>
                <a:cs typeface="PMingLiU"/>
              </a:rPr>
              <a:t>”变化其实是常见的减弱过程（</a:t>
            </a:r>
            <a:r>
              <a:rPr lang="en-US" altLang="zh-CN" sz="1400" spc="65" dirty="0">
                <a:latin typeface="PMingLiU"/>
                <a:cs typeface="PMingLiU"/>
              </a:rPr>
              <a:t>lenition</a:t>
            </a:r>
            <a:r>
              <a:rPr lang="zh-CN" altLang="en-US" sz="1400" spc="65" dirty="0">
                <a:latin typeface="PMingLiU"/>
                <a:cs typeface="PMingLiU"/>
              </a:rPr>
              <a:t>）：</a:t>
            </a:r>
            <a:r>
              <a:rPr lang="en-US" altLang="zh-CN" sz="1400" spc="65" dirty="0">
                <a:latin typeface="PMingLiU"/>
                <a:cs typeface="PMingLiU"/>
              </a:rPr>
              <a:t>v</a:t>
            </a:r>
            <a:r>
              <a:rPr lang="zh-CN" altLang="en-US" sz="1400" spc="65" dirty="0">
                <a:latin typeface="PMingLiU"/>
                <a:cs typeface="PMingLiU"/>
              </a:rPr>
              <a:t>＞</a:t>
            </a:r>
            <a:r>
              <a:rPr lang="en-US" altLang="zh-CN" sz="1400" spc="65" dirty="0">
                <a:latin typeface="PMingLiU"/>
                <a:cs typeface="PMingLiU"/>
              </a:rPr>
              <a:t>f</a:t>
            </a:r>
            <a:r>
              <a:rPr lang="zh-CN" altLang="en-US" sz="1400" spc="65" dirty="0">
                <a:latin typeface="PMingLiU"/>
                <a:cs typeface="PMingLiU"/>
              </a:rPr>
              <a:t>＞</a:t>
            </a:r>
            <a:r>
              <a:rPr lang="en-US" altLang="zh-CN" sz="1400" spc="65" dirty="0">
                <a:latin typeface="PMingLiU"/>
                <a:cs typeface="PMingLiU"/>
              </a:rPr>
              <a:t>h</a:t>
            </a:r>
            <a:endParaRPr sz="1400" dirty="0">
              <a:latin typeface="PMingLiU"/>
              <a:cs typeface="PMingLiU"/>
            </a:endParaRPr>
          </a:p>
          <a:p>
            <a:pPr>
              <a:lnSpc>
                <a:spcPct val="100000"/>
              </a:lnSpc>
              <a:spcBef>
                <a:spcPts val="30"/>
              </a:spcBef>
            </a:pPr>
            <a:endParaRPr sz="1000" dirty="0">
              <a:latin typeface="PMingLiU"/>
              <a:cs typeface="PMingLiU"/>
            </a:endParaRPr>
          </a:p>
          <a:p>
            <a:pPr marL="12700" marR="114300">
              <a:lnSpc>
                <a:spcPct val="100800"/>
              </a:lnSpc>
            </a:pPr>
            <a:r>
              <a:rPr lang="zh-CN" altLang="en-US" sz="1400" spc="95" dirty="0">
                <a:latin typeface="PMingLiU"/>
                <a:cs typeface="PMingLiU"/>
              </a:rPr>
              <a:t>尽管“多数”规则通常都适用，如果由此得出的音位规则显得不自然，我们</a:t>
            </a:r>
            <a:r>
              <a:rPr lang="zh-CN" altLang="en-US" sz="1400" spc="65" dirty="0">
                <a:latin typeface="PMingLiU"/>
                <a:cs typeface="PMingLiU"/>
              </a:rPr>
              <a:t>应该选用更为自然的音位规则</a:t>
            </a:r>
            <a:endParaRPr sz="1400" dirty="0">
              <a:latin typeface="PMingLiU"/>
              <a:cs typeface="PMingLiU"/>
            </a:endParaRP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0" dirty="0">
                <a:solidFill>
                  <a:srgbClr val="04064C"/>
                </a:solidFill>
              </a:rPr>
              <a:t>第二步：语音变化</a:t>
            </a:r>
            <a:endParaRPr sz="2050" dirty="0"/>
          </a:p>
        </p:txBody>
      </p:sp>
      <p:sp>
        <p:nvSpPr>
          <p:cNvPr id="6" name="object 6"/>
          <p:cNvSpPr txBox="1"/>
          <p:nvPr/>
        </p:nvSpPr>
        <p:spPr>
          <a:xfrm>
            <a:off x="347294" y="675790"/>
            <a:ext cx="3881754" cy="656846"/>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60" dirty="0">
                <a:latin typeface="PMingLiU"/>
                <a:cs typeface="PMingLiU"/>
              </a:rPr>
              <a:t>此外，语音声门化（</a:t>
            </a:r>
            <a:r>
              <a:rPr lang="en-US" altLang="zh-CN" sz="1400" spc="60" dirty="0">
                <a:latin typeface="PMingLiU"/>
                <a:cs typeface="PMingLiU"/>
              </a:rPr>
              <a:t>glottalized</a:t>
            </a:r>
            <a:r>
              <a:rPr lang="zh-CN" altLang="en-US" sz="1400" spc="60" dirty="0">
                <a:latin typeface="PMingLiU"/>
                <a:cs typeface="PMingLiU"/>
              </a:rPr>
              <a:t>）现象更为常见（发音部位没有标记），因此很有可能有：</a:t>
            </a:r>
            <a:r>
              <a:rPr sz="1400" spc="80" dirty="0">
                <a:latin typeface="PMingLiU"/>
                <a:cs typeface="PMingLiU"/>
              </a:rPr>
              <a:t>k </a:t>
            </a:r>
            <a:r>
              <a:rPr sz="1400" i="1" spc="145" dirty="0">
                <a:latin typeface="Times New Roman"/>
                <a:cs typeface="Times New Roman"/>
              </a:rPr>
              <a:t>&gt; </a:t>
            </a:r>
            <a:r>
              <a:rPr lang="en-US" sz="1400" spc="-25" dirty="0">
                <a:latin typeface="Calibri"/>
                <a:cs typeface="Calibri"/>
              </a:rPr>
              <a:t>ʔ</a:t>
            </a:r>
            <a:r>
              <a:rPr sz="1400" spc="-25" dirty="0">
                <a:latin typeface="Calibri"/>
                <a:cs typeface="Calibri"/>
              </a:rPr>
              <a:t> </a:t>
            </a:r>
            <a:r>
              <a:rPr sz="1400" spc="120" dirty="0">
                <a:latin typeface="PMingLiU"/>
                <a:cs typeface="PMingLiU"/>
              </a:rPr>
              <a:t>and </a:t>
            </a:r>
            <a:r>
              <a:rPr sz="1400" spc="40" dirty="0">
                <a:latin typeface="PMingLiU"/>
                <a:cs typeface="PMingLiU"/>
              </a:rPr>
              <a:t>s </a:t>
            </a:r>
            <a:r>
              <a:rPr sz="1400" i="1" spc="145" dirty="0">
                <a:latin typeface="Times New Roman"/>
                <a:cs typeface="Times New Roman"/>
              </a:rPr>
              <a:t>&gt;</a:t>
            </a:r>
            <a:r>
              <a:rPr sz="1400" i="1" spc="130" dirty="0">
                <a:latin typeface="Times New Roman"/>
                <a:cs typeface="Times New Roman"/>
              </a:rPr>
              <a:t> </a:t>
            </a:r>
            <a:r>
              <a:rPr sz="1400" spc="120" dirty="0">
                <a:latin typeface="PMingLiU"/>
                <a:cs typeface="PMingLiU"/>
              </a:rPr>
              <a:t>h</a:t>
            </a:r>
            <a:endParaRPr sz="1400" dirty="0">
              <a:latin typeface="PMingLiU"/>
              <a:cs typeface="PMingLiU"/>
            </a:endParaRPr>
          </a:p>
        </p:txBody>
      </p:sp>
      <p:sp>
        <p:nvSpPr>
          <p:cNvPr id="7" name="object 7"/>
          <p:cNvSpPr txBox="1"/>
          <p:nvPr/>
        </p:nvSpPr>
        <p:spPr>
          <a:xfrm>
            <a:off x="347294" y="1359278"/>
            <a:ext cx="1522730"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45" dirty="0">
                <a:latin typeface="PMingLiU"/>
                <a:cs typeface="PMingLiU"/>
              </a:rPr>
              <a:t>音变：</a:t>
            </a:r>
            <a:endParaRPr sz="1400" dirty="0">
              <a:latin typeface="PMingLiU"/>
              <a:cs typeface="PMingLiU"/>
            </a:endParaRPr>
          </a:p>
        </p:txBody>
      </p:sp>
      <p:sp>
        <p:nvSpPr>
          <p:cNvPr id="8" name="object 8"/>
          <p:cNvSpPr txBox="1"/>
          <p:nvPr/>
        </p:nvSpPr>
        <p:spPr>
          <a:xfrm>
            <a:off x="572947" y="1561475"/>
            <a:ext cx="655955" cy="232756"/>
          </a:xfrm>
          <a:prstGeom prst="rect">
            <a:avLst/>
          </a:prstGeom>
        </p:spPr>
        <p:txBody>
          <a:bodyPr vert="horz" wrap="square" lIns="0" tIns="17145" rIns="0" bIns="0" rtlCol="0">
            <a:spAutoFit/>
          </a:bodyPr>
          <a:lstStyle/>
          <a:p>
            <a:pPr marL="12700">
              <a:lnSpc>
                <a:spcPct val="100000"/>
              </a:lnSpc>
              <a:spcBef>
                <a:spcPts val="135"/>
              </a:spcBef>
            </a:pPr>
            <a:r>
              <a:rPr sz="1400" spc="345" dirty="0">
                <a:latin typeface="PMingLiU"/>
                <a:cs typeface="PMingLiU"/>
              </a:rPr>
              <a:t>+</a:t>
            </a:r>
            <a:r>
              <a:rPr lang="zh-CN" altLang="en-US" sz="1400" spc="105" dirty="0">
                <a:latin typeface="Times New Roman"/>
                <a:cs typeface="Times New Roman"/>
              </a:rPr>
              <a:t>浊声</a:t>
            </a:r>
            <a:endParaRPr sz="1400" dirty="0">
              <a:latin typeface="Times New Roman"/>
              <a:cs typeface="Times New Roman"/>
            </a:endParaRPr>
          </a:p>
        </p:txBody>
      </p:sp>
      <p:sp>
        <p:nvSpPr>
          <p:cNvPr id="9" name="object 9"/>
          <p:cNvSpPr txBox="1"/>
          <p:nvPr/>
        </p:nvSpPr>
        <p:spPr>
          <a:xfrm>
            <a:off x="443458" y="1776562"/>
            <a:ext cx="915035" cy="232756"/>
          </a:xfrm>
          <a:prstGeom prst="rect">
            <a:avLst/>
          </a:prstGeom>
        </p:spPr>
        <p:txBody>
          <a:bodyPr vert="horz" wrap="square" lIns="0" tIns="17145" rIns="0" bIns="0" rtlCol="0">
            <a:spAutoFit/>
          </a:bodyPr>
          <a:lstStyle/>
          <a:p>
            <a:pPr marL="12700">
              <a:lnSpc>
                <a:spcPct val="100000"/>
              </a:lnSpc>
              <a:spcBef>
                <a:spcPts val="135"/>
              </a:spcBef>
            </a:pPr>
            <a:r>
              <a:rPr sz="1400" spc="345" dirty="0">
                <a:latin typeface="PMingLiU"/>
                <a:cs typeface="PMingLiU"/>
              </a:rPr>
              <a:t>+</a:t>
            </a:r>
            <a:r>
              <a:rPr lang="zh-CN" altLang="en-US" sz="1400" spc="35" dirty="0">
                <a:latin typeface="Times New Roman"/>
                <a:cs typeface="Times New Roman"/>
              </a:rPr>
              <a:t>阻塞音</a:t>
            </a:r>
            <a:endParaRPr sz="1400" dirty="0">
              <a:latin typeface="Times New Roman"/>
              <a:cs typeface="Times New Roman"/>
            </a:endParaRPr>
          </a:p>
        </p:txBody>
      </p:sp>
      <p:sp>
        <p:nvSpPr>
          <p:cNvPr id="11" name="object 11"/>
          <p:cNvSpPr txBox="1"/>
          <p:nvPr/>
        </p:nvSpPr>
        <p:spPr>
          <a:xfrm>
            <a:off x="1479537" y="1671546"/>
            <a:ext cx="897890" cy="232756"/>
          </a:xfrm>
          <a:prstGeom prst="rect">
            <a:avLst/>
          </a:prstGeom>
        </p:spPr>
        <p:txBody>
          <a:bodyPr vert="horz" wrap="square" lIns="0" tIns="17145" rIns="0" bIns="0" rtlCol="0">
            <a:spAutoFit/>
          </a:bodyPr>
          <a:lstStyle/>
          <a:p>
            <a:pPr marL="12700">
              <a:lnSpc>
                <a:spcPct val="100000"/>
              </a:lnSpc>
              <a:spcBef>
                <a:spcPts val="135"/>
              </a:spcBef>
            </a:pPr>
            <a:r>
              <a:rPr sz="1400" i="1" spc="30" dirty="0">
                <a:latin typeface="Arial"/>
                <a:cs typeface="Arial"/>
              </a:rPr>
              <a:t>→</a:t>
            </a:r>
            <a:r>
              <a:rPr sz="1400" i="1" spc="-60" dirty="0">
                <a:latin typeface="Arial"/>
                <a:cs typeface="Arial"/>
              </a:rPr>
              <a:t> </a:t>
            </a:r>
            <a:r>
              <a:rPr sz="1400" spc="45" dirty="0">
                <a:latin typeface="PMingLiU"/>
                <a:cs typeface="PMingLiU"/>
              </a:rPr>
              <a:t>[</a:t>
            </a:r>
            <a:r>
              <a:rPr lang="en-US" sz="1400" i="1" spc="45" dirty="0">
                <a:latin typeface="Arial"/>
                <a:cs typeface="Arial"/>
              </a:rPr>
              <a:t>-</a:t>
            </a:r>
            <a:r>
              <a:rPr lang="zh-CN" altLang="en-US" sz="1400" spc="45" dirty="0">
                <a:latin typeface="Times New Roman"/>
                <a:cs typeface="Times New Roman"/>
              </a:rPr>
              <a:t>带声</a:t>
            </a:r>
            <a:r>
              <a:rPr sz="1400" spc="45" dirty="0">
                <a:latin typeface="PMingLiU"/>
                <a:cs typeface="PMingLiU"/>
              </a:rPr>
              <a:t>]</a:t>
            </a:r>
            <a:endParaRPr sz="1400" dirty="0">
              <a:latin typeface="PMingLiU"/>
              <a:cs typeface="PMingLiU"/>
            </a:endParaRPr>
          </a:p>
        </p:txBody>
      </p:sp>
      <p:sp>
        <p:nvSpPr>
          <p:cNvPr id="12" name="object 12"/>
          <p:cNvSpPr txBox="1"/>
          <p:nvPr/>
        </p:nvSpPr>
        <p:spPr>
          <a:xfrm>
            <a:off x="347294" y="1959257"/>
            <a:ext cx="3253156" cy="1383071"/>
          </a:xfrm>
          <a:prstGeom prst="rect">
            <a:avLst/>
          </a:prstGeom>
        </p:spPr>
        <p:txBody>
          <a:bodyPr vert="horz" wrap="square" lIns="0" tIns="51435" rIns="0" bIns="0" rtlCol="0">
            <a:spAutoFit/>
          </a:bodyPr>
          <a:lstStyle/>
          <a:p>
            <a:pPr marL="12700">
              <a:lnSpc>
                <a:spcPct val="100000"/>
              </a:lnSpc>
              <a:spcBef>
                <a:spcPts val="405"/>
              </a:spcBef>
            </a:pPr>
            <a:r>
              <a:rPr lang="zh-CN" altLang="en-US" sz="1400" spc="95" dirty="0">
                <a:latin typeface="PMingLiU"/>
                <a:cs typeface="PMingLiU"/>
              </a:rPr>
              <a:t>（毛利语、夏威夷语、萨摩亚语）</a:t>
            </a:r>
            <a:endParaRPr sz="1400" dirty="0">
              <a:latin typeface="PMingLiU"/>
              <a:cs typeface="PMingLiU"/>
            </a:endParaRPr>
          </a:p>
          <a:p>
            <a:pPr marL="12700">
              <a:lnSpc>
                <a:spcPct val="100000"/>
              </a:lnSpc>
              <a:spcBef>
                <a:spcPts val="315"/>
              </a:spcBef>
            </a:pPr>
            <a:r>
              <a:rPr sz="1400" i="1" spc="300" dirty="0">
                <a:latin typeface="Times New Roman"/>
                <a:cs typeface="Times New Roman"/>
              </a:rPr>
              <a:t>f </a:t>
            </a:r>
            <a:r>
              <a:rPr sz="1400" i="1" spc="30" dirty="0">
                <a:latin typeface="Arial"/>
                <a:cs typeface="Arial"/>
              </a:rPr>
              <a:t>→ </a:t>
            </a:r>
            <a:r>
              <a:rPr sz="1400" i="1" spc="105" dirty="0">
                <a:latin typeface="Times New Roman"/>
                <a:cs typeface="Times New Roman"/>
              </a:rPr>
              <a:t>h </a:t>
            </a:r>
            <a:r>
              <a:rPr sz="1400" spc="80" dirty="0">
                <a:latin typeface="PMingLiU"/>
                <a:cs typeface="PMingLiU"/>
              </a:rPr>
              <a:t>(</a:t>
            </a:r>
            <a:r>
              <a:rPr lang="zh-CN" altLang="en-US" sz="1400" spc="80" dirty="0">
                <a:latin typeface="PMingLiU"/>
                <a:cs typeface="PMingLiU"/>
              </a:rPr>
              <a:t>毛利语和夏威夷语）</a:t>
            </a:r>
            <a:endParaRPr sz="1400" dirty="0">
              <a:latin typeface="PMingLiU"/>
              <a:cs typeface="PMingLiU"/>
            </a:endParaRPr>
          </a:p>
          <a:p>
            <a:pPr marL="12700">
              <a:lnSpc>
                <a:spcPct val="100000"/>
              </a:lnSpc>
              <a:spcBef>
                <a:spcPts val="15"/>
              </a:spcBef>
            </a:pPr>
            <a:r>
              <a:rPr sz="1400" i="1" spc="105" dirty="0">
                <a:latin typeface="Times New Roman"/>
                <a:cs typeface="Times New Roman"/>
              </a:rPr>
              <a:t>k </a:t>
            </a:r>
            <a:r>
              <a:rPr sz="1400" i="1" spc="30" dirty="0">
                <a:latin typeface="Arial"/>
                <a:cs typeface="Arial"/>
              </a:rPr>
              <a:t>→ </a:t>
            </a:r>
            <a:r>
              <a:rPr sz="1400" spc="-25" dirty="0">
                <a:latin typeface="Calibri"/>
                <a:cs typeface="Calibri"/>
              </a:rPr>
              <a:t>P </a:t>
            </a:r>
            <a:r>
              <a:rPr lang="zh-CN" altLang="en-US" sz="1400" spc="80" dirty="0">
                <a:latin typeface="PMingLiU"/>
                <a:cs typeface="Calibri"/>
              </a:rPr>
              <a:t>（夏威夷语和萨摩亚语）</a:t>
            </a:r>
            <a:endParaRPr sz="1400" dirty="0">
              <a:latin typeface="PMingLiU"/>
              <a:cs typeface="PMingLiU"/>
            </a:endParaRPr>
          </a:p>
          <a:p>
            <a:pPr marL="12700">
              <a:lnSpc>
                <a:spcPct val="100000"/>
              </a:lnSpc>
              <a:spcBef>
                <a:spcPts val="15"/>
              </a:spcBef>
            </a:pPr>
            <a:r>
              <a:rPr sz="1400" i="1" spc="114" dirty="0">
                <a:latin typeface="Times New Roman"/>
                <a:cs typeface="Times New Roman"/>
              </a:rPr>
              <a:t>s </a:t>
            </a:r>
            <a:r>
              <a:rPr sz="1400" i="1" spc="30" dirty="0">
                <a:latin typeface="Arial"/>
                <a:cs typeface="Arial"/>
              </a:rPr>
              <a:t>→ </a:t>
            </a:r>
            <a:r>
              <a:rPr sz="1400" spc="40" dirty="0">
                <a:latin typeface="Calibri"/>
                <a:cs typeface="Calibri"/>
              </a:rPr>
              <a:t>h </a:t>
            </a:r>
            <a:r>
              <a:rPr lang="zh-CN" altLang="en-US" sz="1400" spc="40" dirty="0">
                <a:latin typeface="Calibri"/>
                <a:cs typeface="Calibri"/>
              </a:rPr>
              <a:t>（毛利语和夏威夷语）</a:t>
            </a:r>
            <a:endParaRPr sz="1400" dirty="0">
              <a:latin typeface="PMingLiU"/>
              <a:cs typeface="PMingLiU"/>
            </a:endParaRPr>
          </a:p>
          <a:p>
            <a:pPr marL="12700">
              <a:lnSpc>
                <a:spcPct val="100000"/>
              </a:lnSpc>
              <a:spcBef>
                <a:spcPts val="10"/>
              </a:spcBef>
            </a:pPr>
            <a:r>
              <a:rPr sz="1400" i="1" spc="25" dirty="0">
                <a:latin typeface="Times New Roman"/>
                <a:cs typeface="Times New Roman"/>
              </a:rPr>
              <a:t>l </a:t>
            </a:r>
            <a:r>
              <a:rPr sz="1400" i="1" spc="30" dirty="0">
                <a:latin typeface="Arial"/>
                <a:cs typeface="Arial"/>
              </a:rPr>
              <a:t>→ </a:t>
            </a:r>
            <a:r>
              <a:rPr sz="1400" i="1" spc="85" dirty="0">
                <a:latin typeface="Times New Roman"/>
                <a:cs typeface="Times New Roman"/>
              </a:rPr>
              <a:t>r </a:t>
            </a:r>
            <a:r>
              <a:rPr lang="zh-CN" altLang="en-US" sz="1400" spc="80" dirty="0">
                <a:latin typeface="PMingLiU"/>
                <a:cs typeface="Times New Roman"/>
              </a:rPr>
              <a:t>（毛利语）</a:t>
            </a:r>
            <a:endParaRPr sz="1400" dirty="0">
              <a:latin typeface="PMingLiU"/>
              <a:cs typeface="PMingLiU"/>
            </a:endParaRPr>
          </a:p>
          <a:p>
            <a:pPr marL="12700">
              <a:lnSpc>
                <a:spcPct val="100000"/>
              </a:lnSpc>
              <a:spcBef>
                <a:spcPts val="15"/>
              </a:spcBef>
            </a:pPr>
            <a:r>
              <a:rPr sz="1400" i="1" spc="114" dirty="0">
                <a:latin typeface="Times New Roman"/>
                <a:cs typeface="Times New Roman"/>
              </a:rPr>
              <a:t>t </a:t>
            </a:r>
            <a:r>
              <a:rPr sz="1400" i="1" spc="30" dirty="0">
                <a:latin typeface="Arial"/>
                <a:cs typeface="Arial"/>
              </a:rPr>
              <a:t>→ </a:t>
            </a:r>
            <a:r>
              <a:rPr sz="1400" i="1" spc="105" dirty="0">
                <a:latin typeface="Times New Roman"/>
                <a:cs typeface="Times New Roman"/>
              </a:rPr>
              <a:t>k </a:t>
            </a:r>
            <a:r>
              <a:rPr lang="zh-CN" altLang="en-US" sz="1400" spc="80" dirty="0">
                <a:latin typeface="PMingLiU"/>
                <a:cs typeface="PMingLiU"/>
              </a:rPr>
              <a:t>（夏威夷语中零星出现的变化）</a:t>
            </a:r>
            <a:endParaRPr sz="1400" dirty="0">
              <a:latin typeface="PMingLiU"/>
              <a:cs typeface="PMingLiU"/>
            </a:endParaRPr>
          </a:p>
        </p:txBody>
      </p:sp>
      <p:pic>
        <p:nvPicPr>
          <p:cNvPr id="17" name="图片 16">
            <a:extLst>
              <a:ext uri="{FF2B5EF4-FFF2-40B4-BE49-F238E27FC236}">
                <a16:creationId xmlns:a16="http://schemas.microsoft.com/office/drawing/2014/main" id="{BF0F2E7E-F797-2A94-B8B1-B73D823083E4}"/>
              </a:ext>
            </a:extLst>
          </p:cNvPr>
          <p:cNvPicPr>
            <a:picLocks noChangeAspect="1"/>
          </p:cNvPicPr>
          <p:nvPr/>
        </p:nvPicPr>
        <p:blipFill>
          <a:blip r:embed="rId3"/>
          <a:stretch>
            <a:fillRect/>
          </a:stretch>
        </p:blipFill>
        <p:spPr>
          <a:xfrm>
            <a:off x="273298" y="2219603"/>
            <a:ext cx="609653" cy="1165961"/>
          </a:xfrm>
          <a:prstGeom prst="rect">
            <a:avLst/>
          </a:prstGeom>
        </p:spPr>
      </p:pic>
      <p:sp>
        <p:nvSpPr>
          <p:cNvPr id="10" name="双括号 9">
            <a:extLst>
              <a:ext uri="{FF2B5EF4-FFF2-40B4-BE49-F238E27FC236}">
                <a16:creationId xmlns:a16="http://schemas.microsoft.com/office/drawing/2014/main" id="{D0077774-E697-B8C6-E3AC-FB7636546A60}"/>
              </a:ext>
            </a:extLst>
          </p:cNvPr>
          <p:cNvSpPr/>
          <p:nvPr/>
        </p:nvSpPr>
        <p:spPr>
          <a:xfrm>
            <a:off x="273298" y="1654175"/>
            <a:ext cx="1085195" cy="34949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p:nvPr/>
        </p:nvSpPr>
        <p:spPr>
          <a:xfrm>
            <a:off x="0" y="240118"/>
            <a:ext cx="4608195" cy="222882"/>
          </a:xfrm>
          <a:prstGeom prst="rect">
            <a:avLst/>
          </a:prstGeom>
          <a:solidFill>
            <a:srgbClr val="FCCF50"/>
          </a:solidFill>
        </p:spPr>
        <p:txBody>
          <a:bodyPr vert="horz" wrap="square" lIns="0" tIns="0" rIns="0" bIns="0" rtlCol="0">
            <a:spAutoFit/>
          </a:bodyPr>
          <a:lstStyle/>
          <a:p>
            <a:pPr marL="107950" algn="ctr">
              <a:lnSpc>
                <a:spcPts val="1714"/>
              </a:lnSpc>
            </a:pPr>
            <a:r>
              <a:rPr lang="zh-CN" altLang="en-US" sz="2050" spc="60" dirty="0">
                <a:solidFill>
                  <a:srgbClr val="04064C"/>
                </a:solidFill>
                <a:latin typeface="PMingLiU"/>
                <a:cs typeface="PMingLiU"/>
              </a:rPr>
              <a:t>第三步：重建原始语音和原始形式</a:t>
            </a:r>
            <a:endParaRPr sz="2050" dirty="0">
              <a:latin typeface="PMingLiU"/>
              <a:cs typeface="PMingLiU"/>
            </a:endParaRPr>
          </a:p>
        </p:txBody>
      </p:sp>
      <p:pic>
        <p:nvPicPr>
          <p:cNvPr id="10" name="图片 9">
            <a:extLst>
              <a:ext uri="{FF2B5EF4-FFF2-40B4-BE49-F238E27FC236}">
                <a16:creationId xmlns:a16="http://schemas.microsoft.com/office/drawing/2014/main" id="{2714E522-BE19-6E6A-6BB1-FF75C57EDEC5}"/>
              </a:ext>
            </a:extLst>
          </p:cNvPr>
          <p:cNvPicPr>
            <a:picLocks noChangeAspect="1"/>
          </p:cNvPicPr>
          <p:nvPr/>
        </p:nvPicPr>
        <p:blipFill>
          <a:blip r:embed="rId3"/>
          <a:stretch>
            <a:fillRect/>
          </a:stretch>
        </p:blipFill>
        <p:spPr>
          <a:xfrm>
            <a:off x="338919" y="880671"/>
            <a:ext cx="3932261" cy="1699407"/>
          </a:xfrm>
          <a:prstGeom prst="rect">
            <a:avLst/>
          </a:prstGeom>
        </p:spPr>
      </p:pic>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60" dirty="0">
                <a:solidFill>
                  <a:srgbClr val="04064C"/>
                </a:solidFill>
              </a:rPr>
              <a:t>第四步：构建谱系树</a:t>
            </a:r>
            <a:endParaRPr sz="2050" dirty="0"/>
          </a:p>
        </p:txBody>
      </p:sp>
      <p:pic>
        <p:nvPicPr>
          <p:cNvPr id="5" name="object 5"/>
          <p:cNvPicPr/>
          <p:nvPr/>
        </p:nvPicPr>
        <p:blipFill>
          <a:blip r:embed="rId3" cstate="print"/>
          <a:stretch>
            <a:fillRect/>
          </a:stretch>
        </p:blipFill>
        <p:spPr>
          <a:xfrm>
            <a:off x="0" y="540092"/>
            <a:ext cx="4608004" cy="32689"/>
          </a:xfrm>
          <a:prstGeom prst="rect">
            <a:avLst/>
          </a:prstGeom>
        </p:spPr>
      </p:pic>
      <p:grpSp>
        <p:nvGrpSpPr>
          <p:cNvPr id="6" name="object 6"/>
          <p:cNvGrpSpPr/>
          <p:nvPr/>
        </p:nvGrpSpPr>
        <p:grpSpPr>
          <a:xfrm>
            <a:off x="980097" y="2210989"/>
            <a:ext cx="1753870" cy="575310"/>
            <a:chOff x="980097" y="2210989"/>
            <a:chExt cx="1753870" cy="575310"/>
          </a:xfrm>
        </p:grpSpPr>
        <p:sp>
          <p:nvSpPr>
            <p:cNvPr id="7" name="object 7"/>
            <p:cNvSpPr/>
            <p:nvPr/>
          </p:nvSpPr>
          <p:spPr>
            <a:xfrm>
              <a:off x="982637" y="2213529"/>
              <a:ext cx="609600" cy="304800"/>
            </a:xfrm>
            <a:custGeom>
              <a:avLst/>
              <a:gdLst/>
              <a:ahLst/>
              <a:cxnLst/>
              <a:rect l="l" t="t" r="r" b="b"/>
              <a:pathLst>
                <a:path w="609600" h="304800">
                  <a:moveTo>
                    <a:pt x="0" y="304588"/>
                  </a:moveTo>
                  <a:lnTo>
                    <a:pt x="609177" y="0"/>
                  </a:lnTo>
                </a:path>
              </a:pathLst>
            </a:custGeom>
            <a:ln w="5060">
              <a:solidFill>
                <a:srgbClr val="000000"/>
              </a:solidFill>
            </a:ln>
          </p:spPr>
          <p:txBody>
            <a:bodyPr wrap="square" lIns="0" tIns="0" rIns="0" bIns="0" rtlCol="0"/>
            <a:lstStyle/>
            <a:p>
              <a:endParaRPr/>
            </a:p>
          </p:txBody>
        </p:sp>
        <p:sp>
          <p:nvSpPr>
            <p:cNvPr id="8" name="object 8"/>
            <p:cNvSpPr/>
            <p:nvPr/>
          </p:nvSpPr>
          <p:spPr>
            <a:xfrm>
              <a:off x="1591821" y="2213529"/>
              <a:ext cx="609600" cy="304800"/>
            </a:xfrm>
            <a:custGeom>
              <a:avLst/>
              <a:gdLst/>
              <a:ahLst/>
              <a:cxnLst/>
              <a:rect l="l" t="t" r="r" b="b"/>
              <a:pathLst>
                <a:path w="609600" h="304800">
                  <a:moveTo>
                    <a:pt x="609177" y="304588"/>
                  </a:moveTo>
                  <a:lnTo>
                    <a:pt x="0" y="0"/>
                  </a:lnTo>
                </a:path>
              </a:pathLst>
            </a:custGeom>
            <a:ln w="5060">
              <a:solidFill>
                <a:srgbClr val="000000"/>
              </a:solidFill>
            </a:ln>
          </p:spPr>
          <p:txBody>
            <a:bodyPr wrap="square" lIns="0" tIns="0" rIns="0" bIns="0" rtlCol="0"/>
            <a:lstStyle/>
            <a:p>
              <a:endParaRPr/>
            </a:p>
          </p:txBody>
        </p:sp>
        <p:sp>
          <p:nvSpPr>
            <p:cNvPr id="9" name="object 9"/>
            <p:cNvSpPr/>
            <p:nvPr/>
          </p:nvSpPr>
          <p:spPr>
            <a:xfrm>
              <a:off x="1670888" y="2518127"/>
              <a:ext cx="530225" cy="265430"/>
            </a:xfrm>
            <a:custGeom>
              <a:avLst/>
              <a:gdLst/>
              <a:ahLst/>
              <a:cxnLst/>
              <a:rect l="l" t="t" r="r" b="b"/>
              <a:pathLst>
                <a:path w="530225" h="265430">
                  <a:moveTo>
                    <a:pt x="0" y="265052"/>
                  </a:moveTo>
                  <a:lnTo>
                    <a:pt x="530105" y="0"/>
                  </a:lnTo>
                </a:path>
              </a:pathLst>
            </a:custGeom>
            <a:ln w="5060">
              <a:solidFill>
                <a:srgbClr val="000000"/>
              </a:solidFill>
            </a:ln>
          </p:spPr>
          <p:txBody>
            <a:bodyPr wrap="square" lIns="0" tIns="0" rIns="0" bIns="0" rtlCol="0"/>
            <a:lstStyle/>
            <a:p>
              <a:endParaRPr/>
            </a:p>
          </p:txBody>
        </p:sp>
        <p:sp>
          <p:nvSpPr>
            <p:cNvPr id="10" name="object 10"/>
            <p:cNvSpPr/>
            <p:nvPr/>
          </p:nvSpPr>
          <p:spPr>
            <a:xfrm>
              <a:off x="2200991" y="2518127"/>
              <a:ext cx="530225" cy="265430"/>
            </a:xfrm>
            <a:custGeom>
              <a:avLst/>
              <a:gdLst/>
              <a:ahLst/>
              <a:cxnLst/>
              <a:rect l="l" t="t" r="r" b="b"/>
              <a:pathLst>
                <a:path w="530225" h="265430">
                  <a:moveTo>
                    <a:pt x="530105" y="265052"/>
                  </a:moveTo>
                  <a:lnTo>
                    <a:pt x="0" y="0"/>
                  </a:lnTo>
                </a:path>
              </a:pathLst>
            </a:custGeom>
            <a:ln w="5060">
              <a:solidFill>
                <a:srgbClr val="000000"/>
              </a:solidFill>
            </a:ln>
          </p:spPr>
          <p:txBody>
            <a:bodyPr wrap="square" lIns="0" tIns="0" rIns="0" bIns="0" rtlCol="0"/>
            <a:lstStyle/>
            <a:p>
              <a:endParaRPr/>
            </a:p>
          </p:txBody>
        </p:sp>
      </p:grpSp>
      <p:sp>
        <p:nvSpPr>
          <p:cNvPr id="11" name="object 11"/>
          <p:cNvSpPr txBox="1"/>
          <p:nvPr/>
        </p:nvSpPr>
        <p:spPr>
          <a:xfrm>
            <a:off x="346932" y="1012808"/>
            <a:ext cx="3914140" cy="1955792"/>
          </a:xfrm>
          <a:prstGeom prst="rect">
            <a:avLst/>
          </a:prstGeom>
        </p:spPr>
        <p:txBody>
          <a:bodyPr vert="horz" wrap="square" lIns="0" tIns="15240" rIns="0" bIns="0" rtlCol="0">
            <a:spAutoFit/>
          </a:bodyPr>
          <a:lstStyle/>
          <a:p>
            <a:pPr marL="12700" marR="5080">
              <a:lnSpc>
                <a:spcPct val="100800"/>
              </a:lnSpc>
              <a:spcBef>
                <a:spcPts val="120"/>
              </a:spcBef>
            </a:pPr>
            <a:r>
              <a:rPr lang="zh-CN" altLang="en-US" sz="1400" spc="120" dirty="0">
                <a:latin typeface="PMingLiU"/>
                <a:cs typeface="PMingLiU"/>
              </a:rPr>
              <a:t>较之原始形式，一门语言的语音变化越多，则它就越是新近</a:t>
            </a:r>
            <a:endParaRPr sz="1400" dirty="0">
              <a:latin typeface="PMingLiU"/>
              <a:cs typeface="PMingLiU"/>
            </a:endParaRPr>
          </a:p>
          <a:p>
            <a:pPr marL="12700" marR="387985">
              <a:lnSpc>
                <a:spcPct val="100800"/>
              </a:lnSpc>
              <a:spcBef>
                <a:spcPts val="1165"/>
              </a:spcBef>
            </a:pPr>
            <a:r>
              <a:rPr lang="zh-CN" altLang="en-US" sz="1400" spc="80" dirty="0">
                <a:latin typeface="PMingLiU"/>
                <a:cs typeface="PMingLiU"/>
              </a:rPr>
              <a:t>拥有相同音变的语言彼此关系更为密切    </a:t>
            </a:r>
            <a:r>
              <a:rPr lang="en-US" altLang="zh-CN" sz="1400" spc="80" dirty="0">
                <a:latin typeface="PMingLiU"/>
                <a:cs typeface="PMingLiU"/>
              </a:rPr>
              <a:t>      </a:t>
            </a:r>
            <a:endParaRPr lang="en-US" sz="1400" dirty="0">
              <a:latin typeface="PMingLiU"/>
              <a:cs typeface="PMingLiU"/>
            </a:endParaRPr>
          </a:p>
          <a:p>
            <a:pPr marL="419100">
              <a:lnSpc>
                <a:spcPct val="100000"/>
              </a:lnSpc>
              <a:spcBef>
                <a:spcPts val="1175"/>
              </a:spcBef>
            </a:pPr>
            <a:r>
              <a:rPr lang="zh-CN" altLang="en-US" sz="1400" spc="80" dirty="0">
                <a:latin typeface="PMingLiU"/>
                <a:cs typeface="PMingLiU"/>
              </a:rPr>
              <a:t>原始中太平洋语言</a:t>
            </a:r>
            <a:endParaRPr sz="1400" dirty="0">
              <a:latin typeface="PMingLiU"/>
              <a:cs typeface="PMingLiU"/>
            </a:endParaRPr>
          </a:p>
          <a:p>
            <a:pPr>
              <a:lnSpc>
                <a:spcPct val="100000"/>
              </a:lnSpc>
              <a:spcBef>
                <a:spcPts val="65"/>
              </a:spcBef>
            </a:pPr>
            <a:endParaRPr sz="1750" dirty="0">
              <a:latin typeface="PMingLiU"/>
              <a:cs typeface="PMingLiU"/>
            </a:endParaRPr>
          </a:p>
          <a:p>
            <a:pPr marL="405765">
              <a:lnSpc>
                <a:spcPct val="100000"/>
              </a:lnSpc>
            </a:pPr>
            <a:r>
              <a:rPr lang="zh-CN" altLang="en-US" sz="1400" spc="85" dirty="0">
                <a:latin typeface="PMingLiU"/>
                <a:cs typeface="PMingLiU"/>
              </a:rPr>
              <a:t>斐济语</a:t>
            </a:r>
            <a:endParaRPr sz="1400" dirty="0">
              <a:latin typeface="PMingLiU"/>
              <a:cs typeface="PMingLiU"/>
            </a:endParaRPr>
          </a:p>
          <a:p>
            <a:pPr marL="1016000">
              <a:lnSpc>
                <a:spcPct val="100000"/>
              </a:lnSpc>
              <a:spcBef>
                <a:spcPts val="409"/>
              </a:spcBef>
            </a:pPr>
            <a:r>
              <a:rPr lang="zh-CN" altLang="en-US" sz="1400" spc="95" dirty="0">
                <a:latin typeface="PMingLiU"/>
                <a:cs typeface="PMingLiU"/>
              </a:rPr>
              <a:t>萨摩亚语</a:t>
            </a:r>
            <a:endParaRPr sz="1400" dirty="0">
              <a:latin typeface="PMingLiU"/>
              <a:cs typeface="PMingLiU"/>
            </a:endParaRPr>
          </a:p>
        </p:txBody>
      </p:sp>
      <p:grpSp>
        <p:nvGrpSpPr>
          <p:cNvPr id="12" name="object 12"/>
          <p:cNvGrpSpPr/>
          <p:nvPr/>
        </p:nvGrpSpPr>
        <p:grpSpPr>
          <a:xfrm>
            <a:off x="2357828" y="2780650"/>
            <a:ext cx="746760" cy="190500"/>
            <a:chOff x="2357828" y="2780650"/>
            <a:chExt cx="746760" cy="190500"/>
          </a:xfrm>
        </p:grpSpPr>
        <p:sp>
          <p:nvSpPr>
            <p:cNvPr id="13" name="object 13"/>
            <p:cNvSpPr/>
            <p:nvPr/>
          </p:nvSpPr>
          <p:spPr>
            <a:xfrm>
              <a:off x="2360358" y="2783180"/>
              <a:ext cx="370840" cy="185420"/>
            </a:xfrm>
            <a:custGeom>
              <a:avLst/>
              <a:gdLst/>
              <a:ahLst/>
              <a:cxnLst/>
              <a:rect l="l" t="t" r="r" b="b"/>
              <a:pathLst>
                <a:path w="370839" h="185419">
                  <a:moveTo>
                    <a:pt x="0" y="185368"/>
                  </a:moveTo>
                  <a:lnTo>
                    <a:pt x="370737" y="0"/>
                  </a:lnTo>
                </a:path>
              </a:pathLst>
            </a:custGeom>
            <a:ln w="5060">
              <a:solidFill>
                <a:srgbClr val="000000"/>
              </a:solidFill>
            </a:ln>
          </p:spPr>
          <p:txBody>
            <a:bodyPr wrap="square" lIns="0" tIns="0" rIns="0" bIns="0" rtlCol="0"/>
            <a:lstStyle/>
            <a:p>
              <a:endParaRPr/>
            </a:p>
          </p:txBody>
        </p:sp>
        <p:sp>
          <p:nvSpPr>
            <p:cNvPr id="14" name="object 14"/>
            <p:cNvSpPr/>
            <p:nvPr/>
          </p:nvSpPr>
          <p:spPr>
            <a:xfrm>
              <a:off x="2731098" y="2783180"/>
              <a:ext cx="370840" cy="185420"/>
            </a:xfrm>
            <a:custGeom>
              <a:avLst/>
              <a:gdLst/>
              <a:ahLst/>
              <a:cxnLst/>
              <a:rect l="l" t="t" r="r" b="b"/>
              <a:pathLst>
                <a:path w="370839" h="185419">
                  <a:moveTo>
                    <a:pt x="370737" y="185368"/>
                  </a:moveTo>
                  <a:lnTo>
                    <a:pt x="0" y="0"/>
                  </a:lnTo>
                </a:path>
              </a:pathLst>
            </a:custGeom>
            <a:ln w="5060">
              <a:solidFill>
                <a:srgbClr val="000000"/>
              </a:solidFill>
            </a:ln>
          </p:spPr>
          <p:txBody>
            <a:bodyPr wrap="square" lIns="0" tIns="0" rIns="0" bIns="0" rtlCol="0"/>
            <a:lstStyle/>
            <a:p>
              <a:endParaRPr/>
            </a:p>
          </p:txBody>
        </p:sp>
      </p:grpSp>
      <p:sp>
        <p:nvSpPr>
          <p:cNvPr id="15" name="object 15"/>
          <p:cNvSpPr txBox="1"/>
          <p:nvPr/>
        </p:nvSpPr>
        <p:spPr>
          <a:xfrm>
            <a:off x="2052614" y="2924210"/>
            <a:ext cx="612163"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80" dirty="0">
                <a:latin typeface="PMingLiU"/>
                <a:cs typeface="PMingLiU"/>
              </a:rPr>
              <a:t>毛利语</a:t>
            </a:r>
            <a:endParaRPr sz="1400" dirty="0">
              <a:latin typeface="PMingLiU"/>
              <a:cs typeface="PMingLiU"/>
            </a:endParaRPr>
          </a:p>
        </p:txBody>
      </p:sp>
      <p:sp>
        <p:nvSpPr>
          <p:cNvPr id="16" name="object 16"/>
          <p:cNvSpPr txBox="1"/>
          <p:nvPr/>
        </p:nvSpPr>
        <p:spPr>
          <a:xfrm>
            <a:off x="2729436" y="2924210"/>
            <a:ext cx="794814" cy="232756"/>
          </a:xfrm>
          <a:prstGeom prst="rect">
            <a:avLst/>
          </a:prstGeom>
        </p:spPr>
        <p:txBody>
          <a:bodyPr vert="horz" wrap="square" lIns="0" tIns="17145" rIns="0" bIns="0" rtlCol="0">
            <a:spAutoFit/>
          </a:bodyPr>
          <a:lstStyle/>
          <a:p>
            <a:pPr marL="12700">
              <a:lnSpc>
                <a:spcPct val="100000"/>
              </a:lnSpc>
              <a:spcBef>
                <a:spcPts val="135"/>
              </a:spcBef>
            </a:pPr>
            <a:r>
              <a:rPr lang="zh-CN" altLang="en-US" sz="1400" spc="135" dirty="0">
                <a:latin typeface="PMingLiU"/>
                <a:cs typeface="PMingLiU"/>
              </a:rPr>
              <a:t>夏威夷语</a:t>
            </a:r>
            <a:endParaRPr sz="1400" dirty="0">
              <a:latin typeface="PMingLiU"/>
              <a:cs typeface="PMingLiU"/>
            </a:endParaRP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806335"/>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lang="zh-CN" altLang="en-US" sz="2050" spc="90" dirty="0">
                <a:solidFill>
                  <a:srgbClr val="04064C"/>
                </a:solidFill>
              </a:rPr>
              <a:t>实际的波利尼西亚语言谱系树</a:t>
            </a:r>
            <a:endParaRPr sz="2050" dirty="0"/>
          </a:p>
        </p:txBody>
      </p:sp>
      <p:pic>
        <p:nvPicPr>
          <p:cNvPr id="6" name="object 6"/>
          <p:cNvPicPr/>
          <p:nvPr/>
        </p:nvPicPr>
        <p:blipFill>
          <a:blip r:embed="rId3" cstate="print"/>
          <a:stretch>
            <a:fillRect/>
          </a:stretch>
        </p:blipFill>
        <p:spPr>
          <a:xfrm>
            <a:off x="685114" y="927341"/>
            <a:ext cx="3210559" cy="2275840"/>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04064C"/>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43015"/>
          </a:xfrm>
          <a:prstGeom prst="rect">
            <a:avLst/>
          </a:prstGeom>
          <a:solidFill>
            <a:srgbClr val="FCCF50"/>
          </a:solidFill>
        </p:spPr>
        <p:txBody>
          <a:bodyPr vert="horz" wrap="square" lIns="0" tIns="27305" rIns="0" bIns="0" rtlCol="0">
            <a:spAutoFit/>
          </a:bodyPr>
          <a:lstStyle/>
          <a:p>
            <a:pPr marL="107950">
              <a:lnSpc>
                <a:spcPct val="100000"/>
              </a:lnSpc>
              <a:spcBef>
                <a:spcPts val="215"/>
              </a:spcBef>
            </a:pPr>
            <a:r>
              <a:rPr lang="en-US" spc="110" dirty="0">
                <a:solidFill>
                  <a:srgbClr val="04064C"/>
                </a:solidFill>
              </a:rPr>
              <a:t>        </a:t>
            </a:r>
            <a:r>
              <a:rPr spc="110" dirty="0">
                <a:solidFill>
                  <a:srgbClr val="04064C"/>
                </a:solidFill>
              </a:rPr>
              <a:t>James </a:t>
            </a:r>
            <a:r>
              <a:rPr spc="-45" dirty="0">
                <a:solidFill>
                  <a:srgbClr val="04064C"/>
                </a:solidFill>
              </a:rPr>
              <a:t>Parson</a:t>
            </a:r>
            <a:r>
              <a:rPr lang="en-US" altLang="zh-CN" spc="-45" dirty="0">
                <a:solidFill>
                  <a:srgbClr val="04064C"/>
                </a:solidFill>
              </a:rPr>
              <a:t>s</a:t>
            </a:r>
            <a:r>
              <a:rPr spc="-45" dirty="0">
                <a:solidFill>
                  <a:srgbClr val="04064C"/>
                </a:solidFill>
              </a:rPr>
              <a:t> </a:t>
            </a:r>
            <a:r>
              <a:rPr lang="zh-CN" altLang="en-US" spc="60" dirty="0">
                <a:solidFill>
                  <a:srgbClr val="04064C"/>
                </a:solidFill>
              </a:rPr>
              <a:t>（</a:t>
            </a:r>
            <a:r>
              <a:rPr spc="60" dirty="0">
                <a:solidFill>
                  <a:srgbClr val="04064C"/>
                </a:solidFill>
              </a:rPr>
              <a:t>1976</a:t>
            </a:r>
            <a:r>
              <a:rPr lang="zh-CN" altLang="en-US" spc="60" dirty="0">
                <a:solidFill>
                  <a:srgbClr val="04064C"/>
                </a:solidFill>
              </a:rPr>
              <a:t>）的同源数词表</a:t>
            </a:r>
            <a:r>
              <a:rPr lang="zh-CN" altLang="en-US" spc="65" dirty="0">
                <a:solidFill>
                  <a:srgbClr val="04064C"/>
                </a:solidFill>
              </a:rPr>
              <a:t>（简）</a:t>
            </a:r>
            <a:endParaRPr spc="100" dirty="0">
              <a:solidFill>
                <a:srgbClr val="04064C"/>
              </a:solidFill>
            </a:endParaRPr>
          </a:p>
        </p:txBody>
      </p:sp>
      <p:graphicFrame>
        <p:nvGraphicFramePr>
          <p:cNvPr id="6" name="object 6"/>
          <p:cNvGraphicFramePr>
            <a:graphicFrameLocks noGrp="1"/>
          </p:cNvGraphicFramePr>
          <p:nvPr/>
        </p:nvGraphicFramePr>
        <p:xfrm>
          <a:off x="359994" y="706208"/>
          <a:ext cx="4193537" cy="2569914"/>
        </p:xfrm>
        <a:graphic>
          <a:graphicData uri="http://schemas.openxmlformats.org/drawingml/2006/table">
            <a:tbl>
              <a:tblPr firstRow="1" bandRow="1">
                <a:tableStyleId>{2D5ABB26-0587-4C30-8999-92F81FD0307C}</a:tableStyleId>
              </a:tblPr>
              <a:tblGrid>
                <a:gridCol w="419734">
                  <a:extLst>
                    <a:ext uri="{9D8B030D-6E8A-4147-A177-3AD203B41FA5}">
                      <a16:colId xmlns:a16="http://schemas.microsoft.com/office/drawing/2014/main" val="20000"/>
                    </a:ext>
                  </a:extLst>
                </a:gridCol>
                <a:gridCol w="775970">
                  <a:extLst>
                    <a:ext uri="{9D8B030D-6E8A-4147-A177-3AD203B41FA5}">
                      <a16:colId xmlns:a16="http://schemas.microsoft.com/office/drawing/2014/main" val="20001"/>
                    </a:ext>
                  </a:extLst>
                </a:gridCol>
                <a:gridCol w="761365">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730884">
                  <a:extLst>
                    <a:ext uri="{9D8B030D-6E8A-4147-A177-3AD203B41FA5}">
                      <a16:colId xmlns:a16="http://schemas.microsoft.com/office/drawing/2014/main" val="20004"/>
                    </a:ext>
                  </a:extLst>
                </a:gridCol>
                <a:gridCol w="675004">
                  <a:extLst>
                    <a:ext uri="{9D8B030D-6E8A-4147-A177-3AD203B41FA5}">
                      <a16:colId xmlns:a16="http://schemas.microsoft.com/office/drawing/2014/main" val="20005"/>
                    </a:ext>
                  </a:extLst>
                </a:gridCol>
              </a:tblGrid>
              <a:tr h="220154">
                <a:tc>
                  <a:txBody>
                    <a:bodyPr/>
                    <a:lstStyle/>
                    <a:p>
                      <a:pPr>
                        <a:lnSpc>
                          <a:spcPct val="100000"/>
                        </a:lnSpc>
                      </a:pPr>
                      <a:endParaRPr sz="12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gn="ctr">
                        <a:lnSpc>
                          <a:spcPts val="1485"/>
                        </a:lnSpc>
                      </a:pPr>
                      <a:r>
                        <a:rPr sz="1400" spc="70" dirty="0">
                          <a:latin typeface="PMingLiU"/>
                          <a:cs typeface="PMingLiU"/>
                        </a:rPr>
                        <a:t>Irish</a:t>
                      </a:r>
                      <a:endParaRPr sz="1400" dirty="0">
                        <a:latin typeface="PMingLiU"/>
                        <a:cs typeface="PMingLiU"/>
                      </a:endParaRPr>
                    </a:p>
                  </a:txBody>
                  <a:tcPr marL="0" marR="0" marT="0" marB="0">
                    <a:lnT w="6350">
                      <a:solidFill>
                        <a:srgbClr val="000000"/>
                      </a:solidFill>
                      <a:prstDash val="solid"/>
                    </a:lnT>
                    <a:lnB w="6350">
                      <a:solidFill>
                        <a:srgbClr val="000000"/>
                      </a:solidFill>
                      <a:prstDash val="solid"/>
                    </a:lnB>
                  </a:tcPr>
                </a:tc>
                <a:tc>
                  <a:txBody>
                    <a:bodyPr/>
                    <a:lstStyle/>
                    <a:p>
                      <a:pPr algn="ctr">
                        <a:lnSpc>
                          <a:spcPts val="1485"/>
                        </a:lnSpc>
                      </a:pPr>
                      <a:r>
                        <a:rPr sz="1400" spc="80" dirty="0">
                          <a:latin typeface="PMingLiU"/>
                          <a:cs typeface="PMingLiU"/>
                        </a:rPr>
                        <a:t>Greek</a:t>
                      </a:r>
                      <a:endParaRPr sz="1400">
                        <a:latin typeface="PMingLiU"/>
                        <a:cs typeface="PMingLiU"/>
                      </a:endParaRPr>
                    </a:p>
                  </a:txBody>
                  <a:tcPr marL="0" marR="0" marT="0" marB="0">
                    <a:lnT w="6350">
                      <a:solidFill>
                        <a:srgbClr val="000000"/>
                      </a:solidFill>
                      <a:prstDash val="solid"/>
                    </a:lnT>
                    <a:lnB w="6350">
                      <a:solidFill>
                        <a:srgbClr val="000000"/>
                      </a:solidFill>
                      <a:prstDash val="solid"/>
                    </a:lnB>
                  </a:tcPr>
                </a:tc>
                <a:tc>
                  <a:txBody>
                    <a:bodyPr/>
                    <a:lstStyle/>
                    <a:p>
                      <a:pPr algn="ctr">
                        <a:lnSpc>
                          <a:spcPts val="1485"/>
                        </a:lnSpc>
                      </a:pPr>
                      <a:r>
                        <a:rPr sz="1400" spc="100" dirty="0">
                          <a:latin typeface="PMingLiU"/>
                          <a:cs typeface="PMingLiU"/>
                        </a:rPr>
                        <a:t>Latin</a:t>
                      </a:r>
                      <a:endParaRPr sz="1400">
                        <a:latin typeface="PMingLiU"/>
                        <a:cs typeface="PMingLiU"/>
                      </a:endParaRPr>
                    </a:p>
                  </a:txBody>
                  <a:tcPr marL="0" marR="0" marT="0" marB="0">
                    <a:lnT w="6350">
                      <a:solidFill>
                        <a:srgbClr val="000000"/>
                      </a:solidFill>
                      <a:prstDash val="solid"/>
                    </a:lnT>
                    <a:lnB w="6350">
                      <a:solidFill>
                        <a:srgbClr val="000000"/>
                      </a:solidFill>
                      <a:prstDash val="solid"/>
                    </a:lnB>
                  </a:tcPr>
                </a:tc>
                <a:tc>
                  <a:txBody>
                    <a:bodyPr/>
                    <a:lstStyle/>
                    <a:p>
                      <a:pPr marR="104139" algn="r">
                        <a:lnSpc>
                          <a:spcPts val="1485"/>
                        </a:lnSpc>
                      </a:pPr>
                      <a:r>
                        <a:rPr sz="1400" spc="90" dirty="0">
                          <a:latin typeface="PMingLiU"/>
                          <a:cs typeface="PMingLiU"/>
                        </a:rPr>
                        <a:t>Italian</a:t>
                      </a:r>
                      <a:endParaRPr sz="1400">
                        <a:latin typeface="PMingLiU"/>
                        <a:cs typeface="PMingLiU"/>
                      </a:endParaRPr>
                    </a:p>
                  </a:txBody>
                  <a:tcPr marL="0" marR="0" marT="0" marB="0">
                    <a:lnT w="6350">
                      <a:solidFill>
                        <a:srgbClr val="000000"/>
                      </a:solidFill>
                      <a:prstDash val="solid"/>
                    </a:lnT>
                    <a:lnB w="6350">
                      <a:solidFill>
                        <a:srgbClr val="000000"/>
                      </a:solidFill>
                      <a:prstDash val="solid"/>
                    </a:lnB>
                  </a:tcPr>
                </a:tc>
                <a:tc>
                  <a:txBody>
                    <a:bodyPr/>
                    <a:lstStyle/>
                    <a:p>
                      <a:pPr algn="ctr">
                        <a:lnSpc>
                          <a:spcPts val="1485"/>
                        </a:lnSpc>
                      </a:pPr>
                      <a:r>
                        <a:rPr sz="1400" spc="75" dirty="0">
                          <a:latin typeface="PMingLiU"/>
                          <a:cs typeface="PMingLiU"/>
                        </a:rPr>
                        <a:t>French</a:t>
                      </a:r>
                      <a:endParaRPr sz="1400">
                        <a:latin typeface="PMingLiU"/>
                        <a:cs typeface="PMingLiU"/>
                      </a:endParaRPr>
                    </a:p>
                  </a:txBody>
                  <a:tcPr marL="0" marR="0" marT="0" marB="0">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15184">
                <a:tc>
                  <a:txBody>
                    <a:bodyPr/>
                    <a:lstStyle/>
                    <a:p>
                      <a:pPr algn="ctr">
                        <a:lnSpc>
                          <a:spcPts val="1485"/>
                        </a:lnSpc>
                      </a:pPr>
                      <a:r>
                        <a:rPr sz="1400" dirty="0">
                          <a:latin typeface="PMingLiU"/>
                          <a:cs typeface="PMingLiU"/>
                        </a:rPr>
                        <a:t>1</a:t>
                      </a:r>
                      <a:endParaRPr sz="1400">
                        <a:latin typeface="PMingLiU"/>
                        <a:cs typeface="PMingLiU"/>
                      </a:endParaRPr>
                    </a:p>
                  </a:txBody>
                  <a:tcPr marL="0" marR="0" marT="0" marB="0">
                    <a:lnT w="6350">
                      <a:solidFill>
                        <a:srgbClr val="000000"/>
                      </a:solidFill>
                      <a:prstDash val="solid"/>
                    </a:lnT>
                  </a:tcPr>
                </a:tc>
                <a:tc>
                  <a:txBody>
                    <a:bodyPr/>
                    <a:lstStyle/>
                    <a:p>
                      <a:pPr algn="ctr">
                        <a:lnSpc>
                          <a:spcPts val="1485"/>
                        </a:lnSpc>
                      </a:pPr>
                      <a:r>
                        <a:rPr sz="1400" spc="90" dirty="0">
                          <a:latin typeface="PMingLiU"/>
                          <a:cs typeface="PMingLiU"/>
                        </a:rPr>
                        <a:t>aon</a:t>
                      </a:r>
                      <a:endParaRPr sz="1400">
                        <a:latin typeface="PMingLiU"/>
                        <a:cs typeface="PMingLiU"/>
                      </a:endParaRPr>
                    </a:p>
                  </a:txBody>
                  <a:tcPr marL="0" marR="0" marT="0" marB="0">
                    <a:lnT w="6350">
                      <a:solidFill>
                        <a:srgbClr val="000000"/>
                      </a:solidFill>
                      <a:prstDash val="solid"/>
                    </a:lnT>
                  </a:tcPr>
                </a:tc>
                <a:tc>
                  <a:txBody>
                    <a:bodyPr/>
                    <a:lstStyle/>
                    <a:p>
                      <a:pPr algn="ctr">
                        <a:lnSpc>
                          <a:spcPts val="1485"/>
                        </a:lnSpc>
                      </a:pPr>
                      <a:r>
                        <a:rPr sz="1400" spc="90" dirty="0">
                          <a:latin typeface="PMingLiU"/>
                          <a:cs typeface="PMingLiU"/>
                        </a:rPr>
                        <a:t>hen</a:t>
                      </a:r>
                      <a:endParaRPr sz="1400">
                        <a:latin typeface="PMingLiU"/>
                        <a:cs typeface="PMingLiU"/>
                      </a:endParaRPr>
                    </a:p>
                  </a:txBody>
                  <a:tcPr marL="0" marR="0" marT="0" marB="0">
                    <a:lnT w="6350">
                      <a:solidFill>
                        <a:srgbClr val="000000"/>
                      </a:solidFill>
                      <a:prstDash val="solid"/>
                    </a:lnT>
                  </a:tcPr>
                </a:tc>
                <a:tc>
                  <a:txBody>
                    <a:bodyPr/>
                    <a:lstStyle/>
                    <a:p>
                      <a:pPr marL="635" algn="ctr">
                        <a:lnSpc>
                          <a:spcPts val="1485"/>
                        </a:lnSpc>
                      </a:pPr>
                      <a:r>
                        <a:rPr sz="1400" spc="90" dirty="0">
                          <a:latin typeface="PMingLiU"/>
                          <a:cs typeface="PMingLiU"/>
                        </a:rPr>
                        <a:t>unus</a:t>
                      </a:r>
                      <a:endParaRPr sz="1400">
                        <a:latin typeface="PMingLiU"/>
                        <a:cs typeface="PMingLiU"/>
                      </a:endParaRPr>
                    </a:p>
                  </a:txBody>
                  <a:tcPr marL="0" marR="0" marT="0" marB="0">
                    <a:lnT w="6350">
                      <a:solidFill>
                        <a:srgbClr val="000000"/>
                      </a:solidFill>
                      <a:prstDash val="solid"/>
                    </a:lnT>
                  </a:tcPr>
                </a:tc>
                <a:tc>
                  <a:txBody>
                    <a:bodyPr/>
                    <a:lstStyle/>
                    <a:p>
                      <a:pPr marL="222250">
                        <a:lnSpc>
                          <a:spcPts val="1485"/>
                        </a:lnSpc>
                      </a:pPr>
                      <a:r>
                        <a:rPr sz="1400" spc="95" dirty="0">
                          <a:latin typeface="PMingLiU"/>
                          <a:cs typeface="PMingLiU"/>
                        </a:rPr>
                        <a:t>uno</a:t>
                      </a:r>
                      <a:endParaRPr sz="1400">
                        <a:latin typeface="PMingLiU"/>
                        <a:cs typeface="PMingLiU"/>
                      </a:endParaRPr>
                    </a:p>
                  </a:txBody>
                  <a:tcPr marL="0" marR="0" marT="0" marB="0">
                    <a:lnT w="6350">
                      <a:solidFill>
                        <a:srgbClr val="000000"/>
                      </a:solidFill>
                      <a:prstDash val="solid"/>
                    </a:lnT>
                  </a:tcPr>
                </a:tc>
                <a:tc>
                  <a:txBody>
                    <a:bodyPr/>
                    <a:lstStyle/>
                    <a:p>
                      <a:pPr marL="1270" algn="ctr">
                        <a:lnSpc>
                          <a:spcPts val="1485"/>
                        </a:lnSpc>
                      </a:pPr>
                      <a:r>
                        <a:rPr sz="1400" spc="120" dirty="0">
                          <a:latin typeface="PMingLiU"/>
                          <a:cs typeface="PMingLiU"/>
                        </a:rPr>
                        <a:t>un</a:t>
                      </a:r>
                      <a:endParaRPr sz="1400">
                        <a:latin typeface="PMingLiU"/>
                        <a:cs typeface="PMingLiU"/>
                      </a:endParaRPr>
                    </a:p>
                  </a:txBody>
                  <a:tcPr marL="0" marR="0" marT="0" marB="0">
                    <a:lnT w="6350">
                      <a:solidFill>
                        <a:srgbClr val="000000"/>
                      </a:solidFill>
                      <a:prstDash val="solid"/>
                    </a:lnT>
                  </a:tcPr>
                </a:tc>
                <a:extLst>
                  <a:ext uri="{0D108BD9-81ED-4DB2-BD59-A6C34878D82A}">
                    <a16:rowId xmlns:a16="http://schemas.microsoft.com/office/drawing/2014/main" val="10001"/>
                  </a:ext>
                </a:extLst>
              </a:tr>
              <a:tr h="215093">
                <a:tc>
                  <a:txBody>
                    <a:bodyPr/>
                    <a:lstStyle/>
                    <a:p>
                      <a:pPr algn="ctr">
                        <a:lnSpc>
                          <a:spcPts val="1485"/>
                        </a:lnSpc>
                      </a:pPr>
                      <a:r>
                        <a:rPr sz="1400" dirty="0">
                          <a:latin typeface="PMingLiU"/>
                          <a:cs typeface="PMingLiU"/>
                        </a:rPr>
                        <a:t>2</a:t>
                      </a:r>
                      <a:endParaRPr sz="1400">
                        <a:latin typeface="PMingLiU"/>
                        <a:cs typeface="PMingLiU"/>
                      </a:endParaRPr>
                    </a:p>
                  </a:txBody>
                  <a:tcPr marL="0" marR="0" marT="0" marB="0"/>
                </a:tc>
                <a:tc>
                  <a:txBody>
                    <a:bodyPr/>
                    <a:lstStyle/>
                    <a:p>
                      <a:pPr algn="ctr">
                        <a:lnSpc>
                          <a:spcPts val="1485"/>
                        </a:lnSpc>
                      </a:pPr>
                      <a:r>
                        <a:rPr sz="1400" spc="80" dirty="0">
                          <a:latin typeface="PMingLiU"/>
                          <a:cs typeface="PMingLiU"/>
                        </a:rPr>
                        <a:t>do</a:t>
                      </a:r>
                      <a:endParaRPr sz="1400">
                        <a:latin typeface="PMingLiU"/>
                        <a:cs typeface="PMingLiU"/>
                      </a:endParaRPr>
                    </a:p>
                  </a:txBody>
                  <a:tcPr marL="0" marR="0" marT="0" marB="0"/>
                </a:tc>
                <a:tc>
                  <a:txBody>
                    <a:bodyPr/>
                    <a:lstStyle/>
                    <a:p>
                      <a:pPr marL="635" algn="ctr">
                        <a:lnSpc>
                          <a:spcPts val="1485"/>
                        </a:lnSpc>
                      </a:pPr>
                      <a:r>
                        <a:rPr sz="1400" spc="95" dirty="0">
                          <a:latin typeface="PMingLiU"/>
                          <a:cs typeface="PMingLiU"/>
                        </a:rPr>
                        <a:t>duo</a:t>
                      </a:r>
                      <a:endParaRPr sz="1400">
                        <a:latin typeface="PMingLiU"/>
                        <a:cs typeface="PMingLiU"/>
                      </a:endParaRPr>
                    </a:p>
                  </a:txBody>
                  <a:tcPr marL="0" marR="0" marT="0" marB="0"/>
                </a:tc>
                <a:tc>
                  <a:txBody>
                    <a:bodyPr/>
                    <a:lstStyle/>
                    <a:p>
                      <a:pPr marL="635" algn="ctr">
                        <a:lnSpc>
                          <a:spcPts val="1485"/>
                        </a:lnSpc>
                      </a:pPr>
                      <a:r>
                        <a:rPr sz="1400" spc="95" dirty="0">
                          <a:latin typeface="PMingLiU"/>
                          <a:cs typeface="PMingLiU"/>
                        </a:rPr>
                        <a:t>duo</a:t>
                      </a:r>
                      <a:endParaRPr sz="1400">
                        <a:latin typeface="PMingLiU"/>
                        <a:cs typeface="PMingLiU"/>
                      </a:endParaRPr>
                    </a:p>
                  </a:txBody>
                  <a:tcPr marL="0" marR="0" marT="0" marB="0"/>
                </a:tc>
                <a:tc>
                  <a:txBody>
                    <a:bodyPr/>
                    <a:lstStyle/>
                    <a:p>
                      <a:pPr marL="227329">
                        <a:lnSpc>
                          <a:spcPts val="1485"/>
                        </a:lnSpc>
                      </a:pPr>
                      <a:r>
                        <a:rPr sz="1400" spc="90" dirty="0">
                          <a:latin typeface="PMingLiU"/>
                          <a:cs typeface="PMingLiU"/>
                        </a:rPr>
                        <a:t>due</a:t>
                      </a:r>
                      <a:endParaRPr sz="1400">
                        <a:latin typeface="PMingLiU"/>
                        <a:cs typeface="PMingLiU"/>
                      </a:endParaRPr>
                    </a:p>
                  </a:txBody>
                  <a:tcPr marL="0" marR="0" marT="0" marB="0"/>
                </a:tc>
                <a:tc>
                  <a:txBody>
                    <a:bodyPr/>
                    <a:lstStyle/>
                    <a:p>
                      <a:pPr marL="1270" algn="ctr">
                        <a:lnSpc>
                          <a:spcPts val="1485"/>
                        </a:lnSpc>
                      </a:pPr>
                      <a:r>
                        <a:rPr sz="1400" spc="90" dirty="0">
                          <a:latin typeface="PMingLiU"/>
                          <a:cs typeface="PMingLiU"/>
                        </a:rPr>
                        <a:t>deux</a:t>
                      </a:r>
                      <a:endParaRPr sz="1400">
                        <a:latin typeface="PMingLiU"/>
                        <a:cs typeface="PMingLiU"/>
                      </a:endParaRPr>
                    </a:p>
                  </a:txBody>
                  <a:tcPr marL="0" marR="0" marT="0" marB="0"/>
                </a:tc>
                <a:extLst>
                  <a:ext uri="{0D108BD9-81ED-4DB2-BD59-A6C34878D82A}">
                    <a16:rowId xmlns:a16="http://schemas.microsoft.com/office/drawing/2014/main" val="10002"/>
                  </a:ext>
                </a:extLst>
              </a:tr>
              <a:tr h="215093">
                <a:tc>
                  <a:txBody>
                    <a:bodyPr/>
                    <a:lstStyle/>
                    <a:p>
                      <a:pPr algn="ctr">
                        <a:lnSpc>
                          <a:spcPts val="1485"/>
                        </a:lnSpc>
                      </a:pPr>
                      <a:r>
                        <a:rPr sz="1400" dirty="0">
                          <a:latin typeface="PMingLiU"/>
                          <a:cs typeface="PMingLiU"/>
                        </a:rPr>
                        <a:t>3</a:t>
                      </a:r>
                      <a:endParaRPr sz="1400">
                        <a:latin typeface="PMingLiU"/>
                        <a:cs typeface="PMingLiU"/>
                      </a:endParaRPr>
                    </a:p>
                  </a:txBody>
                  <a:tcPr marL="0" marR="0" marT="0" marB="0"/>
                </a:tc>
                <a:tc>
                  <a:txBody>
                    <a:bodyPr/>
                    <a:lstStyle/>
                    <a:p>
                      <a:pPr algn="ctr">
                        <a:lnSpc>
                          <a:spcPts val="1485"/>
                        </a:lnSpc>
                      </a:pPr>
                      <a:r>
                        <a:rPr sz="1400" spc="100" dirty="0">
                          <a:latin typeface="PMingLiU"/>
                          <a:cs typeface="PMingLiU"/>
                        </a:rPr>
                        <a:t>tri</a:t>
                      </a:r>
                      <a:endParaRPr sz="1400">
                        <a:latin typeface="PMingLiU"/>
                        <a:cs typeface="PMingLiU"/>
                      </a:endParaRPr>
                    </a:p>
                  </a:txBody>
                  <a:tcPr marL="0" marR="0" marT="0" marB="0"/>
                </a:tc>
                <a:tc>
                  <a:txBody>
                    <a:bodyPr/>
                    <a:lstStyle/>
                    <a:p>
                      <a:pPr marL="635" algn="ctr">
                        <a:lnSpc>
                          <a:spcPts val="1485"/>
                        </a:lnSpc>
                      </a:pPr>
                      <a:r>
                        <a:rPr sz="1400" spc="75" dirty="0">
                          <a:latin typeface="PMingLiU"/>
                          <a:cs typeface="PMingLiU"/>
                        </a:rPr>
                        <a:t>treis</a:t>
                      </a:r>
                      <a:endParaRPr sz="1400">
                        <a:latin typeface="PMingLiU"/>
                        <a:cs typeface="PMingLiU"/>
                      </a:endParaRPr>
                    </a:p>
                  </a:txBody>
                  <a:tcPr marL="0" marR="0" marT="0" marB="0"/>
                </a:tc>
                <a:tc>
                  <a:txBody>
                    <a:bodyPr/>
                    <a:lstStyle/>
                    <a:p>
                      <a:pPr marL="635" algn="ctr">
                        <a:lnSpc>
                          <a:spcPts val="1485"/>
                        </a:lnSpc>
                      </a:pPr>
                      <a:r>
                        <a:rPr sz="1400" spc="90" dirty="0">
                          <a:latin typeface="PMingLiU"/>
                          <a:cs typeface="PMingLiU"/>
                        </a:rPr>
                        <a:t>tres</a:t>
                      </a:r>
                      <a:endParaRPr sz="1400">
                        <a:latin typeface="PMingLiU"/>
                        <a:cs typeface="PMingLiU"/>
                      </a:endParaRPr>
                    </a:p>
                  </a:txBody>
                  <a:tcPr marL="0" marR="0" marT="0" marB="0"/>
                </a:tc>
                <a:tc>
                  <a:txBody>
                    <a:bodyPr/>
                    <a:lstStyle/>
                    <a:p>
                      <a:pPr marL="1905" algn="ctr">
                        <a:lnSpc>
                          <a:spcPts val="1485"/>
                        </a:lnSpc>
                      </a:pPr>
                      <a:r>
                        <a:rPr sz="1400" spc="105" dirty="0">
                          <a:latin typeface="PMingLiU"/>
                          <a:cs typeface="PMingLiU"/>
                        </a:rPr>
                        <a:t>tre</a:t>
                      </a:r>
                      <a:endParaRPr sz="1400">
                        <a:latin typeface="PMingLiU"/>
                        <a:cs typeface="PMingLiU"/>
                      </a:endParaRPr>
                    </a:p>
                  </a:txBody>
                  <a:tcPr marL="0" marR="0" marT="0" marB="0"/>
                </a:tc>
                <a:tc>
                  <a:txBody>
                    <a:bodyPr/>
                    <a:lstStyle/>
                    <a:p>
                      <a:pPr marL="1905" algn="ctr">
                        <a:lnSpc>
                          <a:spcPts val="1485"/>
                        </a:lnSpc>
                      </a:pPr>
                      <a:r>
                        <a:rPr sz="1400" spc="75" dirty="0">
                          <a:latin typeface="PMingLiU"/>
                          <a:cs typeface="PMingLiU"/>
                        </a:rPr>
                        <a:t>trois</a:t>
                      </a:r>
                      <a:endParaRPr sz="1400">
                        <a:latin typeface="PMingLiU"/>
                        <a:cs typeface="PMingLiU"/>
                      </a:endParaRPr>
                    </a:p>
                  </a:txBody>
                  <a:tcPr marL="0" marR="0" marT="0" marB="0"/>
                </a:tc>
                <a:extLst>
                  <a:ext uri="{0D108BD9-81ED-4DB2-BD59-A6C34878D82A}">
                    <a16:rowId xmlns:a16="http://schemas.microsoft.com/office/drawing/2014/main" val="10003"/>
                  </a:ext>
                </a:extLst>
              </a:tr>
              <a:tr h="215093">
                <a:tc>
                  <a:txBody>
                    <a:bodyPr/>
                    <a:lstStyle/>
                    <a:p>
                      <a:pPr algn="ctr">
                        <a:lnSpc>
                          <a:spcPts val="1485"/>
                        </a:lnSpc>
                      </a:pPr>
                      <a:r>
                        <a:rPr sz="1400" dirty="0">
                          <a:latin typeface="PMingLiU"/>
                          <a:cs typeface="PMingLiU"/>
                        </a:rPr>
                        <a:t>4</a:t>
                      </a:r>
                      <a:endParaRPr sz="1400">
                        <a:latin typeface="PMingLiU"/>
                        <a:cs typeface="PMingLiU"/>
                      </a:endParaRPr>
                    </a:p>
                  </a:txBody>
                  <a:tcPr marL="0" marR="0" marT="0" marB="0"/>
                </a:tc>
                <a:tc>
                  <a:txBody>
                    <a:bodyPr/>
                    <a:lstStyle/>
                    <a:p>
                      <a:pPr algn="ctr">
                        <a:lnSpc>
                          <a:spcPts val="1485"/>
                        </a:lnSpc>
                      </a:pPr>
                      <a:r>
                        <a:rPr sz="1400" spc="90" dirty="0">
                          <a:latin typeface="PMingLiU"/>
                          <a:cs typeface="PMingLiU"/>
                        </a:rPr>
                        <a:t>ceathair</a:t>
                      </a:r>
                      <a:endParaRPr sz="1400">
                        <a:latin typeface="PMingLiU"/>
                        <a:cs typeface="PMingLiU"/>
                      </a:endParaRPr>
                    </a:p>
                  </a:txBody>
                  <a:tcPr marL="0" marR="0" marT="0" marB="0"/>
                </a:tc>
                <a:tc>
                  <a:txBody>
                    <a:bodyPr/>
                    <a:lstStyle/>
                    <a:p>
                      <a:pPr algn="ctr">
                        <a:lnSpc>
                          <a:spcPts val="1485"/>
                        </a:lnSpc>
                      </a:pPr>
                      <a:r>
                        <a:rPr sz="1400" spc="110" dirty="0">
                          <a:latin typeface="PMingLiU"/>
                          <a:cs typeface="PMingLiU"/>
                        </a:rPr>
                        <a:t>tettares</a:t>
                      </a:r>
                      <a:endParaRPr sz="1400">
                        <a:latin typeface="PMingLiU"/>
                        <a:cs typeface="PMingLiU"/>
                      </a:endParaRPr>
                    </a:p>
                  </a:txBody>
                  <a:tcPr marL="0" marR="0" marT="0" marB="0"/>
                </a:tc>
                <a:tc>
                  <a:txBody>
                    <a:bodyPr/>
                    <a:lstStyle/>
                    <a:p>
                      <a:pPr algn="ctr">
                        <a:lnSpc>
                          <a:spcPts val="1485"/>
                        </a:lnSpc>
                      </a:pPr>
                      <a:r>
                        <a:rPr sz="1400" spc="114" dirty="0">
                          <a:latin typeface="PMingLiU"/>
                          <a:cs typeface="PMingLiU"/>
                        </a:rPr>
                        <a:t>quattuor</a:t>
                      </a:r>
                      <a:endParaRPr sz="1400">
                        <a:latin typeface="PMingLiU"/>
                        <a:cs typeface="PMingLiU"/>
                      </a:endParaRPr>
                    </a:p>
                  </a:txBody>
                  <a:tcPr marL="0" marR="0" marT="0" marB="0"/>
                </a:tc>
                <a:tc>
                  <a:txBody>
                    <a:bodyPr/>
                    <a:lstStyle/>
                    <a:p>
                      <a:pPr marR="67310" algn="r">
                        <a:lnSpc>
                          <a:spcPts val="1485"/>
                        </a:lnSpc>
                      </a:pPr>
                      <a:r>
                        <a:rPr sz="1400" spc="114" dirty="0">
                          <a:latin typeface="PMingLiU"/>
                          <a:cs typeface="PMingLiU"/>
                        </a:rPr>
                        <a:t>quattro</a:t>
                      </a:r>
                      <a:endParaRPr sz="1400">
                        <a:latin typeface="PMingLiU"/>
                        <a:cs typeface="PMingLiU"/>
                      </a:endParaRPr>
                    </a:p>
                  </a:txBody>
                  <a:tcPr marL="0" marR="0" marT="0" marB="0"/>
                </a:tc>
                <a:tc>
                  <a:txBody>
                    <a:bodyPr/>
                    <a:lstStyle/>
                    <a:p>
                      <a:pPr algn="ctr">
                        <a:lnSpc>
                          <a:spcPts val="1485"/>
                        </a:lnSpc>
                      </a:pPr>
                      <a:r>
                        <a:rPr sz="1400" spc="105" dirty="0">
                          <a:latin typeface="PMingLiU"/>
                          <a:cs typeface="PMingLiU"/>
                        </a:rPr>
                        <a:t>quatre</a:t>
                      </a:r>
                      <a:endParaRPr sz="1400">
                        <a:latin typeface="PMingLiU"/>
                        <a:cs typeface="PMingLiU"/>
                      </a:endParaRPr>
                    </a:p>
                  </a:txBody>
                  <a:tcPr marL="0" marR="0" marT="0" marB="0"/>
                </a:tc>
                <a:extLst>
                  <a:ext uri="{0D108BD9-81ED-4DB2-BD59-A6C34878D82A}">
                    <a16:rowId xmlns:a16="http://schemas.microsoft.com/office/drawing/2014/main" val="10004"/>
                  </a:ext>
                </a:extLst>
              </a:tr>
              <a:tr h="215093">
                <a:tc>
                  <a:txBody>
                    <a:bodyPr/>
                    <a:lstStyle/>
                    <a:p>
                      <a:pPr algn="ctr">
                        <a:lnSpc>
                          <a:spcPts val="1485"/>
                        </a:lnSpc>
                      </a:pPr>
                      <a:r>
                        <a:rPr sz="1400" dirty="0">
                          <a:latin typeface="PMingLiU"/>
                          <a:cs typeface="PMingLiU"/>
                        </a:rPr>
                        <a:t>5</a:t>
                      </a:r>
                      <a:endParaRPr sz="1400">
                        <a:latin typeface="PMingLiU"/>
                        <a:cs typeface="PMingLiU"/>
                      </a:endParaRPr>
                    </a:p>
                  </a:txBody>
                  <a:tcPr marL="0" marR="0" marT="0" marB="0"/>
                </a:tc>
                <a:tc>
                  <a:txBody>
                    <a:bodyPr/>
                    <a:lstStyle/>
                    <a:p>
                      <a:pPr algn="ctr">
                        <a:lnSpc>
                          <a:spcPts val="1485"/>
                        </a:lnSpc>
                      </a:pPr>
                      <a:r>
                        <a:rPr sz="1400" spc="55" dirty="0">
                          <a:latin typeface="PMingLiU"/>
                          <a:cs typeface="PMingLiU"/>
                        </a:rPr>
                        <a:t>cuig</a:t>
                      </a:r>
                      <a:endParaRPr sz="1400">
                        <a:latin typeface="PMingLiU"/>
                        <a:cs typeface="PMingLiU"/>
                      </a:endParaRPr>
                    </a:p>
                  </a:txBody>
                  <a:tcPr marL="0" marR="0" marT="0" marB="0"/>
                </a:tc>
                <a:tc>
                  <a:txBody>
                    <a:bodyPr/>
                    <a:lstStyle/>
                    <a:p>
                      <a:pPr algn="ctr">
                        <a:lnSpc>
                          <a:spcPts val="1485"/>
                        </a:lnSpc>
                      </a:pPr>
                      <a:r>
                        <a:rPr sz="1400" spc="100" dirty="0">
                          <a:latin typeface="PMingLiU"/>
                          <a:cs typeface="PMingLiU"/>
                        </a:rPr>
                        <a:t>pente</a:t>
                      </a:r>
                      <a:endParaRPr sz="1400" dirty="0">
                        <a:latin typeface="PMingLiU"/>
                        <a:cs typeface="PMingLiU"/>
                      </a:endParaRPr>
                    </a:p>
                  </a:txBody>
                  <a:tcPr marL="0" marR="0" marT="0" marB="0"/>
                </a:tc>
                <a:tc>
                  <a:txBody>
                    <a:bodyPr/>
                    <a:lstStyle/>
                    <a:p>
                      <a:pPr algn="ctr">
                        <a:lnSpc>
                          <a:spcPts val="1485"/>
                        </a:lnSpc>
                      </a:pPr>
                      <a:r>
                        <a:rPr sz="1400" spc="80" dirty="0">
                          <a:latin typeface="PMingLiU"/>
                          <a:cs typeface="PMingLiU"/>
                        </a:rPr>
                        <a:t>quinque</a:t>
                      </a:r>
                      <a:endParaRPr sz="1400">
                        <a:latin typeface="PMingLiU"/>
                        <a:cs typeface="PMingLiU"/>
                      </a:endParaRPr>
                    </a:p>
                  </a:txBody>
                  <a:tcPr marL="0" marR="0" marT="0" marB="0"/>
                </a:tc>
                <a:tc>
                  <a:txBody>
                    <a:bodyPr/>
                    <a:lstStyle/>
                    <a:p>
                      <a:pPr marR="107950" algn="r">
                        <a:lnSpc>
                          <a:spcPts val="1485"/>
                        </a:lnSpc>
                      </a:pPr>
                      <a:r>
                        <a:rPr sz="1400" spc="70" dirty="0">
                          <a:latin typeface="PMingLiU"/>
                          <a:cs typeface="PMingLiU"/>
                        </a:rPr>
                        <a:t>cinque</a:t>
                      </a:r>
                      <a:endParaRPr sz="1400">
                        <a:latin typeface="PMingLiU"/>
                        <a:cs typeface="PMingLiU"/>
                      </a:endParaRPr>
                    </a:p>
                  </a:txBody>
                  <a:tcPr marL="0" marR="0" marT="0" marB="0"/>
                </a:tc>
                <a:tc>
                  <a:txBody>
                    <a:bodyPr/>
                    <a:lstStyle/>
                    <a:p>
                      <a:pPr algn="ctr">
                        <a:lnSpc>
                          <a:spcPts val="1485"/>
                        </a:lnSpc>
                      </a:pPr>
                      <a:r>
                        <a:rPr sz="1400" spc="65" dirty="0">
                          <a:latin typeface="PMingLiU"/>
                          <a:cs typeface="PMingLiU"/>
                        </a:rPr>
                        <a:t>cinq</a:t>
                      </a:r>
                      <a:endParaRPr sz="1400">
                        <a:latin typeface="PMingLiU"/>
                        <a:cs typeface="PMingLiU"/>
                      </a:endParaRPr>
                    </a:p>
                  </a:txBody>
                  <a:tcPr marL="0" marR="0" marT="0" marB="0"/>
                </a:tc>
                <a:extLst>
                  <a:ext uri="{0D108BD9-81ED-4DB2-BD59-A6C34878D82A}">
                    <a16:rowId xmlns:a16="http://schemas.microsoft.com/office/drawing/2014/main" val="10005"/>
                  </a:ext>
                </a:extLst>
              </a:tr>
              <a:tr h="215093">
                <a:tc>
                  <a:txBody>
                    <a:bodyPr/>
                    <a:lstStyle/>
                    <a:p>
                      <a:pPr algn="ctr">
                        <a:lnSpc>
                          <a:spcPts val="1485"/>
                        </a:lnSpc>
                      </a:pPr>
                      <a:r>
                        <a:rPr sz="1400" dirty="0">
                          <a:latin typeface="PMingLiU"/>
                          <a:cs typeface="PMingLiU"/>
                        </a:rPr>
                        <a:t>6</a:t>
                      </a:r>
                      <a:endParaRPr sz="1400">
                        <a:latin typeface="PMingLiU"/>
                        <a:cs typeface="PMingLiU"/>
                      </a:endParaRPr>
                    </a:p>
                  </a:txBody>
                  <a:tcPr marL="0" marR="0" marT="0" marB="0"/>
                </a:tc>
                <a:tc>
                  <a:txBody>
                    <a:bodyPr/>
                    <a:lstStyle/>
                    <a:p>
                      <a:pPr algn="ctr">
                        <a:lnSpc>
                          <a:spcPts val="1485"/>
                        </a:lnSpc>
                      </a:pPr>
                      <a:r>
                        <a:rPr sz="1400" spc="40" dirty="0">
                          <a:latin typeface="PMingLiU"/>
                          <a:cs typeface="PMingLiU"/>
                        </a:rPr>
                        <a:t>se</a:t>
                      </a:r>
                      <a:endParaRPr sz="1400">
                        <a:latin typeface="PMingLiU"/>
                        <a:cs typeface="PMingLiU"/>
                      </a:endParaRPr>
                    </a:p>
                  </a:txBody>
                  <a:tcPr marL="0" marR="0" marT="0" marB="0"/>
                </a:tc>
                <a:tc>
                  <a:txBody>
                    <a:bodyPr/>
                    <a:lstStyle/>
                    <a:p>
                      <a:pPr marL="635" algn="ctr">
                        <a:lnSpc>
                          <a:spcPts val="1485"/>
                        </a:lnSpc>
                      </a:pPr>
                      <a:r>
                        <a:rPr sz="1400" spc="80" dirty="0">
                          <a:latin typeface="PMingLiU"/>
                          <a:cs typeface="PMingLiU"/>
                        </a:rPr>
                        <a:t>hex</a:t>
                      </a:r>
                      <a:endParaRPr sz="1400">
                        <a:latin typeface="PMingLiU"/>
                        <a:cs typeface="PMingLiU"/>
                      </a:endParaRPr>
                    </a:p>
                  </a:txBody>
                  <a:tcPr marL="0" marR="0" marT="0" marB="0"/>
                </a:tc>
                <a:tc>
                  <a:txBody>
                    <a:bodyPr/>
                    <a:lstStyle/>
                    <a:p>
                      <a:pPr marL="635" algn="ctr">
                        <a:lnSpc>
                          <a:spcPts val="1485"/>
                        </a:lnSpc>
                      </a:pPr>
                      <a:r>
                        <a:rPr sz="1400" spc="55" dirty="0">
                          <a:latin typeface="PMingLiU"/>
                          <a:cs typeface="PMingLiU"/>
                        </a:rPr>
                        <a:t>sex</a:t>
                      </a:r>
                      <a:endParaRPr sz="1400">
                        <a:latin typeface="PMingLiU"/>
                        <a:cs typeface="PMingLiU"/>
                      </a:endParaRPr>
                    </a:p>
                  </a:txBody>
                  <a:tcPr marL="0" marR="0" marT="0" marB="0"/>
                </a:tc>
                <a:tc>
                  <a:txBody>
                    <a:bodyPr/>
                    <a:lstStyle/>
                    <a:p>
                      <a:pPr marL="635" algn="ctr">
                        <a:lnSpc>
                          <a:spcPts val="1485"/>
                        </a:lnSpc>
                      </a:pPr>
                      <a:r>
                        <a:rPr sz="1400" spc="35" dirty="0">
                          <a:latin typeface="PMingLiU"/>
                          <a:cs typeface="PMingLiU"/>
                        </a:rPr>
                        <a:t>sei</a:t>
                      </a:r>
                      <a:endParaRPr sz="1400">
                        <a:latin typeface="PMingLiU"/>
                        <a:cs typeface="PMingLiU"/>
                      </a:endParaRPr>
                    </a:p>
                  </a:txBody>
                  <a:tcPr marL="0" marR="0" marT="0" marB="0"/>
                </a:tc>
                <a:tc>
                  <a:txBody>
                    <a:bodyPr/>
                    <a:lstStyle/>
                    <a:p>
                      <a:pPr algn="ctr">
                        <a:lnSpc>
                          <a:spcPts val="1485"/>
                        </a:lnSpc>
                      </a:pPr>
                      <a:r>
                        <a:rPr sz="1400" spc="45" dirty="0">
                          <a:latin typeface="PMingLiU"/>
                          <a:cs typeface="PMingLiU"/>
                        </a:rPr>
                        <a:t>six</a:t>
                      </a:r>
                      <a:endParaRPr sz="1400">
                        <a:latin typeface="PMingLiU"/>
                        <a:cs typeface="PMingLiU"/>
                      </a:endParaRPr>
                    </a:p>
                  </a:txBody>
                  <a:tcPr marL="0" marR="0" marT="0" marB="0"/>
                </a:tc>
                <a:extLst>
                  <a:ext uri="{0D108BD9-81ED-4DB2-BD59-A6C34878D82A}">
                    <a16:rowId xmlns:a16="http://schemas.microsoft.com/office/drawing/2014/main" val="10006"/>
                  </a:ext>
                </a:extLst>
              </a:tr>
              <a:tr h="215093">
                <a:tc>
                  <a:txBody>
                    <a:bodyPr/>
                    <a:lstStyle/>
                    <a:p>
                      <a:pPr algn="ctr">
                        <a:lnSpc>
                          <a:spcPts val="1485"/>
                        </a:lnSpc>
                      </a:pPr>
                      <a:r>
                        <a:rPr sz="1400" dirty="0">
                          <a:latin typeface="PMingLiU"/>
                          <a:cs typeface="PMingLiU"/>
                        </a:rPr>
                        <a:t>7</a:t>
                      </a:r>
                      <a:endParaRPr sz="1400">
                        <a:latin typeface="PMingLiU"/>
                        <a:cs typeface="PMingLiU"/>
                      </a:endParaRPr>
                    </a:p>
                  </a:txBody>
                  <a:tcPr marL="0" marR="0" marT="0" marB="0"/>
                </a:tc>
                <a:tc>
                  <a:txBody>
                    <a:bodyPr/>
                    <a:lstStyle/>
                    <a:p>
                      <a:pPr algn="ctr">
                        <a:lnSpc>
                          <a:spcPts val="1485"/>
                        </a:lnSpc>
                      </a:pPr>
                      <a:r>
                        <a:rPr sz="1400" spc="75" dirty="0">
                          <a:latin typeface="PMingLiU"/>
                          <a:cs typeface="PMingLiU"/>
                        </a:rPr>
                        <a:t>seacht</a:t>
                      </a:r>
                      <a:endParaRPr sz="1400">
                        <a:latin typeface="PMingLiU"/>
                        <a:cs typeface="PMingLiU"/>
                      </a:endParaRPr>
                    </a:p>
                  </a:txBody>
                  <a:tcPr marL="0" marR="0" marT="0" marB="0"/>
                </a:tc>
                <a:tc>
                  <a:txBody>
                    <a:bodyPr/>
                    <a:lstStyle/>
                    <a:p>
                      <a:pPr marL="635" algn="ctr">
                        <a:lnSpc>
                          <a:spcPts val="1485"/>
                        </a:lnSpc>
                      </a:pPr>
                      <a:r>
                        <a:rPr sz="1400" spc="114" dirty="0">
                          <a:latin typeface="PMingLiU"/>
                          <a:cs typeface="PMingLiU"/>
                        </a:rPr>
                        <a:t>hepta</a:t>
                      </a:r>
                      <a:endParaRPr sz="1400">
                        <a:latin typeface="PMingLiU"/>
                        <a:cs typeface="PMingLiU"/>
                      </a:endParaRPr>
                    </a:p>
                  </a:txBody>
                  <a:tcPr marL="0" marR="0" marT="0" marB="0"/>
                </a:tc>
                <a:tc>
                  <a:txBody>
                    <a:bodyPr/>
                    <a:lstStyle/>
                    <a:p>
                      <a:pPr algn="ctr">
                        <a:lnSpc>
                          <a:spcPts val="1485"/>
                        </a:lnSpc>
                      </a:pPr>
                      <a:r>
                        <a:rPr sz="1400" spc="90" dirty="0">
                          <a:latin typeface="PMingLiU"/>
                          <a:cs typeface="PMingLiU"/>
                        </a:rPr>
                        <a:t>septem</a:t>
                      </a:r>
                      <a:endParaRPr sz="1400">
                        <a:latin typeface="PMingLiU"/>
                        <a:cs typeface="PMingLiU"/>
                      </a:endParaRPr>
                    </a:p>
                  </a:txBody>
                  <a:tcPr marL="0" marR="0" marT="0" marB="0"/>
                </a:tc>
                <a:tc>
                  <a:txBody>
                    <a:bodyPr/>
                    <a:lstStyle/>
                    <a:p>
                      <a:pPr marL="181610">
                        <a:lnSpc>
                          <a:spcPts val="1485"/>
                        </a:lnSpc>
                      </a:pPr>
                      <a:r>
                        <a:rPr sz="1400" spc="95" dirty="0">
                          <a:latin typeface="PMingLiU"/>
                          <a:cs typeface="PMingLiU"/>
                        </a:rPr>
                        <a:t>sette</a:t>
                      </a:r>
                      <a:endParaRPr sz="1400">
                        <a:latin typeface="PMingLiU"/>
                        <a:cs typeface="PMingLiU"/>
                      </a:endParaRPr>
                    </a:p>
                  </a:txBody>
                  <a:tcPr marL="0" marR="0" marT="0" marB="0"/>
                </a:tc>
                <a:tc>
                  <a:txBody>
                    <a:bodyPr/>
                    <a:lstStyle/>
                    <a:p>
                      <a:pPr algn="ctr">
                        <a:lnSpc>
                          <a:spcPts val="1485"/>
                        </a:lnSpc>
                      </a:pPr>
                      <a:r>
                        <a:rPr sz="1400" spc="95" dirty="0">
                          <a:latin typeface="PMingLiU"/>
                          <a:cs typeface="PMingLiU"/>
                        </a:rPr>
                        <a:t>sept</a:t>
                      </a:r>
                      <a:endParaRPr sz="1400">
                        <a:latin typeface="PMingLiU"/>
                        <a:cs typeface="PMingLiU"/>
                      </a:endParaRPr>
                    </a:p>
                  </a:txBody>
                  <a:tcPr marL="0" marR="0" marT="0" marB="0"/>
                </a:tc>
                <a:extLst>
                  <a:ext uri="{0D108BD9-81ED-4DB2-BD59-A6C34878D82A}">
                    <a16:rowId xmlns:a16="http://schemas.microsoft.com/office/drawing/2014/main" val="10007"/>
                  </a:ext>
                </a:extLst>
              </a:tr>
              <a:tr h="215093">
                <a:tc>
                  <a:txBody>
                    <a:bodyPr/>
                    <a:lstStyle/>
                    <a:p>
                      <a:pPr algn="ctr">
                        <a:lnSpc>
                          <a:spcPts val="1485"/>
                        </a:lnSpc>
                      </a:pPr>
                      <a:r>
                        <a:rPr sz="1400" dirty="0">
                          <a:latin typeface="PMingLiU"/>
                          <a:cs typeface="PMingLiU"/>
                        </a:rPr>
                        <a:t>8</a:t>
                      </a:r>
                      <a:endParaRPr sz="1400">
                        <a:latin typeface="PMingLiU"/>
                        <a:cs typeface="PMingLiU"/>
                      </a:endParaRPr>
                    </a:p>
                  </a:txBody>
                  <a:tcPr marL="0" marR="0" marT="0" marB="0"/>
                </a:tc>
                <a:tc>
                  <a:txBody>
                    <a:bodyPr/>
                    <a:lstStyle/>
                    <a:p>
                      <a:pPr algn="ctr">
                        <a:lnSpc>
                          <a:spcPts val="1485"/>
                        </a:lnSpc>
                      </a:pPr>
                      <a:r>
                        <a:rPr sz="1400" spc="85" dirty="0">
                          <a:latin typeface="PMingLiU"/>
                          <a:cs typeface="PMingLiU"/>
                        </a:rPr>
                        <a:t>ocht</a:t>
                      </a:r>
                      <a:endParaRPr sz="1400">
                        <a:latin typeface="PMingLiU"/>
                        <a:cs typeface="PMingLiU"/>
                      </a:endParaRPr>
                    </a:p>
                  </a:txBody>
                  <a:tcPr marL="0" marR="0" marT="0" marB="0"/>
                </a:tc>
                <a:tc>
                  <a:txBody>
                    <a:bodyPr/>
                    <a:lstStyle/>
                    <a:p>
                      <a:pPr algn="ctr">
                        <a:lnSpc>
                          <a:spcPts val="1485"/>
                        </a:lnSpc>
                      </a:pPr>
                      <a:r>
                        <a:rPr sz="1400" spc="85" dirty="0">
                          <a:latin typeface="PMingLiU"/>
                          <a:cs typeface="PMingLiU"/>
                        </a:rPr>
                        <a:t>okto</a:t>
                      </a:r>
                      <a:endParaRPr sz="1400">
                        <a:latin typeface="PMingLiU"/>
                        <a:cs typeface="PMingLiU"/>
                      </a:endParaRPr>
                    </a:p>
                  </a:txBody>
                  <a:tcPr marL="0" marR="0" marT="0" marB="0"/>
                </a:tc>
                <a:tc>
                  <a:txBody>
                    <a:bodyPr/>
                    <a:lstStyle/>
                    <a:p>
                      <a:pPr algn="ctr">
                        <a:lnSpc>
                          <a:spcPts val="1485"/>
                        </a:lnSpc>
                      </a:pPr>
                      <a:r>
                        <a:rPr sz="1400" spc="85" dirty="0">
                          <a:latin typeface="PMingLiU"/>
                          <a:cs typeface="PMingLiU"/>
                        </a:rPr>
                        <a:t>octo</a:t>
                      </a:r>
                      <a:endParaRPr sz="1400">
                        <a:latin typeface="PMingLiU"/>
                        <a:cs typeface="PMingLiU"/>
                      </a:endParaRPr>
                    </a:p>
                  </a:txBody>
                  <a:tcPr marL="0" marR="0" marT="0" marB="0"/>
                </a:tc>
                <a:tc>
                  <a:txBody>
                    <a:bodyPr/>
                    <a:lstStyle/>
                    <a:p>
                      <a:pPr marL="207010">
                        <a:lnSpc>
                          <a:spcPts val="1485"/>
                        </a:lnSpc>
                      </a:pPr>
                      <a:r>
                        <a:rPr sz="1400" spc="110" dirty="0">
                          <a:latin typeface="PMingLiU"/>
                          <a:cs typeface="PMingLiU"/>
                        </a:rPr>
                        <a:t>otto</a:t>
                      </a:r>
                      <a:endParaRPr sz="1400">
                        <a:latin typeface="PMingLiU"/>
                        <a:cs typeface="PMingLiU"/>
                      </a:endParaRPr>
                    </a:p>
                  </a:txBody>
                  <a:tcPr marL="0" marR="0" marT="0" marB="0"/>
                </a:tc>
                <a:tc>
                  <a:txBody>
                    <a:bodyPr/>
                    <a:lstStyle/>
                    <a:p>
                      <a:pPr algn="ctr">
                        <a:lnSpc>
                          <a:spcPts val="1485"/>
                        </a:lnSpc>
                      </a:pPr>
                      <a:r>
                        <a:rPr sz="1400" spc="100" dirty="0">
                          <a:latin typeface="PMingLiU"/>
                          <a:cs typeface="PMingLiU"/>
                        </a:rPr>
                        <a:t>huit</a:t>
                      </a:r>
                      <a:endParaRPr sz="1400">
                        <a:latin typeface="PMingLiU"/>
                        <a:cs typeface="PMingLiU"/>
                      </a:endParaRPr>
                    </a:p>
                  </a:txBody>
                  <a:tcPr marL="0" marR="0" marT="0" marB="0"/>
                </a:tc>
                <a:extLst>
                  <a:ext uri="{0D108BD9-81ED-4DB2-BD59-A6C34878D82A}">
                    <a16:rowId xmlns:a16="http://schemas.microsoft.com/office/drawing/2014/main" val="10008"/>
                  </a:ext>
                </a:extLst>
              </a:tr>
              <a:tr h="215093">
                <a:tc>
                  <a:txBody>
                    <a:bodyPr/>
                    <a:lstStyle/>
                    <a:p>
                      <a:pPr algn="ctr">
                        <a:lnSpc>
                          <a:spcPts val="1485"/>
                        </a:lnSpc>
                      </a:pPr>
                      <a:r>
                        <a:rPr sz="1400" dirty="0">
                          <a:latin typeface="PMingLiU"/>
                          <a:cs typeface="PMingLiU"/>
                        </a:rPr>
                        <a:t>9</a:t>
                      </a:r>
                      <a:endParaRPr sz="1400">
                        <a:latin typeface="PMingLiU"/>
                        <a:cs typeface="PMingLiU"/>
                      </a:endParaRPr>
                    </a:p>
                  </a:txBody>
                  <a:tcPr marL="0" marR="0" marT="0" marB="0"/>
                </a:tc>
                <a:tc>
                  <a:txBody>
                    <a:bodyPr/>
                    <a:lstStyle/>
                    <a:p>
                      <a:pPr algn="ctr">
                        <a:lnSpc>
                          <a:spcPts val="1485"/>
                        </a:lnSpc>
                      </a:pPr>
                      <a:r>
                        <a:rPr sz="1400" spc="75" dirty="0">
                          <a:latin typeface="PMingLiU"/>
                          <a:cs typeface="PMingLiU"/>
                        </a:rPr>
                        <a:t>naoi</a:t>
                      </a:r>
                      <a:endParaRPr sz="1400">
                        <a:latin typeface="PMingLiU"/>
                        <a:cs typeface="PMingLiU"/>
                      </a:endParaRPr>
                    </a:p>
                  </a:txBody>
                  <a:tcPr marL="0" marR="0" marT="0" marB="0"/>
                </a:tc>
                <a:tc>
                  <a:txBody>
                    <a:bodyPr/>
                    <a:lstStyle/>
                    <a:p>
                      <a:pPr marL="635" algn="ctr">
                        <a:lnSpc>
                          <a:spcPts val="1485"/>
                        </a:lnSpc>
                      </a:pPr>
                      <a:r>
                        <a:rPr sz="1400" spc="85" dirty="0">
                          <a:latin typeface="PMingLiU"/>
                          <a:cs typeface="PMingLiU"/>
                        </a:rPr>
                        <a:t>ennea</a:t>
                      </a:r>
                      <a:endParaRPr sz="1400">
                        <a:latin typeface="PMingLiU"/>
                        <a:cs typeface="PMingLiU"/>
                      </a:endParaRPr>
                    </a:p>
                  </a:txBody>
                  <a:tcPr marL="0" marR="0" marT="0" marB="0"/>
                </a:tc>
                <a:tc>
                  <a:txBody>
                    <a:bodyPr/>
                    <a:lstStyle/>
                    <a:p>
                      <a:pPr algn="ctr">
                        <a:lnSpc>
                          <a:spcPts val="1485"/>
                        </a:lnSpc>
                      </a:pPr>
                      <a:r>
                        <a:rPr sz="1400" spc="70" dirty="0">
                          <a:latin typeface="PMingLiU"/>
                          <a:cs typeface="PMingLiU"/>
                        </a:rPr>
                        <a:t>novem</a:t>
                      </a:r>
                      <a:endParaRPr sz="1400">
                        <a:latin typeface="PMingLiU"/>
                        <a:cs typeface="PMingLiU"/>
                      </a:endParaRPr>
                    </a:p>
                  </a:txBody>
                  <a:tcPr marL="0" marR="0" marT="0" marB="0"/>
                </a:tc>
                <a:tc>
                  <a:txBody>
                    <a:bodyPr/>
                    <a:lstStyle/>
                    <a:p>
                      <a:pPr marL="189230">
                        <a:lnSpc>
                          <a:spcPts val="1485"/>
                        </a:lnSpc>
                      </a:pPr>
                      <a:r>
                        <a:rPr sz="1400" spc="50" dirty="0">
                          <a:latin typeface="PMingLiU"/>
                          <a:cs typeface="PMingLiU"/>
                        </a:rPr>
                        <a:t>nove</a:t>
                      </a:r>
                      <a:endParaRPr sz="1400">
                        <a:latin typeface="PMingLiU"/>
                        <a:cs typeface="PMingLiU"/>
                      </a:endParaRPr>
                    </a:p>
                  </a:txBody>
                  <a:tcPr marL="0" marR="0" marT="0" marB="0"/>
                </a:tc>
                <a:tc>
                  <a:txBody>
                    <a:bodyPr/>
                    <a:lstStyle/>
                    <a:p>
                      <a:pPr algn="ctr">
                        <a:lnSpc>
                          <a:spcPts val="1485"/>
                        </a:lnSpc>
                      </a:pPr>
                      <a:r>
                        <a:rPr sz="1400" spc="65" dirty="0">
                          <a:latin typeface="PMingLiU"/>
                          <a:cs typeface="PMingLiU"/>
                        </a:rPr>
                        <a:t>neuf</a:t>
                      </a:r>
                      <a:endParaRPr sz="1400">
                        <a:latin typeface="PMingLiU"/>
                        <a:cs typeface="PMingLiU"/>
                      </a:endParaRPr>
                    </a:p>
                  </a:txBody>
                  <a:tcPr marL="0" marR="0" marT="0" marB="0"/>
                </a:tc>
                <a:extLst>
                  <a:ext uri="{0D108BD9-81ED-4DB2-BD59-A6C34878D82A}">
                    <a16:rowId xmlns:a16="http://schemas.microsoft.com/office/drawing/2014/main" val="10009"/>
                  </a:ext>
                </a:extLst>
              </a:tr>
              <a:tr h="215093">
                <a:tc>
                  <a:txBody>
                    <a:bodyPr/>
                    <a:lstStyle/>
                    <a:p>
                      <a:pPr marL="120014">
                        <a:lnSpc>
                          <a:spcPts val="1485"/>
                        </a:lnSpc>
                      </a:pPr>
                      <a:r>
                        <a:rPr sz="1400" spc="40" dirty="0">
                          <a:latin typeface="PMingLiU"/>
                          <a:cs typeface="PMingLiU"/>
                        </a:rPr>
                        <a:t>10</a:t>
                      </a:r>
                      <a:endParaRPr sz="1400">
                        <a:latin typeface="PMingLiU"/>
                        <a:cs typeface="PMingLiU"/>
                      </a:endParaRPr>
                    </a:p>
                  </a:txBody>
                  <a:tcPr marL="0" marR="0" marT="0" marB="0"/>
                </a:tc>
                <a:tc>
                  <a:txBody>
                    <a:bodyPr/>
                    <a:lstStyle/>
                    <a:p>
                      <a:pPr algn="ctr">
                        <a:lnSpc>
                          <a:spcPts val="1485"/>
                        </a:lnSpc>
                      </a:pPr>
                      <a:r>
                        <a:rPr sz="1400" spc="60" dirty="0">
                          <a:latin typeface="PMingLiU"/>
                          <a:cs typeface="PMingLiU"/>
                        </a:rPr>
                        <a:t>deich</a:t>
                      </a:r>
                      <a:endParaRPr sz="1400">
                        <a:latin typeface="PMingLiU"/>
                        <a:cs typeface="PMingLiU"/>
                      </a:endParaRPr>
                    </a:p>
                  </a:txBody>
                  <a:tcPr marL="0" marR="0" marT="0" marB="0"/>
                </a:tc>
                <a:tc>
                  <a:txBody>
                    <a:bodyPr/>
                    <a:lstStyle/>
                    <a:p>
                      <a:pPr marL="1270" algn="ctr">
                        <a:lnSpc>
                          <a:spcPts val="1485"/>
                        </a:lnSpc>
                      </a:pPr>
                      <a:r>
                        <a:rPr sz="1400" spc="70" dirty="0">
                          <a:latin typeface="PMingLiU"/>
                          <a:cs typeface="PMingLiU"/>
                        </a:rPr>
                        <a:t>deka</a:t>
                      </a:r>
                      <a:endParaRPr sz="1400">
                        <a:latin typeface="PMingLiU"/>
                        <a:cs typeface="PMingLiU"/>
                      </a:endParaRPr>
                    </a:p>
                  </a:txBody>
                  <a:tcPr marL="0" marR="0" marT="0" marB="0"/>
                </a:tc>
                <a:tc>
                  <a:txBody>
                    <a:bodyPr/>
                    <a:lstStyle/>
                    <a:p>
                      <a:pPr marL="1905" algn="ctr">
                        <a:lnSpc>
                          <a:spcPts val="1485"/>
                        </a:lnSpc>
                      </a:pPr>
                      <a:r>
                        <a:rPr sz="1400" spc="75" dirty="0">
                          <a:latin typeface="PMingLiU"/>
                          <a:cs typeface="PMingLiU"/>
                        </a:rPr>
                        <a:t>decem</a:t>
                      </a:r>
                      <a:endParaRPr sz="1400">
                        <a:latin typeface="PMingLiU"/>
                        <a:cs typeface="PMingLiU"/>
                      </a:endParaRPr>
                    </a:p>
                  </a:txBody>
                  <a:tcPr marL="0" marR="0" marT="0" marB="0"/>
                </a:tc>
                <a:tc>
                  <a:txBody>
                    <a:bodyPr/>
                    <a:lstStyle/>
                    <a:p>
                      <a:pPr marL="187960">
                        <a:lnSpc>
                          <a:spcPts val="1485"/>
                        </a:lnSpc>
                      </a:pPr>
                      <a:r>
                        <a:rPr sz="1400" spc="45" dirty="0">
                          <a:latin typeface="PMingLiU"/>
                          <a:cs typeface="PMingLiU"/>
                        </a:rPr>
                        <a:t>dieci</a:t>
                      </a:r>
                      <a:endParaRPr sz="1400">
                        <a:latin typeface="PMingLiU"/>
                        <a:cs typeface="PMingLiU"/>
                      </a:endParaRPr>
                    </a:p>
                  </a:txBody>
                  <a:tcPr marL="0" marR="0" marT="0" marB="0"/>
                </a:tc>
                <a:tc>
                  <a:txBody>
                    <a:bodyPr/>
                    <a:lstStyle/>
                    <a:p>
                      <a:pPr marL="3175" algn="ctr">
                        <a:lnSpc>
                          <a:spcPts val="1485"/>
                        </a:lnSpc>
                      </a:pPr>
                      <a:r>
                        <a:rPr sz="1400" spc="75" dirty="0">
                          <a:latin typeface="PMingLiU"/>
                          <a:cs typeface="PMingLiU"/>
                        </a:rPr>
                        <a:t>dix</a:t>
                      </a:r>
                      <a:endParaRPr sz="1400">
                        <a:latin typeface="PMingLiU"/>
                        <a:cs typeface="PMingLiU"/>
                      </a:endParaRPr>
                    </a:p>
                  </a:txBody>
                  <a:tcPr marL="0" marR="0" marT="0" marB="0"/>
                </a:tc>
                <a:extLst>
                  <a:ext uri="{0D108BD9-81ED-4DB2-BD59-A6C34878D82A}">
                    <a16:rowId xmlns:a16="http://schemas.microsoft.com/office/drawing/2014/main" val="10010"/>
                  </a:ext>
                </a:extLst>
              </a:tr>
              <a:tr h="198739">
                <a:tc>
                  <a:txBody>
                    <a:bodyPr/>
                    <a:lstStyle/>
                    <a:p>
                      <a:pPr marL="75565">
                        <a:lnSpc>
                          <a:spcPts val="1465"/>
                        </a:lnSpc>
                      </a:pPr>
                      <a:r>
                        <a:rPr sz="1400" spc="40" dirty="0">
                          <a:latin typeface="PMingLiU"/>
                          <a:cs typeface="PMingLiU"/>
                        </a:rPr>
                        <a:t>100</a:t>
                      </a:r>
                      <a:endParaRPr sz="1400">
                        <a:latin typeface="PMingLiU"/>
                        <a:cs typeface="PMingLiU"/>
                      </a:endParaRPr>
                    </a:p>
                  </a:txBody>
                  <a:tcPr marL="0" marR="0" marT="0" marB="0"/>
                </a:tc>
                <a:tc>
                  <a:txBody>
                    <a:bodyPr/>
                    <a:lstStyle/>
                    <a:p>
                      <a:pPr algn="ctr">
                        <a:lnSpc>
                          <a:spcPts val="1465"/>
                        </a:lnSpc>
                      </a:pPr>
                      <a:r>
                        <a:rPr sz="1400" spc="75" dirty="0">
                          <a:latin typeface="PMingLiU"/>
                          <a:cs typeface="PMingLiU"/>
                        </a:rPr>
                        <a:t>cead</a:t>
                      </a:r>
                      <a:endParaRPr sz="1400">
                        <a:latin typeface="PMingLiU"/>
                        <a:cs typeface="PMingLiU"/>
                      </a:endParaRPr>
                    </a:p>
                  </a:txBody>
                  <a:tcPr marL="0" marR="0" marT="0" marB="0"/>
                </a:tc>
                <a:tc>
                  <a:txBody>
                    <a:bodyPr/>
                    <a:lstStyle/>
                    <a:p>
                      <a:pPr algn="ctr">
                        <a:lnSpc>
                          <a:spcPts val="1465"/>
                        </a:lnSpc>
                      </a:pPr>
                      <a:r>
                        <a:rPr sz="1400" spc="85" dirty="0">
                          <a:latin typeface="PMingLiU"/>
                          <a:cs typeface="PMingLiU"/>
                        </a:rPr>
                        <a:t>hekaton</a:t>
                      </a:r>
                      <a:endParaRPr sz="1400">
                        <a:latin typeface="PMingLiU"/>
                        <a:cs typeface="PMingLiU"/>
                      </a:endParaRPr>
                    </a:p>
                  </a:txBody>
                  <a:tcPr marL="0" marR="0" marT="0" marB="0"/>
                </a:tc>
                <a:tc>
                  <a:txBody>
                    <a:bodyPr/>
                    <a:lstStyle/>
                    <a:p>
                      <a:pPr algn="ctr">
                        <a:lnSpc>
                          <a:spcPts val="1465"/>
                        </a:lnSpc>
                      </a:pPr>
                      <a:r>
                        <a:rPr sz="1400" spc="100" dirty="0">
                          <a:latin typeface="PMingLiU"/>
                          <a:cs typeface="PMingLiU"/>
                        </a:rPr>
                        <a:t>centum</a:t>
                      </a:r>
                      <a:endParaRPr sz="1400">
                        <a:latin typeface="PMingLiU"/>
                        <a:cs typeface="PMingLiU"/>
                      </a:endParaRPr>
                    </a:p>
                  </a:txBody>
                  <a:tcPr marL="0" marR="0" marT="0" marB="0"/>
                </a:tc>
                <a:tc>
                  <a:txBody>
                    <a:bodyPr/>
                    <a:lstStyle/>
                    <a:p>
                      <a:pPr marL="160020">
                        <a:lnSpc>
                          <a:spcPts val="1465"/>
                        </a:lnSpc>
                      </a:pPr>
                      <a:r>
                        <a:rPr sz="1400" spc="75" dirty="0">
                          <a:latin typeface="PMingLiU"/>
                          <a:cs typeface="PMingLiU"/>
                        </a:rPr>
                        <a:t>cento</a:t>
                      </a:r>
                      <a:endParaRPr sz="1400">
                        <a:latin typeface="PMingLiU"/>
                        <a:cs typeface="PMingLiU"/>
                      </a:endParaRPr>
                    </a:p>
                  </a:txBody>
                  <a:tcPr marL="0" marR="0" marT="0" marB="0"/>
                </a:tc>
                <a:tc>
                  <a:txBody>
                    <a:bodyPr/>
                    <a:lstStyle/>
                    <a:p>
                      <a:pPr algn="ctr">
                        <a:lnSpc>
                          <a:spcPts val="1465"/>
                        </a:lnSpc>
                      </a:pPr>
                      <a:r>
                        <a:rPr sz="1400" spc="85" dirty="0">
                          <a:latin typeface="PMingLiU"/>
                          <a:cs typeface="PMingLiU"/>
                        </a:rPr>
                        <a:t>cent</a:t>
                      </a:r>
                      <a:endParaRPr sz="1400" dirty="0">
                        <a:latin typeface="PMingLiU"/>
                        <a:cs typeface="PMingLiU"/>
                      </a:endParaRPr>
                    </a:p>
                  </a:txBody>
                  <a:tcPr marL="0" marR="0" marT="0" marB="0"/>
                </a:tc>
                <a:extLst>
                  <a:ext uri="{0D108BD9-81ED-4DB2-BD59-A6C34878D82A}">
                    <a16:rowId xmlns:a16="http://schemas.microsoft.com/office/drawing/2014/main" val="10011"/>
                  </a:ext>
                </a:extLst>
              </a:tr>
            </a:tbl>
          </a:graphicData>
        </a:graphic>
      </p:graphicFrame>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04064C"/>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gn="ctr">
              <a:lnSpc>
                <a:spcPts val="2025"/>
              </a:lnSpc>
            </a:pPr>
            <a:r>
              <a:rPr sz="2050" spc="15" dirty="0">
                <a:solidFill>
                  <a:srgbClr val="04064C"/>
                </a:solidFill>
              </a:rPr>
              <a:t>Sir </a:t>
            </a:r>
            <a:r>
              <a:rPr sz="2050" spc="35" dirty="0">
                <a:solidFill>
                  <a:srgbClr val="04064C"/>
                </a:solidFill>
              </a:rPr>
              <a:t>William </a:t>
            </a:r>
            <a:r>
              <a:rPr sz="2050" spc="55" dirty="0">
                <a:solidFill>
                  <a:srgbClr val="04064C"/>
                </a:solidFill>
              </a:rPr>
              <a:t>Jones</a:t>
            </a:r>
            <a:r>
              <a:rPr sz="2050" spc="210" dirty="0">
                <a:solidFill>
                  <a:srgbClr val="04064C"/>
                </a:solidFill>
              </a:rPr>
              <a:t> </a:t>
            </a:r>
            <a:r>
              <a:rPr sz="2050" dirty="0">
                <a:solidFill>
                  <a:srgbClr val="04064C"/>
                </a:solidFill>
              </a:rPr>
              <a:t>(1746-1794)</a:t>
            </a:r>
            <a:endParaRPr sz="2050" dirty="0"/>
          </a:p>
        </p:txBody>
      </p:sp>
      <p:pic>
        <p:nvPicPr>
          <p:cNvPr id="6" name="object 6"/>
          <p:cNvPicPr/>
          <p:nvPr/>
        </p:nvPicPr>
        <p:blipFill>
          <a:blip r:embed="rId3" cstate="print"/>
          <a:stretch>
            <a:fillRect/>
          </a:stretch>
        </p:blipFill>
        <p:spPr>
          <a:xfrm>
            <a:off x="544449" y="1062977"/>
            <a:ext cx="83146" cy="83146"/>
          </a:xfrm>
          <a:prstGeom prst="rect">
            <a:avLst/>
          </a:prstGeom>
        </p:spPr>
      </p:pic>
      <p:sp>
        <p:nvSpPr>
          <p:cNvPr id="7" name="object 7"/>
          <p:cNvSpPr txBox="1"/>
          <p:nvPr/>
        </p:nvSpPr>
        <p:spPr>
          <a:xfrm>
            <a:off x="704100" y="984133"/>
            <a:ext cx="1468120" cy="1895391"/>
          </a:xfrm>
          <a:prstGeom prst="rect">
            <a:avLst/>
          </a:prstGeom>
        </p:spPr>
        <p:txBody>
          <a:bodyPr vert="horz" wrap="square" lIns="0" tIns="22860" rIns="0" bIns="0" rtlCol="0">
            <a:spAutoFit/>
          </a:bodyPr>
          <a:lstStyle/>
          <a:p>
            <a:pPr marL="12700" marR="5080">
              <a:lnSpc>
                <a:spcPts val="1390"/>
              </a:lnSpc>
              <a:spcBef>
                <a:spcPts val="180"/>
              </a:spcBef>
            </a:pPr>
            <a:r>
              <a:rPr lang="zh-CN" altLang="en-US" sz="1200" spc="35" dirty="0">
                <a:latin typeface="PMingLiU"/>
                <a:cs typeface="PMingLiU"/>
              </a:rPr>
              <a:t>印度首席大法官，皇家亚洲学会创始人</a:t>
            </a:r>
            <a:endParaRPr lang="en-US" altLang="zh-CN" sz="1200" spc="35" dirty="0">
              <a:latin typeface="PMingLiU"/>
              <a:cs typeface="PMingLiU"/>
            </a:endParaRPr>
          </a:p>
          <a:p>
            <a:pPr marL="12700" marR="5080">
              <a:lnSpc>
                <a:spcPts val="1390"/>
              </a:lnSpc>
              <a:spcBef>
                <a:spcPts val="180"/>
              </a:spcBef>
            </a:pPr>
            <a:endParaRPr sz="1200" dirty="0">
              <a:latin typeface="PMingLiU"/>
              <a:cs typeface="PMingLiU"/>
            </a:endParaRPr>
          </a:p>
          <a:p>
            <a:pPr marL="12700" marR="227329">
              <a:lnSpc>
                <a:spcPts val="1390"/>
              </a:lnSpc>
              <a:spcBef>
                <a:spcPts val="915"/>
              </a:spcBef>
            </a:pPr>
            <a:r>
              <a:rPr lang="zh-CN" altLang="en-US" sz="1200" spc="30" dirty="0">
                <a:latin typeface="PMingLiU"/>
                <a:cs typeface="PMingLiU"/>
              </a:rPr>
              <a:t>发现梵语和拉丁语之间的密切关系</a:t>
            </a:r>
            <a:endParaRPr sz="1200" dirty="0">
              <a:latin typeface="PMingLiU"/>
              <a:cs typeface="PMingLiU"/>
            </a:endParaRPr>
          </a:p>
          <a:p>
            <a:pPr marL="12700" marR="125095">
              <a:lnSpc>
                <a:spcPts val="1390"/>
              </a:lnSpc>
              <a:spcBef>
                <a:spcPts val="910"/>
              </a:spcBef>
            </a:pPr>
            <a:r>
              <a:rPr lang="zh-CN" altLang="en-US" sz="1200" spc="65" dirty="0">
                <a:latin typeface="PMingLiU"/>
                <a:cs typeface="PMingLiU"/>
              </a:rPr>
              <a:t>在</a:t>
            </a:r>
            <a:r>
              <a:rPr lang="en-US" altLang="zh-CN" sz="1200" spc="65" dirty="0">
                <a:latin typeface="PMingLiU"/>
                <a:cs typeface="PMingLiU"/>
              </a:rPr>
              <a:t>1786</a:t>
            </a:r>
            <a:r>
              <a:rPr lang="zh-CN" altLang="en-US" sz="1200" spc="65" dirty="0">
                <a:latin typeface="PMingLiU"/>
                <a:cs typeface="PMingLiU"/>
              </a:rPr>
              <a:t>年关于印度文化的报告中，他有如下著名论述：</a:t>
            </a:r>
            <a:endParaRPr sz="1200" dirty="0">
              <a:latin typeface="PMingLiU"/>
              <a:cs typeface="PMingLiU"/>
            </a:endParaRPr>
          </a:p>
        </p:txBody>
      </p:sp>
      <p:pic>
        <p:nvPicPr>
          <p:cNvPr id="8" name="object 8"/>
          <p:cNvPicPr/>
          <p:nvPr/>
        </p:nvPicPr>
        <p:blipFill>
          <a:blip r:embed="rId4" cstate="print"/>
          <a:stretch>
            <a:fillRect/>
          </a:stretch>
        </p:blipFill>
        <p:spPr>
          <a:xfrm>
            <a:off x="544449" y="1708264"/>
            <a:ext cx="83146" cy="83146"/>
          </a:xfrm>
          <a:prstGeom prst="rect">
            <a:avLst/>
          </a:prstGeom>
        </p:spPr>
      </p:pic>
      <p:pic>
        <p:nvPicPr>
          <p:cNvPr id="9" name="object 9"/>
          <p:cNvPicPr/>
          <p:nvPr/>
        </p:nvPicPr>
        <p:blipFill>
          <a:blip r:embed="rId5" cstate="print"/>
          <a:stretch>
            <a:fillRect/>
          </a:stretch>
        </p:blipFill>
        <p:spPr>
          <a:xfrm>
            <a:off x="544449" y="2353538"/>
            <a:ext cx="83146" cy="83146"/>
          </a:xfrm>
          <a:prstGeom prst="rect">
            <a:avLst/>
          </a:prstGeom>
        </p:spPr>
      </p:pic>
      <p:pic>
        <p:nvPicPr>
          <p:cNvPr id="10" name="object 10"/>
          <p:cNvPicPr/>
          <p:nvPr/>
        </p:nvPicPr>
        <p:blipFill>
          <a:blip r:embed="rId6" cstate="print"/>
          <a:stretch>
            <a:fillRect/>
          </a:stretch>
        </p:blipFill>
        <p:spPr>
          <a:xfrm>
            <a:off x="2209558" y="878751"/>
            <a:ext cx="2004059" cy="2400300"/>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0"/>
            <a:ext cx="4537075" cy="116839"/>
          </a:xfrm>
          <a:prstGeom prst="rect">
            <a:avLst/>
          </a:prstGeom>
        </p:spPr>
        <p:txBody>
          <a:bodyPr vert="horz" wrap="square" lIns="0" tIns="12065" rIns="0" bIns="0" rtlCol="0">
            <a:spAutoFit/>
          </a:bodyPr>
          <a:lstStyle/>
          <a:p>
            <a:pPr marL="12700">
              <a:lnSpc>
                <a:spcPct val="100000"/>
              </a:lnSpc>
              <a:spcBef>
                <a:spcPts val="95"/>
              </a:spcBef>
            </a:pPr>
            <a:r>
              <a:rPr sz="600" spc="95" dirty="0">
                <a:solidFill>
                  <a:srgbClr val="04064C"/>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50"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sp>
        <p:nvSpPr>
          <p:cNvPr id="3" name="object 3"/>
          <p:cNvSpPr txBox="1"/>
          <p:nvPr/>
        </p:nvSpPr>
        <p:spPr>
          <a:xfrm>
            <a:off x="704100" y="309141"/>
            <a:ext cx="3195320" cy="2639184"/>
          </a:xfrm>
          <a:prstGeom prst="rect">
            <a:avLst/>
          </a:prstGeom>
        </p:spPr>
        <p:txBody>
          <a:bodyPr vert="horz" wrap="square" lIns="0" tIns="22860" rIns="0" bIns="0" rtlCol="0">
            <a:spAutoFit/>
          </a:bodyPr>
          <a:lstStyle/>
          <a:p>
            <a:pPr marL="12700" marR="5080">
              <a:lnSpc>
                <a:spcPts val="1390"/>
              </a:lnSpc>
              <a:spcBef>
                <a:spcPts val="180"/>
              </a:spcBef>
            </a:pPr>
            <a:endParaRPr lang="en-US" altLang="zh-CN" sz="1200" spc="55" dirty="0">
              <a:latin typeface="Times New Roman"/>
              <a:cs typeface="Times New Roman"/>
            </a:endParaRPr>
          </a:p>
          <a:p>
            <a:pPr marL="12700" marR="5080">
              <a:lnSpc>
                <a:spcPts val="1390"/>
              </a:lnSpc>
              <a:spcBef>
                <a:spcPts val="180"/>
              </a:spcBef>
            </a:pPr>
            <a:r>
              <a:rPr lang="zh-CN" altLang="en-US" sz="1200" spc="55" dirty="0">
                <a:latin typeface="Times New Roman"/>
                <a:cs typeface="Times New Roman"/>
              </a:rPr>
              <a:t>梵语并没有因其古久而失色，其结构精妙，较希腊语完美，较拉丁语丰富，雅致精微之处也胜出一筹。然而，梵语和希腊拉丁多有相似之处，其动词词干和语法形式尤为明显，绝非偶然。没有哪一位文字学家在细察三者之后，会不相信它们同出一源，尽管这一源头可能已不可考。出于类似理由，我们可以在相当程度上假设哥特和凯尔特诸语言亦与梵语同源，尽管各自夹杂的习语大为不同。古波斯语似乎亦属同一语系。</a:t>
            </a:r>
            <a:endParaRPr lang="en-US" altLang="zh-CN" sz="1200" spc="55" dirty="0">
              <a:latin typeface="Times New Roman"/>
              <a:cs typeface="Times New Roman"/>
            </a:endParaRPr>
          </a:p>
          <a:p>
            <a:pPr marL="12700" marR="5080" algn="r">
              <a:lnSpc>
                <a:spcPts val="1390"/>
              </a:lnSpc>
              <a:spcBef>
                <a:spcPts val="180"/>
              </a:spcBef>
            </a:pPr>
            <a:endParaRPr lang="en-US" sz="1200" i="1" spc="45" dirty="0">
              <a:latin typeface="Times New Roman"/>
              <a:cs typeface="Times New Roman"/>
            </a:endParaRPr>
          </a:p>
          <a:p>
            <a:pPr marL="12700" marR="5080" algn="r">
              <a:lnSpc>
                <a:spcPts val="1390"/>
              </a:lnSpc>
              <a:spcBef>
                <a:spcPts val="180"/>
              </a:spcBef>
            </a:pPr>
            <a:endParaRPr lang="en-US" sz="1200" i="1" spc="45" dirty="0">
              <a:latin typeface="Times New Roman"/>
              <a:cs typeface="Times New Roman"/>
            </a:endParaRPr>
          </a:p>
          <a:p>
            <a:pPr marL="12700" marR="5080" algn="r">
              <a:lnSpc>
                <a:spcPts val="1390"/>
              </a:lnSpc>
              <a:spcBef>
                <a:spcPts val="180"/>
              </a:spcBef>
            </a:pPr>
            <a:r>
              <a:rPr sz="1200" i="1" spc="45" dirty="0">
                <a:latin typeface="Times New Roman"/>
                <a:cs typeface="Times New Roman"/>
              </a:rPr>
              <a:t>(William </a:t>
            </a:r>
            <a:r>
              <a:rPr sz="1200" i="1" spc="35" dirty="0">
                <a:latin typeface="Times New Roman"/>
                <a:cs typeface="Times New Roman"/>
              </a:rPr>
              <a:t>Jones,</a:t>
            </a:r>
            <a:r>
              <a:rPr sz="1200" i="1" spc="180" dirty="0">
                <a:latin typeface="Times New Roman"/>
                <a:cs typeface="Times New Roman"/>
              </a:rPr>
              <a:t> </a:t>
            </a:r>
            <a:r>
              <a:rPr sz="1200" i="1" spc="10" dirty="0">
                <a:latin typeface="Times New Roman"/>
                <a:cs typeface="Times New Roman"/>
              </a:rPr>
              <a:t>1786)</a:t>
            </a:r>
            <a:endParaRPr sz="1200" dirty="0">
              <a:latin typeface="Times New Roman"/>
              <a:cs typeface="Times New Roman"/>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19625" cy="116839"/>
          </a:xfrm>
          <a:prstGeom prst="rect">
            <a:avLst/>
          </a:prstGeom>
        </p:spPr>
        <p:txBody>
          <a:bodyPr vert="horz" wrap="square" lIns="0" tIns="12065" rIns="0" bIns="0" rtlCol="0">
            <a:spAutoFit/>
          </a:bodyPr>
          <a:lstStyle/>
          <a:p>
            <a:pPr marL="107950">
              <a:lnSpc>
                <a:spcPct val="100000"/>
              </a:lnSpc>
              <a:spcBef>
                <a:spcPts val="95"/>
              </a:spcBef>
            </a:pPr>
            <a:r>
              <a:rPr sz="600" spc="95" dirty="0">
                <a:solidFill>
                  <a:srgbClr val="04064C"/>
                </a:solidFill>
                <a:latin typeface="PMingLiU"/>
                <a:cs typeface="PMingLiU"/>
              </a:rPr>
              <a:t>History </a:t>
            </a:r>
            <a:r>
              <a:rPr sz="600" spc="110" dirty="0">
                <a:solidFill>
                  <a:srgbClr val="806335"/>
                </a:solidFill>
                <a:latin typeface="PMingLiU"/>
                <a:cs typeface="PMingLiU"/>
              </a:rPr>
              <a:t>IE </a:t>
            </a:r>
            <a:r>
              <a:rPr sz="600" spc="95" dirty="0">
                <a:solidFill>
                  <a:srgbClr val="806335"/>
                </a:solidFill>
                <a:latin typeface="PMingLiU"/>
                <a:cs typeface="PMingLiU"/>
              </a:rPr>
              <a:t>Family </a:t>
            </a:r>
            <a:r>
              <a:rPr sz="600" spc="105" dirty="0">
                <a:solidFill>
                  <a:srgbClr val="806335"/>
                </a:solidFill>
                <a:latin typeface="PMingLiU"/>
                <a:cs typeface="PMingLiU"/>
              </a:rPr>
              <a:t>Comparative </a:t>
            </a:r>
            <a:r>
              <a:rPr sz="600" spc="114" dirty="0">
                <a:solidFill>
                  <a:srgbClr val="806335"/>
                </a:solidFill>
                <a:latin typeface="PMingLiU"/>
                <a:cs typeface="PMingLiU"/>
              </a:rPr>
              <a:t>Method </a:t>
            </a:r>
            <a:r>
              <a:rPr sz="600" spc="105" dirty="0">
                <a:solidFill>
                  <a:srgbClr val="806335"/>
                </a:solidFill>
                <a:latin typeface="PMingLiU"/>
                <a:cs typeface="PMingLiU"/>
              </a:rPr>
              <a:t>Sound </a:t>
            </a:r>
            <a:r>
              <a:rPr sz="600" spc="100" dirty="0">
                <a:solidFill>
                  <a:srgbClr val="806335"/>
                </a:solidFill>
                <a:latin typeface="PMingLiU"/>
                <a:cs typeface="PMingLiU"/>
              </a:rPr>
              <a:t>Changes </a:t>
            </a:r>
            <a:r>
              <a:rPr sz="600" spc="114" dirty="0">
                <a:solidFill>
                  <a:srgbClr val="806335"/>
                </a:solidFill>
                <a:latin typeface="PMingLiU"/>
                <a:cs typeface="PMingLiU"/>
              </a:rPr>
              <a:t>and </a:t>
            </a:r>
            <a:r>
              <a:rPr sz="600" spc="90" dirty="0">
                <a:solidFill>
                  <a:srgbClr val="806335"/>
                </a:solidFill>
                <a:latin typeface="PMingLiU"/>
                <a:cs typeface="PMingLiU"/>
              </a:rPr>
              <a:t>Phonological </a:t>
            </a:r>
            <a:r>
              <a:rPr sz="600" spc="95" dirty="0">
                <a:solidFill>
                  <a:srgbClr val="806335"/>
                </a:solidFill>
                <a:latin typeface="PMingLiU"/>
                <a:cs typeface="PMingLiU"/>
              </a:rPr>
              <a:t>Rules </a:t>
            </a:r>
            <a:r>
              <a:rPr sz="600" spc="100" dirty="0">
                <a:solidFill>
                  <a:srgbClr val="806335"/>
                </a:solidFill>
                <a:latin typeface="PMingLiU"/>
                <a:cs typeface="PMingLiU"/>
              </a:rPr>
              <a:t>More on </a:t>
            </a:r>
            <a:r>
              <a:rPr sz="600" spc="85" dirty="0">
                <a:solidFill>
                  <a:srgbClr val="806335"/>
                </a:solidFill>
                <a:latin typeface="PMingLiU"/>
                <a:cs typeface="PMingLiU"/>
              </a:rPr>
              <a:t>Historical</a:t>
            </a:r>
            <a:r>
              <a:rPr sz="600" spc="-45" dirty="0">
                <a:solidFill>
                  <a:srgbClr val="806335"/>
                </a:solidFill>
                <a:latin typeface="PMingLiU"/>
                <a:cs typeface="PMingLiU"/>
              </a:rPr>
              <a:t> </a:t>
            </a:r>
            <a:r>
              <a:rPr sz="600" spc="85" dirty="0">
                <a:solidFill>
                  <a:srgbClr val="806335"/>
                </a:solidFill>
                <a:latin typeface="PMingLiU"/>
                <a:cs typeface="PMingLiU"/>
              </a:rPr>
              <a:t>Linguis</a:t>
            </a:r>
            <a:endParaRPr sz="600">
              <a:latin typeface="PMingLiU"/>
              <a:cs typeface="PMingLiU"/>
            </a:endParaRPr>
          </a:p>
        </p:txBody>
      </p:sp>
      <p:pic>
        <p:nvPicPr>
          <p:cNvPr id="3" name="object 3"/>
          <p:cNvPicPr/>
          <p:nvPr/>
        </p:nvPicPr>
        <p:blipFill>
          <a:blip r:embed="rId2" cstate="print"/>
          <a:stretch>
            <a:fillRect/>
          </a:stretch>
        </p:blipFill>
        <p:spPr>
          <a:xfrm>
            <a:off x="0" y="174752"/>
            <a:ext cx="4608004" cy="65366"/>
          </a:xfrm>
          <a:prstGeom prst="rect">
            <a:avLst/>
          </a:prstGeom>
        </p:spPr>
      </p:pic>
      <p:sp>
        <p:nvSpPr>
          <p:cNvPr id="4" name="object 4"/>
          <p:cNvSpPr txBox="1">
            <a:spLocks noGrp="1"/>
          </p:cNvSpPr>
          <p:nvPr>
            <p:ph type="title"/>
          </p:nvPr>
        </p:nvSpPr>
        <p:spPr>
          <a:xfrm>
            <a:off x="0" y="240118"/>
            <a:ext cx="4608195" cy="256480"/>
          </a:xfrm>
          <a:prstGeom prst="rect">
            <a:avLst/>
          </a:prstGeom>
          <a:solidFill>
            <a:srgbClr val="FCCF50"/>
          </a:solidFill>
        </p:spPr>
        <p:txBody>
          <a:bodyPr vert="horz" wrap="square" lIns="0" tIns="0" rIns="0" bIns="0" rtlCol="0">
            <a:spAutoFit/>
          </a:bodyPr>
          <a:lstStyle/>
          <a:p>
            <a:pPr marL="107950">
              <a:lnSpc>
                <a:spcPts val="2025"/>
              </a:lnSpc>
            </a:pPr>
            <a:r>
              <a:rPr lang="zh-CN" altLang="en-US" sz="2050" spc="55" dirty="0">
                <a:solidFill>
                  <a:srgbClr val="04064C"/>
                </a:solidFill>
              </a:rPr>
              <a:t>                  梵语和拉丁语</a:t>
            </a:r>
            <a:endParaRPr sz="2050" dirty="0"/>
          </a:p>
        </p:txBody>
      </p:sp>
      <p:graphicFrame>
        <p:nvGraphicFramePr>
          <p:cNvPr id="6" name="object 6"/>
          <p:cNvGraphicFramePr>
            <a:graphicFrameLocks noGrp="1"/>
          </p:cNvGraphicFramePr>
          <p:nvPr>
            <p:extLst>
              <p:ext uri="{D42A27DB-BD31-4B8C-83A1-F6EECF244321}">
                <p14:modId xmlns:p14="http://schemas.microsoft.com/office/powerpoint/2010/main" val="889145306"/>
              </p:ext>
            </p:extLst>
          </p:nvPr>
        </p:nvGraphicFramePr>
        <p:xfrm>
          <a:off x="359994" y="1255839"/>
          <a:ext cx="3352799" cy="849157"/>
        </p:xfrm>
        <a:graphic>
          <a:graphicData uri="http://schemas.openxmlformats.org/drawingml/2006/table">
            <a:tbl>
              <a:tblPr firstRow="1" bandRow="1">
                <a:tableStyleId>{2D5ABB26-0587-4C30-8999-92F81FD0307C}</a:tableStyleId>
              </a:tblPr>
              <a:tblGrid>
                <a:gridCol w="1722755">
                  <a:extLst>
                    <a:ext uri="{9D8B030D-6E8A-4147-A177-3AD203B41FA5}">
                      <a16:colId xmlns:a16="http://schemas.microsoft.com/office/drawing/2014/main" val="20000"/>
                    </a:ext>
                  </a:extLst>
                </a:gridCol>
                <a:gridCol w="922019">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tblGrid>
              <a:tr h="220154">
                <a:tc>
                  <a:txBody>
                    <a:bodyPr/>
                    <a:lstStyle/>
                    <a:p>
                      <a:pPr>
                        <a:lnSpc>
                          <a:spcPct val="100000"/>
                        </a:lnSpc>
                      </a:pPr>
                      <a:endParaRPr sz="1100" dirty="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marL="1270" algn="ctr">
                        <a:lnSpc>
                          <a:spcPts val="1485"/>
                        </a:lnSpc>
                      </a:pPr>
                      <a:r>
                        <a:rPr sz="1400" spc="90" dirty="0">
                          <a:latin typeface="PMingLiU"/>
                          <a:cs typeface="PMingLiU"/>
                        </a:rPr>
                        <a:t>Sanskrit</a:t>
                      </a:r>
                      <a:endParaRPr sz="1400">
                        <a:latin typeface="PMingLiU"/>
                        <a:cs typeface="PMingLiU"/>
                      </a:endParaRPr>
                    </a:p>
                  </a:txBody>
                  <a:tcPr marL="0" marR="0" marT="0" marB="0">
                    <a:lnT w="6350">
                      <a:solidFill>
                        <a:srgbClr val="000000"/>
                      </a:solidFill>
                      <a:prstDash val="solid"/>
                    </a:lnT>
                    <a:lnB w="6350">
                      <a:solidFill>
                        <a:srgbClr val="000000"/>
                      </a:solidFill>
                      <a:prstDash val="solid"/>
                    </a:lnB>
                  </a:tcPr>
                </a:tc>
                <a:tc>
                  <a:txBody>
                    <a:bodyPr/>
                    <a:lstStyle/>
                    <a:p>
                      <a:pPr marL="144780">
                        <a:lnSpc>
                          <a:spcPts val="1485"/>
                        </a:lnSpc>
                      </a:pPr>
                      <a:r>
                        <a:rPr sz="1400" spc="100" dirty="0">
                          <a:latin typeface="PMingLiU"/>
                          <a:cs typeface="PMingLiU"/>
                        </a:rPr>
                        <a:t>Latin</a:t>
                      </a:r>
                      <a:endParaRPr sz="1400">
                        <a:latin typeface="PMingLiU"/>
                        <a:cs typeface="PMingLiU"/>
                      </a:endParaRPr>
                    </a:p>
                  </a:txBody>
                  <a:tcPr marL="0" marR="0" marT="0" marB="0">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15177">
                <a:tc>
                  <a:txBody>
                    <a:bodyPr/>
                    <a:lstStyle/>
                    <a:p>
                      <a:pPr algn="ctr">
                        <a:lnSpc>
                          <a:spcPts val="1485"/>
                        </a:lnSpc>
                      </a:pPr>
                      <a:r>
                        <a:rPr lang="zh-CN" altLang="en-US" sz="1400" spc="80" dirty="0">
                          <a:latin typeface="PMingLiU"/>
                          <a:cs typeface="PMingLiU"/>
                        </a:rPr>
                        <a:t>主格单数</a:t>
                      </a:r>
                      <a:endParaRPr sz="1400" dirty="0">
                        <a:latin typeface="PMingLiU"/>
                        <a:cs typeface="PMingLiU"/>
                      </a:endParaRPr>
                    </a:p>
                  </a:txBody>
                  <a:tcPr marL="0" marR="0" marT="0" marB="0">
                    <a:lnT w="6350">
                      <a:solidFill>
                        <a:srgbClr val="000000"/>
                      </a:solidFill>
                      <a:prstDash val="solid"/>
                    </a:lnT>
                  </a:tcPr>
                </a:tc>
                <a:tc>
                  <a:txBody>
                    <a:bodyPr/>
                    <a:lstStyle/>
                    <a:p>
                      <a:pPr algn="ctr">
                        <a:lnSpc>
                          <a:spcPts val="1485"/>
                        </a:lnSpc>
                      </a:pPr>
                      <a:r>
                        <a:rPr sz="1400" spc="65" dirty="0">
                          <a:latin typeface="PMingLiU"/>
                          <a:cs typeface="PMingLiU"/>
                        </a:rPr>
                        <a:t>agnis</a:t>
                      </a:r>
                      <a:endParaRPr sz="1400">
                        <a:latin typeface="PMingLiU"/>
                        <a:cs typeface="PMingLiU"/>
                      </a:endParaRPr>
                    </a:p>
                  </a:txBody>
                  <a:tcPr marL="0" marR="0" marT="0" marB="0">
                    <a:lnT w="6350">
                      <a:solidFill>
                        <a:srgbClr val="000000"/>
                      </a:solidFill>
                      <a:prstDash val="solid"/>
                    </a:lnT>
                  </a:tcPr>
                </a:tc>
                <a:tc>
                  <a:txBody>
                    <a:bodyPr/>
                    <a:lstStyle/>
                    <a:p>
                      <a:pPr marL="172720">
                        <a:lnSpc>
                          <a:spcPts val="1485"/>
                        </a:lnSpc>
                      </a:pPr>
                      <a:r>
                        <a:rPr sz="1400" spc="50" dirty="0">
                          <a:latin typeface="PMingLiU"/>
                          <a:cs typeface="PMingLiU"/>
                        </a:rPr>
                        <a:t>ignis</a:t>
                      </a:r>
                      <a:endParaRPr sz="1400">
                        <a:latin typeface="PMingLiU"/>
                        <a:cs typeface="PMingLiU"/>
                      </a:endParaRPr>
                    </a:p>
                  </a:txBody>
                  <a:tcPr marL="0" marR="0" marT="0" marB="0">
                    <a:lnT w="6350">
                      <a:solidFill>
                        <a:srgbClr val="000000"/>
                      </a:solidFill>
                      <a:prstDash val="solid"/>
                    </a:lnT>
                  </a:tcPr>
                </a:tc>
                <a:extLst>
                  <a:ext uri="{0D108BD9-81ED-4DB2-BD59-A6C34878D82A}">
                    <a16:rowId xmlns:a16="http://schemas.microsoft.com/office/drawing/2014/main" val="10001"/>
                  </a:ext>
                </a:extLst>
              </a:tr>
              <a:tr h="215093">
                <a:tc>
                  <a:txBody>
                    <a:bodyPr/>
                    <a:lstStyle/>
                    <a:p>
                      <a:pPr algn="ctr">
                        <a:lnSpc>
                          <a:spcPts val="1485"/>
                        </a:lnSpc>
                      </a:pPr>
                      <a:r>
                        <a:rPr lang="zh-CN" altLang="en-US" sz="1400" spc="75" dirty="0">
                          <a:latin typeface="PMingLiU"/>
                          <a:cs typeface="PMingLiU"/>
                        </a:rPr>
                        <a:t>属格单数</a:t>
                      </a:r>
                      <a:endParaRPr sz="1400" dirty="0">
                        <a:latin typeface="PMingLiU"/>
                        <a:cs typeface="PMingLiU"/>
                      </a:endParaRPr>
                    </a:p>
                  </a:txBody>
                  <a:tcPr marL="0" marR="0" marT="0" marB="0"/>
                </a:tc>
                <a:tc>
                  <a:txBody>
                    <a:bodyPr/>
                    <a:lstStyle/>
                    <a:p>
                      <a:pPr algn="ctr">
                        <a:lnSpc>
                          <a:spcPts val="1485"/>
                        </a:lnSpc>
                      </a:pPr>
                      <a:r>
                        <a:rPr sz="1400" spc="90" dirty="0">
                          <a:latin typeface="PMingLiU"/>
                          <a:cs typeface="PMingLiU"/>
                        </a:rPr>
                        <a:t>agnim</a:t>
                      </a:r>
                      <a:endParaRPr sz="1400">
                        <a:latin typeface="PMingLiU"/>
                        <a:cs typeface="PMingLiU"/>
                      </a:endParaRPr>
                    </a:p>
                  </a:txBody>
                  <a:tcPr marL="0" marR="0" marT="0" marB="0"/>
                </a:tc>
                <a:tc>
                  <a:txBody>
                    <a:bodyPr/>
                    <a:lstStyle/>
                    <a:p>
                      <a:pPr marL="118745">
                        <a:lnSpc>
                          <a:spcPts val="1485"/>
                        </a:lnSpc>
                      </a:pPr>
                      <a:r>
                        <a:rPr sz="1400" spc="70" dirty="0">
                          <a:latin typeface="PMingLiU"/>
                          <a:cs typeface="PMingLiU"/>
                        </a:rPr>
                        <a:t>ignem</a:t>
                      </a:r>
                      <a:endParaRPr sz="1400">
                        <a:latin typeface="PMingLiU"/>
                        <a:cs typeface="PMingLiU"/>
                      </a:endParaRPr>
                    </a:p>
                  </a:txBody>
                  <a:tcPr marL="0" marR="0" marT="0" marB="0"/>
                </a:tc>
                <a:extLst>
                  <a:ext uri="{0D108BD9-81ED-4DB2-BD59-A6C34878D82A}">
                    <a16:rowId xmlns:a16="http://schemas.microsoft.com/office/drawing/2014/main" val="10002"/>
                  </a:ext>
                </a:extLst>
              </a:tr>
              <a:tr h="198733">
                <a:tc>
                  <a:txBody>
                    <a:bodyPr/>
                    <a:lstStyle/>
                    <a:p>
                      <a:pPr marL="635" algn="ctr">
                        <a:lnSpc>
                          <a:spcPts val="1465"/>
                        </a:lnSpc>
                      </a:pPr>
                      <a:r>
                        <a:rPr lang="zh-CN" altLang="en-US" sz="1400" spc="85" dirty="0">
                          <a:latin typeface="PMingLiU"/>
                          <a:cs typeface="PMingLiU"/>
                        </a:rPr>
                        <a:t>与格复数</a:t>
                      </a:r>
                      <a:endParaRPr sz="1400" dirty="0">
                        <a:latin typeface="PMingLiU"/>
                        <a:cs typeface="PMingLiU"/>
                      </a:endParaRPr>
                    </a:p>
                  </a:txBody>
                  <a:tcPr marL="0" marR="0" marT="0" marB="0"/>
                </a:tc>
                <a:tc>
                  <a:txBody>
                    <a:bodyPr/>
                    <a:lstStyle/>
                    <a:p>
                      <a:pPr marL="635" algn="ctr">
                        <a:lnSpc>
                          <a:spcPts val="1465"/>
                        </a:lnSpc>
                      </a:pPr>
                      <a:r>
                        <a:rPr sz="1400" spc="75" dirty="0">
                          <a:latin typeface="PMingLiU"/>
                          <a:cs typeface="PMingLiU"/>
                        </a:rPr>
                        <a:t>agnibhyas</a:t>
                      </a:r>
                      <a:endParaRPr sz="1400">
                        <a:latin typeface="PMingLiU"/>
                        <a:cs typeface="PMingLiU"/>
                      </a:endParaRPr>
                    </a:p>
                  </a:txBody>
                  <a:tcPr marL="0" marR="0" marT="0" marB="0"/>
                </a:tc>
                <a:tc>
                  <a:txBody>
                    <a:bodyPr/>
                    <a:lstStyle/>
                    <a:p>
                      <a:pPr marL="75565">
                        <a:lnSpc>
                          <a:spcPts val="1465"/>
                        </a:lnSpc>
                      </a:pPr>
                      <a:r>
                        <a:rPr sz="1400" spc="70" dirty="0">
                          <a:latin typeface="PMingLiU"/>
                          <a:cs typeface="PMingLiU"/>
                        </a:rPr>
                        <a:t>ignibus</a:t>
                      </a:r>
                      <a:endParaRPr sz="1400" dirty="0">
                        <a:latin typeface="PMingLiU"/>
                        <a:cs typeface="PMingLiU"/>
                      </a:endParaRPr>
                    </a:p>
                  </a:txBody>
                  <a:tcPr marL="0" marR="0" marT="0" marB="0"/>
                </a:tc>
                <a:extLst>
                  <a:ext uri="{0D108BD9-81ED-4DB2-BD59-A6C34878D82A}">
                    <a16:rowId xmlns:a16="http://schemas.microsoft.com/office/drawing/2014/main" val="10003"/>
                  </a:ext>
                </a:extLst>
              </a:tr>
            </a:tbl>
          </a:graphicData>
        </a:graphic>
      </p:graphicFrame>
      <p:sp>
        <p:nvSpPr>
          <p:cNvPr id="7" name="object 7"/>
          <p:cNvSpPr txBox="1"/>
          <p:nvPr/>
        </p:nvSpPr>
        <p:spPr>
          <a:xfrm>
            <a:off x="2546985" y="2230028"/>
            <a:ext cx="1713864" cy="244475"/>
          </a:xfrm>
          <a:prstGeom prst="rect">
            <a:avLst/>
          </a:prstGeom>
        </p:spPr>
        <p:txBody>
          <a:bodyPr vert="horz" wrap="square" lIns="0" tIns="17145" rIns="0" bIns="0" rtlCol="0">
            <a:spAutoFit/>
          </a:bodyPr>
          <a:lstStyle/>
          <a:p>
            <a:pPr marL="12700">
              <a:lnSpc>
                <a:spcPct val="100000"/>
              </a:lnSpc>
              <a:spcBef>
                <a:spcPts val="135"/>
              </a:spcBef>
            </a:pPr>
            <a:r>
              <a:rPr sz="1400" spc="70" dirty="0">
                <a:latin typeface="PMingLiU"/>
                <a:cs typeface="PMingLiU"/>
              </a:rPr>
              <a:t>Pereltsvaig </a:t>
            </a:r>
            <a:r>
              <a:rPr sz="1400" spc="55" dirty="0">
                <a:latin typeface="PMingLiU"/>
                <a:cs typeface="PMingLiU"/>
              </a:rPr>
              <a:t>(2012,</a:t>
            </a:r>
            <a:r>
              <a:rPr sz="1400" spc="105" dirty="0">
                <a:latin typeface="PMingLiU"/>
                <a:cs typeface="PMingLiU"/>
              </a:rPr>
              <a:t> </a:t>
            </a:r>
            <a:r>
              <a:rPr sz="1400" spc="60" dirty="0">
                <a:latin typeface="PMingLiU"/>
                <a:cs typeface="PMingLiU"/>
              </a:rPr>
              <a:t>16)</a:t>
            </a:r>
            <a:endParaRPr sz="1400">
              <a:latin typeface="PMingLiU"/>
              <a:cs typeface="PMingLiU"/>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TotalTime>
  <Words>3285</Words>
  <Application>Microsoft Office PowerPoint</Application>
  <PresentationFormat>自定义</PresentationFormat>
  <Paragraphs>498</Paragraphs>
  <Slides>58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PMingLiU</vt:lpstr>
      <vt:lpstr>Arial</vt:lpstr>
      <vt:lpstr>Calibri</vt:lpstr>
      <vt:lpstr>Cambria</vt:lpstr>
      <vt:lpstr>Georgia</vt:lpstr>
      <vt:lpstr>Palatino Linotype</vt:lpstr>
      <vt:lpstr>Times New Roman</vt:lpstr>
      <vt:lpstr>Verdana</vt:lpstr>
      <vt:lpstr>Office Theme</vt:lpstr>
      <vt:lpstr>历史语言学</vt:lpstr>
      <vt:lpstr>上周回顾</vt:lpstr>
      <vt:lpstr>今天的内容</vt:lpstr>
      <vt:lpstr>PowerPoint 演示文稿</vt:lpstr>
      <vt:lpstr>印欧语系发现之前……</vt:lpstr>
      <vt:lpstr>        James Parsons （1976）的同源数词表（简）</vt:lpstr>
      <vt:lpstr>Sir William Jones (1746-1794)</vt:lpstr>
      <vt:lpstr>PowerPoint 演示文稿</vt:lpstr>
      <vt:lpstr>                  梵语和拉丁语</vt:lpstr>
      <vt:lpstr>                         识图</vt:lpstr>
      <vt:lpstr>                         识图</vt:lpstr>
      <vt:lpstr>                            答案</vt:lpstr>
      <vt:lpstr>                     印欧语系图</vt:lpstr>
      <vt:lpstr>          萨图姆语言vs肯图姆语言</vt:lpstr>
      <vt:lpstr>    印欧语系的主要语族（Sub-family）</vt:lpstr>
      <vt:lpstr>                 比较研究方法</vt:lpstr>
      <vt:lpstr>                        一些规则</vt:lpstr>
      <vt:lpstr>                          问题</vt:lpstr>
      <vt:lpstr>英语、德语和法语</vt:lpstr>
      <vt:lpstr>同源词和同形异义词</vt:lpstr>
      <vt:lpstr>语音对应关系</vt:lpstr>
      <vt:lpstr>语音对应关系和音变规则</vt:lpstr>
      <vt:lpstr>常见的音变规则和音位规则</vt:lpstr>
      <vt:lpstr>音变规则</vt:lpstr>
      <vt:lpstr>有条件和无条件的音变规则</vt:lpstr>
      <vt:lpstr>格里姆定律</vt:lpstr>
      <vt:lpstr>格里姆定律</vt:lpstr>
      <vt:lpstr>格里姆定律</vt:lpstr>
      <vt:lpstr>格里姆定律的一个例外</vt:lpstr>
      <vt:lpstr>有条件音变</vt:lpstr>
      <vt:lpstr>格里姆定律的另一个例外</vt:lpstr>
      <vt:lpstr>维尔纳定律：格里姆定律的例外</vt:lpstr>
      <vt:lpstr>维尔纳定律</vt:lpstr>
      <vt:lpstr>PowerPoint 演示文稿</vt:lpstr>
      <vt:lpstr>英语元音大推移</vt:lpstr>
      <vt:lpstr>元音大推移</vt:lpstr>
      <vt:lpstr>重建练习</vt:lpstr>
      <vt:lpstr>结论</vt:lpstr>
      <vt:lpstr>PowerPoint 演示文稿</vt:lpstr>
      <vt:lpstr>语言借词现象与含混图景</vt:lpstr>
      <vt:lpstr>PowerPoint 演示文稿</vt:lpstr>
      <vt:lpstr>斯瓦迪士词表</vt:lpstr>
      <vt:lpstr>重建原始语言</vt:lpstr>
      <vt:lpstr>内在重建</vt:lpstr>
      <vt:lpstr>PowerPoint 演示文稿</vt:lpstr>
      <vt:lpstr>PowerPoint 演示文稿</vt:lpstr>
      <vt:lpstr>外在重建</vt:lpstr>
      <vt:lpstr>如何重建原始语言</vt:lpstr>
      <vt:lpstr>重建练习：原始中部太平洋语言</vt:lpstr>
      <vt:lpstr>练习：原始中部太平洋语言</vt:lpstr>
      <vt:lpstr>预备步骤：建立同源词表</vt:lpstr>
      <vt:lpstr>第一步：收集语音对应关系</vt:lpstr>
      <vt:lpstr>第二步：观察语音变化</vt:lpstr>
      <vt:lpstr>什么时候“多数”不适用？</vt:lpstr>
      <vt:lpstr>第二步：语音变化</vt:lpstr>
      <vt:lpstr>PowerPoint 演示文稿</vt:lpstr>
      <vt:lpstr>第四步：构建谱系树</vt:lpstr>
      <vt:lpstr>实际的波利尼西亚语言谱系树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历史语言学</dc:title>
  <cp:lastModifiedBy>邓 图迅</cp:lastModifiedBy>
  <cp:revision>39</cp:revision>
  <dcterms:created xsi:type="dcterms:W3CDTF">2022-11-10T00:41:21Z</dcterms:created>
  <dcterms:modified xsi:type="dcterms:W3CDTF">2022-12-01T02:15:46Z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Xpdf - https://xpdf.net</vt:lpwstr>
  </property>
</Properties>
</file>