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313" r:id="rId3"/>
    <p:sldId id="257" r:id="rId4"/>
    <p:sldId id="280" r:id="rId5"/>
    <p:sldId id="294" r:id="rId6"/>
    <p:sldId id="296" r:id="rId7"/>
    <p:sldId id="297" r:id="rId8"/>
    <p:sldId id="295" r:id="rId9"/>
    <p:sldId id="261" r:id="rId10"/>
    <p:sldId id="303" r:id="rId11"/>
    <p:sldId id="262" r:id="rId12"/>
    <p:sldId id="277" r:id="rId13"/>
    <p:sldId id="276" r:id="rId14"/>
    <p:sldId id="264" r:id="rId15"/>
    <p:sldId id="278" r:id="rId16"/>
    <p:sldId id="282" r:id="rId17"/>
    <p:sldId id="283" r:id="rId18"/>
    <p:sldId id="287" r:id="rId19"/>
    <p:sldId id="285" r:id="rId20"/>
    <p:sldId id="286" r:id="rId21"/>
    <p:sldId id="284" r:id="rId22"/>
    <p:sldId id="281" r:id="rId23"/>
    <p:sldId id="289" r:id="rId24"/>
    <p:sldId id="265" r:id="rId25"/>
    <p:sldId id="290" r:id="rId26"/>
    <p:sldId id="288" r:id="rId27"/>
    <p:sldId id="291" r:id="rId28"/>
    <p:sldId id="292" r:id="rId29"/>
    <p:sldId id="268" r:id="rId30"/>
    <p:sldId id="298" r:id="rId31"/>
    <p:sldId id="267" r:id="rId32"/>
    <p:sldId id="301" r:id="rId33"/>
    <p:sldId id="300" r:id="rId34"/>
    <p:sldId id="271" r:id="rId35"/>
    <p:sldId id="274" r:id="rId36"/>
    <p:sldId id="270" r:id="rId37"/>
    <p:sldId id="272" r:id="rId38"/>
    <p:sldId id="273" r:id="rId39"/>
    <p:sldId id="311" r:id="rId40"/>
    <p:sldId id="312" r:id="rId41"/>
    <p:sldId id="302" r:id="rId42"/>
    <p:sldId id="304" r:id="rId43"/>
    <p:sldId id="308" r:id="rId44"/>
    <p:sldId id="309" r:id="rId45"/>
    <p:sldId id="306" r:id="rId46"/>
    <p:sldId id="310" r:id="rId47"/>
    <p:sldId id="27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330073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68392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72869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275808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191572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336938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C1CB91D-0153-44E2-A761-6BE4DD97D5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73918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C1CB91D-0153-44E2-A761-6BE4DD97D5D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6199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310294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94373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B42062C-42A8-4BFA-8C7C-2F2BDBA96FFB}" type="datetimeFigureOut">
              <a:rPr lang="zh-CN" altLang="en-US" smtClean="0"/>
              <a:t>2022/12/1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51944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B42062C-42A8-4BFA-8C7C-2F2BDBA96FFB}" type="datetimeFigureOut">
              <a:rPr lang="zh-CN" altLang="en-US" smtClean="0"/>
              <a:t>2022/12/1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3264076771"/>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7F4D2-61C8-504E-D3D1-476097B70823}"/>
              </a:ext>
            </a:extLst>
          </p:cNvPr>
          <p:cNvSpPr>
            <a:spLocks noGrp="1"/>
          </p:cNvSpPr>
          <p:nvPr>
            <p:ph type="ctrTitle"/>
          </p:nvPr>
        </p:nvSpPr>
        <p:spPr>
          <a:xfrm>
            <a:off x="1524000" y="1124530"/>
            <a:ext cx="9144000" cy="2131432"/>
          </a:xfrm>
        </p:spPr>
        <p:txBody>
          <a:bodyPr>
            <a:normAutofit/>
          </a:bodyPr>
          <a:lstStyle/>
          <a:p>
            <a:r>
              <a:rPr lang="zh-CN" altLang="en-US" sz="5400" dirty="0"/>
              <a:t>从翻译腔展开谈汉语欧化现象</a:t>
            </a:r>
          </a:p>
        </p:txBody>
      </p:sp>
      <p:sp>
        <p:nvSpPr>
          <p:cNvPr id="3" name="副标题 2">
            <a:extLst>
              <a:ext uri="{FF2B5EF4-FFF2-40B4-BE49-F238E27FC236}">
                <a16:creationId xmlns:a16="http://schemas.microsoft.com/office/drawing/2014/main" id="{3F2B3D27-2795-C58A-52E2-AA20EEAE52A0}"/>
              </a:ext>
            </a:extLst>
          </p:cNvPr>
          <p:cNvSpPr>
            <a:spLocks noGrp="1"/>
          </p:cNvSpPr>
          <p:nvPr>
            <p:ph type="subTitle" idx="1"/>
          </p:nvPr>
        </p:nvSpPr>
        <p:spPr/>
        <p:txBody>
          <a:bodyPr/>
          <a:lstStyle/>
          <a:p>
            <a:endParaRPr lang="en-US" altLang="zh-CN" dirty="0"/>
          </a:p>
          <a:p>
            <a:r>
              <a:rPr lang="zh-CN" altLang="en-US" sz="4000" dirty="0"/>
              <a:t>第五组</a:t>
            </a:r>
          </a:p>
        </p:txBody>
      </p:sp>
    </p:spTree>
    <p:extLst>
      <p:ext uri="{BB962C8B-B14F-4D97-AF65-F5344CB8AC3E}">
        <p14:creationId xmlns:p14="http://schemas.microsoft.com/office/powerpoint/2010/main" val="354927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词汇层面的汉语欧化</a:t>
            </a:r>
            <a:br>
              <a:rPr lang="en-US" altLang="zh-CN" dirty="0"/>
            </a:br>
            <a:endParaRPr lang="zh-CN" altLang="en-US" dirty="0"/>
          </a:p>
        </p:txBody>
      </p:sp>
    </p:spTree>
    <p:extLst>
      <p:ext uri="{BB962C8B-B14F-4D97-AF65-F5344CB8AC3E}">
        <p14:creationId xmlns:p14="http://schemas.microsoft.com/office/powerpoint/2010/main" val="72368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13665-A4BC-94E8-4475-CEE6AC738E6E}"/>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801955E8-673F-9424-C0A9-E830EDFCEFE7}"/>
              </a:ext>
            </a:extLst>
          </p:cNvPr>
          <p:cNvSpPr>
            <a:spLocks noGrp="1"/>
          </p:cNvSpPr>
          <p:nvPr>
            <p:ph idx="1"/>
          </p:nvPr>
        </p:nvSpPr>
        <p:spPr/>
        <p:txBody>
          <a:bodyPr>
            <a:normAutofit/>
          </a:bodyPr>
          <a:lstStyle/>
          <a:p>
            <a:r>
              <a:rPr lang="zh-CN" altLang="en-US" dirty="0"/>
              <a:t>外来词的植入</a:t>
            </a:r>
            <a:endParaRPr lang="en-US" altLang="zh-CN" dirty="0"/>
          </a:p>
          <a:p>
            <a:pPr lvl="1"/>
            <a:endParaRPr lang="en-US" altLang="zh-CN" dirty="0"/>
          </a:p>
          <a:p>
            <a:pPr lvl="1"/>
            <a:r>
              <a:rPr lang="zh-CN" altLang="en-US" dirty="0"/>
              <a:t>汉语本身：</a:t>
            </a:r>
            <a:r>
              <a:rPr lang="zh-CN" altLang="en-US" b="1" dirty="0">
                <a:solidFill>
                  <a:srgbClr val="FF0000"/>
                </a:solidFill>
              </a:rPr>
              <a:t>表意文字</a:t>
            </a:r>
            <a:r>
              <a:rPr lang="zh-CN" altLang="en-US" dirty="0"/>
              <a:t>，区别于欧洲语言多为表音文字</a:t>
            </a:r>
            <a:endParaRPr lang="en-US" altLang="zh-CN" dirty="0"/>
          </a:p>
          <a:p>
            <a:pPr lvl="1"/>
            <a:endParaRPr lang="en-US" altLang="zh-CN" dirty="0"/>
          </a:p>
          <a:p>
            <a:pPr lvl="1"/>
            <a:r>
              <a:rPr lang="zh-CN" altLang="en-US" dirty="0"/>
              <a:t>汉字</a:t>
            </a:r>
            <a:r>
              <a:rPr lang="zh-CN" altLang="en-US" b="1" dirty="0">
                <a:solidFill>
                  <a:srgbClr val="FF0000"/>
                </a:solidFill>
              </a:rPr>
              <a:t>表音不表义的音译式造词法</a:t>
            </a:r>
            <a:r>
              <a:rPr lang="zh-CN" altLang="en-US" dirty="0"/>
              <a:t>： </a:t>
            </a:r>
            <a:endParaRPr lang="en-US" altLang="zh-CN" dirty="0"/>
          </a:p>
          <a:p>
            <a:pPr lvl="1"/>
            <a:endParaRPr lang="en-US" altLang="zh-CN" dirty="0"/>
          </a:p>
          <a:p>
            <a:pPr lvl="1"/>
            <a:r>
              <a:rPr lang="en-US" altLang="zh-CN" dirty="0"/>
              <a:t>sofa		</a:t>
            </a:r>
            <a:r>
              <a:rPr lang="zh-CN" altLang="en-US" dirty="0"/>
              <a:t>沙发</a:t>
            </a:r>
            <a:endParaRPr lang="en-US" altLang="zh-CN" dirty="0"/>
          </a:p>
          <a:p>
            <a:pPr lvl="1"/>
            <a:r>
              <a:rPr lang="en-US" altLang="zh-CN" dirty="0"/>
              <a:t>coffee		</a:t>
            </a:r>
            <a:r>
              <a:rPr lang="zh-CN" altLang="en-US" dirty="0"/>
              <a:t>咖啡</a:t>
            </a:r>
            <a:endParaRPr lang="en-US" altLang="zh-CN" dirty="0"/>
          </a:p>
          <a:p>
            <a:pPr lvl="1"/>
            <a:r>
              <a:rPr lang="en-US" altLang="zh-CN" dirty="0"/>
              <a:t>Vaseline		</a:t>
            </a:r>
            <a:r>
              <a:rPr lang="zh-CN" altLang="en-US" dirty="0"/>
              <a:t>凡士林</a:t>
            </a:r>
            <a:endParaRPr lang="en-US" altLang="zh-CN" dirty="0"/>
          </a:p>
        </p:txBody>
      </p:sp>
    </p:spTree>
    <p:extLst>
      <p:ext uri="{BB962C8B-B14F-4D97-AF65-F5344CB8AC3E}">
        <p14:creationId xmlns:p14="http://schemas.microsoft.com/office/powerpoint/2010/main" val="411929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13665-A4BC-94E8-4475-CEE6AC738E6E}"/>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801955E8-673F-9424-C0A9-E830EDFCEFE7}"/>
              </a:ext>
            </a:extLst>
          </p:cNvPr>
          <p:cNvSpPr>
            <a:spLocks noGrp="1"/>
          </p:cNvSpPr>
          <p:nvPr>
            <p:ph idx="1"/>
          </p:nvPr>
        </p:nvSpPr>
        <p:spPr/>
        <p:txBody>
          <a:bodyPr>
            <a:normAutofit/>
          </a:bodyPr>
          <a:lstStyle/>
          <a:p>
            <a:r>
              <a:rPr lang="zh-CN" altLang="en-US" dirty="0"/>
              <a:t>外来词植入方式的演变</a:t>
            </a:r>
            <a:endParaRPr lang="en-US" altLang="zh-CN" dirty="0"/>
          </a:p>
          <a:p>
            <a:pPr lvl="1"/>
            <a:endParaRPr lang="en-US" altLang="zh-CN" dirty="0"/>
          </a:p>
          <a:p>
            <a:pPr lvl="1"/>
            <a:r>
              <a:rPr lang="zh-CN" altLang="en-US" dirty="0"/>
              <a:t>音译</a:t>
            </a:r>
            <a:r>
              <a:rPr lang="en-US" altLang="zh-CN" dirty="0"/>
              <a:t>  </a:t>
            </a:r>
            <a:r>
              <a:rPr lang="en-US" altLang="zh-CN" dirty="0">
                <a:sym typeface="Wingdings" panose="05000000000000000000" pitchFamily="2" charset="2"/>
              </a:rPr>
              <a:t>—&gt;  </a:t>
            </a:r>
            <a:r>
              <a:rPr lang="zh-CN" altLang="en-US" b="1" dirty="0">
                <a:solidFill>
                  <a:srgbClr val="FF0000"/>
                </a:solidFill>
              </a:rPr>
              <a:t>直译</a:t>
            </a:r>
            <a:r>
              <a:rPr lang="en-US" altLang="zh-CN" b="1" dirty="0">
                <a:solidFill>
                  <a:srgbClr val="FF0000"/>
                </a:solidFill>
              </a:rPr>
              <a:t>/</a:t>
            </a:r>
            <a:r>
              <a:rPr lang="zh-CN" altLang="en-US" b="1" dirty="0">
                <a:solidFill>
                  <a:srgbClr val="FF0000"/>
                </a:solidFill>
              </a:rPr>
              <a:t>意译</a:t>
            </a:r>
            <a:r>
              <a:rPr lang="en-US" altLang="zh-CN" dirty="0"/>
              <a:t>/etc.</a:t>
            </a:r>
          </a:p>
          <a:p>
            <a:pPr lvl="1"/>
            <a:endParaRPr lang="en-US" altLang="zh-CN" dirty="0"/>
          </a:p>
          <a:p>
            <a:pPr lvl="1"/>
            <a:r>
              <a:rPr lang="en-US" altLang="zh-CN" dirty="0"/>
              <a:t>cement		</a:t>
            </a:r>
            <a:r>
              <a:rPr lang="zh-CN" altLang="en-US" dirty="0"/>
              <a:t>水门汀</a:t>
            </a:r>
            <a:r>
              <a:rPr lang="en-US" altLang="zh-CN" dirty="0"/>
              <a:t>		</a:t>
            </a:r>
            <a:r>
              <a:rPr lang="zh-CN" altLang="en-US" dirty="0"/>
              <a:t>水泥</a:t>
            </a:r>
            <a:endParaRPr lang="en-US" altLang="zh-CN" dirty="0"/>
          </a:p>
          <a:p>
            <a:pPr lvl="1"/>
            <a:r>
              <a:rPr lang="en-US" altLang="zh-CN" dirty="0"/>
              <a:t>democracy	</a:t>
            </a:r>
            <a:r>
              <a:rPr lang="zh-CN" altLang="en-US" dirty="0"/>
              <a:t>德谟克拉西</a:t>
            </a:r>
            <a:r>
              <a:rPr lang="en-US" altLang="zh-CN" dirty="0"/>
              <a:t>		</a:t>
            </a:r>
            <a:r>
              <a:rPr lang="zh-CN" altLang="en-US" dirty="0"/>
              <a:t>民主</a:t>
            </a:r>
            <a:endParaRPr lang="en-US" altLang="zh-CN" dirty="0"/>
          </a:p>
          <a:p>
            <a:pPr lvl="1"/>
            <a:r>
              <a:rPr lang="en-US" altLang="zh-CN" dirty="0"/>
              <a:t>bourgeois	</a:t>
            </a:r>
            <a:r>
              <a:rPr lang="zh-CN" altLang="en-US" dirty="0"/>
              <a:t>布尔乔亚</a:t>
            </a:r>
            <a:r>
              <a:rPr lang="en-US" altLang="zh-CN" dirty="0"/>
              <a:t>		</a:t>
            </a:r>
            <a:r>
              <a:rPr lang="zh-CN" altLang="en-US" dirty="0"/>
              <a:t>资产阶级</a:t>
            </a:r>
            <a:endParaRPr lang="en-US" altLang="zh-CN" dirty="0"/>
          </a:p>
          <a:p>
            <a:pPr lvl="1"/>
            <a:r>
              <a:rPr lang="en-US" altLang="zh-CN" dirty="0"/>
              <a:t>penicillin		</a:t>
            </a:r>
            <a:r>
              <a:rPr lang="zh-CN" altLang="en-US" dirty="0"/>
              <a:t>盘尼西林</a:t>
            </a:r>
            <a:r>
              <a:rPr lang="en-US" altLang="zh-CN" dirty="0"/>
              <a:t>		</a:t>
            </a:r>
            <a:r>
              <a:rPr lang="zh-CN" altLang="en-US" dirty="0"/>
              <a:t>青霉素</a:t>
            </a:r>
            <a:endParaRPr lang="en-US" altLang="zh-CN" dirty="0"/>
          </a:p>
        </p:txBody>
      </p:sp>
    </p:spTree>
    <p:extLst>
      <p:ext uri="{BB962C8B-B14F-4D97-AF65-F5344CB8AC3E}">
        <p14:creationId xmlns:p14="http://schemas.microsoft.com/office/powerpoint/2010/main" val="41087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13665-A4BC-94E8-4475-CEE6AC738E6E}"/>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801955E8-673F-9424-C0A9-E830EDFCEFE7}"/>
              </a:ext>
            </a:extLst>
          </p:cNvPr>
          <p:cNvSpPr>
            <a:spLocks noGrp="1"/>
          </p:cNvSpPr>
          <p:nvPr>
            <p:ph idx="1"/>
          </p:nvPr>
        </p:nvSpPr>
        <p:spPr/>
        <p:txBody>
          <a:bodyPr>
            <a:normAutofit/>
          </a:bodyPr>
          <a:lstStyle/>
          <a:p>
            <a:r>
              <a:rPr lang="zh-CN" altLang="en-US" dirty="0"/>
              <a:t>外来词植入方式的演变</a:t>
            </a:r>
            <a:endParaRPr lang="en-US" altLang="zh-CN" dirty="0"/>
          </a:p>
          <a:p>
            <a:pPr lvl="1"/>
            <a:endParaRPr lang="en-US" altLang="zh-CN" dirty="0"/>
          </a:p>
          <a:p>
            <a:pPr lvl="1"/>
            <a:r>
              <a:rPr lang="zh-CN" altLang="en-US" dirty="0"/>
              <a:t>音译</a:t>
            </a:r>
            <a:r>
              <a:rPr lang="en-US" altLang="zh-CN" dirty="0"/>
              <a:t>  </a:t>
            </a:r>
            <a:r>
              <a:rPr lang="en-US" altLang="zh-CN" dirty="0">
                <a:sym typeface="Wingdings" panose="05000000000000000000" pitchFamily="2" charset="2"/>
              </a:rPr>
              <a:t>—&gt;  </a:t>
            </a:r>
            <a:r>
              <a:rPr lang="zh-CN" altLang="en-US" dirty="0"/>
              <a:t>直译</a:t>
            </a:r>
            <a:r>
              <a:rPr lang="en-US" altLang="zh-CN" dirty="0"/>
              <a:t>/</a:t>
            </a:r>
            <a:r>
              <a:rPr lang="zh-CN" altLang="en-US" dirty="0"/>
              <a:t>意译</a:t>
            </a:r>
            <a:r>
              <a:rPr lang="en-US" altLang="zh-CN" dirty="0"/>
              <a:t>/etc.</a:t>
            </a:r>
            <a:r>
              <a:rPr lang="zh-CN" altLang="en-US" dirty="0"/>
              <a:t> </a:t>
            </a:r>
            <a:r>
              <a:rPr lang="en-US" altLang="zh-CN" dirty="0"/>
              <a:t> —&gt;  </a:t>
            </a:r>
            <a:r>
              <a:rPr lang="zh-CN" altLang="en-US" dirty="0"/>
              <a:t>就不译了，直接</a:t>
            </a:r>
            <a:r>
              <a:rPr lang="en-US" altLang="zh-CN" b="1" dirty="0">
                <a:solidFill>
                  <a:srgbClr val="FF0000"/>
                </a:solidFill>
              </a:rPr>
              <a:t>codeswitch</a:t>
            </a:r>
            <a:r>
              <a:rPr lang="zh-CN" altLang="en-US" dirty="0"/>
              <a:t>！</a:t>
            </a:r>
            <a:endParaRPr lang="en-US" altLang="zh-CN" dirty="0"/>
          </a:p>
          <a:p>
            <a:pPr lvl="1"/>
            <a:endParaRPr lang="en-US" altLang="zh-CN" dirty="0"/>
          </a:p>
          <a:p>
            <a:pPr lvl="1"/>
            <a:r>
              <a:rPr lang="en-US" altLang="zh-CN" dirty="0"/>
              <a:t>presentation/pre	</a:t>
            </a:r>
            <a:r>
              <a:rPr lang="zh-CN" altLang="en-US" dirty="0"/>
              <a:t>报告？展示？演讲？</a:t>
            </a:r>
            <a:endParaRPr lang="en-US" altLang="zh-CN" dirty="0"/>
          </a:p>
          <a:p>
            <a:pPr lvl="1"/>
            <a:r>
              <a:rPr lang="en-US" altLang="zh-CN" dirty="0"/>
              <a:t>deadline/</a:t>
            </a:r>
            <a:r>
              <a:rPr lang="en-US" altLang="zh-CN" dirty="0" err="1"/>
              <a:t>ddl</a:t>
            </a:r>
            <a:r>
              <a:rPr lang="en-US" altLang="zh-CN" dirty="0"/>
              <a:t>		</a:t>
            </a:r>
            <a:r>
              <a:rPr lang="zh-CN" altLang="en-US" dirty="0"/>
              <a:t>死线？截止日期？</a:t>
            </a:r>
            <a:endParaRPr lang="en-US" altLang="zh-CN" dirty="0"/>
          </a:p>
          <a:p>
            <a:pPr lvl="1"/>
            <a:r>
              <a:rPr lang="en-US" altLang="zh-CN" dirty="0"/>
              <a:t>PowerPoint/ppt		</a:t>
            </a:r>
            <a:r>
              <a:rPr lang="zh-CN" altLang="en-US" dirty="0"/>
              <a:t>幻灯片？演示文稿？</a:t>
            </a:r>
            <a:endParaRPr lang="en-US" altLang="zh-CN" dirty="0"/>
          </a:p>
        </p:txBody>
      </p:sp>
    </p:spTree>
    <p:extLst>
      <p:ext uri="{BB962C8B-B14F-4D97-AF65-F5344CB8AC3E}">
        <p14:creationId xmlns:p14="http://schemas.microsoft.com/office/powerpoint/2010/main" val="288485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b="1" dirty="0">
                <a:solidFill>
                  <a:srgbClr val="FF0000"/>
                </a:solidFill>
              </a:rPr>
              <a:t>孤立语</a:t>
            </a:r>
            <a:r>
              <a:rPr lang="zh-CN" altLang="en-US" dirty="0"/>
              <a:t> </a:t>
            </a:r>
            <a:r>
              <a:rPr lang="en-US" altLang="zh-CN" dirty="0"/>
              <a:t>—&gt; </a:t>
            </a:r>
            <a:r>
              <a:rPr lang="zh-CN" altLang="en-US" b="1" dirty="0">
                <a:solidFill>
                  <a:srgbClr val="FF0000"/>
                </a:solidFill>
              </a:rPr>
              <a:t>词缀</a:t>
            </a:r>
            <a:r>
              <a:rPr lang="zh-CN" altLang="en-US" dirty="0"/>
              <a:t>变化</a:t>
            </a:r>
            <a:endParaRPr lang="en-US" altLang="zh-CN" dirty="0"/>
          </a:p>
          <a:p>
            <a:pPr lvl="1"/>
            <a:endParaRPr lang="en-US" altLang="zh-CN" dirty="0"/>
          </a:p>
          <a:p>
            <a:pPr lvl="1"/>
            <a:r>
              <a:rPr lang="en-US" altLang="zh-CN" dirty="0"/>
              <a:t>anti-	</a:t>
            </a:r>
            <a:r>
              <a:rPr lang="zh-CN" altLang="en-US" dirty="0"/>
              <a:t>反</a:t>
            </a:r>
            <a:r>
              <a:rPr lang="en-US" altLang="zh-CN" dirty="0"/>
              <a:t>xx		</a:t>
            </a:r>
            <a:r>
              <a:rPr lang="zh-CN" altLang="en-US" dirty="0"/>
              <a:t>反革命、反宣传</a:t>
            </a:r>
            <a:endParaRPr lang="en-US" altLang="zh-CN" dirty="0"/>
          </a:p>
          <a:p>
            <a:pPr lvl="1"/>
            <a:r>
              <a:rPr lang="en-US" altLang="zh-CN" dirty="0"/>
              <a:t>-ism	xx</a:t>
            </a:r>
            <a:r>
              <a:rPr lang="zh-CN" altLang="en-US" dirty="0"/>
              <a:t>主义</a:t>
            </a:r>
            <a:r>
              <a:rPr lang="en-US" altLang="zh-CN" dirty="0"/>
              <a:t>		</a:t>
            </a:r>
            <a:r>
              <a:rPr lang="zh-CN" altLang="en-US" dirty="0"/>
              <a:t>资本主义、浪漫主义</a:t>
            </a:r>
            <a:endParaRPr lang="en-US" altLang="zh-CN" dirty="0"/>
          </a:p>
          <a:p>
            <a:pPr lvl="1"/>
            <a:r>
              <a:rPr lang="en-US" altLang="zh-CN" dirty="0"/>
              <a:t>-</a:t>
            </a:r>
            <a:r>
              <a:rPr lang="en-US" altLang="zh-CN" dirty="0" err="1"/>
              <a:t>ize</a:t>
            </a:r>
            <a:r>
              <a:rPr lang="en-US" altLang="zh-CN" dirty="0"/>
              <a:t>	xx</a:t>
            </a:r>
            <a:r>
              <a:rPr lang="zh-CN" altLang="en-US" dirty="0"/>
              <a:t>化</a:t>
            </a:r>
            <a:r>
              <a:rPr lang="en-US" altLang="zh-CN" dirty="0"/>
              <a:t>		</a:t>
            </a:r>
            <a:r>
              <a:rPr lang="zh-CN" altLang="en-US" dirty="0"/>
              <a:t>现代化、理想化</a:t>
            </a:r>
            <a:endParaRPr lang="en-US" altLang="zh-CN" dirty="0"/>
          </a:p>
          <a:p>
            <a:pPr lvl="1"/>
            <a:r>
              <a:rPr lang="en-US" altLang="zh-CN" dirty="0"/>
              <a:t>-</a:t>
            </a:r>
            <a:r>
              <a:rPr lang="en-US" altLang="zh-CN" dirty="0" err="1"/>
              <a:t>er</a:t>
            </a:r>
            <a:r>
              <a:rPr lang="en-US" altLang="zh-CN" dirty="0"/>
              <a:t>	xx</a:t>
            </a:r>
            <a:r>
              <a:rPr lang="zh-CN" altLang="en-US" dirty="0"/>
              <a:t>者</a:t>
            </a:r>
            <a:r>
              <a:rPr lang="en-US" altLang="zh-CN" dirty="0"/>
              <a:t>		</a:t>
            </a:r>
            <a:r>
              <a:rPr lang="zh-CN" altLang="en-US" dirty="0"/>
              <a:t>读者、作者</a:t>
            </a:r>
            <a:endParaRPr lang="en-US" altLang="zh-CN" dirty="0"/>
          </a:p>
          <a:p>
            <a:pPr lvl="1"/>
            <a:endParaRPr lang="en-US" altLang="zh-CN" dirty="0"/>
          </a:p>
          <a:p>
            <a:pPr lvl="1"/>
            <a:r>
              <a:rPr lang="zh-CN" altLang="en-US" dirty="0"/>
              <a:t>附加式构词：一个或多个词缀与词根组合</a:t>
            </a:r>
            <a:endParaRPr lang="en-US" altLang="zh-CN" dirty="0"/>
          </a:p>
          <a:p>
            <a:pPr lvl="1"/>
            <a:r>
              <a:rPr lang="zh-CN" altLang="en-US" dirty="0"/>
              <a:t>稳定性、去中心化、反战主义者</a:t>
            </a:r>
          </a:p>
        </p:txBody>
      </p:sp>
    </p:spTree>
    <p:extLst>
      <p:ext uri="{BB962C8B-B14F-4D97-AF65-F5344CB8AC3E}">
        <p14:creationId xmlns:p14="http://schemas.microsoft.com/office/powerpoint/2010/main" val="3537116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词的形态</a:t>
            </a:r>
            <a:endParaRPr lang="en-US" altLang="zh-CN" dirty="0"/>
          </a:p>
          <a:p>
            <a:pPr lvl="1"/>
            <a:endParaRPr lang="en-US" altLang="zh-CN" dirty="0"/>
          </a:p>
          <a:p>
            <a:pPr lvl="1"/>
            <a:r>
              <a:rPr lang="zh-CN" altLang="en-US" dirty="0"/>
              <a:t>结构助词：“的、地、得”依次作</a:t>
            </a:r>
            <a:r>
              <a:rPr lang="zh-CN" altLang="en-US" b="1" dirty="0">
                <a:solidFill>
                  <a:srgbClr val="FF0000"/>
                </a:solidFill>
              </a:rPr>
              <a:t>定语、状语和补语</a:t>
            </a:r>
            <a:r>
              <a:rPr lang="zh-CN" altLang="en-US" dirty="0"/>
              <a:t>的语法形式标志</a:t>
            </a:r>
            <a:endParaRPr lang="en-US" altLang="zh-CN" dirty="0"/>
          </a:p>
          <a:p>
            <a:pPr lvl="1"/>
            <a:endParaRPr lang="en-US" altLang="zh-CN" dirty="0"/>
          </a:p>
          <a:p>
            <a:pPr lvl="1"/>
            <a:r>
              <a:rPr lang="zh-CN" altLang="en-US" dirty="0"/>
              <a:t>动态助词：“了、着、过”黏附在动词后，像外语表示</a:t>
            </a:r>
            <a:r>
              <a:rPr lang="zh-CN" altLang="en-US" b="1" dirty="0">
                <a:solidFill>
                  <a:srgbClr val="FF0000"/>
                </a:solidFill>
              </a:rPr>
              <a:t>时态</a:t>
            </a:r>
            <a:r>
              <a:rPr lang="zh-CN" altLang="en-US" dirty="0"/>
              <a:t>般表示动态</a:t>
            </a:r>
            <a:endParaRPr lang="en-US" altLang="zh-CN" dirty="0"/>
          </a:p>
          <a:p>
            <a:pPr lvl="1"/>
            <a:endParaRPr lang="en-US" altLang="zh-CN" dirty="0"/>
          </a:p>
          <a:p>
            <a:pPr lvl="1"/>
            <a:r>
              <a:rPr lang="zh-CN" altLang="en-US" dirty="0"/>
              <a:t>复量助词：“们”如英语中的后者“</a:t>
            </a:r>
            <a:r>
              <a:rPr lang="en-US" altLang="zh-CN" dirty="0"/>
              <a:t>-s, -es</a:t>
            </a:r>
            <a:r>
              <a:rPr lang="zh-CN" altLang="en-US" dirty="0"/>
              <a:t> ” 等，黏附在指人的名词或代词如“我、你、他、同学、孩子”后面表示</a:t>
            </a:r>
            <a:r>
              <a:rPr lang="zh-CN" altLang="en-US" b="1" dirty="0">
                <a:solidFill>
                  <a:srgbClr val="FF0000"/>
                </a:solidFill>
              </a:rPr>
              <a:t>复数</a:t>
            </a:r>
            <a:endParaRPr lang="en-US" altLang="zh-CN" b="1" dirty="0">
              <a:solidFill>
                <a:srgbClr val="FF0000"/>
              </a:solidFill>
            </a:endParaRPr>
          </a:p>
        </p:txBody>
      </p:sp>
    </p:spTree>
    <p:extLst>
      <p:ext uri="{BB962C8B-B14F-4D97-AF65-F5344CB8AC3E}">
        <p14:creationId xmlns:p14="http://schemas.microsoft.com/office/powerpoint/2010/main" val="418286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词类</a:t>
            </a:r>
            <a:endParaRPr lang="en-US" altLang="zh-CN" dirty="0"/>
          </a:p>
          <a:p>
            <a:pPr lvl="1"/>
            <a:endParaRPr lang="en-US" altLang="zh-CN" dirty="0"/>
          </a:p>
          <a:p>
            <a:pPr lvl="1"/>
            <a:r>
              <a:rPr lang="zh-CN" altLang="en-US" dirty="0"/>
              <a:t>受外语</a:t>
            </a:r>
            <a:r>
              <a:rPr lang="zh-CN" altLang="en-US" b="1" dirty="0">
                <a:solidFill>
                  <a:srgbClr val="FF0000"/>
                </a:solidFill>
              </a:rPr>
              <a:t>不定冠词</a:t>
            </a:r>
            <a:r>
              <a:rPr lang="zh-CN" altLang="en-US" dirty="0"/>
              <a:t>（如德语</a:t>
            </a:r>
            <a:r>
              <a:rPr lang="en-US" altLang="zh-CN" dirty="0" err="1"/>
              <a:t>ein</a:t>
            </a:r>
            <a:r>
              <a:rPr lang="en-US" altLang="zh-CN" dirty="0"/>
              <a:t>/</a:t>
            </a:r>
            <a:r>
              <a:rPr lang="en-US" altLang="zh-CN" dirty="0" err="1"/>
              <a:t>eine</a:t>
            </a:r>
            <a:r>
              <a:rPr lang="zh-CN" altLang="en-US" dirty="0"/>
              <a:t>，英语</a:t>
            </a:r>
            <a:r>
              <a:rPr lang="en-US" altLang="zh-CN" dirty="0"/>
              <a:t>a/an</a:t>
            </a:r>
            <a:r>
              <a:rPr lang="zh-CN" altLang="en-US" dirty="0"/>
              <a:t>）影响，即使不需要特别强调数目，也喜使用数词“一”，并跟量词 “个、种”等套用</a:t>
            </a:r>
            <a:endParaRPr lang="en-US" altLang="zh-CN" dirty="0"/>
          </a:p>
          <a:p>
            <a:pPr lvl="1"/>
            <a:endParaRPr lang="en-US" altLang="zh-CN" dirty="0"/>
          </a:p>
          <a:p>
            <a:pPr lvl="1"/>
            <a:r>
              <a:rPr lang="zh-CN" altLang="en-US" dirty="0"/>
              <a:t>受外语</a:t>
            </a:r>
            <a:r>
              <a:rPr lang="zh-CN" altLang="en-US" b="1" dirty="0">
                <a:solidFill>
                  <a:srgbClr val="FF0000"/>
                </a:solidFill>
              </a:rPr>
              <a:t>阳性、阴性、中性</a:t>
            </a:r>
            <a:r>
              <a:rPr lang="zh-CN" altLang="en-US" dirty="0"/>
              <a:t>区别的影响（如英语</a:t>
            </a:r>
            <a:r>
              <a:rPr lang="en-US" altLang="zh-CN" dirty="0"/>
              <a:t>he/she/it</a:t>
            </a:r>
            <a:r>
              <a:rPr lang="zh-CN" altLang="en-US" dirty="0"/>
              <a:t>），原本不分性别的“他”衍生出“她、它、牠、祂”（后两者不常用，渐淘汰）</a:t>
            </a:r>
            <a:endParaRPr lang="en-US" altLang="zh-CN" dirty="0"/>
          </a:p>
        </p:txBody>
      </p:sp>
    </p:spTree>
    <p:extLst>
      <p:ext uri="{BB962C8B-B14F-4D97-AF65-F5344CB8AC3E}">
        <p14:creationId xmlns:p14="http://schemas.microsoft.com/office/powerpoint/2010/main" val="170426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词类</a:t>
            </a:r>
            <a:endParaRPr lang="en-US" altLang="zh-CN" dirty="0"/>
          </a:p>
          <a:p>
            <a:pPr lvl="1"/>
            <a:endParaRPr lang="en-US" altLang="zh-CN" dirty="0"/>
          </a:p>
          <a:p>
            <a:pPr lvl="1"/>
            <a:r>
              <a:rPr lang="zh-CN" altLang="en-US" dirty="0"/>
              <a:t>受印欧系语言注重形合的影响，</a:t>
            </a:r>
            <a:r>
              <a:rPr lang="zh-CN" altLang="en-US" b="1" dirty="0">
                <a:solidFill>
                  <a:srgbClr val="FF0000"/>
                </a:solidFill>
              </a:rPr>
              <a:t>连词</a:t>
            </a:r>
            <a:r>
              <a:rPr lang="zh-CN" altLang="en-US" dirty="0"/>
              <a:t>多用起来，如“和”跟英语</a:t>
            </a:r>
            <a:r>
              <a:rPr lang="en-US" altLang="zh-CN" dirty="0"/>
              <a:t>and</a:t>
            </a:r>
            <a:r>
              <a:rPr lang="zh-CN" altLang="en-US" dirty="0"/>
              <a:t> 含义相似，在语句中插入的位置也相同，固定在所连结的最后两项之间</a:t>
            </a:r>
            <a:endParaRPr lang="en-US" altLang="zh-CN" dirty="0"/>
          </a:p>
          <a:p>
            <a:pPr marL="914400" lvl="2" indent="0">
              <a:buNone/>
            </a:pPr>
            <a:endParaRPr lang="en-US" altLang="zh-CN" dirty="0"/>
          </a:p>
          <a:p>
            <a:pPr lvl="2"/>
            <a:r>
              <a:rPr lang="zh-CN" altLang="en-US" dirty="0"/>
              <a:t>我喜欢吃饼干、蛋糕、糖果</a:t>
            </a:r>
            <a:r>
              <a:rPr lang="zh-CN" altLang="en-US" b="1" dirty="0">
                <a:solidFill>
                  <a:srgbClr val="FF0000"/>
                </a:solidFill>
              </a:rPr>
              <a:t>和</a:t>
            </a:r>
            <a:r>
              <a:rPr lang="zh-CN" altLang="en-US" dirty="0"/>
              <a:t>巧克力。</a:t>
            </a:r>
            <a:endParaRPr lang="en-US" altLang="zh-CN" dirty="0"/>
          </a:p>
          <a:p>
            <a:pPr marL="914400" lvl="2" indent="0">
              <a:buNone/>
            </a:pPr>
            <a:r>
              <a:rPr lang="en-US" altLang="zh-CN" dirty="0"/>
              <a:t>(*) </a:t>
            </a:r>
            <a:r>
              <a:rPr lang="zh-CN" altLang="en-US" dirty="0"/>
              <a:t>我喜欢吃饼干、蛋糕和糖果、巧克力。</a:t>
            </a:r>
            <a:endParaRPr lang="en-US" altLang="zh-CN" dirty="0"/>
          </a:p>
          <a:p>
            <a:pPr lvl="1"/>
            <a:endParaRPr lang="en-US" altLang="zh-CN" dirty="0"/>
          </a:p>
          <a:p>
            <a:pPr lvl="1"/>
            <a:r>
              <a:rPr lang="zh-CN" altLang="en-US" dirty="0"/>
              <a:t>汉语原来的习惯：不用连词，直接将并列的词语排在一起。</a:t>
            </a:r>
            <a:endParaRPr lang="en-US" altLang="zh-CN" dirty="0"/>
          </a:p>
          <a:p>
            <a:pPr lvl="2"/>
            <a:endParaRPr lang="en-US" altLang="zh-CN" dirty="0"/>
          </a:p>
          <a:p>
            <a:pPr lvl="2"/>
            <a:r>
              <a:rPr lang="zh-CN" altLang="en-US" dirty="0"/>
              <a:t>袭人催他去见贾母、贾政、</a:t>
            </a:r>
            <a:r>
              <a:rPr lang="zh-CN" altLang="en-US" i="1" dirty="0"/>
              <a:t>（和）</a:t>
            </a:r>
            <a:r>
              <a:rPr lang="zh-CN" altLang="en-US" dirty="0"/>
              <a:t>王夫人。</a:t>
            </a:r>
            <a:endParaRPr lang="en-US" altLang="zh-CN" dirty="0"/>
          </a:p>
        </p:txBody>
      </p:sp>
    </p:spTree>
    <p:extLst>
      <p:ext uri="{BB962C8B-B14F-4D97-AF65-F5344CB8AC3E}">
        <p14:creationId xmlns:p14="http://schemas.microsoft.com/office/powerpoint/2010/main" val="226514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pic>
        <p:nvPicPr>
          <p:cNvPr id="7" name="图片 6">
            <a:extLst>
              <a:ext uri="{FF2B5EF4-FFF2-40B4-BE49-F238E27FC236}">
                <a16:creationId xmlns:a16="http://schemas.microsoft.com/office/drawing/2014/main" id="{393FB7D5-6D37-4581-AD72-EB09BD58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127" y="1691322"/>
            <a:ext cx="9753600" cy="4413250"/>
          </a:xfrm>
          <a:prstGeom prst="rect">
            <a:avLst/>
          </a:prstGeom>
        </p:spPr>
      </p:pic>
    </p:spTree>
    <p:extLst>
      <p:ext uri="{BB962C8B-B14F-4D97-AF65-F5344CB8AC3E}">
        <p14:creationId xmlns:p14="http://schemas.microsoft.com/office/powerpoint/2010/main" val="399559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词类</a:t>
            </a:r>
            <a:endParaRPr lang="en-US" altLang="zh-CN" dirty="0"/>
          </a:p>
          <a:p>
            <a:pPr lvl="1"/>
            <a:endParaRPr lang="en-US" altLang="zh-CN" dirty="0"/>
          </a:p>
          <a:p>
            <a:pPr lvl="1"/>
            <a:r>
              <a:rPr lang="zh-CN" altLang="en-US" dirty="0"/>
              <a:t>具有转折、条件、假设或因果等关系的两个或几个分句间如今多用</a:t>
            </a:r>
            <a:r>
              <a:rPr lang="zh-CN" altLang="en-US" b="1" dirty="0">
                <a:solidFill>
                  <a:srgbClr val="FF0000"/>
                </a:solidFill>
              </a:rPr>
              <a:t>连词</a:t>
            </a:r>
            <a:r>
              <a:rPr lang="zh-CN" altLang="en-US" dirty="0"/>
              <a:t>连接，“但是、如果、既然、即使、因为、所以”等</a:t>
            </a:r>
            <a:endParaRPr lang="en-US" altLang="zh-CN" dirty="0"/>
          </a:p>
          <a:p>
            <a:pPr lvl="2"/>
            <a:endParaRPr lang="en-US" altLang="zh-CN" dirty="0"/>
          </a:p>
          <a:p>
            <a:pPr lvl="2"/>
            <a:r>
              <a:rPr lang="zh-CN" altLang="en-US" dirty="0"/>
              <a:t>我</a:t>
            </a:r>
            <a:r>
              <a:rPr lang="zh-CN" altLang="en-US" b="1" dirty="0">
                <a:solidFill>
                  <a:srgbClr val="FF0000"/>
                </a:solidFill>
              </a:rPr>
              <a:t>因为</a:t>
            </a:r>
            <a:r>
              <a:rPr lang="zh-CN" altLang="en-US" dirty="0"/>
              <a:t>还要去教书，</a:t>
            </a:r>
            <a:r>
              <a:rPr lang="zh-CN" altLang="en-US" b="1" dirty="0">
                <a:solidFill>
                  <a:srgbClr val="FF0000"/>
                </a:solidFill>
              </a:rPr>
              <a:t>所以</a:t>
            </a:r>
            <a:r>
              <a:rPr lang="zh-CN" altLang="en-US" dirty="0"/>
              <a:t>没有许多工夫，和你谈天。</a:t>
            </a:r>
            <a:endParaRPr lang="en-US" altLang="zh-CN" dirty="0"/>
          </a:p>
          <a:p>
            <a:pPr marL="914400" lvl="2" indent="0" algn="r">
              <a:buNone/>
            </a:pPr>
            <a:r>
              <a:rPr lang="en-US" altLang="zh-CN" dirty="0"/>
              <a:t>——</a:t>
            </a:r>
            <a:r>
              <a:rPr lang="zh-CN" altLang="en-US" dirty="0"/>
              <a:t>郁达夫</a:t>
            </a:r>
            <a:r>
              <a:rPr lang="en-US" altLang="zh-CN" dirty="0"/>
              <a:t>《</a:t>
            </a:r>
            <a:r>
              <a:rPr lang="zh-CN" altLang="en-US" dirty="0"/>
              <a:t>给一位文学青年的公开状</a:t>
            </a:r>
            <a:r>
              <a:rPr lang="en-US" altLang="zh-CN" dirty="0"/>
              <a:t>》</a:t>
            </a:r>
          </a:p>
          <a:p>
            <a:pPr lvl="1"/>
            <a:endParaRPr lang="en-US" altLang="zh-CN" dirty="0"/>
          </a:p>
          <a:p>
            <a:pPr lvl="1"/>
            <a:r>
              <a:rPr lang="zh-CN" altLang="en-US" dirty="0"/>
              <a:t>汉语原来的习惯：依靠</a:t>
            </a:r>
            <a:r>
              <a:rPr lang="zh-CN" altLang="en-US" b="1" dirty="0">
                <a:solidFill>
                  <a:srgbClr val="FF0000"/>
                </a:solidFill>
              </a:rPr>
              <a:t>语序和意合</a:t>
            </a:r>
            <a:r>
              <a:rPr lang="zh-CN" altLang="en-US" dirty="0"/>
              <a:t>来表达分句之间的主从和逻辑关联</a:t>
            </a:r>
            <a:endParaRPr lang="en-US" altLang="zh-CN" dirty="0"/>
          </a:p>
          <a:p>
            <a:pPr lvl="2"/>
            <a:endParaRPr lang="en-US" altLang="zh-CN" dirty="0"/>
          </a:p>
          <a:p>
            <a:pPr lvl="2"/>
            <a:r>
              <a:rPr lang="zh-CN" altLang="en-US" dirty="0"/>
              <a:t>你死了，</a:t>
            </a:r>
            <a:r>
              <a:rPr lang="zh-CN" altLang="en-US" i="1" dirty="0"/>
              <a:t>（虽然）</a:t>
            </a:r>
            <a:r>
              <a:rPr lang="zh-CN" altLang="en-US" dirty="0"/>
              <a:t>别人不知道怎么样，我</a:t>
            </a:r>
            <a:r>
              <a:rPr lang="zh-CN" altLang="en-US" i="1" dirty="0"/>
              <a:t>（可）</a:t>
            </a:r>
            <a:r>
              <a:rPr lang="zh-CN" altLang="en-US" dirty="0"/>
              <a:t>先就哭死了。</a:t>
            </a:r>
            <a:endParaRPr lang="en-US" altLang="zh-CN" dirty="0"/>
          </a:p>
        </p:txBody>
      </p:sp>
    </p:spTree>
    <p:extLst>
      <p:ext uri="{BB962C8B-B14F-4D97-AF65-F5344CB8AC3E}">
        <p14:creationId xmlns:p14="http://schemas.microsoft.com/office/powerpoint/2010/main" val="101228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a:xfrm>
            <a:off x="4766887" y="365760"/>
            <a:ext cx="3025834" cy="1325562"/>
          </a:xfrm>
        </p:spPr>
        <p:txBody>
          <a:bodyPr/>
          <a:lstStyle/>
          <a:p>
            <a:r>
              <a:rPr lang="zh-CN" altLang="en-US" dirty="0"/>
              <a:t>广告时间</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a:xfrm>
            <a:off x="4766887" y="1828800"/>
            <a:ext cx="3025834" cy="4351337"/>
          </a:xfrm>
        </p:spPr>
        <p:txBody>
          <a:bodyPr>
            <a:normAutofit fontScale="92500" lnSpcReduction="20000"/>
          </a:bodyPr>
          <a:lstStyle/>
          <a:p>
            <a:r>
              <a:rPr lang="zh-CN" altLang="en-US" dirty="0"/>
              <a:t>你是否对你的</a:t>
            </a:r>
            <a:endParaRPr lang="en-US" altLang="zh-CN" dirty="0"/>
          </a:p>
          <a:p>
            <a:pPr lvl="1"/>
            <a:endParaRPr lang="en-US" altLang="zh-CN" dirty="0"/>
          </a:p>
          <a:p>
            <a:pPr lvl="1"/>
            <a:r>
              <a:rPr lang="zh-CN" altLang="en-US" b="1" dirty="0">
                <a:solidFill>
                  <a:srgbClr val="FF0000"/>
                </a:solidFill>
              </a:rPr>
              <a:t>中式英语</a:t>
            </a:r>
            <a:endParaRPr lang="en-US" altLang="zh-CN" b="1" dirty="0">
              <a:solidFill>
                <a:srgbClr val="FF0000"/>
              </a:solidFill>
            </a:endParaRPr>
          </a:p>
          <a:p>
            <a:pPr lvl="1"/>
            <a:r>
              <a:rPr lang="zh-CN" altLang="en-US" b="1" dirty="0">
                <a:solidFill>
                  <a:srgbClr val="FF0000"/>
                </a:solidFill>
              </a:rPr>
              <a:t>英式中文</a:t>
            </a:r>
            <a:endParaRPr lang="en-US" altLang="zh-CN" b="1" dirty="0">
              <a:solidFill>
                <a:srgbClr val="FF0000"/>
              </a:solidFill>
            </a:endParaRPr>
          </a:p>
          <a:p>
            <a:pPr lvl="1"/>
            <a:endParaRPr lang="en-US" altLang="zh-CN" dirty="0"/>
          </a:p>
          <a:p>
            <a:r>
              <a:rPr lang="zh-CN" altLang="en-US" dirty="0"/>
              <a:t>感到困扰？</a:t>
            </a:r>
            <a:endParaRPr lang="en-US" altLang="zh-CN" dirty="0"/>
          </a:p>
          <a:p>
            <a:r>
              <a:rPr lang="en-US" altLang="zh-CN" b="1" dirty="0" err="1">
                <a:solidFill>
                  <a:srgbClr val="FF0000"/>
                </a:solidFill>
              </a:rPr>
              <a:t>Byelingual</a:t>
            </a:r>
            <a:r>
              <a:rPr lang="en-US" altLang="zh-CN" b="1" dirty="0">
                <a:solidFill>
                  <a:srgbClr val="FF0000"/>
                </a:solidFill>
              </a:rPr>
              <a:t>?</a:t>
            </a:r>
          </a:p>
          <a:p>
            <a:endParaRPr lang="en-US" altLang="zh-CN" dirty="0"/>
          </a:p>
          <a:p>
            <a:r>
              <a:rPr lang="zh-CN" altLang="en-US" dirty="0"/>
              <a:t>听了我们的</a:t>
            </a:r>
            <a:r>
              <a:rPr lang="en-US" altLang="zh-CN" dirty="0"/>
              <a:t>pre</a:t>
            </a:r>
          </a:p>
          <a:p>
            <a:r>
              <a:rPr lang="zh-CN" altLang="en-US" b="1" dirty="0">
                <a:solidFill>
                  <a:srgbClr val="FF0000"/>
                </a:solidFill>
              </a:rPr>
              <a:t>中文和英语水平</a:t>
            </a:r>
            <a:endParaRPr lang="en-US" altLang="zh-CN" b="1" dirty="0">
              <a:solidFill>
                <a:srgbClr val="FF0000"/>
              </a:solidFill>
            </a:endParaRPr>
          </a:p>
          <a:p>
            <a:r>
              <a:rPr lang="zh-CN" altLang="en-US" b="1" dirty="0">
                <a:solidFill>
                  <a:srgbClr val="FF0000"/>
                </a:solidFill>
              </a:rPr>
              <a:t>都将得到提高！</a:t>
            </a:r>
          </a:p>
        </p:txBody>
      </p:sp>
      <p:pic>
        <p:nvPicPr>
          <p:cNvPr id="5" name="图片 4">
            <a:extLst>
              <a:ext uri="{FF2B5EF4-FFF2-40B4-BE49-F238E27FC236}">
                <a16:creationId xmlns:a16="http://schemas.microsoft.com/office/drawing/2014/main" id="{9E7057C1-59BC-4136-A4C4-9556660CA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121" y="0"/>
            <a:ext cx="2502920" cy="6858000"/>
          </a:xfrm>
          <a:prstGeom prst="rect">
            <a:avLst/>
          </a:prstGeom>
        </p:spPr>
      </p:pic>
      <p:pic>
        <p:nvPicPr>
          <p:cNvPr id="7" name="图片 6">
            <a:extLst>
              <a:ext uri="{FF2B5EF4-FFF2-40B4-BE49-F238E27FC236}">
                <a16:creationId xmlns:a16="http://schemas.microsoft.com/office/drawing/2014/main" id="{C930F10C-AA70-4B7F-837F-62FE2D133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961" y="0"/>
            <a:ext cx="2502920" cy="6858000"/>
          </a:xfrm>
          <a:prstGeom prst="rect">
            <a:avLst/>
          </a:prstGeom>
        </p:spPr>
      </p:pic>
    </p:spTree>
    <p:extLst>
      <p:ext uri="{BB962C8B-B14F-4D97-AF65-F5344CB8AC3E}">
        <p14:creationId xmlns:p14="http://schemas.microsoft.com/office/powerpoint/2010/main" val="335323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pic>
        <p:nvPicPr>
          <p:cNvPr id="5" name="图片 4">
            <a:extLst>
              <a:ext uri="{FF2B5EF4-FFF2-40B4-BE49-F238E27FC236}">
                <a16:creationId xmlns:a16="http://schemas.microsoft.com/office/drawing/2014/main" id="{3E38125A-7BCA-43EE-8266-A9BFBBE6650D}"/>
              </a:ext>
            </a:extLst>
          </p:cNvPr>
          <p:cNvPicPr>
            <a:picLocks noChangeAspect="1"/>
          </p:cNvPicPr>
          <p:nvPr/>
        </p:nvPicPr>
        <p:blipFill rotWithShape="1">
          <a:blip r:embed="rId2">
            <a:extLst>
              <a:ext uri="{28A0092B-C50C-407E-A947-70E740481C1C}">
                <a14:useLocalDpi xmlns:a14="http://schemas.microsoft.com/office/drawing/2010/main" val="0"/>
              </a:ext>
            </a:extLst>
          </a:blip>
          <a:srcRect l="-3835" r="-3978"/>
          <a:stretch/>
        </p:blipFill>
        <p:spPr>
          <a:xfrm>
            <a:off x="831273" y="1691322"/>
            <a:ext cx="10515600" cy="4425950"/>
          </a:xfrm>
          <a:prstGeom prst="rect">
            <a:avLst/>
          </a:prstGeom>
        </p:spPr>
      </p:pic>
    </p:spTree>
    <p:extLst>
      <p:ext uri="{BB962C8B-B14F-4D97-AF65-F5344CB8AC3E}">
        <p14:creationId xmlns:p14="http://schemas.microsoft.com/office/powerpoint/2010/main" val="143511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词类</a:t>
            </a:r>
            <a:endParaRPr lang="en-US" altLang="zh-CN" dirty="0"/>
          </a:p>
          <a:p>
            <a:pPr lvl="1"/>
            <a:endParaRPr lang="en-US" altLang="zh-CN" dirty="0"/>
          </a:p>
          <a:p>
            <a:pPr lvl="1"/>
            <a:r>
              <a:rPr lang="zh-CN" altLang="en-US" dirty="0"/>
              <a:t>外语多用、须用介词，汉语</a:t>
            </a:r>
            <a:r>
              <a:rPr lang="zh-CN" altLang="en-US" b="1" dirty="0">
                <a:solidFill>
                  <a:srgbClr val="FF0000"/>
                </a:solidFill>
              </a:rPr>
              <a:t>介词</a:t>
            </a:r>
            <a:r>
              <a:rPr lang="zh-CN" altLang="en-US" dirty="0"/>
              <a:t>的应用由“随便”转为“需要”</a:t>
            </a:r>
            <a:endParaRPr lang="en-US" altLang="zh-CN" dirty="0"/>
          </a:p>
          <a:p>
            <a:pPr lvl="1"/>
            <a:endParaRPr lang="en-US" altLang="zh-CN" dirty="0"/>
          </a:p>
          <a:p>
            <a:pPr lvl="1"/>
            <a:r>
              <a:rPr lang="zh-CN" altLang="en-US" dirty="0"/>
              <a:t>“在</a:t>
            </a:r>
            <a:r>
              <a:rPr lang="en-US" altLang="zh-CN" dirty="0"/>
              <a:t>……</a:t>
            </a:r>
            <a:r>
              <a:rPr lang="zh-CN" altLang="en-US" dirty="0"/>
              <a:t>”相当于“</a:t>
            </a:r>
            <a:r>
              <a:rPr lang="en-US" altLang="zh-CN" dirty="0"/>
              <a:t>in/on/at</a:t>
            </a:r>
            <a:r>
              <a:rPr lang="zh-CN" altLang="en-US" dirty="0"/>
              <a:t>”等</a:t>
            </a:r>
            <a:endParaRPr lang="en-US" altLang="zh-CN" dirty="0"/>
          </a:p>
          <a:p>
            <a:pPr lvl="1"/>
            <a:r>
              <a:rPr lang="zh-CN" altLang="en-US" dirty="0"/>
              <a:t>“当</a:t>
            </a:r>
            <a:r>
              <a:rPr lang="en-US" altLang="zh-CN" dirty="0"/>
              <a:t>……</a:t>
            </a:r>
            <a:r>
              <a:rPr lang="zh-CN" altLang="en-US" dirty="0"/>
              <a:t>的时候”相当于“</a:t>
            </a:r>
            <a:r>
              <a:rPr lang="en-US" altLang="zh-CN" dirty="0"/>
              <a:t>when/while</a:t>
            </a:r>
            <a:r>
              <a:rPr lang="zh-CN" altLang="en-US" dirty="0"/>
              <a:t>”</a:t>
            </a:r>
            <a:endParaRPr lang="en-US" altLang="zh-CN" dirty="0"/>
          </a:p>
          <a:p>
            <a:pPr lvl="1"/>
            <a:r>
              <a:rPr lang="zh-CN" altLang="en-US" dirty="0"/>
              <a:t>“关于、对于”相当于“</a:t>
            </a:r>
            <a:r>
              <a:rPr lang="en-US" altLang="zh-CN" dirty="0"/>
              <a:t>about/with regard to</a:t>
            </a:r>
            <a:r>
              <a:rPr lang="zh-CN" altLang="en-US" dirty="0"/>
              <a:t>”等</a:t>
            </a:r>
            <a:endParaRPr lang="en-US" altLang="zh-CN" dirty="0"/>
          </a:p>
        </p:txBody>
      </p:sp>
    </p:spTree>
    <p:extLst>
      <p:ext uri="{BB962C8B-B14F-4D97-AF65-F5344CB8AC3E}">
        <p14:creationId xmlns:p14="http://schemas.microsoft.com/office/powerpoint/2010/main" val="956269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句法层面的汉语欧化</a:t>
            </a:r>
            <a:br>
              <a:rPr lang="en-US" altLang="zh-CN" dirty="0"/>
            </a:br>
            <a:endParaRPr lang="zh-CN" altLang="en-US" dirty="0"/>
          </a:p>
        </p:txBody>
      </p:sp>
    </p:spTree>
    <p:extLst>
      <p:ext uri="{BB962C8B-B14F-4D97-AF65-F5344CB8AC3E}">
        <p14:creationId xmlns:p14="http://schemas.microsoft.com/office/powerpoint/2010/main" val="2769012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省略 </a:t>
            </a:r>
            <a:r>
              <a:rPr lang="en-US" altLang="zh-CN" dirty="0"/>
              <a:t>vs. </a:t>
            </a:r>
            <a:r>
              <a:rPr lang="zh-CN" altLang="en-US" dirty="0"/>
              <a:t>不省略</a:t>
            </a:r>
            <a:endParaRPr lang="en-US" altLang="zh-CN" dirty="0"/>
          </a:p>
          <a:p>
            <a:pPr lvl="1"/>
            <a:endParaRPr lang="en-US" altLang="zh-CN" dirty="0"/>
          </a:p>
          <a:p>
            <a:pPr lvl="1"/>
            <a:r>
              <a:rPr lang="zh-CN" altLang="en-US" dirty="0"/>
              <a:t>汉语是简洁的，只要不妨碍理解，句子成分</a:t>
            </a:r>
            <a:r>
              <a:rPr lang="zh-CN" altLang="en-US" b="1" dirty="0">
                <a:solidFill>
                  <a:srgbClr val="FF0000"/>
                </a:solidFill>
              </a:rPr>
              <a:t>可省则省</a:t>
            </a:r>
            <a:endParaRPr lang="en-US" altLang="zh-CN" b="1" dirty="0">
              <a:solidFill>
                <a:srgbClr val="FF0000"/>
              </a:solidFill>
            </a:endParaRPr>
          </a:p>
          <a:p>
            <a:pPr lvl="1"/>
            <a:endParaRPr lang="en-US" altLang="zh-CN" dirty="0"/>
          </a:p>
          <a:p>
            <a:pPr lvl="1"/>
            <a:r>
              <a:rPr lang="zh-CN" altLang="en-US" dirty="0"/>
              <a:t>只见</a:t>
            </a:r>
            <a:r>
              <a:rPr lang="zh-CN" altLang="en-US" b="1" dirty="0">
                <a:solidFill>
                  <a:srgbClr val="FF0000"/>
                </a:solidFill>
              </a:rPr>
              <a:t>那汉子</a:t>
            </a:r>
            <a:r>
              <a:rPr lang="zh-CN" altLang="en-US" dirty="0"/>
              <a:t>头戴一顶范阳毡笠，上撒着一托红缨；穿一领白缎子征衫；系一条纵线绦；下面青白间道行缠，抓着裤子口，獐皮袜，带毛牛膀靴；跨口腰刀，提条朴刀；生得七尺五六身材；面皮上老大一搭青记，腮边微露些少赤须；把毡笠子掀在脊梁上，坦开胸脯，带着抓角儿软头巾，挺手中朴刀，高声喝道：“你那泼贼，将俺行李财帛那里去了？”</a:t>
            </a:r>
            <a:endParaRPr lang="en-US" altLang="zh-CN" dirty="0"/>
          </a:p>
          <a:p>
            <a:pPr lvl="1"/>
            <a:endParaRPr lang="en-US" altLang="zh-CN" dirty="0"/>
          </a:p>
          <a:p>
            <a:pPr lvl="1"/>
            <a:r>
              <a:rPr lang="zh-CN" altLang="en-US" dirty="0"/>
              <a:t>秦王复击轲，</a:t>
            </a:r>
            <a:r>
              <a:rPr lang="zh-CN" altLang="en-US" i="1" dirty="0"/>
              <a:t>（轲）</a:t>
            </a:r>
            <a:r>
              <a:rPr lang="zh-CN" altLang="en-US" dirty="0"/>
              <a:t>被八创。</a:t>
            </a:r>
            <a:endParaRPr lang="en-US" altLang="zh-CN" dirty="0"/>
          </a:p>
          <a:p>
            <a:pPr lvl="1"/>
            <a:endParaRPr lang="en-US" altLang="zh-CN" dirty="0"/>
          </a:p>
        </p:txBody>
      </p:sp>
    </p:spTree>
    <p:extLst>
      <p:ext uri="{BB962C8B-B14F-4D97-AF65-F5344CB8AC3E}">
        <p14:creationId xmlns:p14="http://schemas.microsoft.com/office/powerpoint/2010/main" val="197045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省略 </a:t>
            </a:r>
            <a:r>
              <a:rPr lang="en-US" altLang="zh-CN" dirty="0"/>
              <a:t>vs. </a:t>
            </a:r>
            <a:r>
              <a:rPr lang="zh-CN" altLang="en-US" dirty="0"/>
              <a:t>不省略</a:t>
            </a:r>
            <a:endParaRPr lang="en-US" altLang="zh-CN" dirty="0"/>
          </a:p>
          <a:p>
            <a:pPr lvl="1"/>
            <a:endParaRPr lang="en-US" altLang="zh-CN" dirty="0"/>
          </a:p>
          <a:p>
            <a:pPr lvl="1"/>
            <a:r>
              <a:rPr lang="zh-CN" altLang="en-US" dirty="0"/>
              <a:t>受到英语句子结构形式的影响，句子里的主语往往</a:t>
            </a:r>
            <a:r>
              <a:rPr lang="zh-CN" altLang="en-US" b="1" dirty="0">
                <a:solidFill>
                  <a:srgbClr val="FF0000"/>
                </a:solidFill>
              </a:rPr>
              <a:t>可省不省</a:t>
            </a:r>
            <a:endParaRPr lang="en-US" altLang="zh-CN" b="1" dirty="0">
              <a:solidFill>
                <a:srgbClr val="FF0000"/>
              </a:solidFill>
            </a:endParaRPr>
          </a:p>
          <a:p>
            <a:pPr lvl="1"/>
            <a:endParaRPr lang="en-US" altLang="zh-CN" dirty="0"/>
          </a:p>
          <a:p>
            <a:pPr lvl="1"/>
            <a:r>
              <a:rPr lang="zh-CN" altLang="en-US" dirty="0"/>
              <a:t>“</a:t>
            </a:r>
            <a:r>
              <a:rPr lang="zh-CN" altLang="en-US" b="1" dirty="0">
                <a:solidFill>
                  <a:srgbClr val="FF0000"/>
                </a:solidFill>
              </a:rPr>
              <a:t>他</a:t>
            </a:r>
            <a:r>
              <a:rPr lang="zh-CN" altLang="en-US" dirty="0"/>
              <a:t>虽然得了这样的成功，</a:t>
            </a:r>
            <a:r>
              <a:rPr lang="zh-CN" altLang="en-US" b="1" dirty="0">
                <a:solidFill>
                  <a:srgbClr val="FF0000"/>
                </a:solidFill>
              </a:rPr>
              <a:t>他</a:t>
            </a:r>
            <a:r>
              <a:rPr lang="zh-CN" altLang="en-US" dirty="0"/>
              <a:t>却一点也不自满， 想到国外去求深造；不料在第一段旅程上，</a:t>
            </a:r>
            <a:r>
              <a:rPr lang="zh-CN" altLang="en-US" b="1" dirty="0">
                <a:solidFill>
                  <a:srgbClr val="FF0000"/>
                </a:solidFill>
              </a:rPr>
              <a:t>他</a:t>
            </a:r>
            <a:r>
              <a:rPr lang="zh-CN" altLang="en-US" dirty="0"/>
              <a:t>就作了无名的牺牲了。”</a:t>
            </a:r>
            <a:endParaRPr lang="en-US" altLang="zh-CN" dirty="0"/>
          </a:p>
          <a:p>
            <a:pPr marL="457200" lvl="1" indent="0" algn="r">
              <a:buNone/>
            </a:pPr>
            <a:r>
              <a:rPr lang="en-US" altLang="zh-CN" dirty="0"/>
              <a:t>——</a:t>
            </a:r>
            <a:r>
              <a:rPr lang="zh-CN" altLang="en-US" dirty="0"/>
              <a:t>郑伯奇</a:t>
            </a:r>
            <a:r>
              <a:rPr lang="en-US" altLang="zh-CN" dirty="0"/>
              <a:t>《</a:t>
            </a:r>
            <a:r>
              <a:rPr lang="zh-CN" altLang="en-US" dirty="0"/>
              <a:t>悼聂耳先生</a:t>
            </a:r>
            <a:r>
              <a:rPr lang="en-US" altLang="zh-CN" dirty="0"/>
              <a:t>》</a:t>
            </a:r>
            <a:endParaRPr lang="zh-CN" altLang="en-US" dirty="0"/>
          </a:p>
        </p:txBody>
      </p:sp>
    </p:spTree>
    <p:extLst>
      <p:ext uri="{BB962C8B-B14F-4D97-AF65-F5344CB8AC3E}">
        <p14:creationId xmlns:p14="http://schemas.microsoft.com/office/powerpoint/2010/main" val="191842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汉语的复句 </a:t>
            </a:r>
            <a:endParaRPr lang="en-US" altLang="zh-CN" dirty="0"/>
          </a:p>
          <a:p>
            <a:pPr lvl="1"/>
            <a:endParaRPr lang="en-US" altLang="zh-CN" dirty="0"/>
          </a:p>
          <a:p>
            <a:pPr lvl="1"/>
            <a:r>
              <a:rPr lang="zh-CN" altLang="en-US" dirty="0"/>
              <a:t>一般是偏句在前，正句在后</a:t>
            </a:r>
            <a:endParaRPr lang="en-US" altLang="zh-CN" dirty="0"/>
          </a:p>
          <a:p>
            <a:pPr lvl="2"/>
            <a:endParaRPr lang="en-US" altLang="zh-CN" dirty="0"/>
          </a:p>
          <a:p>
            <a:pPr lvl="2"/>
            <a:r>
              <a:rPr lang="zh-CN" altLang="en-US" dirty="0"/>
              <a:t>他每天都辛苦的工作，却还是很贫困。</a:t>
            </a:r>
            <a:endParaRPr lang="en-US" altLang="zh-CN" dirty="0"/>
          </a:p>
          <a:p>
            <a:pPr lvl="1"/>
            <a:endParaRPr lang="en-US" altLang="zh-CN" dirty="0"/>
          </a:p>
          <a:p>
            <a:pPr lvl="1"/>
            <a:r>
              <a:rPr lang="zh-CN" altLang="en-US" dirty="0"/>
              <a:t>现时则多了</a:t>
            </a:r>
            <a:r>
              <a:rPr lang="zh-CN" altLang="en-US" b="1" dirty="0">
                <a:solidFill>
                  <a:srgbClr val="FF0000"/>
                </a:solidFill>
              </a:rPr>
              <a:t>偏句后置</a:t>
            </a:r>
            <a:endParaRPr lang="en-US" altLang="zh-CN" b="1" dirty="0">
              <a:solidFill>
                <a:srgbClr val="FF0000"/>
              </a:solidFill>
            </a:endParaRPr>
          </a:p>
          <a:p>
            <a:pPr lvl="2"/>
            <a:endParaRPr lang="en-US" altLang="zh-CN" dirty="0"/>
          </a:p>
          <a:p>
            <a:pPr lvl="2"/>
            <a:r>
              <a:rPr lang="zh-CN" altLang="en-US" dirty="0"/>
              <a:t>“他仍然是贫困的，虽然他每天都是勤苦地工作着。”</a:t>
            </a:r>
            <a:endParaRPr lang="en-US" altLang="zh-CN" dirty="0"/>
          </a:p>
          <a:p>
            <a:pPr marL="914400" lvl="2" indent="0" algn="r">
              <a:buNone/>
            </a:pPr>
            <a:r>
              <a:rPr lang="en-US" altLang="zh-CN" dirty="0"/>
              <a:t>——</a:t>
            </a:r>
            <a:r>
              <a:rPr lang="zh-CN" altLang="en-US" dirty="0"/>
              <a:t>靳以</a:t>
            </a:r>
            <a:r>
              <a:rPr lang="en-US" altLang="zh-CN" dirty="0"/>
              <a:t>《</a:t>
            </a:r>
            <a:r>
              <a:rPr lang="zh-CN" altLang="en-US" dirty="0"/>
              <a:t>造车的人</a:t>
            </a:r>
            <a:r>
              <a:rPr lang="en-US" altLang="zh-CN" dirty="0"/>
              <a:t>》</a:t>
            </a:r>
            <a:endParaRPr lang="zh-CN" altLang="en-US" dirty="0"/>
          </a:p>
        </p:txBody>
      </p:sp>
    </p:spTree>
    <p:extLst>
      <p:ext uri="{BB962C8B-B14F-4D97-AF65-F5344CB8AC3E}">
        <p14:creationId xmlns:p14="http://schemas.microsoft.com/office/powerpoint/2010/main" val="3058778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lstStyle/>
          <a:p>
            <a:r>
              <a:rPr lang="zh-CN" altLang="en-US" dirty="0"/>
              <a:t>插语法：组织看似松散了一些，语义却较为严密</a:t>
            </a:r>
            <a:endParaRPr lang="en-US" altLang="zh-CN" dirty="0"/>
          </a:p>
          <a:p>
            <a:pPr lvl="1"/>
            <a:endParaRPr lang="en-US" altLang="zh-CN" dirty="0"/>
          </a:p>
          <a:p>
            <a:pPr lvl="1"/>
            <a:r>
              <a:rPr lang="zh-CN" altLang="en-US" dirty="0"/>
              <a:t>由传统的插在句前而可放在句子中间</a:t>
            </a:r>
            <a:endParaRPr lang="en-US" altLang="zh-CN" dirty="0"/>
          </a:p>
          <a:p>
            <a:pPr lvl="2"/>
            <a:endParaRPr lang="en-US" altLang="zh-CN" dirty="0"/>
          </a:p>
          <a:p>
            <a:pPr lvl="2"/>
            <a:r>
              <a:rPr lang="zh-CN" altLang="en-US" dirty="0"/>
              <a:t>“这样分配法可以算</a:t>
            </a:r>
            <a:r>
              <a:rPr lang="en-US" altLang="zh-CN" dirty="0"/>
              <a:t>——</a:t>
            </a:r>
            <a:r>
              <a:rPr lang="zh-CN" altLang="en-US" dirty="0"/>
              <a:t>在我的经验中</a:t>
            </a:r>
            <a:r>
              <a:rPr lang="en-US" altLang="zh-CN" dirty="0"/>
              <a:t>——</a:t>
            </a:r>
            <a:r>
              <a:rPr lang="zh-CN" altLang="en-US" dirty="0"/>
              <a:t>天下第一了。”</a:t>
            </a:r>
            <a:endParaRPr lang="en-US" altLang="zh-CN" dirty="0"/>
          </a:p>
          <a:p>
            <a:pPr marL="914400" lvl="2" indent="0" algn="r">
              <a:buNone/>
            </a:pPr>
            <a:r>
              <a:rPr lang="en-US" altLang="zh-CN" dirty="0"/>
              <a:t>——</a:t>
            </a:r>
            <a:r>
              <a:rPr lang="zh-CN" altLang="en-US" dirty="0"/>
              <a:t>老舍</a:t>
            </a:r>
            <a:r>
              <a:rPr lang="en-US" altLang="zh-CN" dirty="0"/>
              <a:t>《</a:t>
            </a:r>
            <a:r>
              <a:rPr lang="zh-CN" altLang="en-US" dirty="0"/>
              <a:t>想北平</a:t>
            </a:r>
            <a:r>
              <a:rPr lang="en-US" altLang="zh-CN" dirty="0"/>
              <a:t>》</a:t>
            </a:r>
          </a:p>
          <a:p>
            <a:pPr lvl="2"/>
            <a:endParaRPr lang="en-US" altLang="zh-CN" dirty="0"/>
          </a:p>
          <a:p>
            <a:pPr lvl="1"/>
            <a:r>
              <a:rPr lang="zh-CN" altLang="en-US" dirty="0"/>
              <a:t>由一般插进一两句不相干的话而可表示注释、补充</a:t>
            </a:r>
            <a:endParaRPr lang="en-US" altLang="zh-CN" dirty="0"/>
          </a:p>
          <a:p>
            <a:pPr lvl="2"/>
            <a:endParaRPr lang="en-US" altLang="zh-CN" dirty="0"/>
          </a:p>
          <a:p>
            <a:pPr lvl="2"/>
            <a:r>
              <a:rPr lang="zh-CN" altLang="en-US" dirty="0"/>
              <a:t>“一到‘跳吊’时分</a:t>
            </a:r>
            <a:r>
              <a:rPr lang="en-US" altLang="zh-CN" dirty="0"/>
              <a:t>——</a:t>
            </a:r>
            <a:r>
              <a:rPr lang="zh-CN" altLang="en-US" dirty="0"/>
              <a:t>‘跳’是动词，意义和‘跳加官’之‘跳’同</a:t>
            </a:r>
            <a:r>
              <a:rPr lang="en-US" altLang="zh-CN" dirty="0"/>
              <a:t>——</a:t>
            </a:r>
            <a:r>
              <a:rPr lang="zh-CN" altLang="en-US" dirty="0"/>
              <a:t>情形的松紧可就大不相同了。”</a:t>
            </a:r>
            <a:endParaRPr lang="en-US" altLang="zh-CN" dirty="0"/>
          </a:p>
          <a:p>
            <a:pPr marL="914400" lvl="2" indent="0" algn="r">
              <a:buNone/>
            </a:pPr>
            <a:r>
              <a:rPr lang="en-US" altLang="zh-CN" dirty="0"/>
              <a:t>——</a:t>
            </a:r>
            <a:r>
              <a:rPr lang="zh-CN" altLang="en-US" dirty="0"/>
              <a:t>鲁迅</a:t>
            </a:r>
            <a:r>
              <a:rPr lang="en-US" altLang="zh-CN" dirty="0"/>
              <a:t>《</a:t>
            </a:r>
            <a:r>
              <a:rPr lang="zh-CN" altLang="en-US" dirty="0"/>
              <a:t>女吊</a:t>
            </a:r>
            <a:r>
              <a:rPr lang="en-US" altLang="zh-CN" dirty="0"/>
              <a:t>》</a:t>
            </a:r>
            <a:endParaRPr lang="zh-CN" altLang="en-US" dirty="0"/>
          </a:p>
        </p:txBody>
      </p:sp>
    </p:spTree>
    <p:extLst>
      <p:ext uri="{BB962C8B-B14F-4D97-AF65-F5344CB8AC3E}">
        <p14:creationId xmlns:p14="http://schemas.microsoft.com/office/powerpoint/2010/main" val="1001698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被动句</a:t>
            </a:r>
            <a:endParaRPr lang="en-US" altLang="zh-CN" dirty="0"/>
          </a:p>
          <a:p>
            <a:pPr lvl="1"/>
            <a:endParaRPr lang="en-US" altLang="zh-CN" dirty="0"/>
          </a:p>
          <a:p>
            <a:pPr lvl="1"/>
            <a:r>
              <a:rPr lang="zh-CN" altLang="en-US" dirty="0"/>
              <a:t>表示被动的“被”字句</a:t>
            </a:r>
            <a:r>
              <a:rPr lang="zh-CN" altLang="en-US" b="1" dirty="0">
                <a:solidFill>
                  <a:srgbClr val="FF0000"/>
                </a:solidFill>
              </a:rPr>
              <a:t>不限于不愿意或不愉快的事情</a:t>
            </a:r>
            <a:r>
              <a:rPr lang="zh-CN" altLang="en-US" dirty="0"/>
              <a:t>（蒙受、遭受） </a:t>
            </a:r>
            <a:endParaRPr lang="en-US" altLang="zh-CN" dirty="0"/>
          </a:p>
          <a:p>
            <a:pPr lvl="1"/>
            <a:endParaRPr lang="en-US" altLang="zh-CN" dirty="0"/>
          </a:p>
          <a:p>
            <a:pPr lvl="2"/>
            <a:r>
              <a:rPr lang="zh-CN" altLang="en-US" dirty="0"/>
              <a:t>妆成每被秋娘妒</a:t>
            </a:r>
            <a:endParaRPr lang="en-US" altLang="zh-CN" dirty="0"/>
          </a:p>
          <a:p>
            <a:pPr lvl="2"/>
            <a:r>
              <a:rPr lang="zh-CN" altLang="en-US" dirty="0"/>
              <a:t>秦王复击轲，被八创</a:t>
            </a:r>
            <a:endParaRPr lang="en-US" altLang="zh-CN" dirty="0"/>
          </a:p>
          <a:p>
            <a:pPr lvl="1"/>
            <a:endParaRPr lang="en-US" altLang="zh-CN" dirty="0"/>
          </a:p>
          <a:p>
            <a:pPr lvl="1"/>
            <a:r>
              <a:rPr lang="zh-CN" altLang="en-US" dirty="0"/>
              <a:t>“河水被晚霞照得有些微红。”</a:t>
            </a:r>
            <a:r>
              <a:rPr lang="en-US" altLang="zh-CN" dirty="0"/>
              <a:t>——</a:t>
            </a:r>
            <a:r>
              <a:rPr lang="zh-CN" altLang="en-US" dirty="0"/>
              <a:t>老舍</a:t>
            </a:r>
            <a:r>
              <a:rPr lang="en-US" altLang="zh-CN" dirty="0"/>
              <a:t>《</a:t>
            </a:r>
            <a:r>
              <a:rPr lang="zh-CN" altLang="en-US" dirty="0"/>
              <a:t>骆驼祥子</a:t>
            </a:r>
            <a:r>
              <a:rPr lang="en-US" altLang="zh-CN" dirty="0"/>
              <a:t>》</a:t>
            </a:r>
          </a:p>
          <a:p>
            <a:pPr lvl="1"/>
            <a:r>
              <a:rPr lang="zh-CN" altLang="en-US" dirty="0"/>
              <a:t>“李成又被上级提拔到区上工作。”</a:t>
            </a:r>
            <a:r>
              <a:rPr lang="en-US" altLang="zh-CN" dirty="0"/>
              <a:t>——</a:t>
            </a:r>
            <a:r>
              <a:rPr lang="zh-CN" altLang="en-US" dirty="0"/>
              <a:t>赵树理</a:t>
            </a:r>
            <a:r>
              <a:rPr lang="en-US" altLang="zh-CN" dirty="0"/>
              <a:t>《</a:t>
            </a:r>
            <a:r>
              <a:rPr lang="zh-CN" altLang="en-US" dirty="0"/>
              <a:t>传家宝</a:t>
            </a:r>
            <a:r>
              <a:rPr lang="en-US" altLang="zh-CN" dirty="0"/>
              <a:t>》</a:t>
            </a:r>
          </a:p>
          <a:p>
            <a:pPr lvl="1"/>
            <a:r>
              <a:rPr lang="zh-CN" altLang="en-US" dirty="0"/>
              <a:t>“后湖便被我喜欢了。”</a:t>
            </a:r>
            <a:r>
              <a:rPr lang="en-US" altLang="zh-CN" dirty="0"/>
              <a:t>——</a:t>
            </a:r>
            <a:r>
              <a:rPr lang="zh-CN" altLang="en-US" dirty="0"/>
              <a:t>鲁彦</a:t>
            </a:r>
            <a:r>
              <a:rPr lang="en-US" altLang="zh-CN" dirty="0"/>
              <a:t>《</a:t>
            </a:r>
            <a:r>
              <a:rPr lang="zh-CN" altLang="en-US" dirty="0"/>
              <a:t>我们的太平洋</a:t>
            </a:r>
            <a:r>
              <a:rPr lang="en-US" altLang="zh-CN" dirty="0"/>
              <a:t>》</a:t>
            </a:r>
          </a:p>
        </p:txBody>
      </p:sp>
    </p:spTree>
    <p:extLst>
      <p:ext uri="{BB962C8B-B14F-4D97-AF65-F5344CB8AC3E}">
        <p14:creationId xmlns:p14="http://schemas.microsoft.com/office/powerpoint/2010/main" val="360079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“是” 字表示判断或起强调作用（如英语中</a:t>
            </a:r>
            <a:r>
              <a:rPr lang="en-US" altLang="zh-CN" dirty="0"/>
              <a:t>is/does</a:t>
            </a:r>
            <a:r>
              <a:rPr lang="zh-CN" altLang="en-US" dirty="0"/>
              <a:t>）</a:t>
            </a:r>
            <a:endParaRPr lang="en-US" altLang="zh-CN" dirty="0"/>
          </a:p>
          <a:p>
            <a:pPr lvl="1"/>
            <a:endParaRPr lang="en-US" altLang="zh-CN" dirty="0"/>
          </a:p>
          <a:p>
            <a:pPr lvl="1"/>
            <a:r>
              <a:rPr lang="zh-CN" altLang="en-US" dirty="0"/>
              <a:t>“雨虽暂时不下，地上是稀湿。”</a:t>
            </a:r>
            <a:endParaRPr lang="en-US" altLang="zh-CN" dirty="0"/>
          </a:p>
          <a:p>
            <a:pPr marL="457200" lvl="1" indent="0" algn="r">
              <a:buNone/>
            </a:pPr>
            <a:r>
              <a:rPr lang="en-US" altLang="zh-CN" dirty="0"/>
              <a:t>——</a:t>
            </a:r>
            <a:r>
              <a:rPr lang="zh-CN" altLang="en-US" dirty="0"/>
              <a:t>俞平伯</a:t>
            </a:r>
            <a:r>
              <a:rPr lang="en-US" altLang="zh-CN" dirty="0"/>
              <a:t>《</a:t>
            </a:r>
            <a:r>
              <a:rPr lang="zh-CN" altLang="en-US" dirty="0"/>
              <a:t>重过西园码头</a:t>
            </a:r>
            <a:r>
              <a:rPr lang="en-US" altLang="zh-CN" dirty="0"/>
              <a:t>》</a:t>
            </a:r>
          </a:p>
          <a:p>
            <a:pPr marL="457200" lvl="1" indent="0" algn="r">
              <a:buNone/>
            </a:pPr>
            <a:endParaRPr lang="en-US" altLang="zh-CN" dirty="0"/>
          </a:p>
          <a:p>
            <a:pPr lvl="1"/>
            <a:r>
              <a:rPr lang="zh-CN" altLang="en-US" dirty="0"/>
              <a:t>“啊！一个人的变化是太大了！”</a:t>
            </a:r>
            <a:endParaRPr lang="en-US" altLang="zh-CN" dirty="0"/>
          </a:p>
          <a:p>
            <a:pPr marL="457200" lvl="1" indent="0" algn="r">
              <a:buNone/>
            </a:pPr>
            <a:r>
              <a:rPr lang="en-US" altLang="zh-CN" dirty="0"/>
              <a:t>——</a:t>
            </a:r>
            <a:r>
              <a:rPr lang="zh-CN" altLang="en-US" dirty="0"/>
              <a:t>聂绀弩</a:t>
            </a:r>
            <a:r>
              <a:rPr lang="en-US" altLang="zh-CN" dirty="0"/>
              <a:t>《</a:t>
            </a:r>
            <a:r>
              <a:rPr lang="zh-CN" altLang="en-US" dirty="0"/>
              <a:t>怀南京</a:t>
            </a:r>
            <a:r>
              <a:rPr lang="en-US" altLang="zh-CN" dirty="0"/>
              <a:t>》</a:t>
            </a:r>
          </a:p>
        </p:txBody>
      </p:sp>
    </p:spTree>
    <p:extLst>
      <p:ext uri="{BB962C8B-B14F-4D97-AF65-F5344CB8AC3E}">
        <p14:creationId xmlns:p14="http://schemas.microsoft.com/office/powerpoint/2010/main" val="1769415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746A4-AF98-01BF-8C99-2B21EF8C983D}"/>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8909E699-B7C4-F3C7-D189-5DF280D73136}"/>
              </a:ext>
            </a:extLst>
          </p:cNvPr>
          <p:cNvSpPr>
            <a:spLocks noGrp="1"/>
          </p:cNvSpPr>
          <p:nvPr>
            <p:ph idx="1"/>
          </p:nvPr>
        </p:nvSpPr>
        <p:spPr/>
        <p:txBody>
          <a:bodyPr/>
          <a:lstStyle/>
          <a:p>
            <a:r>
              <a:rPr lang="zh-CN" altLang="en-US" dirty="0"/>
              <a:t>状语从句的后置</a:t>
            </a:r>
            <a:endParaRPr lang="en-US" altLang="zh-CN" dirty="0"/>
          </a:p>
          <a:p>
            <a:pPr lvl="1"/>
            <a:endParaRPr lang="en-US" altLang="zh-CN" dirty="0"/>
          </a:p>
          <a:p>
            <a:pPr lvl="1"/>
            <a:r>
              <a:rPr lang="zh-CN" altLang="en-US" dirty="0"/>
              <a:t>“过去的几十年里我的生活一直非常宁静。这是我自己选择的一种生活方式，因为我不善于与人交往；因为我希望工作，喜欢安静；也因为我身体不很好，需要休息。”</a:t>
            </a:r>
            <a:endParaRPr lang="en-US" altLang="zh-CN" dirty="0"/>
          </a:p>
          <a:p>
            <a:pPr marL="457200" lvl="1" indent="0" algn="r">
              <a:buNone/>
            </a:pPr>
            <a:r>
              <a:rPr lang="en-US" altLang="zh-CN" dirty="0"/>
              <a:t>——</a:t>
            </a:r>
            <a:r>
              <a:rPr lang="zh-CN" altLang="en-US" dirty="0"/>
              <a:t>选自</a:t>
            </a:r>
            <a:r>
              <a:rPr lang="en-US" altLang="zh-CN" dirty="0"/>
              <a:t>《</a:t>
            </a:r>
            <a:r>
              <a:rPr lang="zh-CN" altLang="en-US" dirty="0"/>
              <a:t>飘</a:t>
            </a:r>
            <a:r>
              <a:rPr lang="en-US" altLang="zh-CN" dirty="0"/>
              <a:t>》</a:t>
            </a:r>
            <a:r>
              <a:rPr lang="zh-CN" altLang="en-US" dirty="0"/>
              <a:t>的作者简介（外语教学与研究出版社，</a:t>
            </a:r>
            <a:r>
              <a:rPr lang="en-US" altLang="zh-CN" dirty="0"/>
              <a:t>1992</a:t>
            </a:r>
            <a:r>
              <a:rPr lang="zh-CN" altLang="en-US" dirty="0"/>
              <a:t>）</a:t>
            </a:r>
            <a:endParaRPr lang="en-US" altLang="zh-CN" dirty="0"/>
          </a:p>
          <a:p>
            <a:pPr lvl="1"/>
            <a:endParaRPr lang="en-US" altLang="zh-CN" dirty="0"/>
          </a:p>
          <a:p>
            <a:pPr lvl="1"/>
            <a:r>
              <a:rPr lang="zh-CN" altLang="en-US" dirty="0"/>
              <a:t>翻译中篇章语境的需要：信写到这里，作者忽然觉得有补说“原因”的必要，因此尊重原义，只有把三个原因状语从句写到主句的后边了</a:t>
            </a:r>
            <a:endParaRPr lang="zh-CN" altLang="zh-CN" dirty="0"/>
          </a:p>
        </p:txBody>
      </p:sp>
    </p:spTree>
    <p:extLst>
      <p:ext uri="{BB962C8B-B14F-4D97-AF65-F5344CB8AC3E}">
        <p14:creationId xmlns:p14="http://schemas.microsoft.com/office/powerpoint/2010/main" val="268296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9AEE4-F575-2C5C-3613-572910A4B816}"/>
              </a:ext>
            </a:extLst>
          </p:cNvPr>
          <p:cNvSpPr>
            <a:spLocks noGrp="1"/>
          </p:cNvSpPr>
          <p:nvPr>
            <p:ph type="title"/>
          </p:nvPr>
        </p:nvSpPr>
        <p:spPr/>
        <p:txBody>
          <a:bodyPr/>
          <a:lstStyle/>
          <a:p>
            <a:pPr algn="ctr"/>
            <a:r>
              <a:rPr lang="zh-CN" altLang="en-US" dirty="0"/>
              <a:t>目录</a:t>
            </a:r>
          </a:p>
        </p:txBody>
      </p:sp>
      <p:sp>
        <p:nvSpPr>
          <p:cNvPr id="3" name="内容占位符 2">
            <a:extLst>
              <a:ext uri="{FF2B5EF4-FFF2-40B4-BE49-F238E27FC236}">
                <a16:creationId xmlns:a16="http://schemas.microsoft.com/office/drawing/2014/main" id="{EBE22FB7-C055-5850-DEF1-1BEF173C4F0B}"/>
              </a:ext>
            </a:extLst>
          </p:cNvPr>
          <p:cNvSpPr>
            <a:spLocks noGrp="1"/>
          </p:cNvSpPr>
          <p:nvPr>
            <p:ph idx="1"/>
          </p:nvPr>
        </p:nvSpPr>
        <p:spPr>
          <a:xfrm>
            <a:off x="838200" y="2143125"/>
            <a:ext cx="10515600" cy="4033838"/>
          </a:xfrm>
        </p:spPr>
        <p:txBody>
          <a:bodyPr>
            <a:normAutofit/>
          </a:bodyPr>
          <a:lstStyle/>
          <a:p>
            <a:r>
              <a:rPr lang="zh-CN" altLang="en-US" sz="3200" dirty="0"/>
              <a:t>引子</a:t>
            </a:r>
            <a:endParaRPr lang="en-US" altLang="zh-CN" sz="3200" dirty="0"/>
          </a:p>
          <a:p>
            <a:endParaRPr lang="en-US" altLang="zh-CN" sz="3200" dirty="0"/>
          </a:p>
          <a:p>
            <a:r>
              <a:rPr lang="zh-CN" altLang="en-US" sz="3200" dirty="0"/>
              <a:t>汉语欧化的语言学特征</a:t>
            </a:r>
            <a:endParaRPr lang="en-US" altLang="zh-CN" sz="3200" dirty="0"/>
          </a:p>
          <a:p>
            <a:endParaRPr lang="en-US" altLang="zh-CN" sz="3200" dirty="0"/>
          </a:p>
          <a:p>
            <a:r>
              <a:rPr lang="zh-CN" altLang="en-US" sz="3200" dirty="0"/>
              <a:t>如何看待汉语欧化</a:t>
            </a:r>
          </a:p>
        </p:txBody>
      </p:sp>
    </p:spTree>
    <p:extLst>
      <p:ext uri="{BB962C8B-B14F-4D97-AF65-F5344CB8AC3E}">
        <p14:creationId xmlns:p14="http://schemas.microsoft.com/office/powerpoint/2010/main" val="1161477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746A4-AF98-01BF-8C99-2B21EF8C983D}"/>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8909E699-B7C4-F3C7-D189-5DF280D73136}"/>
              </a:ext>
            </a:extLst>
          </p:cNvPr>
          <p:cNvSpPr>
            <a:spLocks noGrp="1"/>
          </p:cNvSpPr>
          <p:nvPr>
            <p:ph idx="1"/>
          </p:nvPr>
        </p:nvSpPr>
        <p:spPr/>
        <p:txBody>
          <a:bodyPr>
            <a:normAutofit/>
          </a:bodyPr>
          <a:lstStyle/>
          <a:p>
            <a:r>
              <a:rPr lang="zh-CN" altLang="en-US" dirty="0"/>
              <a:t>状语从句的后置</a:t>
            </a:r>
            <a:endParaRPr lang="en-US" altLang="zh-CN" dirty="0"/>
          </a:p>
          <a:p>
            <a:pPr lvl="1"/>
            <a:endParaRPr lang="en-US" altLang="zh-CN" dirty="0"/>
          </a:p>
          <a:p>
            <a:pPr lvl="1"/>
            <a:r>
              <a:rPr lang="zh-CN" altLang="en-US" dirty="0"/>
              <a:t>“再往前走就是春天了，如果进到天山这里还像秋天的话。”</a:t>
            </a:r>
            <a:endParaRPr lang="en-US" altLang="zh-CN" dirty="0"/>
          </a:p>
          <a:p>
            <a:pPr lvl="2"/>
            <a:r>
              <a:rPr lang="zh-CN" altLang="en-US" b="1" dirty="0">
                <a:solidFill>
                  <a:srgbClr val="FF0000"/>
                </a:solidFill>
              </a:rPr>
              <a:t>条件状语</a:t>
            </a:r>
            <a:r>
              <a:rPr lang="zh-CN" altLang="en-US" dirty="0"/>
              <a:t>从句后置</a:t>
            </a:r>
            <a:endParaRPr lang="en-US" altLang="zh-CN" dirty="0"/>
          </a:p>
          <a:p>
            <a:pPr lvl="2"/>
            <a:endParaRPr lang="en-US" altLang="zh-CN" dirty="0"/>
          </a:p>
          <a:p>
            <a:pPr lvl="1"/>
            <a:r>
              <a:rPr lang="zh-CN" altLang="en-US" dirty="0"/>
              <a:t>“鱼化石毕竟还是没有真正生命的东西，它虽然栩栩如生。”</a:t>
            </a:r>
            <a:endParaRPr lang="en-US" altLang="zh-CN" dirty="0"/>
          </a:p>
          <a:p>
            <a:pPr lvl="2"/>
            <a:r>
              <a:rPr lang="zh-CN" altLang="en-US" b="1" dirty="0">
                <a:solidFill>
                  <a:srgbClr val="FF0000"/>
                </a:solidFill>
              </a:rPr>
              <a:t>让步状语</a:t>
            </a:r>
            <a:r>
              <a:rPr lang="zh-CN" altLang="en-US" dirty="0"/>
              <a:t>从句后置</a:t>
            </a:r>
            <a:endParaRPr lang="en-US" altLang="zh-CN" dirty="0"/>
          </a:p>
          <a:p>
            <a:pPr marL="457200" lvl="1" indent="0" algn="r">
              <a:buNone/>
            </a:pPr>
            <a:r>
              <a:rPr lang="en-US" altLang="zh-CN" dirty="0"/>
              <a:t>——</a:t>
            </a:r>
            <a:r>
              <a:rPr lang="zh-CN" altLang="en-US" dirty="0"/>
              <a:t>选自</a:t>
            </a:r>
            <a:r>
              <a:rPr lang="en-US" altLang="zh-CN" dirty="0"/>
              <a:t>《</a:t>
            </a:r>
            <a:r>
              <a:rPr lang="zh-CN" altLang="en-US" dirty="0"/>
              <a:t>现代汉语修辞学</a:t>
            </a:r>
            <a:r>
              <a:rPr lang="en-US" altLang="zh-CN" dirty="0"/>
              <a:t>》</a:t>
            </a:r>
            <a:r>
              <a:rPr lang="zh-CN" altLang="en-US" dirty="0"/>
              <a:t>（吉林人民出版社，</a:t>
            </a:r>
            <a:r>
              <a:rPr lang="en-US" altLang="zh-CN" dirty="0"/>
              <a:t>1984</a:t>
            </a:r>
            <a:r>
              <a:rPr lang="zh-CN" altLang="en-US" dirty="0"/>
              <a:t>）</a:t>
            </a:r>
            <a:endParaRPr lang="en-US" altLang="zh-CN" dirty="0"/>
          </a:p>
          <a:p>
            <a:pPr lvl="1"/>
            <a:endParaRPr lang="en-US" altLang="zh-CN" dirty="0"/>
          </a:p>
          <a:p>
            <a:pPr lvl="1"/>
            <a:r>
              <a:rPr lang="zh-CN" altLang="en-US" dirty="0"/>
              <a:t>倒装为了强调或出于作者或说者的心理作用，使语气委婉，免得武断</a:t>
            </a:r>
            <a:endParaRPr lang="zh-CN" altLang="zh-CN" dirty="0"/>
          </a:p>
        </p:txBody>
      </p:sp>
    </p:spTree>
    <p:extLst>
      <p:ext uri="{BB962C8B-B14F-4D97-AF65-F5344CB8AC3E}">
        <p14:creationId xmlns:p14="http://schemas.microsoft.com/office/powerpoint/2010/main" val="41416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7C5E0-EF5F-EC67-023D-3030783067F1}"/>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79723D6D-0283-D866-DD80-0C4089C83C1F}"/>
              </a:ext>
            </a:extLst>
          </p:cNvPr>
          <p:cNvSpPr>
            <a:spLocks noGrp="1"/>
          </p:cNvSpPr>
          <p:nvPr>
            <p:ph idx="1"/>
          </p:nvPr>
        </p:nvSpPr>
        <p:spPr/>
        <p:txBody>
          <a:bodyPr>
            <a:normAutofit/>
          </a:bodyPr>
          <a:lstStyle/>
          <a:p>
            <a:r>
              <a:rPr lang="zh-CN" altLang="en-US" dirty="0"/>
              <a:t>定语容量的增加</a:t>
            </a:r>
            <a:endParaRPr lang="en-US" altLang="zh-CN" dirty="0"/>
          </a:p>
          <a:p>
            <a:pPr lvl="1"/>
            <a:endParaRPr lang="en-US" altLang="zh-CN" dirty="0"/>
          </a:p>
          <a:p>
            <a:pPr lvl="1"/>
            <a:r>
              <a:rPr lang="zh-CN" altLang="en-US" dirty="0"/>
              <a:t>汉语的长定语通常后置，用逗号隔开，使其成为句法上</a:t>
            </a:r>
            <a:r>
              <a:rPr lang="zh-CN" altLang="en-US" b="1" dirty="0">
                <a:solidFill>
                  <a:srgbClr val="FF0000"/>
                </a:solidFill>
              </a:rPr>
              <a:t>简练的小短句</a:t>
            </a:r>
            <a:endParaRPr lang="en-US" altLang="zh-CN" b="1" dirty="0">
              <a:solidFill>
                <a:srgbClr val="FF0000"/>
              </a:solidFill>
            </a:endParaRPr>
          </a:p>
          <a:p>
            <a:pPr lvl="1"/>
            <a:endParaRPr lang="en-US" altLang="zh-CN" dirty="0"/>
          </a:p>
          <a:p>
            <a:pPr lvl="1"/>
            <a:r>
              <a:rPr lang="zh-CN" altLang="en-US" dirty="0"/>
              <a:t>这姑娘长得漂亮，鹅蛋形脸，两眼又深又黑，披着又长又密的长发。</a:t>
            </a:r>
            <a:endParaRPr lang="en-US" altLang="zh-CN" dirty="0"/>
          </a:p>
          <a:p>
            <a:pPr lvl="1"/>
            <a:endParaRPr lang="en-US" altLang="zh-CN" dirty="0"/>
          </a:p>
          <a:p>
            <a:pPr lvl="1"/>
            <a:r>
              <a:rPr lang="zh-CN" altLang="en-US" dirty="0"/>
              <a:t>长定语最早出现在有海外留学经历的学者的文章中</a:t>
            </a:r>
            <a:endParaRPr lang="en-US" altLang="zh-CN" dirty="0"/>
          </a:p>
        </p:txBody>
      </p:sp>
    </p:spTree>
    <p:extLst>
      <p:ext uri="{BB962C8B-B14F-4D97-AF65-F5344CB8AC3E}">
        <p14:creationId xmlns:p14="http://schemas.microsoft.com/office/powerpoint/2010/main" val="3873549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7C5E0-EF5F-EC67-023D-3030783067F1}"/>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79723D6D-0283-D866-DD80-0C4089C83C1F}"/>
              </a:ext>
            </a:extLst>
          </p:cNvPr>
          <p:cNvSpPr>
            <a:spLocks noGrp="1"/>
          </p:cNvSpPr>
          <p:nvPr>
            <p:ph idx="1"/>
          </p:nvPr>
        </p:nvSpPr>
        <p:spPr/>
        <p:txBody>
          <a:bodyPr>
            <a:normAutofit/>
          </a:bodyPr>
          <a:lstStyle/>
          <a:p>
            <a:r>
              <a:rPr lang="zh-CN" altLang="en-US" dirty="0"/>
              <a:t>定语容量的增加</a:t>
            </a:r>
            <a:endParaRPr lang="en-US" altLang="zh-CN" dirty="0"/>
          </a:p>
          <a:p>
            <a:pPr lvl="1"/>
            <a:endParaRPr lang="en-US" altLang="zh-CN" dirty="0"/>
          </a:p>
          <a:p>
            <a:pPr lvl="1"/>
            <a:r>
              <a:rPr lang="zh-CN" altLang="en-US" dirty="0"/>
              <a:t>在英文中，中心名词可由</a:t>
            </a:r>
            <a:r>
              <a:rPr lang="zh-CN" altLang="en-US" b="1" dirty="0">
                <a:solidFill>
                  <a:srgbClr val="FF0000"/>
                </a:solidFill>
              </a:rPr>
              <a:t>定语从句</a:t>
            </a:r>
            <a:r>
              <a:rPr lang="zh-CN" altLang="en-US" dirty="0"/>
              <a:t>来修饰，从句可以相当的复杂</a:t>
            </a:r>
            <a:endParaRPr lang="en-US" altLang="zh-CN" dirty="0"/>
          </a:p>
          <a:p>
            <a:pPr lvl="1"/>
            <a:r>
              <a:rPr lang="zh-CN" altLang="en-US" dirty="0"/>
              <a:t>这类在传统中文被视为生硬、累赘的表达大量出现在现代汉语语料中</a:t>
            </a:r>
            <a:endParaRPr lang="en-US" altLang="zh-CN" dirty="0"/>
          </a:p>
          <a:p>
            <a:pPr lvl="1"/>
            <a:endParaRPr lang="en-US" altLang="zh-CN" dirty="0"/>
          </a:p>
          <a:p>
            <a:pPr lvl="2"/>
            <a:r>
              <a:rPr lang="zh-CN" altLang="en-US" dirty="0"/>
              <a:t>各样颜色的灯光，不仅把壁上的画屏和神龛上穿戴清代朝服的高家历代祖先的画像照得非常明亮，连方块砖铺砌的土地的接痕也看得很清楚。</a:t>
            </a:r>
            <a:endParaRPr lang="en-US" altLang="zh-CN" dirty="0"/>
          </a:p>
          <a:p>
            <a:pPr marL="914400" lvl="2" indent="0" algn="r">
              <a:buNone/>
            </a:pPr>
            <a:r>
              <a:rPr lang="en-US" altLang="zh-CN" dirty="0"/>
              <a:t>——</a:t>
            </a:r>
            <a:r>
              <a:rPr lang="zh-CN" altLang="en-US" dirty="0"/>
              <a:t>巴金</a:t>
            </a:r>
            <a:r>
              <a:rPr lang="en-US" altLang="zh-CN" dirty="0"/>
              <a:t>《</a:t>
            </a:r>
            <a:r>
              <a:rPr lang="zh-CN" altLang="en-US" dirty="0"/>
              <a:t>家</a:t>
            </a:r>
            <a:r>
              <a:rPr lang="en-US" altLang="zh-CN" dirty="0"/>
              <a:t>》</a:t>
            </a:r>
          </a:p>
          <a:p>
            <a:pPr marL="914400" lvl="2" indent="0" algn="r">
              <a:buNone/>
            </a:pPr>
            <a:endParaRPr lang="en-US" altLang="zh-CN" dirty="0"/>
          </a:p>
          <a:p>
            <a:pPr lvl="2" algn="just"/>
            <a:r>
              <a:rPr lang="zh-CN" altLang="en-US" sz="2000" dirty="0"/>
              <a:t>父亲就这样奔向了耸立在故乡通红的高粱地里属于他的那块无字的青石墓碑。</a:t>
            </a:r>
            <a:endParaRPr lang="en-US" altLang="zh-CN" dirty="0"/>
          </a:p>
          <a:p>
            <a:pPr marL="914400" lvl="2" indent="0" algn="r">
              <a:buNone/>
            </a:pPr>
            <a:r>
              <a:rPr lang="en-US" altLang="zh-CN" sz="2000" dirty="0"/>
              <a:t>——</a:t>
            </a:r>
            <a:r>
              <a:rPr lang="zh-CN" altLang="en-US" sz="2000" dirty="0"/>
              <a:t>莫言</a:t>
            </a:r>
            <a:r>
              <a:rPr lang="en-US" altLang="zh-CN" sz="2000" dirty="0"/>
              <a:t>《</a:t>
            </a:r>
            <a:r>
              <a:rPr lang="zh-CN" altLang="en-US" sz="2000" dirty="0"/>
              <a:t>红高粱</a:t>
            </a:r>
            <a:r>
              <a:rPr lang="en-US" altLang="zh-CN" sz="2000" dirty="0"/>
              <a:t>》</a:t>
            </a:r>
          </a:p>
        </p:txBody>
      </p:sp>
    </p:spTree>
    <p:extLst>
      <p:ext uri="{BB962C8B-B14F-4D97-AF65-F5344CB8AC3E}">
        <p14:creationId xmlns:p14="http://schemas.microsoft.com/office/powerpoint/2010/main" val="432540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其他层面的汉语欧化</a:t>
            </a:r>
            <a:br>
              <a:rPr lang="en-US" altLang="zh-CN" dirty="0"/>
            </a:br>
            <a:endParaRPr lang="zh-CN" altLang="en-US" dirty="0"/>
          </a:p>
        </p:txBody>
      </p:sp>
    </p:spTree>
    <p:extLst>
      <p:ext uri="{BB962C8B-B14F-4D97-AF65-F5344CB8AC3E}">
        <p14:creationId xmlns:p14="http://schemas.microsoft.com/office/powerpoint/2010/main" val="376470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AB789B-416B-493A-9A4F-64F1266DF096}"/>
              </a:ext>
            </a:extLst>
          </p:cNvPr>
          <p:cNvSpPr>
            <a:spLocks noGrp="1"/>
          </p:cNvSpPr>
          <p:nvPr>
            <p:ph type="title"/>
          </p:nvPr>
        </p:nvSpPr>
        <p:spPr/>
        <p:txBody>
          <a:bodyPr/>
          <a:lstStyle/>
          <a:p>
            <a:r>
              <a:rPr lang="zh-CN" altLang="en-US" dirty="0"/>
              <a:t>汉语语篇结构特征</a:t>
            </a:r>
          </a:p>
        </p:txBody>
      </p:sp>
      <p:sp>
        <p:nvSpPr>
          <p:cNvPr id="5" name="内容占位符 4">
            <a:extLst>
              <a:ext uri="{FF2B5EF4-FFF2-40B4-BE49-F238E27FC236}">
                <a16:creationId xmlns:a16="http://schemas.microsoft.com/office/drawing/2014/main" id="{85588407-A130-4169-A5F7-68C48C2DFC0A}"/>
              </a:ext>
            </a:extLst>
          </p:cNvPr>
          <p:cNvSpPr>
            <a:spLocks noGrp="1"/>
          </p:cNvSpPr>
          <p:nvPr>
            <p:ph idx="1"/>
          </p:nvPr>
        </p:nvSpPr>
        <p:spPr/>
        <p:txBody>
          <a:bodyPr/>
          <a:lstStyle/>
          <a:p>
            <a:r>
              <a:rPr lang="zh-CN" altLang="en-US" dirty="0"/>
              <a:t>汉语是</a:t>
            </a:r>
            <a:r>
              <a:rPr lang="zh-CN" altLang="en-US" b="1" dirty="0">
                <a:solidFill>
                  <a:srgbClr val="FF0000"/>
                </a:solidFill>
              </a:rPr>
              <a:t>孤立语</a:t>
            </a:r>
            <a:r>
              <a:rPr lang="zh-CN" altLang="en-US" dirty="0"/>
              <a:t>，没有严格的外形变化或显性的词类分别</a:t>
            </a:r>
            <a:endParaRPr lang="en-US" altLang="zh-CN" dirty="0"/>
          </a:p>
          <a:p>
            <a:r>
              <a:rPr lang="zh-CN" altLang="en-US" dirty="0"/>
              <a:t>汉语</a:t>
            </a:r>
            <a:r>
              <a:rPr lang="zh-CN" altLang="en-US" b="1" dirty="0">
                <a:solidFill>
                  <a:srgbClr val="FF0000"/>
                </a:solidFill>
              </a:rPr>
              <a:t>以动词为中心</a:t>
            </a:r>
            <a:r>
              <a:rPr lang="zh-CN" altLang="en-US" dirty="0"/>
              <a:t>，以时间逻辑事理为顺序，</a:t>
            </a:r>
            <a:r>
              <a:rPr lang="zh-CN" altLang="en-US" b="1" dirty="0">
                <a:solidFill>
                  <a:srgbClr val="FF0000"/>
                </a:solidFill>
              </a:rPr>
              <a:t>横向铺叙</a:t>
            </a:r>
            <a:endParaRPr lang="en-US" altLang="zh-CN" b="1" dirty="0">
              <a:solidFill>
                <a:srgbClr val="FF0000"/>
              </a:solidFill>
            </a:endParaRPr>
          </a:p>
          <a:p>
            <a:r>
              <a:rPr lang="zh-CN" altLang="en-US" dirty="0"/>
              <a:t>汉语的造句</a:t>
            </a:r>
            <a:r>
              <a:rPr lang="zh-CN" altLang="en-US" b="1" dirty="0">
                <a:solidFill>
                  <a:srgbClr val="FF0000"/>
                </a:solidFill>
              </a:rPr>
              <a:t>不注重空间构架的完整 </a:t>
            </a:r>
            <a:r>
              <a:rPr lang="zh-CN" altLang="en-US" dirty="0"/>
              <a:t>，而是追求流动的韵律 、节奏，不滞于形，以意统形 ，自上而下是一个</a:t>
            </a:r>
            <a:r>
              <a:rPr lang="zh-CN" altLang="en-US" b="1" dirty="0">
                <a:solidFill>
                  <a:srgbClr val="FF0000"/>
                </a:solidFill>
              </a:rPr>
              <a:t>形散意合</a:t>
            </a:r>
            <a:r>
              <a:rPr lang="zh-CN" altLang="en-US" dirty="0"/>
              <a:t>的系统</a:t>
            </a:r>
          </a:p>
        </p:txBody>
      </p:sp>
    </p:spTree>
    <p:extLst>
      <p:ext uri="{BB962C8B-B14F-4D97-AF65-F5344CB8AC3E}">
        <p14:creationId xmlns:p14="http://schemas.microsoft.com/office/powerpoint/2010/main" val="2521527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AB789B-416B-493A-9A4F-64F1266DF096}"/>
              </a:ext>
            </a:extLst>
          </p:cNvPr>
          <p:cNvSpPr>
            <a:spLocks noGrp="1"/>
          </p:cNvSpPr>
          <p:nvPr>
            <p:ph type="title"/>
          </p:nvPr>
        </p:nvSpPr>
        <p:spPr/>
        <p:txBody>
          <a:bodyPr/>
          <a:lstStyle/>
          <a:p>
            <a:r>
              <a:rPr lang="zh-CN" altLang="en-US" dirty="0"/>
              <a:t>汉语语篇结构特征</a:t>
            </a:r>
          </a:p>
        </p:txBody>
      </p:sp>
      <p:sp>
        <p:nvSpPr>
          <p:cNvPr id="5" name="内容占位符 4">
            <a:extLst>
              <a:ext uri="{FF2B5EF4-FFF2-40B4-BE49-F238E27FC236}">
                <a16:creationId xmlns:a16="http://schemas.microsoft.com/office/drawing/2014/main" id="{85588407-A130-4169-A5F7-68C48C2DFC0A}"/>
              </a:ext>
            </a:extLst>
          </p:cNvPr>
          <p:cNvSpPr>
            <a:spLocks noGrp="1"/>
          </p:cNvSpPr>
          <p:nvPr>
            <p:ph idx="1"/>
          </p:nvPr>
        </p:nvSpPr>
        <p:spPr/>
        <p:txBody>
          <a:bodyPr/>
          <a:lstStyle/>
          <a:p>
            <a:r>
              <a:rPr lang="zh-CN" altLang="en-US" dirty="0"/>
              <a:t>“阿</a:t>
            </a:r>
            <a:r>
              <a:rPr lang="en-US" altLang="zh-CN" dirty="0"/>
              <a:t>Q</a:t>
            </a:r>
            <a:r>
              <a:rPr lang="zh-CN" altLang="en-US" dirty="0"/>
              <a:t>没有家，住在未庄的土谷祠里；也没有固定的职业，只给人家做短工，割麦便割麦，舂米便舂米，撑船便撑船。 ”</a:t>
            </a:r>
            <a:endParaRPr lang="en-US" altLang="zh-CN" dirty="0"/>
          </a:p>
          <a:p>
            <a:r>
              <a:rPr lang="zh-CN" altLang="en-US" dirty="0"/>
              <a:t>该句一方面充满大量的</a:t>
            </a:r>
            <a:r>
              <a:rPr lang="zh-CN" altLang="en-US" b="1" dirty="0">
                <a:solidFill>
                  <a:srgbClr val="FF0000"/>
                </a:solidFill>
              </a:rPr>
              <a:t>重复</a:t>
            </a:r>
            <a:r>
              <a:rPr lang="zh-CN" altLang="en-US" dirty="0"/>
              <a:t>，另一方面又有大量的</a:t>
            </a:r>
            <a:r>
              <a:rPr lang="zh-CN" altLang="en-US" b="1" dirty="0">
                <a:solidFill>
                  <a:srgbClr val="FF0000"/>
                </a:solidFill>
              </a:rPr>
              <a:t>省略</a:t>
            </a:r>
            <a:r>
              <a:rPr lang="zh-CN" altLang="en-US" dirty="0"/>
              <a:t>，这一</a:t>
            </a:r>
            <a:r>
              <a:rPr lang="zh-CN" altLang="en-US" b="1" dirty="0">
                <a:solidFill>
                  <a:srgbClr val="FF0000"/>
                </a:solidFill>
              </a:rPr>
              <a:t>松散脱落</a:t>
            </a:r>
            <a:r>
              <a:rPr lang="zh-CN" altLang="en-US" dirty="0"/>
              <a:t>、生动活泼的语言组织形式表现出汉语言语结构的典型特点，若用英语的造句规范是无法解释的。</a:t>
            </a:r>
            <a:endParaRPr lang="en-US" altLang="zh-CN" dirty="0"/>
          </a:p>
          <a:p>
            <a:endParaRPr lang="en-US" altLang="zh-CN" dirty="0"/>
          </a:p>
          <a:p>
            <a:r>
              <a:rPr lang="en-US" altLang="zh-CN" dirty="0"/>
              <a:t>“Ah Q has no home,</a:t>
            </a:r>
            <a:r>
              <a:rPr lang="zh-CN" altLang="en-US" dirty="0"/>
              <a:t> </a:t>
            </a:r>
            <a:r>
              <a:rPr lang="en-US" altLang="zh-CN" dirty="0">
                <a:solidFill>
                  <a:srgbClr val="FF0000"/>
                </a:solidFill>
              </a:rPr>
              <a:t>so</a:t>
            </a:r>
            <a:r>
              <a:rPr lang="zh-CN" altLang="en-US" dirty="0">
                <a:solidFill>
                  <a:srgbClr val="FF0000"/>
                </a:solidFill>
              </a:rPr>
              <a:t> </a:t>
            </a:r>
            <a:r>
              <a:rPr lang="en-US" altLang="zh-CN" dirty="0">
                <a:solidFill>
                  <a:srgbClr val="FF0000"/>
                </a:solidFill>
              </a:rPr>
              <a:t>he </a:t>
            </a:r>
            <a:r>
              <a:rPr lang="en-US" altLang="zh-CN" dirty="0"/>
              <a:t>lives in </a:t>
            </a:r>
            <a:r>
              <a:rPr lang="zh-CN" altLang="en-US" dirty="0"/>
              <a:t>未庄的土谷祠里</a:t>
            </a:r>
            <a:r>
              <a:rPr lang="en-US" altLang="zh-CN" dirty="0"/>
              <a:t>. </a:t>
            </a:r>
            <a:r>
              <a:rPr lang="en-US" altLang="zh-CN" dirty="0">
                <a:solidFill>
                  <a:srgbClr val="FF0000"/>
                </a:solidFill>
              </a:rPr>
              <a:t>He </a:t>
            </a:r>
            <a:r>
              <a:rPr lang="en-US" altLang="zh-CN" dirty="0"/>
              <a:t>also has no job, </a:t>
            </a:r>
            <a:r>
              <a:rPr lang="en-US" altLang="zh-CN" dirty="0">
                <a:solidFill>
                  <a:srgbClr val="FF0000"/>
                </a:solidFill>
              </a:rPr>
              <a:t>but</a:t>
            </a:r>
            <a:r>
              <a:rPr lang="en-US" altLang="zh-CN" dirty="0"/>
              <a:t> works for other people. </a:t>
            </a:r>
            <a:r>
              <a:rPr lang="en-US" altLang="zh-CN" dirty="0">
                <a:solidFill>
                  <a:srgbClr val="FF0000"/>
                </a:solidFill>
              </a:rPr>
              <a:t>If they tell him to </a:t>
            </a:r>
            <a:r>
              <a:rPr lang="zh-CN" altLang="en-US" dirty="0"/>
              <a:t>割麦</a:t>
            </a:r>
            <a:r>
              <a:rPr lang="en-US" altLang="zh-CN" dirty="0"/>
              <a:t>, </a:t>
            </a:r>
            <a:r>
              <a:rPr lang="en-US" altLang="zh-CN" dirty="0">
                <a:solidFill>
                  <a:srgbClr val="FF0000"/>
                </a:solidFill>
              </a:rPr>
              <a:t>he </a:t>
            </a:r>
            <a:r>
              <a:rPr lang="zh-CN" altLang="en-US" dirty="0"/>
              <a:t>割麦</a:t>
            </a:r>
            <a:r>
              <a:rPr lang="en-US" altLang="zh-CN" dirty="0"/>
              <a:t>s,</a:t>
            </a:r>
            <a:r>
              <a:rPr lang="zh-CN" altLang="en-US" dirty="0"/>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they</a:t>
            </a:r>
            <a:r>
              <a:rPr lang="zh-CN" altLang="en-US" dirty="0">
                <a:solidFill>
                  <a:srgbClr val="FF0000"/>
                </a:solidFill>
              </a:rPr>
              <a:t> </a:t>
            </a:r>
            <a:r>
              <a:rPr lang="en-US" altLang="zh-CN" dirty="0">
                <a:solidFill>
                  <a:srgbClr val="FF0000"/>
                </a:solidFill>
              </a:rPr>
              <a:t>tell</a:t>
            </a:r>
            <a:r>
              <a:rPr lang="zh-CN" altLang="en-US" dirty="0">
                <a:solidFill>
                  <a:srgbClr val="FF0000"/>
                </a:solidFill>
              </a:rPr>
              <a:t> </a:t>
            </a:r>
            <a:r>
              <a:rPr lang="en-US" altLang="zh-CN" dirty="0">
                <a:solidFill>
                  <a:srgbClr val="FF0000"/>
                </a:solidFill>
              </a:rPr>
              <a:t>him</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zh-CN" altLang="en-US" dirty="0"/>
              <a:t>舂米</a:t>
            </a:r>
            <a:r>
              <a:rPr lang="en-US" altLang="zh-CN" dirty="0"/>
              <a:t>, </a:t>
            </a:r>
            <a:r>
              <a:rPr lang="en-US" altLang="zh-CN" dirty="0">
                <a:solidFill>
                  <a:srgbClr val="FF0000"/>
                </a:solidFill>
              </a:rPr>
              <a:t>he </a:t>
            </a:r>
            <a:r>
              <a:rPr lang="zh-CN" altLang="en-US" dirty="0"/>
              <a:t>舂米</a:t>
            </a:r>
            <a:r>
              <a:rPr lang="en-US" altLang="zh-CN" dirty="0"/>
              <a:t>s,</a:t>
            </a:r>
            <a:r>
              <a:rPr lang="zh-CN" altLang="en-US" dirty="0"/>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they</a:t>
            </a:r>
            <a:r>
              <a:rPr lang="zh-CN" altLang="en-US" dirty="0">
                <a:solidFill>
                  <a:srgbClr val="FF0000"/>
                </a:solidFill>
              </a:rPr>
              <a:t> </a:t>
            </a:r>
            <a:r>
              <a:rPr lang="en-US" altLang="zh-CN" dirty="0">
                <a:solidFill>
                  <a:srgbClr val="FF0000"/>
                </a:solidFill>
              </a:rPr>
              <a:t>tell</a:t>
            </a:r>
            <a:r>
              <a:rPr lang="zh-CN" altLang="en-US" dirty="0">
                <a:solidFill>
                  <a:srgbClr val="FF0000"/>
                </a:solidFill>
              </a:rPr>
              <a:t> </a:t>
            </a:r>
            <a:r>
              <a:rPr lang="en-US" altLang="zh-CN" dirty="0">
                <a:solidFill>
                  <a:srgbClr val="FF0000"/>
                </a:solidFill>
              </a:rPr>
              <a:t>him to </a:t>
            </a:r>
            <a:r>
              <a:rPr lang="zh-CN" altLang="en-US" dirty="0"/>
              <a:t>撑船</a:t>
            </a:r>
            <a:r>
              <a:rPr lang="en-US" altLang="zh-CN" dirty="0"/>
              <a:t>, </a:t>
            </a:r>
            <a:r>
              <a:rPr lang="en-US" altLang="zh-CN" dirty="0">
                <a:solidFill>
                  <a:srgbClr val="FF0000"/>
                </a:solidFill>
              </a:rPr>
              <a:t>he</a:t>
            </a:r>
            <a:r>
              <a:rPr lang="zh-CN" altLang="en-US" dirty="0">
                <a:solidFill>
                  <a:srgbClr val="FF0000"/>
                </a:solidFill>
              </a:rPr>
              <a:t> </a:t>
            </a:r>
            <a:r>
              <a:rPr lang="zh-CN" altLang="en-US" dirty="0"/>
              <a:t>撑船</a:t>
            </a:r>
            <a:r>
              <a:rPr lang="en-US" altLang="zh-CN" dirty="0"/>
              <a:t>s.”</a:t>
            </a:r>
          </a:p>
        </p:txBody>
      </p:sp>
    </p:spTree>
    <p:extLst>
      <p:ext uri="{BB962C8B-B14F-4D97-AF65-F5344CB8AC3E}">
        <p14:creationId xmlns:p14="http://schemas.microsoft.com/office/powerpoint/2010/main" val="3755923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英语语篇结构特征</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dirty="0"/>
              <a:t>西方人重</a:t>
            </a:r>
            <a:r>
              <a:rPr lang="zh-CN" altLang="en-US" b="1" dirty="0">
                <a:solidFill>
                  <a:srgbClr val="FF0000"/>
                </a:solidFill>
              </a:rPr>
              <a:t>形式分析和逻辑推理</a:t>
            </a:r>
            <a:endParaRPr lang="en-US" altLang="zh-CN" b="1" dirty="0">
              <a:solidFill>
                <a:srgbClr val="FF0000"/>
              </a:solidFill>
            </a:endParaRPr>
          </a:p>
          <a:p>
            <a:r>
              <a:rPr lang="zh-CN" altLang="en-US" dirty="0"/>
              <a:t>英语是典型的</a:t>
            </a:r>
            <a:r>
              <a:rPr lang="zh-CN" altLang="en-US" b="1" dirty="0">
                <a:solidFill>
                  <a:srgbClr val="FF0000"/>
                </a:solidFill>
              </a:rPr>
              <a:t>形合语言</a:t>
            </a:r>
            <a:r>
              <a:rPr lang="zh-CN" altLang="en-US" dirty="0"/>
              <a:t>，就是使用</a:t>
            </a:r>
            <a:r>
              <a:rPr lang="zh-CN" altLang="en-US" b="1" dirty="0">
                <a:solidFill>
                  <a:srgbClr val="FF0000"/>
                </a:solidFill>
              </a:rPr>
              <a:t>明显的形式标记</a:t>
            </a:r>
            <a:endParaRPr lang="en-US" altLang="zh-CN" b="1" dirty="0">
              <a:solidFill>
                <a:srgbClr val="FF0000"/>
              </a:solidFill>
            </a:endParaRPr>
          </a:p>
          <a:p>
            <a:r>
              <a:rPr lang="zh-CN" altLang="en-US" dirty="0"/>
              <a:t>英语语言具有高度的形式化和高度严密的逻辑性，这使得英语句子里的</a:t>
            </a:r>
            <a:r>
              <a:rPr lang="zh-CN" altLang="en-US" b="1" dirty="0">
                <a:solidFill>
                  <a:srgbClr val="FF0000"/>
                </a:solidFill>
              </a:rPr>
              <a:t>限制和修饰成分叠加</a:t>
            </a:r>
            <a:r>
              <a:rPr lang="zh-CN" altLang="en-US" dirty="0"/>
              <a:t>，造成</a:t>
            </a:r>
            <a:r>
              <a:rPr lang="zh-CN" altLang="en-US" b="1" dirty="0">
                <a:solidFill>
                  <a:srgbClr val="FF0000"/>
                </a:solidFill>
              </a:rPr>
              <a:t>长句比比皆是</a:t>
            </a:r>
            <a:r>
              <a:rPr lang="zh-CN" altLang="en-US" dirty="0"/>
              <a:t>的现象</a:t>
            </a:r>
          </a:p>
        </p:txBody>
      </p:sp>
    </p:spTree>
    <p:extLst>
      <p:ext uri="{BB962C8B-B14F-4D97-AF65-F5344CB8AC3E}">
        <p14:creationId xmlns:p14="http://schemas.microsoft.com/office/powerpoint/2010/main" val="2474157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英语语篇结构特征</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en-US" altLang="zh-CN" dirty="0"/>
              <a:t>“He had </a:t>
            </a:r>
            <a:r>
              <a:rPr lang="en-US" altLang="zh-CN" dirty="0">
                <a:solidFill>
                  <a:schemeClr val="accent1">
                    <a:lumMod val="75000"/>
                  </a:schemeClr>
                </a:solidFill>
              </a:rPr>
              <a:t>flown in </a:t>
            </a:r>
            <a:r>
              <a:rPr lang="en-US" altLang="zh-CN" dirty="0"/>
              <a:t>just the day before from Georgia </a:t>
            </a:r>
            <a:r>
              <a:rPr lang="en-US" altLang="zh-CN" dirty="0">
                <a:solidFill>
                  <a:srgbClr val="FF0000"/>
                </a:solidFill>
              </a:rPr>
              <a:t>where</a:t>
            </a:r>
            <a:r>
              <a:rPr lang="en-US" altLang="zh-CN" dirty="0"/>
              <a:t> he had </a:t>
            </a:r>
            <a:r>
              <a:rPr lang="en-US" altLang="zh-CN" dirty="0">
                <a:solidFill>
                  <a:schemeClr val="accent1">
                    <a:lumMod val="75000"/>
                  </a:schemeClr>
                </a:solidFill>
              </a:rPr>
              <a:t>spent</a:t>
            </a:r>
            <a:r>
              <a:rPr lang="en-US" altLang="zh-CN" dirty="0"/>
              <a:t> his vacation </a:t>
            </a:r>
            <a:r>
              <a:rPr lang="en-US" altLang="zh-CN" dirty="0">
                <a:solidFill>
                  <a:schemeClr val="accent1">
                    <a:lumMod val="75000"/>
                  </a:schemeClr>
                </a:solidFill>
              </a:rPr>
              <a:t>bask</a:t>
            </a:r>
            <a:r>
              <a:rPr lang="en-US" altLang="zh-CN" dirty="0">
                <a:solidFill>
                  <a:srgbClr val="FF0000"/>
                </a:solidFill>
              </a:rPr>
              <a:t>ing</a:t>
            </a:r>
            <a:r>
              <a:rPr lang="en-US" altLang="zh-CN" dirty="0"/>
              <a:t> in the Caucasian sun </a:t>
            </a:r>
            <a:r>
              <a:rPr lang="en-US" altLang="zh-CN" dirty="0">
                <a:solidFill>
                  <a:srgbClr val="FF0000"/>
                </a:solidFill>
              </a:rPr>
              <a:t>after</a:t>
            </a:r>
            <a:r>
              <a:rPr lang="en-US" altLang="zh-CN" dirty="0"/>
              <a:t> the </a:t>
            </a:r>
            <a:r>
              <a:rPr lang="en-US" altLang="zh-CN" dirty="0">
                <a:solidFill>
                  <a:schemeClr val="accent1">
                    <a:lumMod val="75000"/>
                  </a:schemeClr>
                </a:solidFill>
              </a:rPr>
              <a:t>completion</a:t>
            </a:r>
            <a:r>
              <a:rPr lang="en-US" altLang="zh-CN" dirty="0"/>
              <a:t> of the construction job </a:t>
            </a:r>
            <a:r>
              <a:rPr lang="en-US" altLang="zh-CN" dirty="0">
                <a:solidFill>
                  <a:srgbClr val="FF0000"/>
                </a:solidFill>
              </a:rPr>
              <a:t>(which)</a:t>
            </a:r>
            <a:r>
              <a:rPr lang="en-US" altLang="zh-CN" dirty="0"/>
              <a:t> he had been </a:t>
            </a:r>
            <a:r>
              <a:rPr lang="en-US" altLang="zh-CN" dirty="0">
                <a:solidFill>
                  <a:schemeClr val="accent1">
                    <a:lumMod val="75000"/>
                  </a:schemeClr>
                </a:solidFill>
              </a:rPr>
              <a:t>engaged on </a:t>
            </a:r>
            <a:r>
              <a:rPr lang="en-US" altLang="zh-CN" dirty="0"/>
              <a:t>in the South.”</a:t>
            </a:r>
          </a:p>
          <a:p>
            <a:r>
              <a:rPr lang="zh-CN" altLang="en-US" dirty="0"/>
              <a:t>这是一个典型的英语句子，句中的</a:t>
            </a:r>
            <a:r>
              <a:rPr lang="zh-CN" altLang="en-US" b="1" dirty="0">
                <a:solidFill>
                  <a:srgbClr val="FF0000"/>
                </a:solidFill>
              </a:rPr>
              <a:t>限制和修饰成份叠加</a:t>
            </a:r>
            <a:r>
              <a:rPr lang="zh-CN" altLang="en-US" dirty="0"/>
              <a:t>，但由于</a:t>
            </a:r>
            <a:r>
              <a:rPr lang="zh-CN" altLang="en-US" b="1" dirty="0">
                <a:solidFill>
                  <a:srgbClr val="FF0000"/>
                </a:solidFill>
              </a:rPr>
              <a:t>形式完备</a:t>
            </a:r>
            <a:r>
              <a:rPr lang="zh-CN" altLang="en-US" dirty="0"/>
              <a:t>，</a:t>
            </a:r>
            <a:r>
              <a:rPr lang="zh-CN" altLang="en-US" b="1" dirty="0">
                <a:solidFill>
                  <a:srgbClr val="FF0000"/>
                </a:solidFill>
              </a:rPr>
              <a:t>逻辑严密</a:t>
            </a:r>
            <a:r>
              <a:rPr lang="zh-CN" altLang="en-US" dirty="0"/>
              <a:t>，其中的语义关系一目了然。 </a:t>
            </a:r>
            <a:endParaRPr lang="en-US" altLang="zh-CN" dirty="0"/>
          </a:p>
          <a:p>
            <a:endParaRPr lang="en-US" altLang="zh-CN" dirty="0"/>
          </a:p>
          <a:p>
            <a:r>
              <a:rPr lang="zh-CN" altLang="en-US" b="1" dirty="0"/>
              <a:t>一个主句 </a:t>
            </a:r>
            <a:r>
              <a:rPr lang="en-US" altLang="zh-CN" b="1" dirty="0"/>
              <a:t>= </a:t>
            </a:r>
            <a:r>
              <a:rPr lang="zh-CN" altLang="en-US" b="1" dirty="0"/>
              <a:t>三个从句（两定一状）</a:t>
            </a:r>
            <a:r>
              <a:rPr lang="en-US" altLang="zh-CN" b="1" dirty="0"/>
              <a:t>+ </a:t>
            </a:r>
            <a:r>
              <a:rPr lang="zh-CN" altLang="en-US" b="1" dirty="0"/>
              <a:t>一个动名词短语结构！</a:t>
            </a:r>
            <a:endParaRPr lang="en-US" altLang="zh-CN" b="1" dirty="0"/>
          </a:p>
        </p:txBody>
      </p:sp>
    </p:spTree>
    <p:extLst>
      <p:ext uri="{BB962C8B-B14F-4D97-AF65-F5344CB8AC3E}">
        <p14:creationId xmlns:p14="http://schemas.microsoft.com/office/powerpoint/2010/main" val="732073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英语语篇结构特征</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en-US" altLang="zh-CN" dirty="0"/>
              <a:t>“He had </a:t>
            </a:r>
            <a:r>
              <a:rPr lang="en-US" altLang="zh-CN" dirty="0">
                <a:solidFill>
                  <a:schemeClr val="accent1">
                    <a:lumMod val="75000"/>
                  </a:schemeClr>
                </a:solidFill>
              </a:rPr>
              <a:t>flown in </a:t>
            </a:r>
            <a:r>
              <a:rPr lang="en-US" altLang="zh-CN" dirty="0"/>
              <a:t>just the day before from Georgia </a:t>
            </a:r>
            <a:r>
              <a:rPr lang="en-US" altLang="zh-CN" dirty="0">
                <a:solidFill>
                  <a:srgbClr val="FF0000"/>
                </a:solidFill>
              </a:rPr>
              <a:t>where</a:t>
            </a:r>
            <a:r>
              <a:rPr lang="en-US" altLang="zh-CN" dirty="0"/>
              <a:t> he had </a:t>
            </a:r>
            <a:r>
              <a:rPr lang="en-US" altLang="zh-CN" dirty="0">
                <a:solidFill>
                  <a:schemeClr val="accent1">
                    <a:lumMod val="75000"/>
                  </a:schemeClr>
                </a:solidFill>
              </a:rPr>
              <a:t>spent</a:t>
            </a:r>
            <a:r>
              <a:rPr lang="en-US" altLang="zh-CN" dirty="0"/>
              <a:t> his vacation </a:t>
            </a:r>
            <a:r>
              <a:rPr lang="en-US" altLang="zh-CN" dirty="0">
                <a:solidFill>
                  <a:schemeClr val="accent1">
                    <a:lumMod val="75000"/>
                  </a:schemeClr>
                </a:solidFill>
              </a:rPr>
              <a:t>bask</a:t>
            </a:r>
            <a:r>
              <a:rPr lang="en-US" altLang="zh-CN" dirty="0">
                <a:solidFill>
                  <a:srgbClr val="FF0000"/>
                </a:solidFill>
              </a:rPr>
              <a:t>ing</a:t>
            </a:r>
            <a:r>
              <a:rPr lang="en-US" altLang="zh-CN" dirty="0"/>
              <a:t> in the Caucasian sun </a:t>
            </a:r>
            <a:r>
              <a:rPr lang="en-US" altLang="zh-CN" dirty="0">
                <a:solidFill>
                  <a:srgbClr val="FF0000"/>
                </a:solidFill>
              </a:rPr>
              <a:t>after</a:t>
            </a:r>
            <a:r>
              <a:rPr lang="en-US" altLang="zh-CN" dirty="0"/>
              <a:t> the </a:t>
            </a:r>
            <a:r>
              <a:rPr lang="en-US" altLang="zh-CN" dirty="0">
                <a:solidFill>
                  <a:schemeClr val="accent1">
                    <a:lumMod val="75000"/>
                  </a:schemeClr>
                </a:solidFill>
              </a:rPr>
              <a:t>completion</a:t>
            </a:r>
            <a:r>
              <a:rPr lang="en-US" altLang="zh-CN" dirty="0"/>
              <a:t> of the construction job </a:t>
            </a:r>
            <a:r>
              <a:rPr lang="en-US" altLang="zh-CN" dirty="0">
                <a:solidFill>
                  <a:srgbClr val="FF0000"/>
                </a:solidFill>
              </a:rPr>
              <a:t>(which)</a:t>
            </a:r>
            <a:r>
              <a:rPr lang="en-US" altLang="zh-CN" dirty="0"/>
              <a:t> he had been </a:t>
            </a:r>
            <a:r>
              <a:rPr lang="en-US" altLang="zh-CN" dirty="0">
                <a:solidFill>
                  <a:schemeClr val="accent1">
                    <a:lumMod val="75000"/>
                  </a:schemeClr>
                </a:solidFill>
              </a:rPr>
              <a:t>engaged on </a:t>
            </a:r>
            <a:r>
              <a:rPr lang="en-US" altLang="zh-CN" dirty="0"/>
              <a:t>in the South.”</a:t>
            </a:r>
          </a:p>
          <a:p>
            <a:pPr lvl="1"/>
            <a:r>
              <a:rPr lang="zh-CN" altLang="en-US" dirty="0"/>
              <a:t>他昨天才坐飞机回来从格鲁吉亚，在那儿他度假享受高加索阳光，在他完成建设工程之后，就是他在南方从事的那个。（？？？）</a:t>
            </a:r>
            <a:endParaRPr lang="en-US" altLang="zh-CN" dirty="0"/>
          </a:p>
          <a:p>
            <a:pPr lvl="1"/>
            <a:r>
              <a:rPr lang="zh-CN" altLang="en-US" dirty="0"/>
              <a:t>他昨天才从他在南方从事的建设工程结束后去度假享受高加索阳光的格鲁吉亚坐飞机回来。（？？？？？）</a:t>
            </a:r>
            <a:endParaRPr lang="en-US" altLang="zh-CN" dirty="0"/>
          </a:p>
          <a:p>
            <a:pPr lvl="1"/>
            <a:endParaRPr lang="en-US" altLang="zh-CN" dirty="0"/>
          </a:p>
          <a:p>
            <a:r>
              <a:rPr lang="zh-CN" altLang="en-US" dirty="0"/>
              <a:t>“他本来在南方</a:t>
            </a:r>
            <a:r>
              <a:rPr lang="zh-CN" altLang="en-US" dirty="0">
                <a:solidFill>
                  <a:schemeClr val="accent1">
                    <a:lumMod val="75000"/>
                  </a:schemeClr>
                </a:solidFill>
              </a:rPr>
              <a:t>从事</a:t>
            </a:r>
            <a:r>
              <a:rPr lang="zh-CN" altLang="en-US" dirty="0"/>
              <a:t>一项建设工程；任务</a:t>
            </a:r>
            <a:r>
              <a:rPr lang="zh-CN" altLang="en-US" dirty="0">
                <a:solidFill>
                  <a:schemeClr val="accent1">
                    <a:lumMod val="75000"/>
                  </a:schemeClr>
                </a:solidFill>
              </a:rPr>
              <a:t>完成</a:t>
            </a:r>
            <a:r>
              <a:rPr lang="zh-CN" altLang="en-US" dirty="0"/>
              <a:t>之后，他就上格鲁吉亚去</a:t>
            </a:r>
            <a:r>
              <a:rPr lang="zh-CN" altLang="en-US" dirty="0">
                <a:solidFill>
                  <a:schemeClr val="accent1">
                    <a:lumMod val="75000"/>
                  </a:schemeClr>
                </a:solidFill>
              </a:rPr>
              <a:t>度</a:t>
            </a:r>
            <a:r>
              <a:rPr lang="zh-CN" altLang="en-US" dirty="0"/>
              <a:t>假，</a:t>
            </a:r>
            <a:r>
              <a:rPr lang="zh-CN" altLang="en-US" dirty="0">
                <a:solidFill>
                  <a:schemeClr val="accent1">
                    <a:lumMod val="75000"/>
                  </a:schemeClr>
                </a:solidFill>
              </a:rPr>
              <a:t>享受</a:t>
            </a:r>
            <a:r>
              <a:rPr lang="zh-CN" altLang="en-US" dirty="0"/>
              <a:t>高加索的阳光，是昨天才</a:t>
            </a:r>
            <a:r>
              <a:rPr lang="zh-CN" altLang="en-US" dirty="0">
                <a:solidFill>
                  <a:schemeClr val="accent1">
                    <a:lumMod val="75000"/>
                  </a:schemeClr>
                </a:solidFill>
              </a:rPr>
              <a:t>坐飞机回来</a:t>
            </a:r>
            <a:r>
              <a:rPr lang="zh-CN" altLang="en-US" dirty="0"/>
              <a:t>的。”</a:t>
            </a:r>
            <a:endParaRPr lang="en-US" altLang="zh-CN" dirty="0"/>
          </a:p>
        </p:txBody>
      </p:sp>
    </p:spTree>
    <p:extLst>
      <p:ext uri="{BB962C8B-B14F-4D97-AF65-F5344CB8AC3E}">
        <p14:creationId xmlns:p14="http://schemas.microsoft.com/office/powerpoint/2010/main" val="177399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汉语 </a:t>
            </a:r>
            <a:r>
              <a:rPr lang="en-US" altLang="zh-CN" dirty="0"/>
              <a:t>vs.</a:t>
            </a:r>
            <a:r>
              <a:rPr lang="zh-CN" altLang="en-US" dirty="0"/>
              <a:t> 英语结构特征</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b="1" dirty="0">
                <a:solidFill>
                  <a:srgbClr val="FF0000"/>
                </a:solidFill>
              </a:rPr>
              <a:t>线型结构</a:t>
            </a:r>
            <a:r>
              <a:rPr lang="zh-CN" altLang="en-US" dirty="0"/>
              <a:t> </a:t>
            </a:r>
            <a:r>
              <a:rPr lang="en-US" altLang="zh-CN" dirty="0"/>
              <a:t>vs. </a:t>
            </a:r>
            <a:r>
              <a:rPr lang="zh-CN" altLang="en-US" b="1" dirty="0">
                <a:solidFill>
                  <a:srgbClr val="FF0000"/>
                </a:solidFill>
              </a:rPr>
              <a:t>层次结构</a:t>
            </a:r>
            <a:endParaRPr lang="en-US" altLang="zh-CN" b="1" dirty="0">
              <a:solidFill>
                <a:srgbClr val="FF0000"/>
              </a:solidFill>
            </a:endParaRPr>
          </a:p>
          <a:p>
            <a:pPr lvl="1"/>
            <a:r>
              <a:rPr lang="zh-CN" altLang="en-US" dirty="0"/>
              <a:t>汉语：语义模块按自然语序（时间先后</a:t>
            </a:r>
            <a:r>
              <a:rPr lang="en-US" altLang="zh-CN" dirty="0"/>
              <a:t>/</a:t>
            </a:r>
            <a:r>
              <a:rPr lang="zh-CN" altLang="en-US" dirty="0"/>
              <a:t>逻辑因果）串联起来</a:t>
            </a:r>
            <a:endParaRPr lang="en-US" altLang="zh-CN" dirty="0"/>
          </a:p>
          <a:p>
            <a:pPr lvl="1"/>
            <a:r>
              <a:rPr lang="zh-CN" altLang="en-US" dirty="0"/>
              <a:t>英语：主谓结构（树干）</a:t>
            </a:r>
            <a:r>
              <a:rPr lang="en-US" altLang="zh-CN" dirty="0"/>
              <a:t>+ </a:t>
            </a:r>
            <a:r>
              <a:rPr lang="zh-CN" altLang="en-US" dirty="0"/>
              <a:t>从句和短语（分支）</a:t>
            </a:r>
            <a:endParaRPr lang="en-US" altLang="zh-CN" dirty="0"/>
          </a:p>
          <a:p>
            <a:pPr lvl="1"/>
            <a:endParaRPr lang="en-US" altLang="zh-CN" dirty="0"/>
          </a:p>
          <a:p>
            <a:r>
              <a:rPr lang="zh-CN" altLang="en-US" b="1" dirty="0">
                <a:solidFill>
                  <a:srgbClr val="FF0000"/>
                </a:solidFill>
              </a:rPr>
              <a:t>意合法</a:t>
            </a:r>
            <a:r>
              <a:rPr lang="zh-CN" altLang="en-US" dirty="0"/>
              <a:t>（</a:t>
            </a:r>
            <a:r>
              <a:rPr lang="en-US" altLang="zh-CN" dirty="0"/>
              <a:t>Parataxis</a:t>
            </a:r>
            <a:r>
              <a:rPr lang="zh-CN" altLang="en-US" dirty="0"/>
              <a:t>）</a:t>
            </a:r>
            <a:r>
              <a:rPr lang="en-US" altLang="zh-CN" dirty="0"/>
              <a:t>vs. </a:t>
            </a:r>
            <a:r>
              <a:rPr lang="zh-CN" altLang="en-US" b="1" dirty="0">
                <a:solidFill>
                  <a:srgbClr val="FF0000"/>
                </a:solidFill>
              </a:rPr>
              <a:t>形合法</a:t>
            </a:r>
            <a:r>
              <a:rPr lang="zh-CN" altLang="en-US" dirty="0"/>
              <a:t>（</a:t>
            </a:r>
            <a:r>
              <a:rPr lang="en-US" altLang="zh-CN" dirty="0"/>
              <a:t>Hypotaxis</a:t>
            </a:r>
            <a:r>
              <a:rPr lang="zh-CN" altLang="en-US" dirty="0"/>
              <a:t>）</a:t>
            </a:r>
            <a:endParaRPr lang="en-US" altLang="zh-CN" dirty="0"/>
          </a:p>
          <a:p>
            <a:pPr lvl="1"/>
            <a:r>
              <a:rPr lang="zh-CN" altLang="en-US" dirty="0"/>
              <a:t>汉语：靠逻辑（句子间隐含的逻辑关系）来支撑</a:t>
            </a:r>
            <a:endParaRPr lang="en-US" altLang="zh-CN" dirty="0"/>
          </a:p>
          <a:p>
            <a:pPr lvl="1"/>
            <a:r>
              <a:rPr lang="zh-CN" altLang="en-US" dirty="0"/>
              <a:t>英语：靠词汇（连词、关系代词等）来连接</a:t>
            </a:r>
            <a:endParaRPr lang="en-US" altLang="zh-CN" dirty="0"/>
          </a:p>
          <a:p>
            <a:pPr lvl="1"/>
            <a:endParaRPr lang="en-US" altLang="zh-CN" dirty="0"/>
          </a:p>
          <a:p>
            <a:pPr lvl="1"/>
            <a:r>
              <a:rPr lang="zh-CN" altLang="en-US" dirty="0"/>
              <a:t>你来了，我就走。</a:t>
            </a:r>
            <a:r>
              <a:rPr lang="en-US" altLang="zh-CN" dirty="0"/>
              <a:t>		I shall go, </a:t>
            </a:r>
            <a:r>
              <a:rPr lang="en-US" altLang="zh-CN" b="1" dirty="0">
                <a:solidFill>
                  <a:srgbClr val="FF0000"/>
                </a:solidFill>
              </a:rPr>
              <a:t>as soon as</a:t>
            </a:r>
            <a:r>
              <a:rPr lang="en-US" altLang="zh-CN" dirty="0"/>
              <a:t> you come here.</a:t>
            </a:r>
          </a:p>
          <a:p>
            <a:pPr lvl="1"/>
            <a:r>
              <a:rPr lang="zh-CN" altLang="en-US" dirty="0"/>
              <a:t>他不老实，我不信任他。</a:t>
            </a:r>
            <a:r>
              <a:rPr lang="en-US" altLang="zh-CN" dirty="0"/>
              <a:t>	I don’t trust him, </a:t>
            </a:r>
            <a:r>
              <a:rPr lang="en-US" altLang="zh-CN" b="1" dirty="0">
                <a:solidFill>
                  <a:srgbClr val="FF0000"/>
                </a:solidFill>
              </a:rPr>
              <a:t>because</a:t>
            </a:r>
            <a:r>
              <a:rPr lang="en-US" altLang="zh-CN" dirty="0"/>
              <a:t> he is not honest.</a:t>
            </a:r>
          </a:p>
        </p:txBody>
      </p:sp>
    </p:spTree>
    <p:extLst>
      <p:ext uri="{BB962C8B-B14F-4D97-AF65-F5344CB8AC3E}">
        <p14:creationId xmlns:p14="http://schemas.microsoft.com/office/powerpoint/2010/main" val="219024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翻译腔与汉语欧化现象</a:t>
            </a:r>
            <a:br>
              <a:rPr lang="en-US" altLang="zh-CN" dirty="0"/>
            </a:br>
            <a:endParaRPr lang="zh-CN" altLang="en-US" dirty="0"/>
          </a:p>
        </p:txBody>
      </p:sp>
    </p:spTree>
    <p:extLst>
      <p:ext uri="{BB962C8B-B14F-4D97-AF65-F5344CB8AC3E}">
        <p14:creationId xmlns:p14="http://schemas.microsoft.com/office/powerpoint/2010/main" val="3616872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汉语 </a:t>
            </a:r>
            <a:r>
              <a:rPr lang="en-US" altLang="zh-CN" dirty="0"/>
              <a:t>vs.</a:t>
            </a:r>
            <a:r>
              <a:rPr lang="zh-CN" altLang="en-US" dirty="0"/>
              <a:t> 英语思维模式差异</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dirty="0"/>
              <a:t>汉语：先说事后总结</a:t>
            </a:r>
            <a:r>
              <a:rPr lang="en-US" altLang="zh-CN" dirty="0"/>
              <a:t> vs. </a:t>
            </a:r>
            <a:r>
              <a:rPr lang="zh-CN" altLang="en-US" dirty="0"/>
              <a:t>英语：先总结后说事</a:t>
            </a:r>
            <a:endParaRPr lang="en-US" altLang="zh-CN" dirty="0"/>
          </a:p>
          <a:p>
            <a:pPr lvl="1"/>
            <a:endParaRPr lang="en-GB" altLang="zh-CN" dirty="0"/>
          </a:p>
          <a:p>
            <a:pPr lvl="1"/>
            <a:r>
              <a:rPr lang="en-GB" altLang="zh-CN" dirty="0"/>
              <a:t>It was natural that now the conversation turned to the tragic events that had taken place there a month before.</a:t>
            </a:r>
          </a:p>
          <a:p>
            <a:pPr lvl="1"/>
            <a:endParaRPr lang="en-US" altLang="zh-CN" dirty="0"/>
          </a:p>
          <a:p>
            <a:pPr lvl="1"/>
            <a:r>
              <a:rPr lang="en-US" altLang="zh-CN" dirty="0"/>
              <a:t>1</a:t>
            </a:r>
            <a:r>
              <a:rPr lang="zh-CN" altLang="en-US" dirty="0"/>
              <a:t>：这是很自然的事，现在把话题转到一个月以前在那里发生的惨案上。</a:t>
            </a:r>
            <a:endParaRPr lang="en-US" altLang="zh-CN" dirty="0"/>
          </a:p>
          <a:p>
            <a:pPr lvl="1"/>
            <a:r>
              <a:rPr lang="en-US" altLang="zh-CN" dirty="0"/>
              <a:t>2</a:t>
            </a:r>
            <a:r>
              <a:rPr lang="zh-CN" altLang="en-US" dirty="0"/>
              <a:t>：现在把话题转到一个月以前在那里发生的惨案上，这是很自然的事。</a:t>
            </a:r>
            <a:endParaRPr lang="en-US" altLang="zh-CN" dirty="0"/>
          </a:p>
          <a:p>
            <a:pPr lvl="1"/>
            <a:endParaRPr lang="en-US" altLang="zh-CN" dirty="0"/>
          </a:p>
          <a:p>
            <a:pPr lvl="1"/>
            <a:r>
              <a:rPr lang="zh-CN" altLang="en-US" dirty="0"/>
              <a:t>高考作文三段论 </a:t>
            </a:r>
            <a:r>
              <a:rPr lang="en-US" altLang="zh-CN" dirty="0"/>
              <a:t>vs. </a:t>
            </a:r>
            <a:r>
              <a:rPr lang="zh-CN" altLang="en-US" dirty="0"/>
              <a:t>雅思考场作文三段论（是不是也是这样呢！）</a:t>
            </a:r>
            <a:endParaRPr lang="en-US" altLang="zh-CN" dirty="0"/>
          </a:p>
        </p:txBody>
      </p:sp>
    </p:spTree>
    <p:extLst>
      <p:ext uri="{BB962C8B-B14F-4D97-AF65-F5344CB8AC3E}">
        <p14:creationId xmlns:p14="http://schemas.microsoft.com/office/powerpoint/2010/main" val="2143226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如何看待翻译腔和汉语欧化</a:t>
            </a:r>
            <a:br>
              <a:rPr lang="en-US" altLang="zh-CN" dirty="0"/>
            </a:br>
            <a:endParaRPr lang="zh-CN" altLang="en-US" dirty="0"/>
          </a:p>
        </p:txBody>
      </p:sp>
    </p:spTree>
    <p:extLst>
      <p:ext uri="{BB962C8B-B14F-4D97-AF65-F5344CB8AC3E}">
        <p14:creationId xmlns:p14="http://schemas.microsoft.com/office/powerpoint/2010/main" val="3959433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翻译腔在译界受到批评</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dirty="0"/>
              <a:t>归化与异化之争；如何理解“信达雅”的要求</a:t>
            </a:r>
            <a:endParaRPr lang="en-US" altLang="zh-CN" dirty="0"/>
          </a:p>
          <a:p>
            <a:pPr lvl="1"/>
            <a:endParaRPr lang="en-US" altLang="zh-CN" dirty="0"/>
          </a:p>
          <a:p>
            <a:pPr lvl="1"/>
            <a:r>
              <a:rPr lang="zh-CN" altLang="en-US" dirty="0"/>
              <a:t>早期译者的态度：翻译时“想尽量表达原文的意思，必须尽量保存原文 的语句组织”；“翻译除出能够介绍原本的内容给中国读者之外，一个很重要的作用就是帮助我们创造出新的中国现代言语”，“输入新的表现法”，使“中国现代文更加精密、清楚和丰富” （罗新璋）</a:t>
            </a:r>
            <a:endParaRPr lang="en-US" altLang="zh-CN" dirty="0"/>
          </a:p>
          <a:p>
            <a:pPr lvl="1"/>
            <a:endParaRPr lang="en-US" altLang="zh-CN" dirty="0"/>
          </a:p>
          <a:p>
            <a:pPr lvl="1"/>
            <a:r>
              <a:rPr lang="zh-CN" altLang="en-US" dirty="0"/>
              <a:t>鲁迅的直译：“</a:t>
            </a:r>
            <a:r>
              <a:rPr lang="zh-CN" altLang="en-US" b="1" dirty="0">
                <a:solidFill>
                  <a:srgbClr val="FF0000"/>
                </a:solidFill>
              </a:rPr>
              <a:t>宁信而不顺</a:t>
            </a:r>
            <a:r>
              <a:rPr lang="zh-CN" altLang="en-US" dirty="0"/>
              <a:t>”</a:t>
            </a:r>
            <a:endParaRPr lang="en-US" altLang="zh-CN" dirty="0"/>
          </a:p>
        </p:txBody>
      </p:sp>
    </p:spTree>
    <p:extLst>
      <p:ext uri="{BB962C8B-B14F-4D97-AF65-F5344CB8AC3E}">
        <p14:creationId xmlns:p14="http://schemas.microsoft.com/office/powerpoint/2010/main" val="3470406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翻译腔在译界受到批评</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dirty="0"/>
              <a:t>归化与异化之争；如何理解“信达雅”的要求</a:t>
            </a:r>
            <a:endParaRPr lang="en-US" altLang="zh-CN" dirty="0"/>
          </a:p>
          <a:p>
            <a:pPr lvl="1"/>
            <a:endParaRPr lang="en-US" altLang="zh-CN" dirty="0"/>
          </a:p>
          <a:p>
            <a:pPr lvl="1"/>
            <a:r>
              <a:rPr lang="zh-CN" altLang="en-US" dirty="0"/>
              <a:t>为什么外来词的引入由音译转为直译</a:t>
            </a:r>
            <a:r>
              <a:rPr lang="en-US" altLang="zh-CN" dirty="0"/>
              <a:t>/</a:t>
            </a:r>
            <a:r>
              <a:rPr lang="zh-CN" altLang="en-US" dirty="0"/>
              <a:t>意译</a:t>
            </a:r>
            <a:endParaRPr lang="en-US" altLang="zh-CN" dirty="0"/>
          </a:p>
          <a:p>
            <a:pPr lvl="1"/>
            <a:r>
              <a:rPr lang="zh-CN" altLang="en-US" dirty="0"/>
              <a:t>异化：保留和传达原文的异域色彩？</a:t>
            </a:r>
            <a:endParaRPr lang="en-US" altLang="zh-CN" dirty="0"/>
          </a:p>
          <a:p>
            <a:pPr lvl="2"/>
            <a:r>
              <a:rPr lang="zh-CN" altLang="en-US" dirty="0"/>
              <a:t>盲目模仿外语结构，造出外国式的汉语来？</a:t>
            </a:r>
            <a:endParaRPr lang="en-US" altLang="zh-CN" dirty="0"/>
          </a:p>
          <a:p>
            <a:pPr lvl="1"/>
            <a:endParaRPr lang="en-US" altLang="zh-CN" dirty="0"/>
          </a:p>
          <a:p>
            <a:pPr lvl="1"/>
            <a:r>
              <a:rPr lang="zh-CN" altLang="en-US" dirty="0"/>
              <a:t>错误理解“忠实”的含义，对源语言亦步亦趋，不敢越雷池半步？</a:t>
            </a:r>
            <a:endParaRPr lang="en-US" altLang="zh-CN" dirty="0"/>
          </a:p>
          <a:p>
            <a:pPr lvl="1"/>
            <a:r>
              <a:rPr lang="zh-CN" altLang="en-US" dirty="0"/>
              <a:t>译者惰性使然，不愿花精力摆脱译入语语言习惯和表达方式？</a:t>
            </a:r>
            <a:endParaRPr lang="en-US" altLang="zh-CN" dirty="0"/>
          </a:p>
          <a:p>
            <a:pPr lvl="1"/>
            <a:r>
              <a:rPr lang="zh-CN" altLang="en-US" dirty="0"/>
              <a:t>译者驾驭文字的能力有限，对目标语言的理解和掌握不够精深？</a:t>
            </a:r>
            <a:endParaRPr lang="en-US" altLang="zh-CN" dirty="0"/>
          </a:p>
        </p:txBody>
      </p:sp>
    </p:spTree>
    <p:extLst>
      <p:ext uri="{BB962C8B-B14F-4D97-AF65-F5344CB8AC3E}">
        <p14:creationId xmlns:p14="http://schemas.microsoft.com/office/powerpoint/2010/main" val="3843251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现代汉语中的欧化语法现象</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normAutofit/>
          </a:bodyPr>
          <a:lstStyle/>
          <a:p>
            <a:r>
              <a:rPr lang="zh-CN" altLang="en-US" dirty="0"/>
              <a:t>现代汉语（白话文）本身就是在欧化中诞生的</a:t>
            </a:r>
            <a:endParaRPr lang="en-US" altLang="zh-CN" dirty="0"/>
          </a:p>
          <a:p>
            <a:pPr lvl="1"/>
            <a:endParaRPr lang="en-US" altLang="zh-CN" dirty="0"/>
          </a:p>
          <a:p>
            <a:pPr lvl="1"/>
            <a:r>
              <a:rPr lang="zh-CN" altLang="en-US" dirty="0"/>
              <a:t>“从民国初年到现在，短短的二十余年之间，文法的变迁，比之从汉至清，有过之无不及。文法的欧化，是语法史上一桩大事。” </a:t>
            </a:r>
            <a:endParaRPr lang="en-US" altLang="zh-CN" dirty="0"/>
          </a:p>
          <a:p>
            <a:pPr marL="457200" lvl="1" indent="0" algn="r">
              <a:buNone/>
            </a:pPr>
            <a:r>
              <a:rPr lang="en-US" altLang="zh-CN" dirty="0"/>
              <a:t>——</a:t>
            </a:r>
            <a:r>
              <a:rPr lang="zh-CN" altLang="en-US" dirty="0"/>
              <a:t>王力</a:t>
            </a:r>
            <a:r>
              <a:rPr lang="en-US" altLang="zh-CN" dirty="0"/>
              <a:t>《</a:t>
            </a:r>
            <a:r>
              <a:rPr lang="zh-CN" altLang="en-US" dirty="0"/>
              <a:t>中国语法理论</a:t>
            </a:r>
            <a:r>
              <a:rPr lang="en-US" altLang="zh-CN" dirty="0"/>
              <a:t>》</a:t>
            </a:r>
            <a:r>
              <a:rPr lang="zh-CN" altLang="en-US" dirty="0"/>
              <a:t>（</a:t>
            </a:r>
            <a:r>
              <a:rPr lang="en-US" altLang="zh-CN" dirty="0"/>
              <a:t>1944</a:t>
            </a:r>
            <a:r>
              <a:rPr lang="zh-CN" altLang="en-US" dirty="0"/>
              <a:t>）</a:t>
            </a:r>
            <a:endParaRPr lang="en-US" altLang="zh-CN" dirty="0"/>
          </a:p>
          <a:p>
            <a:pPr lvl="1"/>
            <a:endParaRPr lang="en-US" altLang="zh-CN" dirty="0"/>
          </a:p>
          <a:p>
            <a:pPr lvl="1"/>
            <a:r>
              <a:rPr lang="zh-CN" altLang="en-US" dirty="0"/>
              <a:t>现代汉语中的欧化语法现象是</a:t>
            </a:r>
            <a:r>
              <a:rPr lang="zh-CN" altLang="en-US" b="1" dirty="0">
                <a:solidFill>
                  <a:srgbClr val="FF0000"/>
                </a:solidFill>
              </a:rPr>
              <a:t>间接语言接触</a:t>
            </a:r>
            <a:r>
              <a:rPr lang="zh-CN" altLang="en-US" dirty="0"/>
              <a:t>的结果，因为汉语语法接受印欧语影响的，主要途径是书面翻译，而不是汉语使用者和印欧语使用者的直接接触，汉语和英语等印欧语言之间也从未发生过大规模的、足以影响整个汉语社会的直接语言接触</a:t>
            </a:r>
            <a:endParaRPr lang="en-US" altLang="zh-CN" dirty="0"/>
          </a:p>
        </p:txBody>
      </p:sp>
    </p:spTree>
    <p:extLst>
      <p:ext uri="{BB962C8B-B14F-4D97-AF65-F5344CB8AC3E}">
        <p14:creationId xmlns:p14="http://schemas.microsoft.com/office/powerpoint/2010/main" val="11389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现代汉语中的欧化语法现象</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normAutofit/>
          </a:bodyPr>
          <a:lstStyle/>
          <a:p>
            <a:r>
              <a:rPr lang="zh-CN" altLang="en-US" dirty="0"/>
              <a:t>汉语欧化不只创造新语法，还有改变旧语法的使用偏好</a:t>
            </a:r>
            <a:endParaRPr lang="en-US" altLang="zh-CN" dirty="0"/>
          </a:p>
          <a:p>
            <a:pPr lvl="1"/>
            <a:endParaRPr lang="en-US" altLang="zh-CN" dirty="0"/>
          </a:p>
          <a:p>
            <a:pPr lvl="1"/>
            <a:r>
              <a:rPr lang="zh-CN" altLang="en-US" dirty="0"/>
              <a:t>部分欧化语法现象与汉语固有传统之间的差别体现在</a:t>
            </a:r>
            <a:r>
              <a:rPr lang="zh-CN" altLang="en-US" b="1" dirty="0">
                <a:solidFill>
                  <a:srgbClr val="FF0000"/>
                </a:solidFill>
              </a:rPr>
              <a:t>语法成分的出现频度</a:t>
            </a:r>
            <a:r>
              <a:rPr lang="zh-CN" altLang="en-US" dirty="0"/>
              <a:t>上，是</a:t>
            </a:r>
            <a:r>
              <a:rPr lang="zh-CN" altLang="en-US" b="1" dirty="0">
                <a:solidFill>
                  <a:srgbClr val="FF0000"/>
                </a:solidFill>
              </a:rPr>
              <a:t>罕见与广泛使用之间的差别</a:t>
            </a:r>
            <a:r>
              <a:rPr lang="zh-CN" altLang="en-US" dirty="0"/>
              <a:t>，而不是绝对的有和没有的差别。</a:t>
            </a:r>
            <a:endParaRPr lang="en-US" altLang="zh-CN" dirty="0"/>
          </a:p>
          <a:p>
            <a:pPr marL="457200" lvl="1" indent="0" algn="r">
              <a:buNone/>
            </a:pPr>
            <a:r>
              <a:rPr lang="en-US" altLang="zh-CN" dirty="0"/>
              <a:t>——</a:t>
            </a:r>
            <a:r>
              <a:rPr lang="zh-CN" altLang="en-US" dirty="0"/>
              <a:t>贺阳</a:t>
            </a:r>
            <a:r>
              <a:rPr lang="en-US" altLang="zh-CN" dirty="0"/>
              <a:t>《</a:t>
            </a:r>
            <a:r>
              <a:rPr lang="zh-CN" altLang="en-US" dirty="0"/>
              <a:t>现代汉语欧化语法现象研究</a:t>
            </a:r>
            <a:r>
              <a:rPr lang="en-US" altLang="zh-CN" dirty="0"/>
              <a:t>》</a:t>
            </a:r>
            <a:r>
              <a:rPr lang="zh-CN" altLang="en-US" dirty="0"/>
              <a:t>（</a:t>
            </a:r>
            <a:r>
              <a:rPr lang="en-US" altLang="zh-CN" dirty="0"/>
              <a:t>2008</a:t>
            </a:r>
            <a:r>
              <a:rPr lang="zh-CN" altLang="en-US" dirty="0"/>
              <a:t>）</a:t>
            </a:r>
            <a:endParaRPr lang="en-US" altLang="zh-CN" dirty="0"/>
          </a:p>
          <a:p>
            <a:pPr lvl="1" algn="just"/>
            <a:endParaRPr lang="en-US" altLang="zh-CN" dirty="0"/>
          </a:p>
          <a:p>
            <a:pPr lvl="1"/>
            <a:r>
              <a:rPr lang="zh-CN" altLang="en-US" dirty="0"/>
              <a:t>这也解释了为什么部分欧化汉语表述没“错”但很“怪”，此外，不同时期对不同语法结构的使用偏好也可以总结出一些规律，适合进行语料库相关研究，在这里不展开，感兴趣的同学可以搜索上面这篇论文。</a:t>
            </a:r>
            <a:endParaRPr lang="en-US" altLang="zh-CN" dirty="0"/>
          </a:p>
        </p:txBody>
      </p:sp>
    </p:spTree>
    <p:extLst>
      <p:ext uri="{BB962C8B-B14F-4D97-AF65-F5344CB8AC3E}">
        <p14:creationId xmlns:p14="http://schemas.microsoft.com/office/powerpoint/2010/main" val="783923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汉语欧化作为一种语言现象</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normAutofit/>
          </a:bodyPr>
          <a:lstStyle/>
          <a:p>
            <a:r>
              <a:rPr lang="zh-CN" altLang="en-US" dirty="0"/>
              <a:t>有人反对，有人赞成</a:t>
            </a:r>
            <a:endParaRPr lang="en-US" altLang="zh-CN" dirty="0"/>
          </a:p>
          <a:p>
            <a:pPr lvl="1"/>
            <a:r>
              <a:rPr lang="zh-CN" altLang="en-US" dirty="0"/>
              <a:t>无论反对还是赞成，汉语的欧化是既成事实，也是语言的一种发展，有语言因素和社会因素支持</a:t>
            </a:r>
            <a:endParaRPr lang="en-US" altLang="zh-CN" dirty="0"/>
          </a:p>
          <a:p>
            <a:pPr lvl="1"/>
            <a:endParaRPr lang="en-US" altLang="zh-CN" dirty="0"/>
          </a:p>
          <a:p>
            <a:r>
              <a:rPr lang="zh-CN" altLang="en-US" dirty="0"/>
              <a:t>结合语言的实际应用情况</a:t>
            </a:r>
            <a:endParaRPr lang="en-US" altLang="zh-CN" dirty="0"/>
          </a:p>
          <a:p>
            <a:pPr lvl="1"/>
            <a:r>
              <a:rPr lang="zh-CN" altLang="en-US" dirty="0"/>
              <a:t>日常口语要求简洁，讲求</a:t>
            </a:r>
            <a:r>
              <a:rPr lang="zh-CN" altLang="en-US" b="1" dirty="0">
                <a:solidFill>
                  <a:srgbClr val="FF0000"/>
                </a:solidFill>
              </a:rPr>
              <a:t>意会</a:t>
            </a:r>
            <a:endParaRPr lang="en-US" altLang="zh-CN" b="1" dirty="0">
              <a:solidFill>
                <a:srgbClr val="FF0000"/>
              </a:solidFill>
            </a:endParaRPr>
          </a:p>
          <a:p>
            <a:pPr lvl="1"/>
            <a:r>
              <a:rPr lang="zh-CN" altLang="en-US" dirty="0"/>
              <a:t>法律条文、科技论文要求严密，倾向</a:t>
            </a:r>
            <a:r>
              <a:rPr lang="zh-CN" altLang="en-US" b="1" dirty="0">
                <a:solidFill>
                  <a:srgbClr val="FF0000"/>
                </a:solidFill>
              </a:rPr>
              <a:t>形合</a:t>
            </a:r>
            <a:endParaRPr lang="en-US" altLang="zh-CN" b="1" dirty="0">
              <a:solidFill>
                <a:srgbClr val="FF0000"/>
              </a:solidFill>
            </a:endParaRPr>
          </a:p>
          <a:p>
            <a:pPr lvl="1"/>
            <a:endParaRPr lang="en-US" altLang="zh-CN" dirty="0"/>
          </a:p>
          <a:p>
            <a:pPr lvl="1"/>
            <a:r>
              <a:rPr lang="zh-CN" altLang="en-US" dirty="0"/>
              <a:t>句子成分中的语法形式标志如关联词语表语义关系等可省不省，从汉语的</a:t>
            </a:r>
            <a:r>
              <a:rPr lang="zh-CN" altLang="en-US" b="1" dirty="0">
                <a:solidFill>
                  <a:srgbClr val="FF0000"/>
                </a:solidFill>
              </a:rPr>
              <a:t>简洁性</a:t>
            </a:r>
            <a:r>
              <a:rPr lang="zh-CN" altLang="en-US" dirty="0"/>
              <a:t>看，是滥用；从</a:t>
            </a:r>
            <a:r>
              <a:rPr lang="zh-CN" altLang="en-US" b="1" dirty="0">
                <a:solidFill>
                  <a:srgbClr val="FF0000"/>
                </a:solidFill>
              </a:rPr>
              <a:t>严密性</a:t>
            </a:r>
            <a:r>
              <a:rPr lang="zh-CN" altLang="en-US" dirty="0"/>
              <a:t>看，却会是需要，应结合语境考虑 </a:t>
            </a:r>
            <a:endParaRPr lang="en-US" altLang="zh-CN" dirty="0"/>
          </a:p>
          <a:p>
            <a:endParaRPr lang="en-US" altLang="zh-CN" dirty="0"/>
          </a:p>
        </p:txBody>
      </p:sp>
    </p:spTree>
    <p:extLst>
      <p:ext uri="{BB962C8B-B14F-4D97-AF65-F5344CB8AC3E}">
        <p14:creationId xmlns:p14="http://schemas.microsoft.com/office/powerpoint/2010/main" val="1892292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1042F-F44D-485B-A2CC-B0A4516ACE9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0A0F8022-720F-4E00-B004-C17D4E716755}"/>
              </a:ext>
            </a:extLst>
          </p:cNvPr>
          <p:cNvSpPr>
            <a:spLocks noGrp="1"/>
          </p:cNvSpPr>
          <p:nvPr>
            <p:ph idx="1"/>
          </p:nvPr>
        </p:nvSpPr>
        <p:spPr/>
        <p:txBody>
          <a:bodyPr>
            <a:normAutofit/>
          </a:bodyPr>
          <a:lstStyle/>
          <a:p>
            <a:r>
              <a:rPr lang="zh-CN" altLang="en-US" sz="2000" dirty="0"/>
              <a:t>贺阳</a:t>
            </a:r>
            <a:r>
              <a:rPr lang="en-US" altLang="zh-CN" sz="2000" dirty="0"/>
              <a:t>."</a:t>
            </a:r>
            <a:r>
              <a:rPr lang="zh-CN" altLang="en-US" sz="2000" dirty="0"/>
              <a:t>现代汉语欧化语法现象研究</a:t>
            </a:r>
            <a:r>
              <a:rPr lang="en-US" altLang="zh-CN" sz="2000" dirty="0"/>
              <a:t>." </a:t>
            </a:r>
            <a:r>
              <a:rPr lang="zh-CN" altLang="en-US" sz="2000" i="1" dirty="0"/>
              <a:t>世界汉语教学</a:t>
            </a:r>
            <a:r>
              <a:rPr lang="zh-CN" altLang="en-US" sz="2000" dirty="0"/>
              <a:t> </a:t>
            </a:r>
            <a:r>
              <a:rPr lang="en-US" altLang="zh-CN" sz="2000" dirty="0"/>
              <a:t>.04(2008):16-31+2.</a:t>
            </a:r>
          </a:p>
          <a:p>
            <a:r>
              <a:rPr lang="zh-CN" altLang="en-US" sz="2000" dirty="0"/>
              <a:t>何烨</a:t>
            </a:r>
            <a:r>
              <a:rPr lang="en-US" altLang="zh-CN" sz="2000" dirty="0"/>
              <a:t>."</a:t>
            </a:r>
            <a:r>
              <a:rPr lang="zh-CN" altLang="en-US" sz="2000" dirty="0"/>
              <a:t>改革开放以来英语对汉语句法的影响</a:t>
            </a:r>
            <a:r>
              <a:rPr lang="en-US" altLang="zh-CN" sz="2000" dirty="0"/>
              <a:t>." </a:t>
            </a:r>
            <a:r>
              <a:rPr lang="zh-CN" altLang="en-US" sz="2000" i="1" dirty="0"/>
              <a:t>四川外语学院学报</a:t>
            </a:r>
            <a:r>
              <a:rPr lang="zh-CN" altLang="en-US" sz="2000" dirty="0"/>
              <a:t> </a:t>
            </a:r>
            <a:r>
              <a:rPr lang="en-US" altLang="zh-CN" sz="2000" dirty="0"/>
              <a:t>.03(2004).</a:t>
            </a:r>
          </a:p>
          <a:p>
            <a:r>
              <a:rPr lang="zh-CN" altLang="en-US" sz="2000" dirty="0"/>
              <a:t>劳陇</a:t>
            </a:r>
            <a:r>
              <a:rPr lang="en-US" altLang="zh-CN" sz="2000" dirty="0"/>
              <a:t>."</a:t>
            </a:r>
            <a:r>
              <a:rPr lang="zh-CN" altLang="en-US" sz="2000" dirty="0"/>
              <a:t>英汉翻译中“意合”句法的运用</a:t>
            </a:r>
            <a:r>
              <a:rPr lang="en-US" altLang="zh-CN" sz="2000" dirty="0"/>
              <a:t>——</a:t>
            </a:r>
            <a:r>
              <a:rPr lang="zh-CN" altLang="en-US" sz="2000" dirty="0"/>
              <a:t>消除“翻译腔”的一个重要手段</a:t>
            </a:r>
            <a:r>
              <a:rPr lang="en-US" altLang="zh-CN" sz="2000" dirty="0"/>
              <a:t>." </a:t>
            </a:r>
            <a:r>
              <a:rPr lang="zh-CN" altLang="en-US" sz="2000" i="1" dirty="0"/>
              <a:t>中国翻译</a:t>
            </a:r>
            <a:r>
              <a:rPr lang="zh-CN" altLang="en-US" sz="2000" dirty="0"/>
              <a:t> </a:t>
            </a:r>
            <a:r>
              <a:rPr lang="en-US" altLang="zh-CN" sz="2000" dirty="0"/>
              <a:t>.07(1985):10-12.</a:t>
            </a:r>
          </a:p>
          <a:p>
            <a:r>
              <a:rPr lang="zh-CN" altLang="en-US" sz="2000" dirty="0"/>
              <a:t>林玉鹏</a:t>
            </a:r>
            <a:r>
              <a:rPr lang="en-US" altLang="zh-CN" sz="2000" dirty="0"/>
              <a:t>."</a:t>
            </a:r>
            <a:r>
              <a:rPr lang="zh-CN" altLang="en-US" sz="2000" dirty="0"/>
              <a:t>标记理论和文学翻译的风格标记</a:t>
            </a:r>
            <a:r>
              <a:rPr lang="en-US" altLang="zh-CN" sz="2000" dirty="0"/>
              <a:t>." </a:t>
            </a:r>
            <a:r>
              <a:rPr lang="zh-CN" altLang="en-US" sz="2000" i="1" dirty="0"/>
              <a:t>中国翻译</a:t>
            </a:r>
            <a:r>
              <a:rPr lang="zh-CN" altLang="en-US" sz="2000" dirty="0"/>
              <a:t> </a:t>
            </a:r>
            <a:r>
              <a:rPr lang="en-US" altLang="zh-CN" sz="2000" dirty="0"/>
              <a:t>.05(2002).</a:t>
            </a:r>
          </a:p>
          <a:p>
            <a:r>
              <a:rPr lang="zh-CN" altLang="en-US" sz="2000" dirty="0"/>
              <a:t>刘重德</a:t>
            </a:r>
            <a:r>
              <a:rPr lang="en-US" altLang="zh-CN" sz="2000" dirty="0"/>
              <a:t>."</a:t>
            </a:r>
            <a:r>
              <a:rPr lang="zh-CN" altLang="en-US" sz="2000" dirty="0"/>
              <a:t>“欧化”辨析</a:t>
            </a:r>
            <a:r>
              <a:rPr lang="en-US" altLang="zh-CN" sz="2000" dirty="0"/>
              <a:t>——</a:t>
            </a:r>
            <a:r>
              <a:rPr lang="zh-CN" altLang="en-US" sz="2000" dirty="0"/>
              <a:t>兼评“归化”现象</a:t>
            </a:r>
            <a:r>
              <a:rPr lang="en-US" altLang="zh-CN" sz="2000" dirty="0"/>
              <a:t>." </a:t>
            </a:r>
            <a:r>
              <a:rPr lang="zh-CN" altLang="en-US" sz="2000" i="1" dirty="0"/>
              <a:t>外语与外语教学</a:t>
            </a:r>
            <a:r>
              <a:rPr lang="zh-CN" altLang="en-US" sz="2000" dirty="0"/>
              <a:t> </a:t>
            </a:r>
            <a:r>
              <a:rPr lang="en-US" altLang="zh-CN" sz="2000" dirty="0"/>
              <a:t>.05(1998).</a:t>
            </a:r>
          </a:p>
          <a:p>
            <a:r>
              <a:rPr lang="zh-CN" altLang="en-US" sz="2000" dirty="0"/>
              <a:t>沈淋</a:t>
            </a:r>
            <a:r>
              <a:rPr lang="en-US" altLang="zh-CN" sz="2000" dirty="0"/>
              <a:t>."</a:t>
            </a:r>
            <a:r>
              <a:rPr lang="zh-CN" altLang="en-US" sz="2000" dirty="0"/>
              <a:t>浅析英译汉中的“翻译腔”</a:t>
            </a:r>
            <a:r>
              <a:rPr lang="en-US" altLang="zh-CN" sz="2000" dirty="0"/>
              <a:t>." </a:t>
            </a:r>
            <a:r>
              <a:rPr lang="zh-CN" altLang="en-US" sz="2000" i="1" dirty="0"/>
              <a:t>教育教学论坛</a:t>
            </a:r>
            <a:r>
              <a:rPr lang="zh-CN" altLang="en-US" sz="2000" dirty="0"/>
              <a:t> </a:t>
            </a:r>
            <a:r>
              <a:rPr lang="en-US" altLang="zh-CN" sz="2000" dirty="0"/>
              <a:t>.48(2018):204-205.</a:t>
            </a:r>
          </a:p>
          <a:p>
            <a:r>
              <a:rPr lang="zh-CN" altLang="zh-CN" sz="2000" dirty="0"/>
              <a:t>司显柱</a:t>
            </a:r>
            <a:r>
              <a:rPr lang="en-US" altLang="zh-CN" sz="2000" dirty="0"/>
              <a:t>."</a:t>
            </a:r>
            <a:r>
              <a:rPr lang="zh-CN" altLang="zh-CN" sz="2000" dirty="0"/>
              <a:t>论语篇为翻译的基本单位</a:t>
            </a:r>
            <a:r>
              <a:rPr lang="en-US" altLang="zh-CN" sz="2000" dirty="0"/>
              <a:t>." </a:t>
            </a:r>
            <a:r>
              <a:rPr lang="zh-CN" altLang="zh-CN" sz="2000" i="1" dirty="0"/>
              <a:t>中国翻译</a:t>
            </a:r>
            <a:r>
              <a:rPr lang="en-US" altLang="zh-CN" sz="2000" dirty="0"/>
              <a:t> .02(1999).</a:t>
            </a:r>
          </a:p>
          <a:p>
            <a:r>
              <a:rPr lang="zh-CN" altLang="en-US" sz="2000" dirty="0"/>
              <a:t>肖石英</a:t>
            </a:r>
            <a:r>
              <a:rPr lang="en-US" altLang="zh-CN" sz="2000" dirty="0"/>
              <a:t>."</a:t>
            </a:r>
            <a:r>
              <a:rPr lang="zh-CN" altLang="en-US" sz="2000" dirty="0"/>
              <a:t>翻译腔的句法结构探析</a:t>
            </a:r>
            <a:r>
              <a:rPr lang="en-US" altLang="zh-CN" sz="2000" dirty="0"/>
              <a:t>——</a:t>
            </a:r>
            <a:r>
              <a:rPr lang="zh-CN" altLang="en-US" sz="2000" dirty="0"/>
              <a:t>以</a:t>
            </a:r>
            <a:r>
              <a:rPr lang="en-US" altLang="zh-CN" sz="2000" dirty="0"/>
              <a:t>《</a:t>
            </a:r>
            <a:r>
              <a:rPr lang="zh-CN" altLang="en-US" sz="2000" dirty="0"/>
              <a:t>大卫</a:t>
            </a:r>
            <a:r>
              <a:rPr lang="en-US" altLang="zh-CN" sz="2000" dirty="0"/>
              <a:t>·</a:t>
            </a:r>
            <a:r>
              <a:rPr lang="zh-CN" altLang="en-US" sz="2000" dirty="0"/>
              <a:t>科波菲尔</a:t>
            </a:r>
            <a:r>
              <a:rPr lang="en-US" altLang="zh-CN" sz="2000" dirty="0"/>
              <a:t>》</a:t>
            </a:r>
            <a:r>
              <a:rPr lang="zh-CN" altLang="en-US" sz="2000" dirty="0"/>
              <a:t>的两种译本为例</a:t>
            </a:r>
            <a:r>
              <a:rPr lang="en-US" altLang="zh-CN" sz="2000" dirty="0"/>
              <a:t>." </a:t>
            </a:r>
            <a:r>
              <a:rPr lang="zh-CN" altLang="en-US" sz="2000" i="1" dirty="0"/>
              <a:t>南华大学学报</a:t>
            </a:r>
            <a:r>
              <a:rPr lang="en-US" altLang="zh-CN" sz="2000" i="1" dirty="0"/>
              <a:t>(</a:t>
            </a:r>
            <a:r>
              <a:rPr lang="zh-CN" altLang="en-US" sz="2000" i="1" dirty="0"/>
              <a:t>社会科学版</a:t>
            </a:r>
            <a:r>
              <a:rPr lang="en-US" altLang="zh-CN" sz="2000" i="1" dirty="0"/>
              <a:t>)</a:t>
            </a:r>
            <a:r>
              <a:rPr lang="zh-CN" altLang="en-US" sz="2000" dirty="0"/>
              <a:t> </a:t>
            </a:r>
            <a:r>
              <a:rPr lang="en-US" altLang="zh-CN" sz="2000" dirty="0"/>
              <a:t>.05(2006):100-102.</a:t>
            </a:r>
          </a:p>
          <a:p>
            <a:r>
              <a:rPr lang="zh-CN" altLang="en-US" sz="2000" dirty="0"/>
              <a:t>谢耀基</a:t>
            </a:r>
            <a:r>
              <a:rPr lang="en-US" altLang="zh-CN" sz="2000" dirty="0"/>
              <a:t>."</a:t>
            </a:r>
            <a:r>
              <a:rPr lang="zh-CN" altLang="en-US" sz="2000" dirty="0"/>
              <a:t>汉语语法欧化综述</a:t>
            </a:r>
            <a:r>
              <a:rPr lang="en-US" altLang="zh-CN" sz="2000" dirty="0"/>
              <a:t>." </a:t>
            </a:r>
            <a:r>
              <a:rPr lang="zh-CN" altLang="en-US" sz="2000" i="1" dirty="0"/>
              <a:t>语文研究</a:t>
            </a:r>
            <a:r>
              <a:rPr lang="zh-CN" altLang="en-US" sz="2000" dirty="0"/>
              <a:t> </a:t>
            </a:r>
            <a:r>
              <a:rPr lang="en-US" altLang="zh-CN" sz="2000" dirty="0"/>
              <a:t>.01(2001):17-22.</a:t>
            </a:r>
            <a:endParaRPr lang="zh-CN" altLang="en-US" sz="2000" dirty="0"/>
          </a:p>
        </p:txBody>
      </p:sp>
    </p:spTree>
    <p:extLst>
      <p:ext uri="{BB962C8B-B14F-4D97-AF65-F5344CB8AC3E}">
        <p14:creationId xmlns:p14="http://schemas.microsoft.com/office/powerpoint/2010/main" val="100115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什么是「翻译腔」？</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p:txBody>
          <a:bodyPr/>
          <a:lstStyle/>
          <a:p>
            <a:r>
              <a:rPr lang="zh-CN" altLang="en-US" dirty="0"/>
              <a:t>当我们谈论翻译腔的时候你是否会想到</a:t>
            </a:r>
            <a:endParaRPr lang="en-US" altLang="zh-CN" dirty="0"/>
          </a:p>
          <a:p>
            <a:pPr lvl="1"/>
            <a:endParaRPr lang="en-US" altLang="zh-CN" dirty="0"/>
          </a:p>
          <a:p>
            <a:pPr lvl="1"/>
            <a:r>
              <a:rPr lang="zh-CN" altLang="en-US" dirty="0"/>
              <a:t>早期译制片的中配</a:t>
            </a:r>
            <a:endParaRPr lang="en-US" altLang="zh-CN" dirty="0"/>
          </a:p>
          <a:p>
            <a:pPr lvl="1"/>
            <a:endParaRPr lang="en-US" altLang="zh-CN" dirty="0"/>
          </a:p>
          <a:p>
            <a:pPr lvl="1"/>
            <a:r>
              <a:rPr lang="zh-CN" altLang="en-US" dirty="0"/>
              <a:t>嘿，我的老伙计！</a:t>
            </a:r>
            <a:endParaRPr lang="en-US" altLang="zh-CN" dirty="0"/>
          </a:p>
          <a:p>
            <a:pPr lvl="1"/>
            <a:r>
              <a:rPr lang="zh-CN" altLang="en-US" dirty="0"/>
              <a:t>哦，我的上帝！</a:t>
            </a:r>
            <a:endParaRPr lang="en-US" altLang="zh-CN" dirty="0"/>
          </a:p>
          <a:p>
            <a:pPr lvl="1"/>
            <a:r>
              <a:rPr lang="zh-CN" altLang="en-US" dirty="0"/>
              <a:t>真是见鬼！</a:t>
            </a:r>
            <a:endParaRPr lang="en-US" altLang="zh-CN" dirty="0"/>
          </a:p>
          <a:p>
            <a:pPr lvl="1"/>
            <a:r>
              <a:rPr lang="zh-CN" altLang="en-US" dirty="0"/>
              <a:t>看在上帝的份上！</a:t>
            </a:r>
            <a:endParaRPr lang="en-US" altLang="zh-CN" dirty="0"/>
          </a:p>
          <a:p>
            <a:pPr lvl="1"/>
            <a:r>
              <a:rPr lang="zh-CN" altLang="en-US" dirty="0"/>
              <a:t>你这</a:t>
            </a:r>
            <a:r>
              <a:rPr lang="zh-CN" altLang="en-US" b="1" dirty="0">
                <a:solidFill>
                  <a:srgbClr val="FF0000"/>
                </a:solidFill>
              </a:rPr>
              <a:t>愚蠢的土拨鼠</a:t>
            </a:r>
            <a:r>
              <a:rPr lang="zh-CN" altLang="en-US" dirty="0"/>
              <a:t>！我发誓我一定要狠狠地踢你的屁股！</a:t>
            </a:r>
          </a:p>
        </p:txBody>
      </p:sp>
    </p:spTree>
    <p:extLst>
      <p:ext uri="{BB962C8B-B14F-4D97-AF65-F5344CB8AC3E}">
        <p14:creationId xmlns:p14="http://schemas.microsoft.com/office/powerpoint/2010/main" val="220793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什么是「翻译腔」？</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p:txBody>
          <a:bodyPr/>
          <a:lstStyle/>
          <a:p>
            <a:r>
              <a:rPr lang="zh-CN" altLang="en-US" dirty="0"/>
              <a:t>当我们谈论翻译腔的时候</a:t>
            </a:r>
            <a:endParaRPr lang="en-US" altLang="zh-CN" dirty="0"/>
          </a:p>
          <a:p>
            <a:pPr lvl="1"/>
            <a:endParaRPr lang="en-US" altLang="zh-CN" dirty="0"/>
          </a:p>
          <a:p>
            <a:pPr lvl="1"/>
            <a:r>
              <a:rPr lang="zh-CN" altLang="en-US" dirty="0"/>
              <a:t>你是否会想到</a:t>
            </a:r>
            <a:endParaRPr lang="en-US" altLang="zh-CN" dirty="0"/>
          </a:p>
          <a:p>
            <a:pPr lvl="1"/>
            <a:endParaRPr lang="en-US" altLang="zh-CN" dirty="0"/>
          </a:p>
          <a:p>
            <a:pPr lvl="1"/>
            <a:r>
              <a:rPr lang="en-US" altLang="zh-CN" dirty="0"/>
              <a:t>Microsoft Edge</a:t>
            </a:r>
            <a:r>
              <a:rPr lang="zh-CN" altLang="en-US" dirty="0"/>
              <a:t>浏览器</a:t>
            </a:r>
            <a:endParaRPr lang="en-US" altLang="zh-CN" dirty="0"/>
          </a:p>
        </p:txBody>
      </p:sp>
      <p:pic>
        <p:nvPicPr>
          <p:cNvPr id="5" name="图片 4">
            <a:extLst>
              <a:ext uri="{FF2B5EF4-FFF2-40B4-BE49-F238E27FC236}">
                <a16:creationId xmlns:a16="http://schemas.microsoft.com/office/drawing/2014/main" id="{F58ECF48-6C0A-4909-968E-202746AE302C}"/>
              </a:ext>
            </a:extLst>
          </p:cNvPr>
          <p:cNvPicPr>
            <a:picLocks noChangeAspect="1"/>
          </p:cNvPicPr>
          <p:nvPr/>
        </p:nvPicPr>
        <p:blipFill rotWithShape="1">
          <a:blip r:embed="rId2">
            <a:extLst>
              <a:ext uri="{28A0092B-C50C-407E-A947-70E740481C1C}">
                <a14:useLocalDpi xmlns:a14="http://schemas.microsoft.com/office/drawing/2010/main" val="0"/>
              </a:ext>
            </a:extLst>
          </a:blip>
          <a:srcRect b="2517"/>
          <a:stretch/>
        </p:blipFill>
        <p:spPr>
          <a:xfrm>
            <a:off x="6676597" y="2656265"/>
            <a:ext cx="3818683" cy="3043495"/>
          </a:xfrm>
          <a:prstGeom prst="rect">
            <a:avLst/>
          </a:prstGeom>
        </p:spPr>
      </p:pic>
      <p:pic>
        <p:nvPicPr>
          <p:cNvPr id="7" name="图片 6">
            <a:extLst>
              <a:ext uri="{FF2B5EF4-FFF2-40B4-BE49-F238E27FC236}">
                <a16:creationId xmlns:a16="http://schemas.microsoft.com/office/drawing/2014/main" id="{C862F9FC-A547-4942-9975-3E3B878DBBCA}"/>
              </a:ext>
            </a:extLst>
          </p:cNvPr>
          <p:cNvPicPr>
            <a:picLocks noChangeAspect="1"/>
          </p:cNvPicPr>
          <p:nvPr/>
        </p:nvPicPr>
        <p:blipFill rotWithShape="1">
          <a:blip r:embed="rId3">
            <a:extLst>
              <a:ext uri="{28A0092B-C50C-407E-A947-70E740481C1C}">
                <a14:useLocalDpi xmlns:a14="http://schemas.microsoft.com/office/drawing/2010/main" val="0"/>
              </a:ext>
            </a:extLst>
          </a:blip>
          <a:srcRect t="1327" b="1627"/>
          <a:stretch/>
        </p:blipFill>
        <p:spPr>
          <a:xfrm>
            <a:off x="6550227" y="2656264"/>
            <a:ext cx="3945053" cy="3043495"/>
          </a:xfrm>
          <a:prstGeom prst="rect">
            <a:avLst/>
          </a:prstGeom>
        </p:spPr>
      </p:pic>
      <p:pic>
        <p:nvPicPr>
          <p:cNvPr id="9" name="图片 8">
            <a:extLst>
              <a:ext uri="{FF2B5EF4-FFF2-40B4-BE49-F238E27FC236}">
                <a16:creationId xmlns:a16="http://schemas.microsoft.com/office/drawing/2014/main" id="{07399E60-7C8F-4423-AA08-A20D81C4C6BD}"/>
              </a:ext>
            </a:extLst>
          </p:cNvPr>
          <p:cNvPicPr>
            <a:picLocks noChangeAspect="1"/>
          </p:cNvPicPr>
          <p:nvPr/>
        </p:nvPicPr>
        <p:blipFill rotWithShape="1">
          <a:blip r:embed="rId4">
            <a:extLst>
              <a:ext uri="{28A0092B-C50C-407E-A947-70E740481C1C}">
                <a14:useLocalDpi xmlns:a14="http://schemas.microsoft.com/office/drawing/2010/main" val="0"/>
              </a:ext>
            </a:extLst>
          </a:blip>
          <a:srcRect t="2546" b="1553"/>
          <a:stretch/>
        </p:blipFill>
        <p:spPr>
          <a:xfrm>
            <a:off x="6073274" y="2656263"/>
            <a:ext cx="4422005" cy="3043496"/>
          </a:xfrm>
          <a:prstGeom prst="rect">
            <a:avLst/>
          </a:prstGeom>
        </p:spPr>
      </p:pic>
      <p:pic>
        <p:nvPicPr>
          <p:cNvPr id="11" name="图片 10">
            <a:extLst>
              <a:ext uri="{FF2B5EF4-FFF2-40B4-BE49-F238E27FC236}">
                <a16:creationId xmlns:a16="http://schemas.microsoft.com/office/drawing/2014/main" id="{0CF9E8BC-6B17-45E9-A155-26B2E63A9C47}"/>
              </a:ext>
            </a:extLst>
          </p:cNvPr>
          <p:cNvPicPr>
            <a:picLocks noChangeAspect="1"/>
          </p:cNvPicPr>
          <p:nvPr/>
        </p:nvPicPr>
        <p:blipFill rotWithShape="1">
          <a:blip r:embed="rId5">
            <a:extLst>
              <a:ext uri="{28A0092B-C50C-407E-A947-70E740481C1C}">
                <a14:useLocalDpi xmlns:a14="http://schemas.microsoft.com/office/drawing/2010/main" val="0"/>
              </a:ext>
            </a:extLst>
          </a:blip>
          <a:srcRect t="1333" b="1038"/>
          <a:stretch/>
        </p:blipFill>
        <p:spPr>
          <a:xfrm>
            <a:off x="6073273" y="1498038"/>
            <a:ext cx="4422006" cy="4201721"/>
          </a:xfrm>
          <a:prstGeom prst="rect">
            <a:avLst/>
          </a:prstGeom>
        </p:spPr>
      </p:pic>
      <p:pic>
        <p:nvPicPr>
          <p:cNvPr id="13" name="图片 12">
            <a:extLst>
              <a:ext uri="{FF2B5EF4-FFF2-40B4-BE49-F238E27FC236}">
                <a16:creationId xmlns:a16="http://schemas.microsoft.com/office/drawing/2014/main" id="{6495BFBA-D148-48EF-9FB4-0EBE12997AEF}"/>
              </a:ext>
            </a:extLst>
          </p:cNvPr>
          <p:cNvPicPr>
            <a:picLocks noChangeAspect="1"/>
          </p:cNvPicPr>
          <p:nvPr/>
        </p:nvPicPr>
        <p:blipFill rotWithShape="1">
          <a:blip r:embed="rId6">
            <a:extLst>
              <a:ext uri="{28A0092B-C50C-407E-A947-70E740481C1C}">
                <a14:useLocalDpi xmlns:a14="http://schemas.microsoft.com/office/drawing/2010/main" val="0"/>
              </a:ext>
            </a:extLst>
          </a:blip>
          <a:srcRect t="4404" b="4225"/>
          <a:stretch/>
        </p:blipFill>
        <p:spPr>
          <a:xfrm>
            <a:off x="657765" y="1691322"/>
            <a:ext cx="10876469" cy="3815398"/>
          </a:xfrm>
          <a:prstGeom prst="rect">
            <a:avLst/>
          </a:prstGeom>
        </p:spPr>
      </p:pic>
      <p:pic>
        <p:nvPicPr>
          <p:cNvPr id="15" name="图片 14">
            <a:extLst>
              <a:ext uri="{FF2B5EF4-FFF2-40B4-BE49-F238E27FC236}">
                <a16:creationId xmlns:a16="http://schemas.microsoft.com/office/drawing/2014/main" id="{788F8814-4942-46C5-B286-18F9ED0529C3}"/>
              </a:ext>
            </a:extLst>
          </p:cNvPr>
          <p:cNvPicPr>
            <a:picLocks noChangeAspect="1"/>
          </p:cNvPicPr>
          <p:nvPr/>
        </p:nvPicPr>
        <p:blipFill rotWithShape="1">
          <a:blip r:embed="rId7">
            <a:extLst>
              <a:ext uri="{28A0092B-C50C-407E-A947-70E740481C1C}">
                <a14:useLocalDpi xmlns:a14="http://schemas.microsoft.com/office/drawing/2010/main" val="0"/>
              </a:ext>
            </a:extLst>
          </a:blip>
          <a:srcRect t="4194" b="7204"/>
          <a:stretch/>
        </p:blipFill>
        <p:spPr>
          <a:xfrm>
            <a:off x="268703" y="1691323"/>
            <a:ext cx="11668447" cy="3815397"/>
          </a:xfrm>
          <a:prstGeom prst="rect">
            <a:avLst/>
          </a:prstGeom>
        </p:spPr>
      </p:pic>
    </p:spTree>
    <p:extLst>
      <p:ext uri="{BB962C8B-B14F-4D97-AF65-F5344CB8AC3E}">
        <p14:creationId xmlns:p14="http://schemas.microsoft.com/office/powerpoint/2010/main" val="402025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「翻译腔」仅存在于翻译</a:t>
            </a:r>
            <a:r>
              <a:rPr lang="en-US" altLang="zh-CN" dirty="0"/>
              <a:t>/</a:t>
            </a:r>
            <a:r>
              <a:rPr lang="zh-CN" altLang="en-US" dirty="0"/>
              <a:t>汉化中吗？</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p:txBody>
          <a:bodyPr>
            <a:normAutofit/>
          </a:bodyPr>
          <a:lstStyle/>
          <a:p>
            <a:r>
              <a:rPr lang="zh-CN" altLang="en-US" dirty="0"/>
              <a:t>你是否觉得一些民国时期和上世纪的白话文</a:t>
            </a:r>
            <a:endParaRPr lang="en-US" altLang="zh-CN" dirty="0"/>
          </a:p>
          <a:p>
            <a:pPr lvl="1"/>
            <a:endParaRPr lang="en-US" altLang="zh-CN" dirty="0"/>
          </a:p>
          <a:p>
            <a:pPr lvl="1"/>
            <a:r>
              <a:rPr lang="zh-CN" altLang="en-US" dirty="0"/>
              <a:t>即不像文言文，又不像我们今天的普通话</a:t>
            </a:r>
            <a:endParaRPr lang="en-US" altLang="zh-CN" dirty="0"/>
          </a:p>
          <a:p>
            <a:pPr lvl="1"/>
            <a:r>
              <a:rPr lang="zh-CN" altLang="en-US" dirty="0"/>
              <a:t>有时候会读到“烟士披里纯”（</a:t>
            </a:r>
            <a:r>
              <a:rPr lang="en-US" altLang="zh-CN" dirty="0"/>
              <a:t>inspiration</a:t>
            </a:r>
            <a:r>
              <a:rPr lang="zh-CN" altLang="en-US" dirty="0"/>
              <a:t>）这种怪词</a:t>
            </a:r>
            <a:endParaRPr lang="en-US" altLang="zh-CN" dirty="0"/>
          </a:p>
          <a:p>
            <a:pPr lvl="1"/>
            <a:r>
              <a:rPr lang="zh-CN" altLang="en-US" dirty="0"/>
              <a:t>即使内容和用词并不非常严肃刻板，读起来也文绉绉的</a:t>
            </a:r>
            <a:endParaRPr lang="en-US" altLang="zh-CN" dirty="0"/>
          </a:p>
          <a:p>
            <a:pPr lvl="1"/>
            <a:r>
              <a:rPr lang="zh-CN" altLang="en-US" dirty="0"/>
              <a:t>明明不是译著，有时候却感觉像是在读英翻中的文章</a:t>
            </a:r>
            <a:endParaRPr lang="en-US" altLang="zh-CN" dirty="0"/>
          </a:p>
        </p:txBody>
      </p:sp>
    </p:spTree>
    <p:extLst>
      <p:ext uri="{BB962C8B-B14F-4D97-AF65-F5344CB8AC3E}">
        <p14:creationId xmlns:p14="http://schemas.microsoft.com/office/powerpoint/2010/main" val="266655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「翻译腔」仅存在于过去吗？</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a:xfrm>
            <a:off x="845127" y="1828800"/>
            <a:ext cx="10515600" cy="4351337"/>
          </a:xfrm>
        </p:spPr>
        <p:txBody>
          <a:bodyPr>
            <a:normAutofit/>
          </a:bodyPr>
          <a:lstStyle/>
          <a:p>
            <a:r>
              <a:rPr lang="zh-CN" altLang="en-US" dirty="0"/>
              <a:t>在日常生活中你是否也偶尔说</a:t>
            </a:r>
            <a:r>
              <a:rPr lang="en-US" altLang="zh-CN" dirty="0"/>
              <a:t>/</a:t>
            </a:r>
            <a:r>
              <a:rPr lang="zh-CN" altLang="en-US" dirty="0"/>
              <a:t>写出这样无厘头的句子</a:t>
            </a:r>
            <a:endParaRPr lang="en-US" altLang="zh-CN" dirty="0"/>
          </a:p>
          <a:p>
            <a:pPr lvl="1"/>
            <a:endParaRPr lang="en-US" altLang="zh-CN" dirty="0"/>
          </a:p>
          <a:p>
            <a:pPr lvl="1"/>
            <a:r>
              <a:rPr lang="zh-CN" altLang="zh-CN" b="1" dirty="0">
                <a:solidFill>
                  <a:srgbClr val="FF0000"/>
                </a:solidFill>
              </a:rPr>
              <a:t>有非常少的</a:t>
            </a:r>
            <a:r>
              <a:rPr lang="zh-CN" altLang="zh-CN" dirty="0"/>
              <a:t>情侣在女生宿舍门口。</a:t>
            </a:r>
          </a:p>
          <a:p>
            <a:pPr lvl="1"/>
            <a:r>
              <a:rPr lang="zh-CN" altLang="zh-CN" dirty="0"/>
              <a:t>这里有好多的</a:t>
            </a:r>
            <a:r>
              <a:rPr lang="zh-CN" altLang="zh-CN" b="1" dirty="0">
                <a:solidFill>
                  <a:srgbClr val="FF0000"/>
                </a:solidFill>
              </a:rPr>
              <a:t>儿童</a:t>
            </a:r>
            <a:r>
              <a:rPr lang="zh-CN" altLang="zh-CN" dirty="0"/>
              <a:t>啊。</a:t>
            </a:r>
            <a:endParaRPr lang="en-US" altLang="zh-CN" dirty="0"/>
          </a:p>
          <a:p>
            <a:pPr lvl="1"/>
            <a:r>
              <a:rPr lang="zh-CN" altLang="zh-CN" b="1" dirty="0">
                <a:solidFill>
                  <a:srgbClr val="FF0000"/>
                </a:solidFill>
              </a:rPr>
              <a:t>自从</a:t>
            </a:r>
            <a:r>
              <a:rPr lang="zh-CN" altLang="zh-CN" dirty="0"/>
              <a:t>剪了头发之后，买衣服的欲望不合时宜地增加了！</a:t>
            </a:r>
            <a:endParaRPr lang="en-US" altLang="zh-CN" dirty="0"/>
          </a:p>
          <a:p>
            <a:pPr lvl="1"/>
            <a:r>
              <a:rPr lang="zh-CN" altLang="zh-CN" dirty="0"/>
              <a:t>这让我感到十分惊奇。</a:t>
            </a:r>
            <a:endParaRPr lang="en-US" altLang="zh-CN" dirty="0"/>
          </a:p>
          <a:p>
            <a:pPr lvl="1"/>
            <a:r>
              <a:rPr lang="zh-CN" altLang="zh-CN" b="1" dirty="0">
                <a:solidFill>
                  <a:srgbClr val="FF0000"/>
                </a:solidFill>
              </a:rPr>
              <a:t>从中</a:t>
            </a:r>
            <a:r>
              <a:rPr lang="zh-CN" altLang="zh-CN" dirty="0"/>
              <a:t>我尝到了分布式系统的高性能甜头。</a:t>
            </a:r>
            <a:endParaRPr lang="en-US" altLang="zh-CN" dirty="0"/>
          </a:p>
          <a:p>
            <a:pPr lvl="1"/>
            <a:r>
              <a:rPr lang="zh-CN" altLang="zh-CN" dirty="0"/>
              <a:t>因为我希望可以成为一个出色的</a:t>
            </a:r>
            <a:r>
              <a:rPr lang="zh-CN" altLang="en-US" dirty="0"/>
              <a:t>软件工程师</a:t>
            </a:r>
            <a:r>
              <a:rPr lang="zh-CN" altLang="zh-CN" b="1" dirty="0">
                <a:solidFill>
                  <a:srgbClr val="FF0000"/>
                </a:solidFill>
              </a:rPr>
              <a:t>在完成硕士学位之后</a:t>
            </a:r>
            <a:r>
              <a:rPr lang="zh-CN" altLang="zh-CN" dirty="0"/>
              <a:t>。</a:t>
            </a:r>
          </a:p>
          <a:p>
            <a:pPr lvl="1"/>
            <a:endParaRPr lang="en-US" altLang="zh-CN" dirty="0"/>
          </a:p>
        </p:txBody>
      </p:sp>
    </p:spTree>
    <p:extLst>
      <p:ext uri="{BB962C8B-B14F-4D97-AF65-F5344CB8AC3E}">
        <p14:creationId xmlns:p14="http://schemas.microsoft.com/office/powerpoint/2010/main" val="63095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什么是「欧化的汉语」？</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p:txBody>
          <a:bodyPr/>
          <a:lstStyle/>
          <a:p>
            <a:r>
              <a:rPr lang="zh-CN" altLang="en-US" dirty="0"/>
              <a:t>为什么有的中文句子语法好像没什么大问题，也不像译制片语调那么夸张，但看上去总是哪里怪怪的，熟悉又陌生的感觉？</a:t>
            </a:r>
            <a:endParaRPr lang="en-US" altLang="zh-CN" dirty="0"/>
          </a:p>
          <a:p>
            <a:pPr lvl="1"/>
            <a:endParaRPr lang="en-US" altLang="zh-CN" dirty="0"/>
          </a:p>
          <a:p>
            <a:pPr lvl="1"/>
            <a:r>
              <a:rPr lang="zh-CN" altLang="en-US" dirty="0"/>
              <a:t>这可能是一种“</a:t>
            </a:r>
            <a:r>
              <a:rPr lang="zh-CN" altLang="en-US" b="1" dirty="0">
                <a:solidFill>
                  <a:srgbClr val="FF0000"/>
                </a:solidFill>
              </a:rPr>
              <a:t>欧化的汉语</a:t>
            </a:r>
            <a:r>
              <a:rPr lang="zh-CN" altLang="en-US" dirty="0"/>
              <a:t>”！</a:t>
            </a:r>
            <a:endParaRPr lang="en-US" altLang="zh-CN" dirty="0"/>
          </a:p>
          <a:p>
            <a:endParaRPr lang="en-US" altLang="zh-CN" dirty="0"/>
          </a:p>
          <a:p>
            <a:r>
              <a:rPr lang="zh-CN" altLang="en-US" dirty="0"/>
              <a:t>汉语受到英语等印欧语影响</a:t>
            </a:r>
            <a:endParaRPr lang="en-US" altLang="zh-CN" dirty="0"/>
          </a:p>
          <a:p>
            <a:r>
              <a:rPr lang="zh-CN" altLang="en-US" dirty="0"/>
              <a:t>在词汇、语法、语用等层面展现出印欧语言特征</a:t>
            </a:r>
          </a:p>
        </p:txBody>
      </p:sp>
    </p:spTree>
    <p:extLst>
      <p:ext uri="{BB962C8B-B14F-4D97-AF65-F5344CB8AC3E}">
        <p14:creationId xmlns:p14="http://schemas.microsoft.com/office/powerpoint/2010/main" val="278230199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TotalTime>
  <Words>3242</Words>
  <Application>Microsoft Office PowerPoint</Application>
  <PresentationFormat>宽屏</PresentationFormat>
  <Paragraphs>335</Paragraphs>
  <Slides>47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宋体</vt:lpstr>
      <vt:lpstr>Calibri</vt:lpstr>
      <vt:lpstr>Calibri Light</vt:lpstr>
      <vt:lpstr>Wingdings</vt:lpstr>
      <vt:lpstr>Wingdings 2</vt:lpstr>
      <vt:lpstr>HDOfficeLightV0</vt:lpstr>
      <vt:lpstr>从翻译腔展开谈汉语欧化现象</vt:lpstr>
      <vt:lpstr>广告时间</vt:lpstr>
      <vt:lpstr>目录</vt:lpstr>
      <vt:lpstr>翻译腔与汉语欧化现象 </vt:lpstr>
      <vt:lpstr>什么是「翻译腔」？</vt:lpstr>
      <vt:lpstr>什么是「翻译腔」？</vt:lpstr>
      <vt:lpstr>「翻译腔」仅存在于翻译/汉化中吗？</vt:lpstr>
      <vt:lpstr>「翻译腔」仅存在于过去吗？</vt:lpstr>
      <vt:lpstr>什么是「欧化的汉语」？</vt:lpstr>
      <vt:lpstr>词汇层面的汉语欧化 </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句法层面的汉语欧化 </vt:lpstr>
      <vt:lpstr>句法层面的「汉语欧化」</vt:lpstr>
      <vt:lpstr>句法层面的「汉语欧化」</vt:lpstr>
      <vt:lpstr>句法层面的「汉语欧化」</vt:lpstr>
      <vt:lpstr>句法层面的「汉语欧化」</vt:lpstr>
      <vt:lpstr>句法层面的「汉语欧化」</vt:lpstr>
      <vt:lpstr>句法层面的「汉语欧化」</vt:lpstr>
      <vt:lpstr>句法层面的「汉语欧化」</vt:lpstr>
      <vt:lpstr>句法层面的「汉语欧化」</vt:lpstr>
      <vt:lpstr>句法层面的「汉语欧化」</vt:lpstr>
      <vt:lpstr>句法层面的「汉语欧化」</vt:lpstr>
      <vt:lpstr>其他层面的汉语欧化 </vt:lpstr>
      <vt:lpstr>汉语语篇结构特征</vt:lpstr>
      <vt:lpstr>汉语语篇结构特征</vt:lpstr>
      <vt:lpstr>英语语篇结构特征</vt:lpstr>
      <vt:lpstr>英语语篇结构特征</vt:lpstr>
      <vt:lpstr>英语语篇结构特征</vt:lpstr>
      <vt:lpstr>汉语 vs. 英语结构特征</vt:lpstr>
      <vt:lpstr>汉语 vs. 英语思维模式差异</vt:lpstr>
      <vt:lpstr>如何看待翻译腔和汉语欧化 </vt:lpstr>
      <vt:lpstr>翻译腔在译界受到批评</vt:lpstr>
      <vt:lpstr>翻译腔在译界受到批评</vt:lpstr>
      <vt:lpstr>现代汉语中的欧化语法现象</vt:lpstr>
      <vt:lpstr>现代汉语中的欧化语法现象</vt:lpstr>
      <vt:lpstr>汉语欧化作为一种语言现象</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 Aurora</dc:creator>
  <cp:lastModifiedBy>张涵之</cp:lastModifiedBy>
  <cp:revision>57</cp:revision>
  <dcterms:created xsi:type="dcterms:W3CDTF">2022-12-01T05:45:47Z</dcterms:created>
  <dcterms:modified xsi:type="dcterms:W3CDTF">2022-12-01T15:38:41Z</dcterms:modified>
</cp:coreProperties>
</file>