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60"/>
  </p:normalViewPr>
  <p:slideViewPr>
    <p:cSldViewPr>
      <p:cViewPr varScale="1">
        <p:scale>
          <a:sx n="101" d="100"/>
          <a:sy n="101" d="100"/>
        </p:scale>
        <p:origin x="72" y="1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0355B-23B3-4A8F-9C44-767985E29F53}" type="datetimeFigureOut">
              <a:rPr lang="zh-CN" altLang="en-US" smtClean="0"/>
              <a:t>2022/10/19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66F8C-D873-4B8F-A856-61B6A723B7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2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366F8C-D873-4B8F-A856-61B6A723B7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95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54825"/>
            <a:ext cx="4610100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154940"/>
          </a:xfrm>
          <a:custGeom>
            <a:avLst/>
            <a:gdLst/>
            <a:ahLst/>
            <a:cxnLst/>
            <a:rect l="l" t="t" r="r" b="b"/>
            <a:pathLst>
              <a:path w="4608195" h="154940">
                <a:moveTo>
                  <a:pt x="4608004" y="0"/>
                </a:moveTo>
                <a:lnTo>
                  <a:pt x="0" y="0"/>
                </a:lnTo>
                <a:lnTo>
                  <a:pt x="0" y="154825"/>
                </a:lnTo>
                <a:lnTo>
                  <a:pt x="4608004" y="154825"/>
                </a:lnTo>
                <a:lnTo>
                  <a:pt x="4608004" y="0"/>
                </a:lnTo>
                <a:close/>
              </a:path>
            </a:pathLst>
          </a:custGeom>
          <a:solidFill>
            <a:srgbClr val="FCC1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54825"/>
            <a:ext cx="4610100" cy="3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04064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006" y="1080116"/>
            <a:ext cx="3965575" cy="1576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193" y="840587"/>
            <a:ext cx="3989704" cy="82550"/>
          </a:xfrm>
          <a:custGeom>
            <a:avLst/>
            <a:gdLst/>
            <a:ahLst/>
            <a:cxnLst/>
            <a:rect l="l" t="t" r="r" b="b"/>
            <a:pathLst>
              <a:path w="3989704" h="8255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3989652" y="82384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9193" y="885014"/>
            <a:ext cx="4040504" cy="469900"/>
            <a:chOff x="309193" y="885014"/>
            <a:chExt cx="4040504" cy="469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1253033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1240332"/>
              <a:ext cx="3938802" cy="114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891159"/>
              <a:ext cx="50751" cy="3618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885014"/>
              <a:ext cx="3989704" cy="419100"/>
            </a:xfrm>
            <a:custGeom>
              <a:avLst/>
              <a:gdLst/>
              <a:ahLst/>
              <a:cxnLst/>
              <a:rect l="l" t="t" r="r" b="b"/>
              <a:pathLst>
                <a:path w="3989704" h="419100">
                  <a:moveTo>
                    <a:pt x="3989652" y="0"/>
                  </a:moveTo>
                  <a:lnTo>
                    <a:pt x="0" y="0"/>
                  </a:lnTo>
                  <a:lnTo>
                    <a:pt x="0" y="368018"/>
                  </a:lnTo>
                  <a:lnTo>
                    <a:pt x="4008" y="387742"/>
                  </a:lnTo>
                  <a:lnTo>
                    <a:pt x="14922" y="403895"/>
                  </a:lnTo>
                  <a:lnTo>
                    <a:pt x="31075" y="414809"/>
                  </a:lnTo>
                  <a:lnTo>
                    <a:pt x="50800" y="418818"/>
                  </a:lnTo>
                  <a:lnTo>
                    <a:pt x="3938852" y="418818"/>
                  </a:lnTo>
                  <a:lnTo>
                    <a:pt x="3958576" y="414809"/>
                  </a:lnTo>
                  <a:lnTo>
                    <a:pt x="3974729" y="403895"/>
                  </a:lnTo>
                  <a:lnTo>
                    <a:pt x="3985644" y="387742"/>
                  </a:lnTo>
                  <a:lnTo>
                    <a:pt x="3989652" y="36801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CBB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846" y="929252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34283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165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038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8911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22286" y="878630"/>
            <a:ext cx="256349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zh-CN" altLang="en-US" spc="5" dirty="0"/>
              <a:t>句法学导论</a:t>
            </a:r>
            <a:endParaRPr spc="5" dirty="0"/>
          </a:p>
        </p:txBody>
      </p:sp>
      <p:sp>
        <p:nvSpPr>
          <p:cNvPr id="13" name="object 13"/>
          <p:cNvSpPr txBox="1"/>
          <p:nvPr/>
        </p:nvSpPr>
        <p:spPr>
          <a:xfrm>
            <a:off x="869365" y="1547518"/>
            <a:ext cx="2869565" cy="1154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Anqi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Zhang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</a:pPr>
            <a:r>
              <a:rPr sz="800" spc="-5" dirty="0">
                <a:latin typeface="Arial"/>
                <a:cs typeface="Arial"/>
              </a:rPr>
              <a:t>Nanjing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University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Arial"/>
              <a:cs typeface="Arial"/>
            </a:endParaRPr>
          </a:p>
          <a:p>
            <a:pPr marL="12065" marR="5080" algn="ctr">
              <a:lnSpc>
                <a:spcPct val="100800"/>
              </a:lnSpc>
            </a:pPr>
            <a:r>
              <a:rPr sz="1400" spc="15" dirty="0">
                <a:latin typeface="Arial"/>
                <a:cs typeface="Arial"/>
              </a:rPr>
              <a:t>Introduction </a:t>
            </a:r>
            <a:r>
              <a:rPr sz="1400" spc="10" dirty="0">
                <a:latin typeface="Arial"/>
                <a:cs typeface="Arial"/>
              </a:rPr>
              <a:t>to </a:t>
            </a:r>
            <a:r>
              <a:rPr sz="1400" spc="5" dirty="0">
                <a:latin typeface="Arial"/>
                <a:cs typeface="Arial"/>
              </a:rPr>
              <a:t>Linguistics</a:t>
            </a:r>
            <a:r>
              <a:rPr sz="1400" spc="15" dirty="0">
                <a:latin typeface="Arial"/>
                <a:cs typeface="Arial"/>
              </a:rPr>
              <a:t>  10/2</a:t>
            </a:r>
            <a:r>
              <a:rPr lang="en-US" sz="1400" spc="15" dirty="0">
                <a:latin typeface="Arial"/>
                <a:cs typeface="Arial"/>
              </a:rPr>
              <a:t>1</a:t>
            </a:r>
            <a:r>
              <a:rPr sz="1400" spc="15" dirty="0">
                <a:latin typeface="Arial"/>
                <a:cs typeface="Arial"/>
              </a:rPr>
              <a:t>/2022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给词汇范畴下定义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92299"/>
            <a:ext cx="23418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例如，名词是什么？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026371"/>
            <a:ext cx="3709670" cy="4371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名词可以指称几乎所有东西：</a:t>
            </a:r>
            <a:r>
              <a:rPr sz="1400" i="1" spc="15" dirty="0">
                <a:latin typeface="Arial"/>
                <a:cs typeface="Arial"/>
              </a:rPr>
              <a:t>dog</a:t>
            </a:r>
            <a:r>
              <a:rPr sz="1400" spc="15" dirty="0">
                <a:latin typeface="Arial"/>
                <a:cs typeface="Arial"/>
              </a:rPr>
              <a:t>,  </a:t>
            </a:r>
            <a:r>
              <a:rPr sz="1400" i="1" spc="10" dirty="0">
                <a:latin typeface="Arial"/>
                <a:cs typeface="Arial"/>
              </a:rPr>
              <a:t>dignity</a:t>
            </a:r>
            <a:r>
              <a:rPr sz="1400" spc="10" dirty="0">
                <a:latin typeface="Arial"/>
                <a:cs typeface="Arial"/>
              </a:rPr>
              <a:t>, </a:t>
            </a:r>
            <a:r>
              <a:rPr sz="1400" i="1" spc="10" dirty="0">
                <a:latin typeface="Arial"/>
                <a:cs typeface="Arial"/>
              </a:rPr>
              <a:t>necessity</a:t>
            </a:r>
            <a:r>
              <a:rPr sz="1400" spc="10" dirty="0">
                <a:latin typeface="Arial"/>
                <a:cs typeface="Arial"/>
              </a:rPr>
              <a:t>,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i="1" spc="25" dirty="0">
                <a:latin typeface="Arial"/>
                <a:cs typeface="Arial"/>
              </a:rPr>
              <a:t>party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33425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7112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560"/>
              </a:spcBef>
            </a:pPr>
            <a:r>
              <a:rPr lang="zh-CN" altLang="en-US" sz="1700" dirty="0"/>
              <a:t>                词汇范畴作为等价类</a:t>
            </a:r>
            <a:endParaRPr sz="170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18905"/>
            <a:ext cx="3747135" cy="17028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更好是根据这些词的句法表现（</a:t>
            </a:r>
            <a:r>
              <a:rPr lang="en-US" altLang="zh-CN" sz="1400" spc="10" dirty="0">
                <a:latin typeface="Arial"/>
                <a:cs typeface="Arial"/>
              </a:rPr>
              <a:t>syntactic</a:t>
            </a:r>
            <a:r>
              <a:rPr lang="en-US" altLang="zh-CN" sz="1400" spc="-25" dirty="0">
                <a:latin typeface="Arial"/>
                <a:cs typeface="Arial"/>
              </a:rPr>
              <a:t> </a:t>
            </a:r>
            <a:r>
              <a:rPr lang="en-US" altLang="zh-CN" sz="1400" spc="10" dirty="0">
                <a:latin typeface="Arial"/>
                <a:cs typeface="Arial"/>
              </a:rPr>
              <a:t>behavior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r>
              <a:rPr lang="zh-CN" altLang="en-US" sz="1400" dirty="0">
                <a:latin typeface="Arial"/>
                <a:cs typeface="Arial"/>
              </a:rPr>
              <a:t>将其定义为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等价类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equivalence 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classes 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800" dirty="0">
              <a:latin typeface="Arial"/>
              <a:cs typeface="Arial"/>
            </a:endParaRPr>
          </a:p>
          <a:p>
            <a:pPr marL="12700" marR="45085">
              <a:lnSpc>
                <a:spcPct val="100800"/>
              </a:lnSpc>
              <a:spcBef>
                <a:spcPts val="1440"/>
              </a:spcBef>
            </a:pPr>
            <a:r>
              <a:rPr lang="zh-CN" altLang="en-US" sz="1400" spc="15" dirty="0">
                <a:latin typeface="Arial"/>
                <a:cs typeface="Arial"/>
              </a:rPr>
              <a:t>换言之，当我们说某些词语属于某个范畴</a:t>
            </a:r>
            <a:r>
              <a:rPr lang="en-US" altLang="zh-CN" sz="1400" spc="15" dirty="0">
                <a:latin typeface="Arial"/>
                <a:cs typeface="Arial"/>
              </a:rPr>
              <a:t>X</a:t>
            </a:r>
            <a:r>
              <a:rPr lang="zh-CN" altLang="en-US" sz="1400" spc="15" dirty="0">
                <a:latin typeface="Arial"/>
                <a:cs typeface="Arial"/>
              </a:rPr>
              <a:t>，我们想表达的是，这些词共有某种表现或</a:t>
            </a:r>
            <a:r>
              <a:rPr lang="zh-CN" altLang="en-US" sz="1400" b="1" spc="15" dirty="0">
                <a:latin typeface="Arial"/>
                <a:cs typeface="Arial"/>
              </a:rPr>
              <a:t>分布</a:t>
            </a:r>
            <a:r>
              <a:rPr lang="zh-CN" altLang="en-US" sz="1400" spc="15" dirty="0">
                <a:latin typeface="Arial"/>
                <a:cs typeface="Arial"/>
              </a:rPr>
              <a:t>，（</a:t>
            </a:r>
            <a:r>
              <a:rPr lang="en-US" altLang="zh-CN" sz="1400" spc="15" dirty="0">
                <a:latin typeface="Arial"/>
                <a:cs typeface="Arial"/>
              </a:rPr>
              <a:t>distribution</a:t>
            </a:r>
            <a:r>
              <a:rPr lang="zh-CN" altLang="en-US" sz="1400" spc="15" dirty="0">
                <a:latin typeface="Arial"/>
                <a:cs typeface="Arial"/>
              </a:rPr>
              <a:t>），而其他词都没有这种表现或分布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04064C"/>
                </a:solidFill>
                <a:latin typeface="Arial"/>
                <a:cs typeface="Arial"/>
              </a:rPr>
              <a:t>      互相替换性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94" y="1439885"/>
            <a:ext cx="3542665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一个范畴中的诸元素可以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互相替换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intersubstitutable</a:t>
            </a:r>
            <a:r>
              <a:rPr lang="zh-CN" altLang="en-US" sz="1400" spc="10" dirty="0">
                <a:latin typeface="Arial"/>
                <a:cs typeface="Arial"/>
              </a:rPr>
              <a:t>）；它们可以在合乎语法（</a:t>
            </a:r>
            <a:r>
              <a:rPr lang="en-US" altLang="zh-CN" sz="1400" spc="10" dirty="0">
                <a:latin typeface="Arial"/>
                <a:cs typeface="Arial"/>
              </a:rPr>
              <a:t>grammaticality</a:t>
            </a:r>
            <a:r>
              <a:rPr lang="zh-CN" altLang="en-US" sz="1400" spc="10" dirty="0">
                <a:latin typeface="Arial"/>
                <a:cs typeface="Arial"/>
              </a:rPr>
              <a:t>）的前提下互换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17295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5" dirty="0">
                <a:solidFill>
                  <a:srgbClr val="04064C"/>
                </a:solidFill>
                <a:latin typeface="Arial"/>
                <a:cs typeface="Arial"/>
              </a:rPr>
              <a:t>      互相替换性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003120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256167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509215"/>
            <a:ext cx="101003" cy="101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768055"/>
            <a:ext cx="3811904" cy="26579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可见，所有名词都拥有共同的特定分布；其中一种分布是名词在限定词（例如</a:t>
            </a:r>
            <a:r>
              <a:rPr lang="en-US" altLang="zh-CN" sz="1400" spc="15" dirty="0">
                <a:latin typeface="Arial"/>
                <a:cs typeface="Arial"/>
              </a:rPr>
              <a:t>the</a:t>
            </a:r>
            <a:r>
              <a:rPr lang="zh-CN" altLang="en-US" sz="1400" spc="15" dirty="0">
                <a:latin typeface="Arial"/>
                <a:cs typeface="Arial"/>
              </a:rPr>
              <a:t>或</a:t>
            </a:r>
            <a:r>
              <a:rPr lang="en-US" altLang="zh-CN" sz="1400" spc="15" dirty="0">
                <a:latin typeface="Arial"/>
                <a:cs typeface="Arial"/>
              </a:rPr>
              <a:t>some</a:t>
            </a:r>
            <a:r>
              <a:rPr lang="zh-CN" altLang="en-US" sz="1400" spc="15" dirty="0">
                <a:latin typeface="Arial"/>
                <a:cs typeface="Arial"/>
              </a:rPr>
              <a:t>）和句子末尾之间出现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tabLst>
                <a:tab pos="1509395" algn="l"/>
              </a:tabLst>
            </a:pPr>
            <a:r>
              <a:rPr sz="1400" spc="5" dirty="0">
                <a:latin typeface="Arial"/>
                <a:cs typeface="Arial"/>
              </a:rPr>
              <a:t>I </a:t>
            </a:r>
            <a:r>
              <a:rPr sz="1400" spc="10" dirty="0">
                <a:latin typeface="Arial"/>
                <a:cs typeface="Arial"/>
              </a:rPr>
              <a:t>saw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 marL="368935" marR="1272540">
              <a:lnSpc>
                <a:spcPct val="118600"/>
              </a:lnSpc>
              <a:tabLst>
                <a:tab pos="1576705" algn="l"/>
                <a:tab pos="2019935" algn="l"/>
              </a:tabLst>
            </a:pPr>
            <a:r>
              <a:rPr sz="1400" spc="15" dirty="0">
                <a:latin typeface="Arial"/>
                <a:cs typeface="Arial"/>
              </a:rPr>
              <a:t>John has</a:t>
            </a:r>
            <a:r>
              <a:rPr sz="1400" spc="20" dirty="0">
                <a:latin typeface="Arial"/>
                <a:cs typeface="Arial"/>
              </a:rPr>
              <a:t> some</a:t>
            </a:r>
            <a:r>
              <a:rPr sz="14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spc="5" dirty="0">
                <a:latin typeface="Arial"/>
                <a:cs typeface="Arial"/>
              </a:rPr>
              <a:t>.  There’s </a:t>
            </a:r>
            <a:r>
              <a:rPr sz="1400" spc="15" dirty="0">
                <a:latin typeface="Arial"/>
                <a:cs typeface="Arial"/>
              </a:rPr>
              <a:t>a</a:t>
            </a:r>
            <a:r>
              <a:rPr sz="14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400" spc="10" dirty="0">
                <a:latin typeface="Arial"/>
                <a:cs typeface="Arial"/>
              </a:rPr>
              <a:t>in my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class.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0" dirty="0">
                <a:latin typeface="Arial"/>
                <a:cs typeface="Arial"/>
              </a:rPr>
              <a:t>上述结构都是名词的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分布框架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distribution frame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1221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分布框架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48815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1801863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863546"/>
            <a:ext cx="3877310" cy="17348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" dirty="0">
                <a:latin typeface="Arial"/>
                <a:cs typeface="Arial"/>
              </a:rPr>
              <a:t>每个分布框架都是一个测试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400" spc="5" dirty="0">
                <a:latin typeface="Arial"/>
                <a:cs typeface="Arial"/>
              </a:rPr>
              <a:t>There’s </a:t>
            </a:r>
            <a:r>
              <a:rPr sz="1400" spc="15" dirty="0">
                <a:latin typeface="Arial"/>
                <a:cs typeface="Arial"/>
              </a:rPr>
              <a:t>a dog </a:t>
            </a:r>
            <a:r>
              <a:rPr sz="1400" spc="10" dirty="0">
                <a:latin typeface="Arial"/>
                <a:cs typeface="Arial"/>
              </a:rPr>
              <a:t>in my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class.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sz="1400" spc="5" dirty="0">
                <a:latin typeface="Arial"/>
                <a:cs typeface="Arial"/>
              </a:rPr>
              <a:t>*There’s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5" dirty="0">
                <a:latin typeface="Arial"/>
                <a:cs typeface="Arial"/>
              </a:rPr>
              <a:t>happy </a:t>
            </a:r>
            <a:r>
              <a:rPr sz="1400" spc="10" dirty="0">
                <a:latin typeface="Arial"/>
                <a:cs typeface="Arial"/>
              </a:rPr>
              <a:t>in my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class.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60"/>
              </a:spcBef>
            </a:pPr>
            <a:r>
              <a:rPr lang="en-US" sz="1050" spc="-5" dirty="0">
                <a:latin typeface="Arial"/>
                <a:cs typeface="Arial"/>
              </a:rPr>
              <a:t>*</a:t>
            </a:r>
            <a:r>
              <a:rPr lang="zh-CN" altLang="en-US" sz="1050" spc="-5" dirty="0">
                <a:latin typeface="Arial"/>
                <a:cs typeface="Arial"/>
              </a:rPr>
              <a:t>表示这个句子不合语法，即不是英语句子</a:t>
            </a:r>
            <a:endParaRPr lang="en-US" altLang="zh-CN" sz="1050" spc="-5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60"/>
              </a:spcBef>
            </a:pPr>
            <a:r>
              <a:rPr lang="en-US" altLang="zh-CN" sz="1400" spc="-5" dirty="0">
                <a:latin typeface="Arial"/>
                <a:cs typeface="Arial"/>
              </a:rPr>
              <a:t>dog</a:t>
            </a:r>
            <a:r>
              <a:rPr lang="zh-CN" altLang="en-US" sz="1400" spc="-5" dirty="0">
                <a:latin typeface="Arial"/>
                <a:cs typeface="Arial"/>
              </a:rPr>
              <a:t>是名词，</a:t>
            </a:r>
            <a:r>
              <a:rPr lang="en-US" altLang="zh-CN" sz="1400" spc="-5" dirty="0">
                <a:latin typeface="Arial"/>
                <a:cs typeface="Arial"/>
              </a:rPr>
              <a:t>happy</a:t>
            </a:r>
            <a:r>
              <a:rPr lang="zh-CN" altLang="en-US" sz="1400" spc="-5" dirty="0">
                <a:latin typeface="Arial"/>
                <a:cs typeface="Arial"/>
              </a:rPr>
              <a:t>不是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范畴与形态学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19883"/>
            <a:ext cx="3634156" cy="16047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10" dirty="0">
                <a:latin typeface="Arial"/>
                <a:cs typeface="Arial"/>
              </a:rPr>
              <a:t>范畴也与形态学相关：词根（</a:t>
            </a:r>
            <a:r>
              <a:rPr lang="en-US" altLang="zh-CN" sz="1400" spc="-10" dirty="0">
                <a:latin typeface="Arial"/>
                <a:cs typeface="Arial"/>
              </a:rPr>
              <a:t>base</a:t>
            </a:r>
            <a:r>
              <a:rPr lang="zh-CN" altLang="en-US" sz="1400" spc="-10" dirty="0">
                <a:latin typeface="Arial"/>
                <a:cs typeface="Arial"/>
              </a:rPr>
              <a:t>）的范畴往往会影响附着于其上的词缀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10" dirty="0">
                <a:latin typeface="Arial"/>
                <a:cs typeface="Arial"/>
              </a:rPr>
              <a:t>-</a:t>
            </a:r>
            <a:r>
              <a:rPr sz="1400" i="1" spc="10" dirty="0" err="1">
                <a:latin typeface="Arial"/>
                <a:cs typeface="Arial"/>
              </a:rPr>
              <a:t>ing</a:t>
            </a:r>
            <a:r>
              <a:rPr lang="en-US" sz="1400" i="1" spc="10" dirty="0">
                <a:latin typeface="Arial"/>
                <a:cs typeface="Arial"/>
              </a:rPr>
              <a:t> </a:t>
            </a:r>
            <a:r>
              <a:rPr lang="zh-CN" altLang="en-US" sz="1400" spc="10" dirty="0">
                <a:latin typeface="Arial"/>
                <a:cs typeface="Arial"/>
              </a:rPr>
              <a:t>是动词后缀</a:t>
            </a:r>
            <a:r>
              <a:rPr lang="zh-CN" altLang="en-US" sz="1400" spc="5" dirty="0">
                <a:latin typeface="Arial"/>
                <a:cs typeface="Arial"/>
              </a:rPr>
              <a:t>：</a:t>
            </a:r>
            <a:r>
              <a:rPr sz="1400" i="1" spc="10" dirty="0">
                <a:latin typeface="Arial"/>
                <a:cs typeface="Arial"/>
              </a:rPr>
              <a:t>calling</a:t>
            </a:r>
            <a:r>
              <a:rPr sz="1400" spc="10" dirty="0">
                <a:latin typeface="Arial"/>
                <a:cs typeface="Arial"/>
              </a:rPr>
              <a:t>,</a:t>
            </a:r>
            <a:r>
              <a:rPr sz="1400" spc="1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*</a:t>
            </a:r>
            <a:r>
              <a:rPr sz="1400" i="1" spc="10" dirty="0">
                <a:latin typeface="Arial"/>
                <a:cs typeface="Arial"/>
              </a:rPr>
              <a:t>talling</a:t>
            </a:r>
            <a:r>
              <a:rPr sz="1400" spc="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15" dirty="0">
                <a:latin typeface="Arial"/>
                <a:cs typeface="Arial"/>
              </a:rPr>
              <a:t>-ness </a:t>
            </a:r>
            <a:r>
              <a:rPr lang="zh-CN" altLang="en-US" sz="1400" spc="10" dirty="0">
                <a:latin typeface="Arial"/>
                <a:cs typeface="Arial"/>
              </a:rPr>
              <a:t>是形容词后缀：</a:t>
            </a:r>
            <a:r>
              <a:rPr sz="1400" i="1" spc="10" dirty="0">
                <a:latin typeface="Arial"/>
                <a:cs typeface="Arial"/>
              </a:rPr>
              <a:t>tallness</a:t>
            </a:r>
            <a:r>
              <a:rPr sz="1400" spc="10" dirty="0">
                <a:latin typeface="Arial"/>
                <a:cs typeface="Arial"/>
              </a:rPr>
              <a:t>,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*</a:t>
            </a:r>
            <a:r>
              <a:rPr sz="1400" i="1" spc="10" dirty="0">
                <a:latin typeface="Arial"/>
                <a:cs typeface="Arial"/>
              </a:rPr>
              <a:t>callness</a:t>
            </a:r>
            <a:r>
              <a:rPr sz="1400" spc="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45" dirty="0"/>
              <a:t>树状图</a:t>
            </a:r>
            <a:endParaRPr spc="-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65440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655330"/>
            <a:ext cx="3724275" cy="1189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句子具有内在的分层结构，可以用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树状图</a:t>
            </a:r>
            <a:r>
              <a:rPr lang="zh-CN" altLang="en-US" sz="1400" spc="10" dirty="0">
                <a:latin typeface="Arial"/>
                <a:cs typeface="Arial"/>
              </a:rPr>
              <a:t>表示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710"/>
              </a:spcBef>
            </a:pPr>
            <a:r>
              <a:rPr sz="1400" spc="15" dirty="0">
                <a:latin typeface="Arial"/>
                <a:cs typeface="Arial"/>
              </a:rPr>
              <a:t>The dog ate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L="1186815">
              <a:lnSpc>
                <a:spcPct val="100000"/>
              </a:lnSpc>
              <a:spcBef>
                <a:spcPts val="1570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9582" y="1961817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576" y="2341394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5487" y="2720986"/>
            <a:ext cx="83121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5"/>
              </a:spcBef>
              <a:tabLst>
                <a:tab pos="549275" algn="l"/>
              </a:tabLst>
            </a:pPr>
            <a:r>
              <a:rPr sz="1400" spc="20" dirty="0">
                <a:latin typeface="Arial"/>
                <a:cs typeface="Arial"/>
              </a:rPr>
              <a:t>D	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12115" algn="l"/>
              </a:tabLst>
            </a:pPr>
            <a:r>
              <a:rPr sz="1400" spc="15" dirty="0">
                <a:latin typeface="Arial"/>
                <a:cs typeface="Arial"/>
              </a:rPr>
              <a:t>the	bone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4813" y="2599555"/>
            <a:ext cx="476250" cy="123825"/>
          </a:xfrm>
          <a:custGeom>
            <a:avLst/>
            <a:gdLst/>
            <a:ahLst/>
            <a:cxnLst/>
            <a:rect l="l" t="t" r="r" b="b"/>
            <a:pathLst>
              <a:path w="476250" h="123825">
                <a:moveTo>
                  <a:pt x="237993" y="0"/>
                </a:moveTo>
                <a:lnTo>
                  <a:pt x="0" y="123252"/>
                </a:lnTo>
              </a:path>
              <a:path w="476250" h="123825">
                <a:moveTo>
                  <a:pt x="237993" y="0"/>
                </a:moveTo>
                <a:lnTo>
                  <a:pt x="47598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54806" y="2219978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638175" h="123825">
                <a:moveTo>
                  <a:pt x="319002" y="0"/>
                </a:moveTo>
                <a:lnTo>
                  <a:pt x="0" y="123252"/>
                </a:lnTo>
              </a:path>
              <a:path w="638175" h="123825">
                <a:moveTo>
                  <a:pt x="319002" y="0"/>
                </a:moveTo>
                <a:lnTo>
                  <a:pt x="638004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64820" y="1961836"/>
            <a:ext cx="112966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305"/>
              </a:spcBef>
              <a:tabLst>
                <a:tab pos="498475" algn="l"/>
                <a:tab pos="929005" algn="l"/>
              </a:tabLst>
            </a:pPr>
            <a:r>
              <a:rPr sz="1400" spc="20" dirty="0">
                <a:latin typeface="Arial"/>
                <a:cs typeface="Arial"/>
              </a:rPr>
              <a:t>D	N	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12115" algn="l"/>
                <a:tab pos="862965" algn="l"/>
              </a:tabLst>
            </a:pPr>
            <a:r>
              <a:rPr sz="1400" spc="15" dirty="0">
                <a:latin typeface="Arial"/>
                <a:cs typeface="Arial"/>
              </a:rPr>
              <a:t>the	dog	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4135" y="2219997"/>
            <a:ext cx="425450" cy="123825"/>
          </a:xfrm>
          <a:custGeom>
            <a:avLst/>
            <a:gdLst/>
            <a:ahLst/>
            <a:cxnLst/>
            <a:rect l="l" t="t" r="r" b="b"/>
            <a:pathLst>
              <a:path w="425450" h="123825">
                <a:moveTo>
                  <a:pt x="212668" y="0"/>
                </a:moveTo>
                <a:lnTo>
                  <a:pt x="0" y="123252"/>
                </a:lnTo>
              </a:path>
              <a:path w="425450" h="123825">
                <a:moveTo>
                  <a:pt x="212668" y="0"/>
                </a:moveTo>
                <a:lnTo>
                  <a:pt x="42533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807" y="1848326"/>
            <a:ext cx="957580" cy="115570"/>
          </a:xfrm>
          <a:custGeom>
            <a:avLst/>
            <a:gdLst/>
            <a:ahLst/>
            <a:cxnLst/>
            <a:rect l="l" t="t" r="r" b="b"/>
            <a:pathLst>
              <a:path w="957580" h="115569">
                <a:moveTo>
                  <a:pt x="478503" y="0"/>
                </a:moveTo>
                <a:lnTo>
                  <a:pt x="0" y="115326"/>
                </a:lnTo>
              </a:path>
              <a:path w="957580" h="115569">
                <a:moveTo>
                  <a:pt x="478503" y="0"/>
                </a:moveTo>
                <a:lnTo>
                  <a:pt x="957007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45" dirty="0"/>
              <a:t>树状图</a:t>
            </a:r>
            <a:endParaRPr spc="-4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573300"/>
            <a:ext cx="2491156" cy="70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550" dirty="0">
                <a:latin typeface="Arial"/>
                <a:cs typeface="Arial"/>
              </a:rPr>
              <a:t>同一个树状图也可以表示如下：</a:t>
            </a:r>
            <a:endParaRPr sz="1550" dirty="0">
              <a:latin typeface="Arial"/>
              <a:cs typeface="Arial"/>
            </a:endParaRPr>
          </a:p>
          <a:p>
            <a:pPr marR="672465" algn="r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120" y="1393771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115" y="1773336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29343" y="2411074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83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3358" y="241108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19">
                <a:moveTo>
                  <a:pt x="0" y="0"/>
                </a:moveTo>
                <a:lnTo>
                  <a:pt x="0" y="502833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3351" y="2031497"/>
            <a:ext cx="476250" cy="123825"/>
          </a:xfrm>
          <a:custGeom>
            <a:avLst/>
            <a:gdLst/>
            <a:ahLst/>
            <a:cxnLst/>
            <a:rect l="l" t="t" r="r" b="b"/>
            <a:pathLst>
              <a:path w="476250" h="123825">
                <a:moveTo>
                  <a:pt x="237993" y="0"/>
                </a:moveTo>
                <a:lnTo>
                  <a:pt x="0" y="123252"/>
                </a:lnTo>
              </a:path>
              <a:path w="476250" h="123825">
                <a:moveTo>
                  <a:pt x="237993" y="0"/>
                </a:moveTo>
                <a:lnTo>
                  <a:pt x="47598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53345" y="2031515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41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53344" y="1651919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638175" h="123825">
                <a:moveTo>
                  <a:pt x="319002" y="0"/>
                </a:moveTo>
                <a:lnTo>
                  <a:pt x="0" y="123252"/>
                </a:lnTo>
              </a:path>
              <a:path w="638175" h="123825">
                <a:moveTo>
                  <a:pt x="319002" y="0"/>
                </a:moveTo>
                <a:lnTo>
                  <a:pt x="638004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24205" y="1773387"/>
            <a:ext cx="10026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37515" algn="l"/>
                <a:tab pos="868044" algn="l"/>
              </a:tabLst>
            </a:pPr>
            <a:r>
              <a:rPr sz="1400" spc="20" dirty="0">
                <a:latin typeface="Arial"/>
                <a:cs typeface="Arial"/>
              </a:rPr>
              <a:t>D	N	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6111" y="1393793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8016" y="2031519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41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63359" y="2152939"/>
            <a:ext cx="2081530" cy="1003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3975">
              <a:lnSpc>
                <a:spcPct val="100000"/>
              </a:lnSpc>
              <a:spcBef>
                <a:spcPts val="135"/>
              </a:spcBef>
              <a:tabLst>
                <a:tab pos="1799589" algn="l"/>
              </a:tabLst>
            </a:pPr>
            <a:r>
              <a:rPr sz="1400" spc="20" dirty="0">
                <a:latin typeface="Arial"/>
                <a:cs typeface="Arial"/>
              </a:rPr>
              <a:t>D	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12115" algn="l"/>
                <a:tab pos="862965" algn="l"/>
                <a:tab pos="1263015" algn="l"/>
                <a:tab pos="1663064" algn="l"/>
              </a:tabLst>
            </a:pPr>
            <a:r>
              <a:rPr sz="1400" spc="15" dirty="0">
                <a:latin typeface="Arial"/>
                <a:cs typeface="Arial"/>
              </a:rPr>
              <a:t>the	dog	</a:t>
            </a:r>
            <a:r>
              <a:rPr sz="2100" spc="22" baseline="1984" dirty="0">
                <a:latin typeface="Arial"/>
                <a:cs typeface="Arial"/>
              </a:rPr>
              <a:t>ate	</a:t>
            </a:r>
            <a:r>
              <a:rPr sz="1400" spc="15" dirty="0">
                <a:latin typeface="Arial"/>
                <a:cs typeface="Arial"/>
              </a:rPr>
              <a:t>the	bone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02678" y="2031548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41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2673" y="1651954"/>
            <a:ext cx="425450" cy="123825"/>
          </a:xfrm>
          <a:custGeom>
            <a:avLst/>
            <a:gdLst/>
            <a:ahLst/>
            <a:cxnLst/>
            <a:rect l="l" t="t" r="r" b="b"/>
            <a:pathLst>
              <a:path w="425450" h="123825">
                <a:moveTo>
                  <a:pt x="212668" y="0"/>
                </a:moveTo>
                <a:lnTo>
                  <a:pt x="0" y="123252"/>
                </a:lnTo>
              </a:path>
              <a:path w="425450" h="123825">
                <a:moveTo>
                  <a:pt x="212668" y="0"/>
                </a:moveTo>
                <a:lnTo>
                  <a:pt x="42533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5345" y="1280267"/>
            <a:ext cx="957580" cy="115570"/>
          </a:xfrm>
          <a:custGeom>
            <a:avLst/>
            <a:gdLst/>
            <a:ahLst/>
            <a:cxnLst/>
            <a:rect l="l" t="t" r="r" b="b"/>
            <a:pathLst>
              <a:path w="957580" h="115569">
                <a:moveTo>
                  <a:pt x="478503" y="0"/>
                </a:moveTo>
                <a:lnTo>
                  <a:pt x="0" y="115326"/>
                </a:lnTo>
              </a:path>
              <a:path w="957580" h="115569">
                <a:moveTo>
                  <a:pt x="478503" y="0"/>
                </a:moveTo>
                <a:lnTo>
                  <a:pt x="957007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组构成分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17573"/>
            <a:ext cx="3268979" cy="9353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树状图表示的是词语被组合成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短语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phrase</a:t>
            </a:r>
            <a:r>
              <a:rPr lang="zh-CN" altLang="en-US" sz="1400" spc="20" dirty="0">
                <a:latin typeface="Arial"/>
                <a:cs typeface="Arial"/>
              </a:rPr>
              <a:t>），进而构成句子</a:t>
            </a:r>
            <a:endParaRPr lang="en-US" altLang="zh-CN" sz="1400" spc="2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650" dirty="0">
              <a:latin typeface="Arial"/>
              <a:cs typeface="Arial"/>
            </a:endParaRPr>
          </a:p>
          <a:p>
            <a:pPr marL="224154" algn="ctr">
              <a:lnSpc>
                <a:spcPct val="100000"/>
              </a:lnSpc>
              <a:spcBef>
                <a:spcPts val="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120" y="1664662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115" y="2044240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53351" y="2302400"/>
            <a:ext cx="476250" cy="123825"/>
          </a:xfrm>
          <a:custGeom>
            <a:avLst/>
            <a:gdLst/>
            <a:ahLst/>
            <a:cxnLst/>
            <a:rect l="l" t="t" r="r" b="b"/>
            <a:pathLst>
              <a:path w="476250" h="123825">
                <a:moveTo>
                  <a:pt x="237993" y="0"/>
                </a:moveTo>
                <a:lnTo>
                  <a:pt x="0" y="123252"/>
                </a:lnTo>
              </a:path>
              <a:path w="476250" h="123825">
                <a:moveTo>
                  <a:pt x="237993" y="0"/>
                </a:moveTo>
                <a:lnTo>
                  <a:pt x="47598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3344" y="1922823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638175" h="123825">
                <a:moveTo>
                  <a:pt x="319002" y="0"/>
                </a:moveTo>
                <a:lnTo>
                  <a:pt x="0" y="123252"/>
                </a:lnTo>
              </a:path>
              <a:path w="638175" h="123825">
                <a:moveTo>
                  <a:pt x="319002" y="0"/>
                </a:moveTo>
                <a:lnTo>
                  <a:pt x="638004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3359" y="1664682"/>
            <a:ext cx="112966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 dirty="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305"/>
              </a:spcBef>
              <a:tabLst>
                <a:tab pos="498475" algn="l"/>
                <a:tab pos="929005" algn="l"/>
              </a:tabLst>
            </a:pPr>
            <a:r>
              <a:rPr sz="1400" spc="20" dirty="0">
                <a:latin typeface="Arial"/>
                <a:cs typeface="Arial"/>
              </a:rPr>
              <a:t>D	N	V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12115" algn="l"/>
                <a:tab pos="862965" algn="l"/>
              </a:tabLst>
            </a:pPr>
            <a:r>
              <a:rPr sz="1400" spc="15" dirty="0">
                <a:latin typeface="Arial"/>
                <a:cs typeface="Arial"/>
              </a:rPr>
              <a:t>the	dog	ate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02673" y="1922842"/>
            <a:ext cx="425450" cy="123825"/>
          </a:xfrm>
          <a:custGeom>
            <a:avLst/>
            <a:gdLst/>
            <a:ahLst/>
            <a:cxnLst/>
            <a:rect l="l" t="t" r="r" b="b"/>
            <a:pathLst>
              <a:path w="425450" h="123825">
                <a:moveTo>
                  <a:pt x="212668" y="0"/>
                </a:moveTo>
                <a:lnTo>
                  <a:pt x="0" y="123252"/>
                </a:lnTo>
              </a:path>
              <a:path w="425450" h="123825">
                <a:moveTo>
                  <a:pt x="212668" y="0"/>
                </a:moveTo>
                <a:lnTo>
                  <a:pt x="42533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5345" y="1551171"/>
            <a:ext cx="957580" cy="115570"/>
          </a:xfrm>
          <a:custGeom>
            <a:avLst/>
            <a:gdLst/>
            <a:ahLst/>
            <a:cxnLst/>
            <a:rect l="l" t="t" r="r" b="b"/>
            <a:pathLst>
              <a:path w="957580" h="115569">
                <a:moveTo>
                  <a:pt x="478503" y="0"/>
                </a:moveTo>
                <a:lnTo>
                  <a:pt x="0" y="115326"/>
                </a:lnTo>
              </a:path>
              <a:path w="957580" h="115569">
                <a:moveTo>
                  <a:pt x="478503" y="0"/>
                </a:moveTo>
                <a:lnTo>
                  <a:pt x="957007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173" y="2288715"/>
            <a:ext cx="4165701" cy="1124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40280">
              <a:lnSpc>
                <a:spcPct val="100000"/>
              </a:lnSpc>
              <a:spcBef>
                <a:spcPts val="135"/>
              </a:spcBef>
              <a:tabLst>
                <a:tab pos="2715895" algn="l"/>
              </a:tabLst>
            </a:pPr>
            <a:r>
              <a:rPr sz="1400" spc="20" dirty="0">
                <a:latin typeface="Arial"/>
                <a:cs typeface="Arial"/>
              </a:rPr>
              <a:t>D	N</a:t>
            </a:r>
            <a:endParaRPr sz="1400" dirty="0">
              <a:latin typeface="Arial"/>
              <a:cs typeface="Arial"/>
            </a:endParaRPr>
          </a:p>
          <a:p>
            <a:pPr marL="2179320">
              <a:lnSpc>
                <a:spcPct val="100000"/>
              </a:lnSpc>
              <a:spcBef>
                <a:spcPts val="10"/>
              </a:spcBef>
              <a:tabLst>
                <a:tab pos="2579370" algn="l"/>
              </a:tabLst>
            </a:pPr>
            <a:r>
              <a:rPr sz="1400" spc="15" dirty="0">
                <a:latin typeface="Arial"/>
                <a:cs typeface="Arial"/>
              </a:rPr>
              <a:t>the	bone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275"/>
              </a:spcBef>
            </a:pPr>
            <a:r>
              <a:rPr lang="zh-CN" altLang="en-US" sz="1400" spc="10" dirty="0">
                <a:latin typeface="Arial"/>
                <a:cs typeface="Arial"/>
              </a:rPr>
              <a:t>树状图中的每个节点（</a:t>
            </a:r>
            <a:r>
              <a:rPr lang="en-US" altLang="zh-CN" sz="1400" spc="10" dirty="0">
                <a:latin typeface="Arial"/>
                <a:cs typeface="Arial"/>
              </a:rPr>
              <a:t>node</a:t>
            </a:r>
            <a:r>
              <a:rPr lang="zh-CN" altLang="en-US" sz="1400" spc="10" dirty="0">
                <a:latin typeface="Arial"/>
                <a:cs typeface="Arial"/>
              </a:rPr>
              <a:t>）都是一个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组构成分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constituent</a:t>
            </a:r>
            <a:r>
              <a:rPr lang="zh-CN" altLang="en-US" sz="1400" spc="10" dirty="0">
                <a:latin typeface="Arial"/>
                <a:cs typeface="Arial"/>
              </a:rPr>
              <a:t>）；一些是短语（包括</a:t>
            </a:r>
            <a:r>
              <a:rPr lang="en-US" altLang="zh-CN" sz="1400" spc="10" dirty="0">
                <a:latin typeface="Arial"/>
                <a:cs typeface="Arial"/>
              </a:rPr>
              <a:t>S</a:t>
            </a:r>
            <a:r>
              <a:rPr lang="zh-CN" altLang="en-US" sz="1400" spc="10" dirty="0">
                <a:latin typeface="Arial"/>
                <a:cs typeface="Arial"/>
              </a:rPr>
              <a:t>），一些是词语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短语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673910"/>
            <a:ext cx="3014980" cy="76367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5" dirty="0">
                <a:latin typeface="Arial"/>
                <a:cs typeface="Arial"/>
              </a:rPr>
              <a:t>和词语一样，短语也按照范畴划分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  <a:p>
            <a:pPr marL="478155" algn="ctr">
              <a:lnSpc>
                <a:spcPct val="100000"/>
              </a:lnSpc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120" y="1562249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115" y="1941827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4884" y="2321418"/>
            <a:ext cx="633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8315" algn="l"/>
              </a:tabLst>
            </a:pPr>
            <a:r>
              <a:rPr sz="1400" spc="20" dirty="0">
                <a:latin typeface="Arial"/>
                <a:cs typeface="Arial"/>
              </a:rPr>
              <a:t>D	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3351" y="2199988"/>
            <a:ext cx="476250" cy="123825"/>
          </a:xfrm>
          <a:custGeom>
            <a:avLst/>
            <a:gdLst/>
            <a:ahLst/>
            <a:cxnLst/>
            <a:rect l="l" t="t" r="r" b="b"/>
            <a:pathLst>
              <a:path w="476250" h="123825">
                <a:moveTo>
                  <a:pt x="237993" y="0"/>
                </a:moveTo>
                <a:lnTo>
                  <a:pt x="0" y="123252"/>
                </a:lnTo>
              </a:path>
              <a:path w="476250" h="123825">
                <a:moveTo>
                  <a:pt x="237993" y="0"/>
                </a:moveTo>
                <a:lnTo>
                  <a:pt x="47598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2449275"/>
            <a:ext cx="3913504" cy="83016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179320">
              <a:lnSpc>
                <a:spcPct val="100000"/>
              </a:lnSpc>
              <a:spcBef>
                <a:spcPts val="819"/>
              </a:spcBef>
              <a:tabLst>
                <a:tab pos="2579370" algn="l"/>
              </a:tabLst>
            </a:pPr>
            <a:r>
              <a:rPr sz="1400" spc="15" dirty="0">
                <a:latin typeface="Arial"/>
                <a:cs typeface="Arial"/>
              </a:rPr>
              <a:t>the	bone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15"/>
              </a:spcBef>
            </a:pPr>
            <a:r>
              <a:rPr sz="1400" i="1" spc="15" dirty="0">
                <a:latin typeface="Arial"/>
                <a:cs typeface="Arial"/>
              </a:rPr>
              <a:t>the dog </a:t>
            </a:r>
            <a:r>
              <a:rPr lang="zh-CN" altLang="en-US" sz="1400" spc="15" dirty="0">
                <a:latin typeface="Arial"/>
                <a:cs typeface="Arial"/>
              </a:rPr>
              <a:t>和 </a:t>
            </a:r>
            <a:r>
              <a:rPr sz="1400" i="1" spc="15" dirty="0">
                <a:latin typeface="Arial"/>
                <a:cs typeface="Arial"/>
              </a:rPr>
              <a:t>the bone </a:t>
            </a:r>
            <a:r>
              <a:rPr lang="zh-CN" altLang="en-US" sz="1400" spc="15" dirty="0">
                <a:latin typeface="Arial"/>
                <a:cs typeface="Arial"/>
              </a:rPr>
              <a:t>都是名词短语，而</a:t>
            </a:r>
            <a:r>
              <a:rPr sz="1400" i="1" spc="15" dirty="0">
                <a:latin typeface="Arial"/>
                <a:cs typeface="Arial"/>
              </a:rPr>
              <a:t>ate the bone </a:t>
            </a:r>
            <a:r>
              <a:rPr lang="zh-CN" altLang="en-US" sz="1400" spc="10" dirty="0">
                <a:latin typeface="Arial"/>
                <a:cs typeface="Arial"/>
              </a:rPr>
              <a:t>是动词短语（</a:t>
            </a:r>
            <a:r>
              <a:rPr lang="en-US" altLang="zh-CN" sz="1400" spc="10" dirty="0">
                <a:latin typeface="Arial"/>
                <a:cs typeface="Arial"/>
              </a:rPr>
              <a:t>VP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53344" y="1820410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638175" h="123825">
                <a:moveTo>
                  <a:pt x="319002" y="0"/>
                </a:moveTo>
                <a:lnTo>
                  <a:pt x="0" y="123252"/>
                </a:lnTo>
              </a:path>
              <a:path w="638175" h="123825">
                <a:moveTo>
                  <a:pt x="319002" y="0"/>
                </a:moveTo>
                <a:lnTo>
                  <a:pt x="638004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3359" y="1562269"/>
            <a:ext cx="112966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305"/>
              </a:spcBef>
              <a:tabLst>
                <a:tab pos="498475" algn="l"/>
                <a:tab pos="929005" algn="l"/>
              </a:tabLst>
            </a:pPr>
            <a:r>
              <a:rPr sz="1400" spc="20" dirty="0">
                <a:latin typeface="Arial"/>
                <a:cs typeface="Arial"/>
              </a:rPr>
              <a:t>D	N	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12115" algn="l"/>
                <a:tab pos="862965" algn="l"/>
              </a:tabLst>
            </a:pPr>
            <a:r>
              <a:rPr sz="1400" spc="15" dirty="0">
                <a:latin typeface="Arial"/>
                <a:cs typeface="Arial"/>
              </a:rPr>
              <a:t>the	dog	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2673" y="1820429"/>
            <a:ext cx="425450" cy="123825"/>
          </a:xfrm>
          <a:custGeom>
            <a:avLst/>
            <a:gdLst/>
            <a:ahLst/>
            <a:cxnLst/>
            <a:rect l="l" t="t" r="r" b="b"/>
            <a:pathLst>
              <a:path w="425450" h="123825">
                <a:moveTo>
                  <a:pt x="212668" y="0"/>
                </a:moveTo>
                <a:lnTo>
                  <a:pt x="0" y="123252"/>
                </a:lnTo>
              </a:path>
              <a:path w="425450" h="123825">
                <a:moveTo>
                  <a:pt x="212668" y="0"/>
                </a:moveTo>
                <a:lnTo>
                  <a:pt x="42533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15345" y="1448758"/>
            <a:ext cx="957580" cy="115570"/>
          </a:xfrm>
          <a:custGeom>
            <a:avLst/>
            <a:gdLst/>
            <a:ahLst/>
            <a:cxnLst/>
            <a:rect l="l" t="t" r="r" b="b"/>
            <a:pathLst>
              <a:path w="957580" h="115569">
                <a:moveTo>
                  <a:pt x="478503" y="0"/>
                </a:moveTo>
                <a:lnTo>
                  <a:pt x="0" y="115326"/>
                </a:lnTo>
              </a:path>
              <a:path w="957580" h="115569">
                <a:moveTo>
                  <a:pt x="478503" y="0"/>
                </a:moveTo>
                <a:lnTo>
                  <a:pt x="957007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句法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767308"/>
            <a:ext cx="4102100" cy="23357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      短语的范畴</a:t>
            </a:r>
            <a:endParaRPr spc="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64144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836826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013953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601658"/>
            <a:ext cx="101003" cy="1010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954034"/>
            <a:ext cx="3507740" cy="176811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i="1" spc="15" dirty="0">
                <a:latin typeface="Arial"/>
                <a:cs typeface="Arial"/>
              </a:rPr>
              <a:t>the dog </a:t>
            </a:r>
            <a:r>
              <a:rPr lang="zh-CN" altLang="en-US" sz="1400" spc="10" dirty="0">
                <a:latin typeface="Arial"/>
                <a:cs typeface="Arial"/>
              </a:rPr>
              <a:t>是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名词</a:t>
            </a:r>
            <a:r>
              <a:rPr lang="zh-CN" altLang="en-US" sz="1400" spc="10" dirty="0">
                <a:latin typeface="Arial"/>
                <a:cs typeface="Arial"/>
              </a:rPr>
              <a:t>短语，因为它可以被另一个名词替换（可替换性）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710"/>
              </a:spcBef>
            </a:pPr>
            <a:r>
              <a:rPr sz="1400" spc="15" dirty="0">
                <a:latin typeface="Arial"/>
                <a:cs typeface="Arial"/>
              </a:rPr>
              <a:t>The dog ate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L="725805" marR="1518285">
              <a:lnSpc>
                <a:spcPts val="139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John ate the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bone.  </a:t>
            </a:r>
            <a:r>
              <a:rPr sz="1200" spc="-5" dirty="0">
                <a:latin typeface="Arial"/>
                <a:cs typeface="Arial"/>
              </a:rPr>
              <a:t>The dog ate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John.</a:t>
            </a:r>
            <a:endParaRPr sz="1200" dirty="0">
              <a:latin typeface="Arial"/>
              <a:cs typeface="Arial"/>
            </a:endParaRPr>
          </a:p>
          <a:p>
            <a:pPr marL="368935" marR="309245" indent="-356870">
              <a:lnSpc>
                <a:spcPct val="142300"/>
              </a:lnSpc>
              <a:spcBef>
                <a:spcPts val="10"/>
              </a:spcBef>
            </a:pPr>
            <a:r>
              <a:rPr lang="zh-CN" altLang="en-US" sz="1400" dirty="0">
                <a:latin typeface="Arial"/>
                <a:cs typeface="Arial"/>
              </a:rPr>
              <a:t>类似地，</a:t>
            </a:r>
            <a:r>
              <a:rPr sz="1400" i="1" spc="15" dirty="0">
                <a:latin typeface="Arial"/>
                <a:cs typeface="Arial"/>
              </a:rPr>
              <a:t>ate the bone </a:t>
            </a:r>
            <a:r>
              <a:rPr lang="zh-CN" altLang="en-US" sz="1400" spc="10" dirty="0">
                <a:latin typeface="Arial"/>
                <a:cs typeface="Arial"/>
              </a:rPr>
              <a:t>是动词短语：</a:t>
            </a:r>
            <a:r>
              <a:rPr lang="en-US" sz="1400" spc="15" dirty="0">
                <a:latin typeface="Arial"/>
                <a:cs typeface="Arial"/>
              </a:rPr>
              <a:t>     </a:t>
            </a:r>
            <a:r>
              <a:rPr lang="zh-CN" altLang="en-US" sz="1400" spc="1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The dog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barked.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3190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成分测试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64029"/>
            <a:ext cx="3860800" cy="19186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可以通过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成分测试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constituency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r>
              <a:rPr lang="zh-CN" altLang="en-US" sz="1400" spc="10" dirty="0">
                <a:latin typeface="Arial"/>
                <a:cs typeface="Arial"/>
              </a:rPr>
              <a:t>）判断结构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Arial"/>
              <a:cs typeface="Arial"/>
            </a:endParaRPr>
          </a:p>
          <a:p>
            <a:pPr marL="12700" marR="442595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用单个词语替换一个序列的词语就是一种成分组构测试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 dirty="0">
              <a:latin typeface="Arial"/>
              <a:cs typeface="Arial"/>
            </a:endParaRPr>
          </a:p>
          <a:p>
            <a:pPr marL="12700" marR="4064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鉴于</a:t>
            </a:r>
            <a:r>
              <a:rPr lang="en-US" altLang="zh-CN" sz="1400" i="1" spc="15" dirty="0">
                <a:latin typeface="Arial"/>
                <a:cs typeface="Arial"/>
              </a:rPr>
              <a:t>the bone</a:t>
            </a:r>
            <a:r>
              <a:rPr lang="zh-CN" altLang="en-US" sz="1400" spc="10" dirty="0">
                <a:latin typeface="Arial"/>
                <a:cs typeface="Arial"/>
              </a:rPr>
              <a:t>可以被</a:t>
            </a:r>
            <a:r>
              <a:rPr lang="en-US" altLang="zh-CN" sz="1400" i="1" spc="15" dirty="0">
                <a:latin typeface="Arial"/>
                <a:cs typeface="Arial"/>
              </a:rPr>
              <a:t>John</a:t>
            </a:r>
            <a:r>
              <a:rPr lang="zh-CN" altLang="en-US" sz="1400" spc="10" dirty="0">
                <a:latin typeface="Arial"/>
                <a:cs typeface="Arial"/>
              </a:rPr>
              <a:t>替换，</a:t>
            </a:r>
            <a:r>
              <a:rPr lang="en-US" altLang="zh-CN" sz="1400" i="1" spc="15" dirty="0">
                <a:latin typeface="Arial"/>
                <a:cs typeface="Arial"/>
              </a:rPr>
              <a:t>the bone</a:t>
            </a:r>
            <a:r>
              <a:rPr lang="zh-CN" altLang="en-US" sz="1400" spc="10" dirty="0">
                <a:latin typeface="Arial"/>
                <a:cs typeface="Arial"/>
              </a:rPr>
              <a:t>是一个组构成分，而且是一个名词短语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问题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92921"/>
            <a:ext cx="3603625" cy="4351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我们如何判断句子中的哪些词语能够形成组构成分，哪些不能？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242715"/>
            <a:ext cx="4260901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我们可以做一些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成分测试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constituency</a:t>
            </a:r>
            <a:r>
              <a:rPr lang="en-US" altLang="zh-CN" sz="14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               常见的成分测试</a:t>
            </a:r>
            <a:endParaRPr spc="-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073023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345691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522831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749823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096" y="2028363"/>
            <a:ext cx="101003" cy="1010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592" y="2256401"/>
            <a:ext cx="101003" cy="1010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572981"/>
            <a:ext cx="81381" cy="813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750121"/>
            <a:ext cx="81381" cy="813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4100" y="903924"/>
            <a:ext cx="2101850" cy="19905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zh-CN" altLang="en-US" sz="1400" spc="15" dirty="0">
                <a:latin typeface="Arial"/>
                <a:cs typeface="Arial"/>
              </a:rPr>
              <a:t>替代法</a:t>
            </a:r>
            <a:endParaRPr sz="1400" dirty="0">
              <a:latin typeface="Arial"/>
              <a:cs typeface="Arial"/>
            </a:endParaRPr>
          </a:p>
          <a:p>
            <a:pPr marL="368935" marR="314325">
              <a:lnSpc>
                <a:spcPts val="1390"/>
              </a:lnSpc>
              <a:spcBef>
                <a:spcPts val="600"/>
              </a:spcBef>
            </a:pPr>
            <a:r>
              <a:rPr lang="zh-CN" altLang="en-US" sz="1200" spc="-5" dirty="0">
                <a:latin typeface="Arial"/>
                <a:cs typeface="Arial"/>
              </a:rPr>
              <a:t>代词替代</a:t>
            </a:r>
            <a:r>
              <a:rPr lang="en-US" altLang="zh-CN" sz="1200" spc="-5" dirty="0">
                <a:latin typeface="Arial"/>
                <a:cs typeface="Arial"/>
              </a:rPr>
              <a:t>      </a:t>
            </a:r>
            <a:r>
              <a:rPr lang="en-US" sz="1200" spc="-5" dirty="0">
                <a:latin typeface="Arial"/>
                <a:cs typeface="Arial"/>
              </a:rPr>
              <a:t>        </a:t>
            </a:r>
            <a:r>
              <a:rPr lang="zh-CN" altLang="en-US" sz="1200" spc="-5" dirty="0">
                <a:latin typeface="Arial"/>
                <a:cs typeface="Arial"/>
              </a:rPr>
              <a:t>“</a:t>
            </a:r>
            <a:r>
              <a:rPr sz="1200" spc="-5" dirty="0">
                <a:latin typeface="Arial"/>
                <a:cs typeface="Arial"/>
              </a:rPr>
              <a:t>Do-So</a:t>
            </a:r>
            <a:r>
              <a:rPr lang="zh-CN" altLang="en-US" sz="1200" spc="-5" dirty="0">
                <a:latin typeface="Arial"/>
                <a:cs typeface="Arial"/>
              </a:rPr>
              <a:t>”测试</a:t>
            </a:r>
            <a:endParaRPr sz="1200" dirty="0">
              <a:latin typeface="Arial"/>
              <a:cs typeface="Arial"/>
            </a:endParaRPr>
          </a:p>
          <a:p>
            <a:pPr marL="12700" marR="694690">
              <a:lnSpc>
                <a:spcPct val="118600"/>
              </a:lnSpc>
              <a:spcBef>
                <a:spcPts val="305"/>
              </a:spcBef>
            </a:pPr>
            <a:r>
              <a:rPr lang="zh-CN" altLang="en-US" sz="1400" spc="15" dirty="0">
                <a:latin typeface="Arial"/>
                <a:cs typeface="Arial"/>
              </a:rPr>
              <a:t>独立法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lang="en-US" sz="1400" spc="-30" dirty="0">
                <a:latin typeface="Arial"/>
                <a:cs typeface="Arial"/>
              </a:rPr>
              <a:t>              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lang="zh-CN" altLang="en-US" sz="1400" spc="15" dirty="0">
                <a:latin typeface="Arial"/>
                <a:cs typeface="Arial"/>
              </a:rPr>
              <a:t>并列法</a:t>
            </a:r>
            <a:r>
              <a:rPr sz="1400" spc="15" dirty="0">
                <a:latin typeface="Arial"/>
                <a:cs typeface="Arial"/>
              </a:rPr>
              <a:t>  </a:t>
            </a:r>
            <a:r>
              <a:rPr lang="en-US" sz="1400" spc="15" dirty="0">
                <a:latin typeface="Arial"/>
                <a:cs typeface="Arial"/>
              </a:rPr>
              <a:t>             </a:t>
            </a:r>
            <a:r>
              <a:rPr lang="zh-CN" altLang="en-US" sz="1400" spc="15" dirty="0">
                <a:latin typeface="Arial"/>
                <a:cs typeface="Arial"/>
              </a:rPr>
              <a:t>位移法</a:t>
            </a:r>
            <a:endParaRPr sz="1400" dirty="0">
              <a:latin typeface="Arial"/>
              <a:cs typeface="Arial"/>
            </a:endParaRPr>
          </a:p>
          <a:p>
            <a:pPr marL="368935" marR="814069">
              <a:lnSpc>
                <a:spcPts val="1390"/>
              </a:lnSpc>
              <a:spcBef>
                <a:spcPts val="600"/>
              </a:spcBef>
            </a:pPr>
            <a:r>
              <a:rPr lang="zh-CN" altLang="en-US" sz="1200" spc="-150" dirty="0">
                <a:latin typeface="Arial"/>
                <a:cs typeface="Arial"/>
              </a:rPr>
              <a:t>主题位移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lang="zh-CN" altLang="en-US" sz="1200" spc="-5" dirty="0">
                <a:latin typeface="Arial"/>
                <a:cs typeface="Arial"/>
              </a:rPr>
              <a:t>      分裂句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61110" algn="l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代名化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262581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535263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712389"/>
            <a:ext cx="81381" cy="813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897785"/>
            <a:ext cx="3733165" cy="1962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有些词语是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代形式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pro-form</a:t>
            </a:r>
            <a:r>
              <a:rPr lang="zh-CN" altLang="en-US" sz="1400" spc="15" dirty="0">
                <a:latin typeface="Arial"/>
                <a:cs typeface="Arial"/>
              </a:rPr>
              <a:t>）：只要语境正确，它们能替换某个范畴中的组构成分，而不改变其意义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Arial"/>
              <a:cs typeface="Arial"/>
            </a:endParaRPr>
          </a:p>
          <a:p>
            <a:pPr marL="368935" marR="612140" indent="-356870">
              <a:lnSpc>
                <a:spcPct val="142300"/>
              </a:lnSpc>
              <a:spcBef>
                <a:spcPts val="5"/>
              </a:spcBef>
            </a:pP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代词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i="1" spc="10" dirty="0">
                <a:latin typeface="Arial"/>
                <a:cs typeface="Arial"/>
              </a:rPr>
              <a:t>he</a:t>
            </a:r>
            <a:r>
              <a:rPr lang="en-US" altLang="zh-CN" sz="1400" spc="10" dirty="0">
                <a:latin typeface="Arial"/>
                <a:cs typeface="Arial"/>
              </a:rPr>
              <a:t>,</a:t>
            </a:r>
            <a:r>
              <a:rPr lang="en-US" altLang="zh-CN" sz="1400" spc="5" dirty="0">
                <a:latin typeface="Arial"/>
                <a:cs typeface="Arial"/>
              </a:rPr>
              <a:t> </a:t>
            </a:r>
            <a:r>
              <a:rPr lang="en-US" altLang="zh-CN" sz="1400" i="1" spc="15" dirty="0">
                <a:latin typeface="Arial"/>
                <a:cs typeface="Arial"/>
              </a:rPr>
              <a:t>them</a:t>
            </a:r>
            <a:r>
              <a:rPr lang="en-US" altLang="zh-CN" sz="1400" spc="15" dirty="0">
                <a:latin typeface="Arial"/>
                <a:cs typeface="Arial"/>
              </a:rPr>
              <a:t>,</a:t>
            </a:r>
            <a:r>
              <a:rPr lang="en-US" altLang="zh-CN" sz="1400" spc="5" dirty="0">
                <a:latin typeface="Arial"/>
                <a:cs typeface="Arial"/>
              </a:rPr>
              <a:t> .</a:t>
            </a:r>
            <a:r>
              <a:rPr lang="en-US" altLang="zh-CN" sz="1400" spc="-155" dirty="0">
                <a:latin typeface="Arial"/>
                <a:cs typeface="Arial"/>
              </a:rPr>
              <a:t> </a:t>
            </a:r>
            <a:r>
              <a:rPr lang="en-US" altLang="zh-CN" sz="1400" spc="5" dirty="0">
                <a:latin typeface="Arial"/>
                <a:cs typeface="Arial"/>
              </a:rPr>
              <a:t>.</a:t>
            </a:r>
            <a:r>
              <a:rPr lang="en-US" altLang="zh-CN" sz="1400" spc="-160" dirty="0">
                <a:latin typeface="Arial"/>
                <a:cs typeface="Arial"/>
              </a:rPr>
              <a:t> </a:t>
            </a:r>
            <a:r>
              <a:rPr lang="en-US" altLang="zh-CN" sz="1400" spc="5" dirty="0">
                <a:latin typeface="Arial"/>
                <a:cs typeface="Arial"/>
              </a:rPr>
              <a:t>.</a:t>
            </a:r>
            <a:r>
              <a:rPr lang="en-US" altLang="zh-CN" sz="1400" spc="-155" dirty="0">
                <a:latin typeface="Arial"/>
                <a:cs typeface="Arial"/>
              </a:rPr>
              <a:t> </a:t>
            </a:r>
            <a:r>
              <a:rPr lang="zh-CN" altLang="en-US" sz="1400" spc="15" dirty="0">
                <a:latin typeface="Arial"/>
                <a:cs typeface="Arial"/>
              </a:rPr>
              <a:t>）能代替名词短语</a:t>
            </a:r>
            <a:r>
              <a:rPr sz="1400" spc="15" dirty="0">
                <a:latin typeface="Arial"/>
                <a:cs typeface="Arial"/>
              </a:rPr>
              <a:t>The dog ate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L="725805" marR="414655">
              <a:lnSpc>
                <a:spcPts val="139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The dog </a:t>
            </a:r>
            <a:r>
              <a:rPr sz="1200" spc="-10" dirty="0">
                <a:latin typeface="Arial"/>
                <a:cs typeface="Arial"/>
              </a:rPr>
              <a:t>was </a:t>
            </a:r>
            <a:r>
              <a:rPr sz="1200" spc="-20" dirty="0">
                <a:latin typeface="Arial"/>
                <a:cs typeface="Arial"/>
              </a:rPr>
              <a:t>hungry.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He </a:t>
            </a:r>
            <a:r>
              <a:rPr sz="1200" spc="-5" dirty="0">
                <a:latin typeface="Arial"/>
                <a:cs typeface="Arial"/>
              </a:rPr>
              <a:t>ate the </a:t>
            </a:r>
            <a:r>
              <a:rPr sz="1200" spc="-10" dirty="0">
                <a:latin typeface="Arial"/>
                <a:cs typeface="Arial"/>
              </a:rPr>
              <a:t>bone.  </a:t>
            </a:r>
            <a:r>
              <a:rPr sz="1200" spc="-5" dirty="0">
                <a:latin typeface="Arial"/>
                <a:cs typeface="Arial"/>
              </a:rPr>
              <a:t>The bone disappeared. The dog ate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B7D635-5ADB-32A9-5BD1-E1D895871A73}"/>
              </a:ext>
            </a:extLst>
          </p:cNvPr>
          <p:cNvSpPr txBox="1"/>
          <p:nvPr/>
        </p:nvSpPr>
        <p:spPr>
          <a:xfrm>
            <a:off x="3221355" y="1806575"/>
            <a:ext cx="1388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（</a:t>
            </a:r>
            <a:r>
              <a:rPr kumimoji="0" lang="en-US" altLang="zh-CN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pro-NP</a:t>
            </a:r>
            <a:r>
              <a:rPr kumimoji="0" lang="zh-CN" altLang="en-US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代名化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884819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157488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334628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020" y="2511755"/>
            <a:ext cx="81381" cy="813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7294" y="1031542"/>
            <a:ext cx="3582035" cy="15792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15" dirty="0">
                <a:latin typeface="Arial"/>
                <a:cs typeface="Arial"/>
              </a:rPr>
              <a:t>do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15" dirty="0">
                <a:latin typeface="Arial"/>
                <a:cs typeface="Arial"/>
              </a:rPr>
              <a:t>so</a:t>
            </a:r>
            <a:r>
              <a:rPr lang="zh-CN" altLang="en-US" sz="1400" spc="15" dirty="0">
                <a:latin typeface="Arial"/>
                <a:cs typeface="Arial"/>
              </a:rPr>
              <a:t>（和 </a:t>
            </a:r>
            <a:r>
              <a:rPr sz="1400" i="1" spc="15" dirty="0">
                <a:latin typeface="Arial"/>
                <a:cs typeface="Arial"/>
              </a:rPr>
              <a:t>did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spc="15" dirty="0">
                <a:latin typeface="Arial"/>
                <a:cs typeface="Arial"/>
              </a:rPr>
              <a:t>so</a:t>
            </a:r>
            <a:r>
              <a:rPr sz="1400" spc="15" dirty="0">
                <a:latin typeface="Arial"/>
                <a:cs typeface="Arial"/>
              </a:rPr>
              <a:t>,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i="1" spc="15" dirty="0">
                <a:latin typeface="Arial"/>
                <a:cs typeface="Arial"/>
              </a:rPr>
              <a:t>does</a:t>
            </a:r>
            <a:r>
              <a:rPr sz="1400" i="1" dirty="0">
                <a:latin typeface="Arial"/>
                <a:cs typeface="Arial"/>
              </a:rPr>
              <a:t> </a:t>
            </a:r>
            <a:r>
              <a:rPr sz="1400" i="1" spc="15" dirty="0">
                <a:latin typeface="Arial"/>
                <a:cs typeface="Arial"/>
              </a:rPr>
              <a:t>so</a:t>
            </a:r>
            <a:r>
              <a:rPr sz="1400" spc="15" dirty="0">
                <a:latin typeface="Arial"/>
                <a:cs typeface="Arial"/>
              </a:rPr>
              <a:t>,</a:t>
            </a:r>
            <a:r>
              <a:rPr sz="1400" spc="5" dirty="0">
                <a:latin typeface="Arial"/>
                <a:cs typeface="Arial"/>
              </a:rPr>
              <a:t> .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lang="zh-CN" altLang="en-US" sz="1400" spc="10" dirty="0">
                <a:latin typeface="Arial"/>
                <a:cs typeface="Arial"/>
              </a:rPr>
              <a:t>）可以代替动词短语（</a:t>
            </a:r>
            <a:r>
              <a:rPr sz="1400" spc="15" dirty="0">
                <a:latin typeface="Arial"/>
                <a:cs typeface="Arial"/>
              </a:rPr>
              <a:t>pro-VP</a:t>
            </a:r>
            <a:r>
              <a:rPr lang="zh-CN" altLang="en-US" sz="1400" spc="15" dirty="0">
                <a:latin typeface="Arial"/>
                <a:cs typeface="Arial"/>
              </a:rPr>
              <a:t>）：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The dog ate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L="725805" marR="9525">
              <a:lnSpc>
                <a:spcPts val="139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John ate the </a:t>
            </a:r>
            <a:r>
              <a:rPr sz="1200" spc="-10" dirty="0">
                <a:latin typeface="Arial"/>
                <a:cs typeface="Arial"/>
              </a:rPr>
              <a:t>bone. </a:t>
            </a:r>
            <a:r>
              <a:rPr sz="1200" spc="-5" dirty="0">
                <a:latin typeface="Arial"/>
                <a:cs typeface="Arial"/>
              </a:rPr>
              <a:t>The dog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did so</a:t>
            </a:r>
            <a:r>
              <a:rPr sz="1200" spc="-5" dirty="0">
                <a:latin typeface="Arial"/>
                <a:cs typeface="Arial"/>
              </a:rPr>
              <a:t>, </a:t>
            </a:r>
            <a:r>
              <a:rPr sz="1200" spc="-15" dirty="0">
                <a:latin typeface="Arial"/>
                <a:cs typeface="Arial"/>
              </a:rPr>
              <a:t>too.  </a:t>
            </a:r>
            <a:r>
              <a:rPr sz="1200" spc="-5" dirty="0">
                <a:latin typeface="Arial"/>
                <a:cs typeface="Arial"/>
              </a:rPr>
              <a:t>The dog </a:t>
            </a:r>
            <a:r>
              <a:rPr sz="1200" spc="-10" dirty="0">
                <a:latin typeface="Arial"/>
                <a:cs typeface="Arial"/>
              </a:rPr>
              <a:t>was </a:t>
            </a:r>
            <a:r>
              <a:rPr sz="1200" spc="-20" dirty="0">
                <a:latin typeface="Arial"/>
                <a:cs typeface="Arial"/>
              </a:rPr>
              <a:t>hungry. </a:t>
            </a:r>
            <a:r>
              <a:rPr sz="1200" spc="-5" dirty="0">
                <a:latin typeface="Arial"/>
                <a:cs typeface="Arial"/>
              </a:rPr>
              <a:t>*Do so ate the </a:t>
            </a:r>
            <a:r>
              <a:rPr sz="1200" spc="-10" dirty="0">
                <a:latin typeface="Arial"/>
                <a:cs typeface="Arial"/>
              </a:rPr>
              <a:t>bone.  </a:t>
            </a:r>
            <a:r>
              <a:rPr sz="1200" spc="-5" dirty="0">
                <a:latin typeface="Arial"/>
                <a:cs typeface="Arial"/>
              </a:rPr>
              <a:t>John ate the </a:t>
            </a:r>
            <a:r>
              <a:rPr sz="1200" spc="-10" dirty="0">
                <a:latin typeface="Arial"/>
                <a:cs typeface="Arial"/>
              </a:rPr>
              <a:t>bone. </a:t>
            </a:r>
            <a:r>
              <a:rPr sz="1200" spc="-5" dirty="0">
                <a:latin typeface="Arial"/>
                <a:cs typeface="Arial"/>
              </a:rPr>
              <a:t>*The dog it,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too.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非组构成分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710055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982724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159863"/>
            <a:ext cx="81381" cy="8138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729066"/>
            <a:ext cx="3876675" cy="24771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30" dirty="0">
                <a:latin typeface="Arial"/>
                <a:cs typeface="Arial"/>
              </a:rPr>
              <a:t>不能通过成分组构测试意味着：这一词语序列不是属于某个范畴的组构成分（</a:t>
            </a:r>
            <a:r>
              <a:rPr lang="en-US" altLang="zh-CN" sz="1400" i="1" spc="10" dirty="0">
                <a:latin typeface="Arial"/>
                <a:cs typeface="Arial"/>
              </a:rPr>
              <a:t>the </a:t>
            </a:r>
            <a:r>
              <a:rPr lang="en-US" altLang="zh-CN" sz="1400" i="1" spc="15" dirty="0">
                <a:latin typeface="Arial"/>
                <a:cs typeface="Arial"/>
              </a:rPr>
              <a:t>dog</a:t>
            </a:r>
            <a:r>
              <a:rPr lang="zh-CN" altLang="en-US" sz="1400" spc="-30" dirty="0">
                <a:latin typeface="Arial"/>
                <a:cs typeface="Arial"/>
              </a:rPr>
              <a:t>不是</a:t>
            </a:r>
            <a:r>
              <a:rPr lang="en-US" altLang="zh-CN" sz="1400" spc="-30" dirty="0">
                <a:latin typeface="Arial"/>
                <a:cs typeface="Arial"/>
              </a:rPr>
              <a:t>VP</a:t>
            </a:r>
            <a:r>
              <a:rPr lang="zh-CN" altLang="en-US" sz="1400" spc="-30" dirty="0">
                <a:latin typeface="Arial"/>
                <a:cs typeface="Arial"/>
              </a:rPr>
              <a:t>），或者根本就不是什么组构成分：</a:t>
            </a:r>
            <a:endParaRPr lang="en-US" altLang="zh-CN" sz="1400" spc="-3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6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1400" spc="15" dirty="0">
                <a:latin typeface="Arial"/>
                <a:cs typeface="Arial"/>
              </a:rPr>
              <a:t>The dog ate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L="725805">
              <a:lnSpc>
                <a:spcPts val="1415"/>
              </a:lnSpc>
              <a:spcBef>
                <a:spcPts val="509"/>
              </a:spcBef>
            </a:pPr>
            <a:r>
              <a:rPr sz="1200" spc="-5" dirty="0">
                <a:latin typeface="Arial"/>
                <a:cs typeface="Arial"/>
              </a:rPr>
              <a:t>*The he the</a:t>
            </a:r>
            <a:r>
              <a:rPr sz="1200" spc="-10" dirty="0">
                <a:latin typeface="Arial"/>
                <a:cs typeface="Arial"/>
              </a:rPr>
              <a:t> bone.</a:t>
            </a:r>
            <a:endParaRPr sz="1200" dirty="0">
              <a:latin typeface="Arial"/>
              <a:cs typeface="Arial"/>
            </a:endParaRPr>
          </a:p>
          <a:p>
            <a:pPr marL="725805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*The dog did so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bone.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 dirty="0">
              <a:latin typeface="Arial"/>
              <a:cs typeface="Arial"/>
            </a:endParaRPr>
          </a:p>
          <a:p>
            <a:pPr marL="12700" marR="80645">
              <a:lnSpc>
                <a:spcPct val="100800"/>
              </a:lnSpc>
            </a:pPr>
            <a:r>
              <a:rPr lang="zh-CN" altLang="en-US" sz="1400" spc="-70" dirty="0">
                <a:latin typeface="Arial"/>
                <a:cs typeface="Arial"/>
              </a:rPr>
              <a:t>某一词语序列包含名词（</a:t>
            </a:r>
            <a:r>
              <a:rPr lang="en-US" altLang="zh-CN" sz="1400" spc="-70" dirty="0">
                <a:latin typeface="Arial"/>
                <a:cs typeface="Arial"/>
              </a:rPr>
              <a:t>N</a:t>
            </a:r>
            <a:r>
              <a:rPr lang="zh-CN" altLang="en-US" sz="1400" spc="-70" dirty="0">
                <a:latin typeface="Arial"/>
                <a:cs typeface="Arial"/>
              </a:rPr>
              <a:t>）不意味着它是名词短语（</a:t>
            </a:r>
            <a:r>
              <a:rPr lang="en-US" altLang="zh-CN" sz="1400" spc="-70" dirty="0">
                <a:latin typeface="Arial"/>
                <a:cs typeface="Arial"/>
              </a:rPr>
              <a:t>NP</a:t>
            </a:r>
            <a:r>
              <a:rPr lang="zh-CN" altLang="en-US" sz="1400" spc="-70" dirty="0">
                <a:latin typeface="Arial"/>
                <a:cs typeface="Arial"/>
              </a:rPr>
              <a:t>）；某一词语序列包含动词（</a:t>
            </a:r>
            <a:r>
              <a:rPr lang="en-US" altLang="zh-CN" sz="1400" spc="-70" dirty="0">
                <a:latin typeface="Arial"/>
                <a:cs typeface="Arial"/>
              </a:rPr>
              <a:t>V</a:t>
            </a:r>
            <a:r>
              <a:rPr lang="zh-CN" altLang="en-US" sz="1400" spc="-70" dirty="0">
                <a:latin typeface="Arial"/>
                <a:cs typeface="Arial"/>
              </a:rPr>
              <a:t>）也不意味着它是动词短语（</a:t>
            </a:r>
            <a:r>
              <a:rPr lang="en-US" altLang="zh-CN" sz="1400" spc="-70" dirty="0">
                <a:latin typeface="Arial"/>
                <a:cs typeface="Arial"/>
              </a:rPr>
              <a:t>VP</a:t>
            </a:r>
            <a:r>
              <a:rPr lang="zh-CN" altLang="en-US" sz="1400" spc="-7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2573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/>
              <a:t>独立法；</a:t>
            </a:r>
            <a:r>
              <a:rPr lang="zh-CN" altLang="en-US" sz="1400" spc="-20" dirty="0"/>
              <a:t>句子片段测试</a:t>
            </a:r>
            <a:endParaRPr sz="1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987448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333968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3034741"/>
            <a:ext cx="101003" cy="101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666760"/>
            <a:ext cx="3740785" cy="25399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46926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一个组构成分可以作为对某个问题的简短回答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44600"/>
              </a:lnSpc>
            </a:pPr>
            <a:r>
              <a:rPr sz="1400" dirty="0">
                <a:latin typeface="Arial"/>
                <a:cs typeface="Arial"/>
              </a:rPr>
              <a:t>Paul </a:t>
            </a:r>
            <a:r>
              <a:rPr sz="1400" spc="15" dirty="0">
                <a:latin typeface="Arial"/>
                <a:cs typeface="Arial"/>
              </a:rPr>
              <a:t>ate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really </a:t>
            </a:r>
            <a:r>
              <a:rPr sz="1400" spc="5" dirty="0">
                <a:latin typeface="Arial"/>
                <a:cs typeface="Arial"/>
              </a:rPr>
              <a:t>fancy </a:t>
            </a:r>
            <a:r>
              <a:rPr sz="1400" spc="10" dirty="0">
                <a:latin typeface="Arial"/>
                <a:cs typeface="Arial"/>
              </a:rPr>
              <a:t>restaurant </a:t>
            </a:r>
            <a:r>
              <a:rPr sz="1400" spc="-10" dirty="0">
                <a:latin typeface="Arial"/>
                <a:cs typeface="Arial"/>
              </a:rPr>
              <a:t>yesterday.  </a:t>
            </a:r>
            <a:r>
              <a:rPr lang="en-US" altLang="zh-CN" sz="1400" spc="-10" dirty="0">
                <a:latin typeface="Arial"/>
                <a:cs typeface="Arial"/>
              </a:rPr>
              <a:t>Paul</a:t>
            </a:r>
            <a:r>
              <a:rPr lang="zh-CN" altLang="en-US" sz="1400" spc="-10" dirty="0">
                <a:latin typeface="Arial"/>
                <a:cs typeface="Arial"/>
              </a:rPr>
              <a:t>昨天做了什么？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1445"/>
              </a:spcBef>
            </a:pPr>
            <a:r>
              <a:rPr sz="1400" spc="15" dirty="0">
                <a:latin typeface="Arial"/>
                <a:cs typeface="Arial"/>
              </a:rPr>
              <a:t>Ate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really </a:t>
            </a:r>
            <a:r>
              <a:rPr sz="1400" spc="5" dirty="0">
                <a:latin typeface="Arial"/>
                <a:cs typeface="Arial"/>
              </a:rPr>
              <a:t>fancy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restaurant.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1050"/>
              </a:spcBef>
            </a:pPr>
            <a:r>
              <a:rPr sz="1400" spc="15" dirty="0">
                <a:latin typeface="Arial"/>
                <a:cs typeface="Arial"/>
              </a:rPr>
              <a:t>*Ate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at.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lang="en-US" altLang="zh-CN" sz="1400" spc="20" dirty="0">
                <a:latin typeface="Arial"/>
                <a:cs typeface="Arial"/>
              </a:rPr>
              <a:t>Paul</a:t>
            </a:r>
            <a:r>
              <a:rPr lang="zh-CN" altLang="en-US" sz="1400" spc="20" dirty="0">
                <a:latin typeface="Arial"/>
                <a:cs typeface="Arial"/>
              </a:rPr>
              <a:t>昨天在哪吃饭？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1450"/>
              </a:spcBef>
            </a:pPr>
            <a:r>
              <a:rPr sz="1400" spc="15" dirty="0">
                <a:latin typeface="Arial"/>
                <a:cs typeface="Arial"/>
              </a:rPr>
              <a:t>At a </a:t>
            </a:r>
            <a:r>
              <a:rPr sz="1400" spc="10" dirty="0">
                <a:latin typeface="Arial"/>
                <a:cs typeface="Arial"/>
              </a:rPr>
              <a:t>really </a:t>
            </a:r>
            <a:r>
              <a:rPr sz="1400" spc="5" dirty="0">
                <a:latin typeface="Arial"/>
                <a:cs typeface="Arial"/>
              </a:rPr>
              <a:t>fancy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restaurant.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并列法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141816"/>
            <a:ext cx="3820795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并列连词</a:t>
            </a:r>
            <a:r>
              <a:rPr lang="en-US" altLang="zh-CN" sz="1400" spc="10" dirty="0">
                <a:latin typeface="Arial"/>
                <a:cs typeface="Arial"/>
              </a:rPr>
              <a:t>and, or, but</a:t>
            </a:r>
            <a:r>
              <a:rPr lang="zh-CN" altLang="en-US" sz="1400" spc="10" dirty="0">
                <a:latin typeface="Arial"/>
                <a:cs typeface="Arial"/>
              </a:rPr>
              <a:t>也可也用于成分测试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140531"/>
            <a:ext cx="3778250" cy="2175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只有同一范畴的组构成分才可以并列连接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并列法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89075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542135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255113"/>
            <a:ext cx="101003" cy="1010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508161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761208"/>
            <a:ext cx="101003" cy="1010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3014268"/>
            <a:ext cx="101003" cy="10100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678965"/>
            <a:ext cx="3812540" cy="249427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65405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以下测试表明</a:t>
            </a:r>
            <a:r>
              <a:rPr lang="en-US" altLang="zh-CN" sz="1400" spc="15" dirty="0">
                <a:latin typeface="Arial"/>
                <a:cs typeface="Arial"/>
              </a:rPr>
              <a:t>the dog</a:t>
            </a:r>
            <a:r>
              <a:rPr lang="zh-CN" altLang="en-US" sz="1400" spc="15" dirty="0">
                <a:latin typeface="Arial"/>
                <a:cs typeface="Arial"/>
              </a:rPr>
              <a:t>是构成句子</a:t>
            </a:r>
            <a:r>
              <a:rPr lang="en-US" altLang="zh-CN" sz="1400" spc="15" dirty="0">
                <a:latin typeface="Arial"/>
                <a:cs typeface="Arial"/>
              </a:rPr>
              <a:t>The dog ate the bone</a:t>
            </a:r>
            <a:r>
              <a:rPr lang="zh-CN" altLang="en-US" sz="1400" spc="15" dirty="0">
                <a:latin typeface="Arial"/>
                <a:cs typeface="Arial"/>
              </a:rPr>
              <a:t>的名词短语成分：</a:t>
            </a:r>
            <a:endParaRPr lang="en-US" sz="1400" dirty="0">
              <a:latin typeface="Arial"/>
              <a:cs typeface="Arial"/>
            </a:endParaRPr>
          </a:p>
          <a:p>
            <a:pPr marL="368935" marR="702310">
              <a:lnSpc>
                <a:spcPct val="118600"/>
              </a:lnSpc>
              <a:spcBef>
                <a:spcPts val="400"/>
              </a:spcBef>
            </a:pPr>
            <a:r>
              <a:rPr lang="en-US" sz="1400" spc="15" dirty="0">
                <a:latin typeface="Arial"/>
                <a:cs typeface="Arial"/>
              </a:rPr>
              <a:t>The dog and John ate the </a:t>
            </a:r>
            <a:r>
              <a:rPr lang="en-US" sz="1400" spc="10" dirty="0">
                <a:latin typeface="Arial"/>
                <a:cs typeface="Arial"/>
              </a:rPr>
              <a:t>bone.  </a:t>
            </a:r>
            <a:r>
              <a:rPr lang="en-US" sz="1400" spc="15" dirty="0">
                <a:latin typeface="Arial"/>
                <a:cs typeface="Arial"/>
              </a:rPr>
              <a:t>The dog and the cat ate the</a:t>
            </a:r>
            <a:r>
              <a:rPr lang="en-US" sz="1400" spc="-95" dirty="0">
                <a:latin typeface="Arial"/>
                <a:cs typeface="Arial"/>
              </a:rPr>
              <a:t> </a:t>
            </a:r>
            <a:r>
              <a:rPr lang="en-US" sz="1400" spc="10" dirty="0">
                <a:latin typeface="Arial"/>
                <a:cs typeface="Arial"/>
              </a:rPr>
              <a:t>bone.</a:t>
            </a:r>
            <a:endParaRPr lang="en-US"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lang="zh-CN" altLang="en-US" sz="1400" spc="20" dirty="0">
                <a:latin typeface="Arial"/>
                <a:cs typeface="Arial"/>
              </a:rPr>
              <a:t>以下测试说明了什么？</a:t>
            </a:r>
            <a:endParaRPr sz="1400" dirty="0">
              <a:latin typeface="Arial"/>
              <a:cs typeface="Arial"/>
            </a:endParaRPr>
          </a:p>
          <a:p>
            <a:pPr marL="368935" marR="659130">
              <a:lnSpc>
                <a:spcPct val="118600"/>
              </a:lnSpc>
              <a:spcBef>
                <a:spcPts val="400"/>
              </a:spcBef>
            </a:pPr>
            <a:r>
              <a:rPr sz="1400" spc="15" dirty="0">
                <a:latin typeface="Arial"/>
                <a:cs typeface="Arial"/>
              </a:rPr>
              <a:t>The dog ate the bone and the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fish.  </a:t>
            </a:r>
            <a:r>
              <a:rPr sz="1400" spc="15" dirty="0">
                <a:latin typeface="Arial"/>
                <a:cs typeface="Arial"/>
              </a:rPr>
              <a:t>The dog ate the bone and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barked.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sz="1400" spc="15" dirty="0">
                <a:latin typeface="Arial"/>
                <a:cs typeface="Arial"/>
              </a:rPr>
              <a:t>The dog ate the bone and </a:t>
            </a:r>
            <a:r>
              <a:rPr sz="1400" spc="10" dirty="0">
                <a:latin typeface="Arial"/>
                <a:cs typeface="Arial"/>
              </a:rPr>
              <a:t>drank </a:t>
            </a:r>
            <a:r>
              <a:rPr sz="1400" spc="15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water.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315"/>
              </a:spcBef>
            </a:pPr>
            <a:r>
              <a:rPr sz="1400" spc="15" dirty="0">
                <a:latin typeface="Arial"/>
                <a:cs typeface="Arial"/>
              </a:rPr>
              <a:t>*The dog ate and cat ignored 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 句法范畴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63546"/>
            <a:ext cx="3667125" cy="190584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句法研究词与词如何连接成句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Arial"/>
              <a:cs typeface="Arial"/>
            </a:endParaRPr>
          </a:p>
          <a:p>
            <a:pPr marL="12700" marR="29845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15" dirty="0">
                <a:latin typeface="Arial"/>
                <a:cs typeface="Arial"/>
              </a:rPr>
              <a:t>词语在句子中出现的位置很大程度由其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句法范畴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syntactic </a:t>
            </a:r>
            <a:r>
              <a:rPr lang="en-US" altLang="zh-CN" sz="1400" spc="20" dirty="0">
                <a:solidFill>
                  <a:srgbClr val="FF0000"/>
                </a:solidFill>
                <a:latin typeface="Arial"/>
                <a:cs typeface="Arial"/>
              </a:rPr>
              <a:t>category </a:t>
            </a:r>
            <a:r>
              <a:rPr lang="zh-CN" altLang="en-US" sz="1400" spc="15" dirty="0">
                <a:latin typeface="Arial"/>
                <a:cs typeface="Arial"/>
              </a:rPr>
              <a:t>）决定，句法范畴又称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词类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25" dirty="0">
                <a:solidFill>
                  <a:srgbClr val="FF0000"/>
                </a:solidFill>
                <a:latin typeface="Arial"/>
                <a:cs typeface="Arial"/>
              </a:rPr>
              <a:t>part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lang="en-US" altLang="zh-CN" sz="140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speech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Arial"/>
              <a:cs typeface="Arial"/>
            </a:endParaRPr>
          </a:p>
          <a:p>
            <a:pPr marL="12700" marR="258445">
              <a:lnSpc>
                <a:spcPct val="100800"/>
              </a:lnSpc>
            </a:pP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语法关系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grammatical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relation</a:t>
            </a:r>
            <a:r>
              <a:rPr lang="zh-CN" altLang="en-US" sz="1400" spc="10" dirty="0">
                <a:latin typeface="Arial"/>
                <a:cs typeface="Arial"/>
              </a:rPr>
              <a:t>）描述短语之间如何互相联系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位移法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70010"/>
            <a:ext cx="3903345" cy="139365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-55" dirty="0">
                <a:latin typeface="Arial"/>
                <a:cs typeface="Arial"/>
              </a:rPr>
              <a:t>另外还有位移法：如果我们能在一个句子中移动一个序列的词语，那么它们就是一个组构成分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2700" marR="2286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有很多种位移测试，不过我们只关注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主题位移法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topicalization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219075">
              <a:lnSpc>
                <a:spcPct val="100000"/>
              </a:lnSpc>
              <a:spcBef>
                <a:spcPts val="210"/>
              </a:spcBef>
            </a:pPr>
            <a:r>
              <a:rPr lang="zh-CN" altLang="en-US" spc="-15" dirty="0"/>
              <a:t>       主题位移作为一种成分测试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712087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984756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161882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592" y="2691282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3020" y="2963951"/>
            <a:ext cx="81381" cy="8138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294" y="730082"/>
            <a:ext cx="3752215" cy="23969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主题位移法指的是：只把某个组构成分移到句子的开头，而不改变句子的意义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5"/>
              </a:spcBef>
            </a:pPr>
            <a:r>
              <a:rPr sz="1400" spc="15" dirty="0">
                <a:latin typeface="Arial"/>
                <a:cs typeface="Arial"/>
              </a:rPr>
              <a:t>The dog ate 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L="725805">
              <a:lnSpc>
                <a:spcPts val="1415"/>
              </a:lnSpc>
              <a:spcBef>
                <a:spcPts val="509"/>
              </a:spcBef>
            </a:pPr>
            <a:r>
              <a:rPr sz="1200" spc="-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bone, </a:t>
            </a:r>
            <a:r>
              <a:rPr sz="1200" spc="-5" dirty="0">
                <a:latin typeface="Arial"/>
                <a:cs typeface="Arial"/>
              </a:rPr>
              <a:t>the dog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ate.</a:t>
            </a:r>
            <a:endParaRPr sz="1200" dirty="0">
              <a:latin typeface="Arial"/>
              <a:cs typeface="Arial"/>
            </a:endParaRPr>
          </a:p>
          <a:p>
            <a:pPr marL="725805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*Ate </a:t>
            </a:r>
            <a:r>
              <a:rPr sz="1200" spc="-10" dirty="0">
                <a:latin typeface="Arial"/>
                <a:cs typeface="Arial"/>
              </a:rPr>
              <a:t>the, </a:t>
            </a:r>
            <a:r>
              <a:rPr sz="1200" spc="-5" dirty="0">
                <a:latin typeface="Arial"/>
                <a:cs typeface="Arial"/>
              </a:rPr>
              <a:t>the dog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bone.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960"/>
              </a:spcBef>
            </a:pPr>
            <a:r>
              <a:rPr sz="1400" spc="5" dirty="0">
                <a:latin typeface="Arial"/>
                <a:cs typeface="Arial"/>
              </a:rPr>
              <a:t>I </a:t>
            </a:r>
            <a:r>
              <a:rPr sz="1400" spc="20" dirty="0">
                <a:latin typeface="Arial"/>
                <a:cs typeface="Arial"/>
              </a:rPr>
              <a:t>am </a:t>
            </a:r>
            <a:r>
              <a:rPr sz="1400" spc="15" dirty="0">
                <a:latin typeface="Arial"/>
                <a:cs typeface="Arial"/>
              </a:rPr>
              <a:t>terrified </a:t>
            </a:r>
            <a:r>
              <a:rPr sz="1400" spc="10" dirty="0">
                <a:latin typeface="Arial"/>
                <a:cs typeface="Arial"/>
              </a:rPr>
              <a:t>of </a:t>
            </a:r>
            <a:r>
              <a:rPr sz="1400" spc="15" dirty="0">
                <a:latin typeface="Arial"/>
                <a:cs typeface="Arial"/>
              </a:rPr>
              <a:t>those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dogs.</a:t>
            </a:r>
            <a:endParaRPr sz="1400" dirty="0">
              <a:latin typeface="Arial"/>
              <a:cs typeface="Arial"/>
            </a:endParaRPr>
          </a:p>
          <a:p>
            <a:pPr marL="725805">
              <a:lnSpc>
                <a:spcPct val="100000"/>
              </a:lnSpc>
              <a:spcBef>
                <a:spcPts val="509"/>
              </a:spcBef>
            </a:pPr>
            <a:r>
              <a:rPr sz="1200" spc="-5" dirty="0">
                <a:latin typeface="Arial"/>
                <a:cs typeface="Arial"/>
              </a:rPr>
              <a:t>Those </a:t>
            </a:r>
            <a:r>
              <a:rPr sz="1200" spc="-10" dirty="0">
                <a:latin typeface="Arial"/>
                <a:cs typeface="Arial"/>
              </a:rPr>
              <a:t>dogs, </a:t>
            </a:r>
            <a:r>
              <a:rPr sz="1200" spc="-5" dirty="0">
                <a:latin typeface="Arial"/>
                <a:cs typeface="Arial"/>
              </a:rPr>
              <a:t>I am terrified </a:t>
            </a:r>
            <a:r>
              <a:rPr sz="1200" spc="-15" dirty="0">
                <a:latin typeface="Arial"/>
                <a:cs typeface="Arial"/>
              </a:rPr>
              <a:t>of.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Constituency</a:t>
            </a:r>
            <a:r>
              <a:rPr sz="600" spc="15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分裂句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084249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356931"/>
            <a:ext cx="81381" cy="813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1711198"/>
            <a:ext cx="81381" cy="813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159723"/>
            <a:ext cx="101003" cy="1010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020" y="2432393"/>
            <a:ext cx="81381" cy="813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020" y="2786659"/>
            <a:ext cx="81381" cy="8138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7294" y="705424"/>
            <a:ext cx="3822700" cy="23856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latin typeface="Arial"/>
                <a:cs typeface="Arial"/>
              </a:rPr>
              <a:t>Paul </a:t>
            </a:r>
            <a:r>
              <a:rPr sz="1400" spc="15" dirty="0">
                <a:latin typeface="Arial"/>
                <a:cs typeface="Arial"/>
              </a:rPr>
              <a:t>ate </a:t>
            </a:r>
            <a:r>
              <a:rPr sz="1400" spc="10" dirty="0">
                <a:latin typeface="Arial"/>
                <a:cs typeface="Arial"/>
              </a:rPr>
              <a:t>at </a:t>
            </a:r>
            <a:r>
              <a:rPr sz="1400" spc="15" dirty="0">
                <a:latin typeface="Arial"/>
                <a:cs typeface="Arial"/>
              </a:rPr>
              <a:t>a </a:t>
            </a:r>
            <a:r>
              <a:rPr sz="1400" spc="10" dirty="0">
                <a:latin typeface="Arial"/>
                <a:cs typeface="Arial"/>
              </a:rPr>
              <a:t>really </a:t>
            </a:r>
            <a:r>
              <a:rPr sz="1400" spc="5" dirty="0">
                <a:latin typeface="Arial"/>
                <a:cs typeface="Arial"/>
              </a:rPr>
              <a:t>fancy </a:t>
            </a:r>
            <a:r>
              <a:rPr sz="1400" spc="10" dirty="0">
                <a:latin typeface="Arial"/>
                <a:cs typeface="Arial"/>
              </a:rPr>
              <a:t>restaurant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yesterday.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310"/>
              </a:spcBef>
            </a:pPr>
            <a:r>
              <a:rPr lang="en-US" altLang="zh-CN" sz="1400" spc="15" dirty="0" err="1">
                <a:latin typeface="Arial"/>
                <a:cs typeface="Arial"/>
              </a:rPr>
              <a:t>Wh</a:t>
            </a:r>
            <a:r>
              <a:rPr lang="en-US" altLang="zh-CN" sz="1400" spc="15" dirty="0">
                <a:latin typeface="Arial"/>
                <a:cs typeface="Arial"/>
              </a:rPr>
              <a:t>-</a:t>
            </a:r>
            <a:r>
              <a:rPr lang="zh-CN" altLang="en-US" sz="1400" spc="15" dirty="0">
                <a:latin typeface="Arial"/>
                <a:cs typeface="Arial"/>
              </a:rPr>
              <a:t>分裂（</a:t>
            </a:r>
            <a:r>
              <a:rPr lang="en-US" altLang="zh-CN" sz="1400" spc="15" dirty="0" err="1">
                <a:latin typeface="Arial"/>
                <a:cs typeface="Arial"/>
              </a:rPr>
              <a:t>Wh</a:t>
            </a:r>
            <a:r>
              <a:rPr lang="en-US" altLang="zh-CN" sz="1400" spc="15" dirty="0">
                <a:latin typeface="Arial"/>
                <a:cs typeface="Arial"/>
              </a:rPr>
              <a:t>-Cleft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725805" marR="24130">
              <a:lnSpc>
                <a:spcPts val="139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What </a:t>
            </a:r>
            <a:r>
              <a:rPr sz="1200" spc="-15" dirty="0">
                <a:latin typeface="Arial"/>
                <a:cs typeface="Arial"/>
              </a:rPr>
              <a:t>Paul </a:t>
            </a:r>
            <a:r>
              <a:rPr sz="1200" spc="-5" dirty="0">
                <a:latin typeface="Arial"/>
                <a:cs typeface="Arial"/>
              </a:rPr>
              <a:t>did </a:t>
            </a:r>
            <a:r>
              <a:rPr sz="1200" spc="-10" dirty="0">
                <a:latin typeface="Arial"/>
                <a:cs typeface="Arial"/>
              </a:rPr>
              <a:t>yesterday was </a:t>
            </a:r>
            <a:r>
              <a:rPr sz="1200" spc="-5" dirty="0">
                <a:latin typeface="Arial"/>
                <a:cs typeface="Arial"/>
              </a:rPr>
              <a:t>to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eat at a really  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fancy</a:t>
            </a:r>
            <a:r>
              <a:rPr sz="12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restaurant</a:t>
            </a:r>
            <a:r>
              <a:rPr sz="1200" spc="-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725805" marR="5080">
              <a:lnSpc>
                <a:spcPts val="139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Who ate at a really </a:t>
            </a:r>
            <a:r>
              <a:rPr sz="1200" spc="-15" dirty="0">
                <a:latin typeface="Arial"/>
                <a:cs typeface="Arial"/>
              </a:rPr>
              <a:t>fancy </a:t>
            </a:r>
            <a:r>
              <a:rPr sz="1200" spc="-5" dirty="0">
                <a:latin typeface="Arial"/>
                <a:cs typeface="Arial"/>
              </a:rPr>
              <a:t>restaurant </a:t>
            </a:r>
            <a:r>
              <a:rPr sz="1200" spc="-10" dirty="0">
                <a:latin typeface="Arial"/>
                <a:cs typeface="Arial"/>
              </a:rPr>
              <a:t>yesterday  was 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Paul</a:t>
            </a:r>
            <a:r>
              <a:rPr sz="1200" spc="-1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620"/>
              </a:spcBef>
            </a:pPr>
            <a:r>
              <a:rPr lang="en-US" altLang="zh-CN" sz="1400" spc="10" dirty="0">
                <a:latin typeface="Arial"/>
                <a:cs typeface="Arial"/>
              </a:rPr>
              <a:t>It-</a:t>
            </a:r>
            <a:r>
              <a:rPr lang="zh-CN" altLang="en-US" sz="1400" spc="10" dirty="0">
                <a:latin typeface="Arial"/>
                <a:cs typeface="Arial"/>
              </a:rPr>
              <a:t>分裂（</a:t>
            </a:r>
            <a:r>
              <a:rPr lang="en-US" altLang="zh-CN" sz="1400" spc="10" dirty="0">
                <a:latin typeface="Arial"/>
                <a:cs typeface="Arial"/>
              </a:rPr>
              <a:t>It-Cleft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 marL="725805" marR="137795">
              <a:lnSpc>
                <a:spcPts val="1390"/>
              </a:lnSpc>
              <a:spcBef>
                <a:spcPts val="600"/>
              </a:spcBef>
            </a:pPr>
            <a:r>
              <a:rPr sz="1200" spc="-5" dirty="0">
                <a:latin typeface="Arial"/>
                <a:cs typeface="Arial"/>
              </a:rPr>
              <a:t>It is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at a really 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fancy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restaurant </a:t>
            </a:r>
            <a:r>
              <a:rPr sz="1200" spc="-5" dirty="0">
                <a:latin typeface="Arial"/>
                <a:cs typeface="Arial"/>
              </a:rPr>
              <a:t>that </a:t>
            </a:r>
            <a:r>
              <a:rPr sz="1200" spc="-15" dirty="0">
                <a:latin typeface="Arial"/>
                <a:cs typeface="Arial"/>
              </a:rPr>
              <a:t>Paul </a:t>
            </a:r>
            <a:r>
              <a:rPr sz="1200" spc="-5" dirty="0">
                <a:latin typeface="Arial"/>
                <a:cs typeface="Arial"/>
              </a:rPr>
              <a:t>ate  </a:t>
            </a:r>
            <a:r>
              <a:rPr sz="1200" spc="-25" dirty="0">
                <a:latin typeface="Arial"/>
                <a:cs typeface="Arial"/>
              </a:rPr>
              <a:t>yesterday.</a:t>
            </a:r>
            <a:endParaRPr sz="1200" dirty="0">
              <a:latin typeface="Arial"/>
              <a:cs typeface="Arial"/>
            </a:endParaRPr>
          </a:p>
          <a:p>
            <a:pPr marL="725805" marR="113030">
              <a:lnSpc>
                <a:spcPts val="1390"/>
              </a:lnSpc>
              <a:spcBef>
                <a:spcPts val="10"/>
              </a:spcBef>
            </a:pPr>
            <a:r>
              <a:rPr sz="1200" spc="-5" dirty="0">
                <a:latin typeface="Arial"/>
                <a:cs typeface="Arial"/>
              </a:rPr>
              <a:t>It is </a:t>
            </a:r>
            <a:r>
              <a:rPr sz="1200" spc="-15" dirty="0">
                <a:solidFill>
                  <a:srgbClr val="FF0000"/>
                </a:solidFill>
                <a:latin typeface="Arial"/>
                <a:cs typeface="Arial"/>
              </a:rPr>
              <a:t>Paul </a:t>
            </a:r>
            <a:r>
              <a:rPr sz="1200" spc="-5" dirty="0">
                <a:latin typeface="Arial"/>
                <a:cs typeface="Arial"/>
              </a:rPr>
              <a:t>who ate at a really </a:t>
            </a:r>
            <a:r>
              <a:rPr sz="1200" spc="-15" dirty="0">
                <a:latin typeface="Arial"/>
                <a:cs typeface="Arial"/>
              </a:rPr>
              <a:t>fancy </a:t>
            </a:r>
            <a:r>
              <a:rPr sz="1200" spc="-5" dirty="0">
                <a:latin typeface="Arial"/>
                <a:cs typeface="Arial"/>
              </a:rPr>
              <a:t>restaurant  </a:t>
            </a:r>
            <a:r>
              <a:rPr sz="1200" spc="-25" dirty="0">
                <a:latin typeface="Arial"/>
                <a:cs typeface="Arial"/>
              </a:rPr>
              <a:t>yesterday.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句法与词库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63686"/>
            <a:ext cx="3835400" cy="21557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5494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在我们的心灵词库中储存着各式各样的关于语素的信息</a:t>
            </a:r>
            <a:endParaRPr lang="en-US" altLang="zh-CN" sz="1400" spc="10" dirty="0">
              <a:latin typeface="Arial"/>
              <a:cs typeface="Arial"/>
            </a:endParaRPr>
          </a:p>
          <a:p>
            <a:pPr marL="12700" marR="154940">
              <a:lnSpc>
                <a:spcPct val="100800"/>
              </a:lnSpc>
              <a:spcBef>
                <a:spcPts val="120"/>
              </a:spcBef>
            </a:pPr>
            <a:endParaRPr sz="1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i="1" spc="6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/</a:t>
            </a:r>
            <a:r>
              <a:rPr lang="en-US" sz="1200" spc="-35" dirty="0" err="1">
                <a:latin typeface="Arial"/>
                <a:cs typeface="Arial"/>
              </a:rPr>
              <a:t>dɔg</a:t>
            </a:r>
            <a:r>
              <a:rPr sz="1200" spc="-35" dirty="0">
                <a:latin typeface="Arial"/>
                <a:cs typeface="Arial"/>
              </a:rPr>
              <a:t>/</a:t>
            </a:r>
            <a:r>
              <a:rPr sz="1200" spc="-5" dirty="0">
                <a:latin typeface="Arial"/>
                <a:cs typeface="Arial"/>
              </a:rPr>
              <a:t> ;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200" spc="-5" dirty="0">
                <a:latin typeface="Arial"/>
                <a:cs typeface="Arial"/>
              </a:rPr>
              <a:t>; </a:t>
            </a:r>
            <a:r>
              <a:rPr lang="zh-CN" altLang="en-US" sz="1200" spc="-5" dirty="0">
                <a:latin typeface="Arial"/>
                <a:cs typeface="Arial"/>
              </a:rPr>
              <a:t>一种四腿哺乳动物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lang="zh-CN" altLang="en-US" sz="1200" spc="-140" dirty="0">
                <a:latin typeface="Arial"/>
                <a:cs typeface="Arial"/>
              </a:rPr>
              <a:t>；</a:t>
            </a:r>
            <a:r>
              <a:rPr lang="en-US" altLang="zh-CN" sz="1200" spc="-140" dirty="0">
                <a:latin typeface="Arial"/>
                <a:cs typeface="Arial"/>
              </a:rPr>
              <a:t>……</a:t>
            </a:r>
            <a:r>
              <a:rPr sz="1200" i="1" spc="6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i="1" spc="6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/run/</a:t>
            </a:r>
            <a:r>
              <a:rPr sz="1200" spc="-5" dirty="0">
                <a:latin typeface="Arial"/>
                <a:cs typeface="Arial"/>
              </a:rPr>
              <a:t> ; </a:t>
            </a:r>
            <a:r>
              <a:rPr sz="1200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200" spc="-5" dirty="0">
                <a:latin typeface="Arial"/>
                <a:cs typeface="Arial"/>
              </a:rPr>
              <a:t>;</a:t>
            </a:r>
            <a:r>
              <a:rPr sz="1200" dirty="0">
                <a:latin typeface="Arial"/>
                <a:cs typeface="Arial"/>
              </a:rPr>
              <a:t> </a:t>
            </a:r>
            <a:r>
              <a:rPr lang="zh-CN" altLang="en-US" sz="1200" dirty="0">
                <a:latin typeface="Arial"/>
                <a:cs typeface="Arial"/>
              </a:rPr>
              <a:t>以比步行更快的速度移动</a:t>
            </a:r>
            <a:r>
              <a:rPr lang="zh-CN" altLang="en-US" sz="1200" spc="-20" dirty="0">
                <a:latin typeface="Arial"/>
                <a:cs typeface="Arial"/>
              </a:rPr>
              <a:t>；</a:t>
            </a:r>
            <a:r>
              <a:rPr lang="en-US" altLang="zh-CN" sz="1200" spc="-20" dirty="0">
                <a:latin typeface="Arial"/>
                <a:cs typeface="Arial"/>
              </a:rPr>
              <a:t>……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当我们构建句子，句法会存取（</a:t>
            </a:r>
            <a:r>
              <a:rPr lang="en-US" altLang="zh-CN" sz="1400" spc="10" dirty="0">
                <a:latin typeface="Arial"/>
                <a:cs typeface="Arial"/>
              </a:rPr>
              <a:t>access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词汇范畴</a:t>
            </a:r>
            <a:r>
              <a:rPr lang="zh-CN" altLang="en-US" sz="1400" spc="10" dirty="0">
                <a:latin typeface="Arial"/>
                <a:cs typeface="Arial"/>
              </a:rPr>
              <a:t>的信息（</a:t>
            </a:r>
            <a:r>
              <a:rPr lang="en-US" altLang="zh-CN" sz="1400" spc="5" dirty="0">
                <a:solidFill>
                  <a:srgbClr val="FF0000"/>
                </a:solidFill>
                <a:latin typeface="Arial"/>
                <a:cs typeface="Arial"/>
              </a:rPr>
              <a:t>lexical </a:t>
            </a:r>
            <a:r>
              <a:rPr lang="en-US" altLang="zh-CN" sz="1400" spc="20" dirty="0">
                <a:solidFill>
                  <a:srgbClr val="FF0000"/>
                </a:solidFill>
                <a:latin typeface="Arial"/>
                <a:cs typeface="Arial"/>
              </a:rPr>
              <a:t>category</a:t>
            </a:r>
            <a:r>
              <a:rPr lang="en-US" altLang="zh-CN" sz="14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latin typeface="Arial"/>
                <a:cs typeface="Arial"/>
              </a:rPr>
              <a:t>information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45" dirty="0"/>
              <a:t>树形图与规则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71725"/>
            <a:ext cx="3799840" cy="19528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至此，我们看到句子具有树状结构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Arial"/>
              <a:cs typeface="Arial"/>
            </a:endParaRPr>
          </a:p>
          <a:p>
            <a:pPr marL="12700" marR="161290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英语句法是一些概括性规则的集合，借以表明在英语中哪些树形图是可能存在的，即哪些句子类型是合乎语法的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dirty="0">
                <a:latin typeface="Arial"/>
                <a:cs typeface="Arial"/>
              </a:rPr>
              <a:t>我们把这些规则称为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短语结构规则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Phrase Structure</a:t>
            </a:r>
            <a:r>
              <a:rPr lang="en-US" altLang="zh-CN" sz="1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Rules</a:t>
            </a:r>
            <a:r>
              <a:rPr lang="zh-CN" altLang="en-US" sz="140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短语结构规则（</a:t>
            </a:r>
            <a:r>
              <a:rPr lang="en-US" altLang="zh-CN" dirty="0"/>
              <a:t>PSR</a:t>
            </a:r>
            <a:r>
              <a:rPr lang="zh-CN" altLang="en-US" dirty="0"/>
              <a:t>）</a:t>
            </a:r>
            <a:endParaRPr spc="5" dirty="0"/>
          </a:p>
        </p:txBody>
      </p:sp>
      <p:sp>
        <p:nvSpPr>
          <p:cNvPr id="4" name="object 4"/>
          <p:cNvSpPr/>
          <p:nvPr/>
        </p:nvSpPr>
        <p:spPr>
          <a:xfrm>
            <a:off x="2033119" y="1477751"/>
            <a:ext cx="471170" cy="123825"/>
          </a:xfrm>
          <a:custGeom>
            <a:avLst/>
            <a:gdLst/>
            <a:ahLst/>
            <a:cxnLst/>
            <a:rect l="l" t="t" r="r" b="b"/>
            <a:pathLst>
              <a:path w="471169" h="123825">
                <a:moveTo>
                  <a:pt x="235443" y="0"/>
                </a:moveTo>
                <a:lnTo>
                  <a:pt x="0" y="123252"/>
                </a:lnTo>
              </a:path>
              <a:path w="471169" h="123825">
                <a:moveTo>
                  <a:pt x="235443" y="0"/>
                </a:moveTo>
                <a:lnTo>
                  <a:pt x="47088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596338"/>
            <a:ext cx="3735070" cy="2794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032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例如，我们见过，名词短语可能有如下结构：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2032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107314" algn="ctr">
              <a:lnSpc>
                <a:spcPct val="100000"/>
              </a:lnSpc>
              <a:spcBef>
                <a:spcPts val="15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 dirty="0">
              <a:latin typeface="Arial"/>
              <a:cs typeface="Arial"/>
            </a:endParaRPr>
          </a:p>
          <a:p>
            <a:pPr marL="107314" algn="ctr">
              <a:lnSpc>
                <a:spcPct val="100000"/>
              </a:lnSpc>
              <a:spcBef>
                <a:spcPts val="1305"/>
              </a:spcBef>
              <a:tabLst>
                <a:tab pos="577850" algn="l"/>
              </a:tabLst>
            </a:pPr>
            <a:r>
              <a:rPr sz="1400" spc="20" dirty="0">
                <a:latin typeface="Arial"/>
                <a:cs typeface="Arial"/>
              </a:rPr>
              <a:t>D	N</a:t>
            </a:r>
            <a:endParaRPr sz="1400" dirty="0">
              <a:latin typeface="Arial"/>
              <a:cs typeface="Arial"/>
            </a:endParaRPr>
          </a:p>
          <a:p>
            <a:pPr marL="178435" algn="ctr">
              <a:lnSpc>
                <a:spcPct val="100000"/>
              </a:lnSpc>
              <a:spcBef>
                <a:spcPts val="15"/>
              </a:spcBef>
              <a:tabLst>
                <a:tab pos="577850" algn="l"/>
              </a:tabLst>
            </a:pPr>
            <a:r>
              <a:rPr sz="1400" spc="15" dirty="0">
                <a:latin typeface="Arial"/>
                <a:cs typeface="Arial"/>
              </a:rPr>
              <a:t>the	dogs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zh-CN" altLang="en-US" sz="1400" spc="15" dirty="0">
                <a:latin typeface="Arial"/>
                <a:cs typeface="Arial"/>
              </a:rPr>
              <a:t>对应的短语结构规则是：</a:t>
            </a:r>
            <a:endParaRPr sz="1400" dirty="0">
              <a:latin typeface="Arial"/>
              <a:cs typeface="Arial"/>
            </a:endParaRPr>
          </a:p>
          <a:p>
            <a:pPr marL="178435" algn="ctr">
              <a:lnSpc>
                <a:spcPct val="100000"/>
              </a:lnSpc>
              <a:spcBef>
                <a:spcPts val="1605"/>
              </a:spcBef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595"/>
              </a:spcBef>
            </a:pPr>
            <a:r>
              <a:rPr lang="zh-CN" altLang="en-US" sz="1400" dirty="0">
                <a:latin typeface="Arial"/>
                <a:cs typeface="Arial"/>
              </a:rPr>
              <a:t>我们说这条规则</a:t>
            </a:r>
            <a:r>
              <a:rPr lang="zh-CN" altLang="en-US" sz="1400" dirty="0">
                <a:solidFill>
                  <a:srgbClr val="FF0000"/>
                </a:solidFill>
                <a:latin typeface="Arial"/>
                <a:cs typeface="Arial"/>
              </a:rPr>
              <a:t>生成了</a:t>
            </a:r>
            <a:r>
              <a:rPr lang="zh-CN" altLang="en-US" sz="140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generate</a:t>
            </a:r>
            <a:r>
              <a:rPr lang="zh-CN" altLang="en-US" sz="1400" dirty="0">
                <a:latin typeface="Arial"/>
                <a:cs typeface="Arial"/>
              </a:rPr>
              <a:t>）关于</a:t>
            </a:r>
            <a:r>
              <a:rPr lang="en-US" altLang="zh-CN" sz="1400" dirty="0">
                <a:latin typeface="Arial"/>
                <a:cs typeface="Arial"/>
              </a:rPr>
              <a:t>the dogs</a:t>
            </a:r>
            <a:r>
              <a:rPr lang="zh-CN" altLang="en-US" sz="1400" dirty="0">
                <a:latin typeface="Arial"/>
                <a:cs typeface="Arial"/>
              </a:rPr>
              <a:t>的上述树形图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0045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中心语和修饰语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73567"/>
            <a:ext cx="3913504" cy="208961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一般地，箭头左边的短语与箭头右边的一个语项（</a:t>
            </a:r>
            <a:r>
              <a:rPr lang="en-US" altLang="zh-CN" sz="1400" spc="15" dirty="0">
                <a:latin typeface="Arial"/>
                <a:cs typeface="Arial"/>
              </a:rPr>
              <a:t>item</a:t>
            </a:r>
            <a:r>
              <a:rPr lang="zh-CN" altLang="en-US" sz="1400" spc="15" dirty="0">
                <a:latin typeface="Arial"/>
                <a:cs typeface="Arial"/>
              </a:rPr>
              <a:t>）同属一个范畴。我们这个语项称为这个短语的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中心语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D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  <a:p>
            <a:pPr marL="12700" marR="5080" algn="just">
              <a:lnSpc>
                <a:spcPct val="100800"/>
              </a:lnSpc>
              <a:spcBef>
                <a:spcPts val="5"/>
              </a:spcBef>
            </a:pPr>
            <a:endParaRPr lang="en-US" altLang="zh-CN" sz="2750" dirty="0">
              <a:latin typeface="Arial"/>
              <a:cs typeface="Arial"/>
            </a:endParaRPr>
          </a:p>
          <a:p>
            <a:pPr marL="12700" marR="5080" algn="just">
              <a:lnSpc>
                <a:spcPct val="100800"/>
              </a:lnSpc>
              <a:spcBef>
                <a:spcPts val="5"/>
              </a:spcBef>
            </a:pPr>
            <a:r>
              <a:rPr lang="zh-CN" altLang="en-US" sz="1400" spc="10" dirty="0">
                <a:latin typeface="Arial"/>
                <a:cs typeface="Arial"/>
              </a:rPr>
              <a:t>根据这条规则以及由此规则生成的树形图，</a:t>
            </a:r>
            <a:r>
              <a:rPr lang="en-US" altLang="zh-CN" sz="1400" spc="10" dirty="0">
                <a:latin typeface="Arial"/>
                <a:cs typeface="Arial"/>
              </a:rPr>
              <a:t>N</a:t>
            </a:r>
            <a:r>
              <a:rPr lang="zh-CN" altLang="en-US" sz="1400" spc="10" dirty="0">
                <a:latin typeface="Arial"/>
                <a:cs typeface="Arial"/>
              </a:rPr>
              <a:t>是</a:t>
            </a:r>
            <a:r>
              <a:rPr lang="en-US" altLang="zh-CN" sz="1400" spc="10" dirty="0">
                <a:latin typeface="Arial"/>
                <a:cs typeface="Arial"/>
              </a:rPr>
              <a:t>NP</a:t>
            </a:r>
            <a:r>
              <a:rPr lang="zh-CN" altLang="en-US" sz="1400" spc="10" dirty="0">
                <a:latin typeface="Arial"/>
                <a:cs typeface="Arial"/>
              </a:rPr>
              <a:t>的中心语，箭头右边的其他部分（这个例子中是</a:t>
            </a:r>
            <a:r>
              <a:rPr lang="en-US" altLang="zh-CN" sz="1400" spc="10" dirty="0">
                <a:latin typeface="Arial"/>
                <a:cs typeface="Arial"/>
              </a:rPr>
              <a:t>D</a:t>
            </a:r>
            <a:r>
              <a:rPr lang="zh-CN" altLang="en-US" sz="1400" spc="10" dirty="0">
                <a:latin typeface="Arial"/>
                <a:cs typeface="Arial"/>
              </a:rPr>
              <a:t>）是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修饰语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modifier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其他短语结构规则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09165"/>
            <a:ext cx="3720465" cy="860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生成</a:t>
            </a:r>
            <a:r>
              <a:rPr lang="en-US" altLang="zh-CN" sz="1400" i="1" spc="15" dirty="0">
                <a:latin typeface="Arial"/>
                <a:cs typeface="Arial"/>
              </a:rPr>
              <a:t>The dog ate the bone</a:t>
            </a:r>
            <a:r>
              <a:rPr lang="zh-CN" altLang="en-US" sz="1400" spc="15" dirty="0">
                <a:latin typeface="Arial"/>
                <a:cs typeface="Arial"/>
              </a:rPr>
              <a:t>以及其他许多句子的短语结构规则的完全集（</a:t>
            </a:r>
            <a:r>
              <a:rPr lang="en-US" altLang="zh-CN" sz="1400" spc="15" dirty="0">
                <a:latin typeface="Arial"/>
                <a:cs typeface="Arial"/>
              </a:rPr>
              <a:t>complete set</a:t>
            </a:r>
            <a:r>
              <a:rPr lang="zh-CN" altLang="en-US" sz="1400" spc="15" dirty="0">
                <a:latin typeface="Arial"/>
                <a:cs typeface="Arial"/>
              </a:rPr>
              <a:t>）如下：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R="607695" algn="r">
              <a:lnSpc>
                <a:spcPts val="1375"/>
              </a:lnSpc>
            </a:pPr>
            <a:r>
              <a:rPr sz="1200" spc="-5" dirty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8901" y="1811322"/>
            <a:ext cx="977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NP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901" y="2026409"/>
            <a:ext cx="876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901" y="2241509"/>
            <a:ext cx="977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V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079" y="1725371"/>
            <a:ext cx="1096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0744" algn="l"/>
              </a:tabLst>
            </a:pPr>
            <a:r>
              <a:rPr sz="1200" spc="-5" dirty="0">
                <a:latin typeface="Arial"/>
                <a:cs typeface="Arial"/>
              </a:rPr>
              <a:t>NP	VP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4002" y="2104933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1714" y="2322601"/>
            <a:ext cx="401320" cy="165735"/>
          </a:xfrm>
          <a:custGeom>
            <a:avLst/>
            <a:gdLst/>
            <a:ahLst/>
            <a:cxnLst/>
            <a:rect l="l" t="t" r="r" b="b"/>
            <a:pathLst>
              <a:path w="401320" h="165735">
                <a:moveTo>
                  <a:pt x="200436" y="0"/>
                </a:moveTo>
                <a:lnTo>
                  <a:pt x="0" y="165129"/>
                </a:lnTo>
              </a:path>
              <a:path w="401320" h="165735">
                <a:moveTo>
                  <a:pt x="200436" y="0"/>
                </a:moveTo>
                <a:lnTo>
                  <a:pt x="400873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4153" y="1943023"/>
            <a:ext cx="538480" cy="165735"/>
          </a:xfrm>
          <a:custGeom>
            <a:avLst/>
            <a:gdLst/>
            <a:ahLst/>
            <a:cxnLst/>
            <a:rect l="l" t="t" r="r" b="b"/>
            <a:pathLst>
              <a:path w="538479" h="165735">
                <a:moveTo>
                  <a:pt x="268998" y="0"/>
                </a:moveTo>
                <a:lnTo>
                  <a:pt x="0" y="165129"/>
                </a:lnTo>
              </a:path>
              <a:path w="538479" h="165735">
                <a:moveTo>
                  <a:pt x="268998" y="0"/>
                </a:moveTo>
                <a:lnTo>
                  <a:pt x="537996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52699" y="2104952"/>
            <a:ext cx="1029969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1415"/>
              </a:lnSpc>
              <a:spcBef>
                <a:spcPts val="95"/>
              </a:spcBef>
              <a:tabLst>
                <a:tab pos="459740" algn="l"/>
                <a:tab pos="860425" algn="l"/>
              </a:tabLst>
            </a:pPr>
            <a:r>
              <a:rPr sz="1200" spc="-5" dirty="0">
                <a:latin typeface="Arial"/>
                <a:cs typeface="Arial"/>
              </a:rPr>
              <a:t>D	N	V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the dogs</a:t>
            </a:r>
            <a:r>
              <a:rPr sz="1200" spc="27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70916" y="1943038"/>
            <a:ext cx="396875" cy="165735"/>
          </a:xfrm>
          <a:custGeom>
            <a:avLst/>
            <a:gdLst/>
            <a:ahLst/>
            <a:cxnLst/>
            <a:rect l="l" t="t" r="r" b="b"/>
            <a:pathLst>
              <a:path w="396875" h="165735">
                <a:moveTo>
                  <a:pt x="198311" y="0"/>
                </a:moveTo>
                <a:lnTo>
                  <a:pt x="0" y="165129"/>
                </a:lnTo>
              </a:path>
              <a:path w="396875" h="165735">
                <a:moveTo>
                  <a:pt x="198311" y="0"/>
                </a:moveTo>
                <a:lnTo>
                  <a:pt x="396622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484514"/>
            <a:ext cx="4137025" cy="714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9485">
              <a:lnSpc>
                <a:spcPts val="1415"/>
              </a:lnSpc>
              <a:spcBef>
                <a:spcPts val="95"/>
              </a:spcBef>
              <a:tabLst>
                <a:tab pos="3900170" algn="l"/>
              </a:tabLst>
            </a:pPr>
            <a:r>
              <a:rPr sz="1200" spc="-5" dirty="0">
                <a:latin typeface="Arial"/>
                <a:cs typeface="Arial"/>
              </a:rPr>
              <a:t>D	N</a:t>
            </a:r>
            <a:endParaRPr sz="1200" dirty="0">
              <a:latin typeface="Arial"/>
              <a:cs typeface="Arial"/>
            </a:endParaRPr>
          </a:p>
          <a:p>
            <a:pPr marL="3448685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spc="254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bone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lang="zh-CN" altLang="en-US" sz="1400" spc="15" dirty="0">
                <a:latin typeface="Arial"/>
                <a:cs typeface="Arial"/>
              </a:rPr>
              <a:t>每条规则分别生成这个树形图的不同部分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69233" y="1570050"/>
            <a:ext cx="864235" cy="158750"/>
          </a:xfrm>
          <a:custGeom>
            <a:avLst/>
            <a:gdLst/>
            <a:ahLst/>
            <a:cxnLst/>
            <a:rect l="l" t="t" r="r" b="b"/>
            <a:pathLst>
              <a:path w="864235" h="158750">
                <a:moveTo>
                  <a:pt x="431966" y="0"/>
                </a:moveTo>
                <a:lnTo>
                  <a:pt x="0" y="158525"/>
                </a:lnTo>
              </a:path>
              <a:path w="864235" h="158750">
                <a:moveTo>
                  <a:pt x="431966" y="0"/>
                </a:moveTo>
                <a:lnTo>
                  <a:pt x="863932" y="15852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向心构式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203271"/>
            <a:ext cx="355795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关于</a:t>
            </a:r>
            <a:r>
              <a:rPr lang="en-US" altLang="zh-CN" sz="1400" dirty="0">
                <a:latin typeface="Arial"/>
                <a:cs typeface="Arial"/>
              </a:rPr>
              <a:t>S</a:t>
            </a:r>
            <a:r>
              <a:rPr lang="zh-CN" altLang="en-US" sz="1400" dirty="0">
                <a:latin typeface="Arial"/>
                <a:cs typeface="Arial"/>
              </a:rPr>
              <a:t>的短语结构规则是不是有哪里不对劲？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94" y="2048342"/>
            <a:ext cx="3441065" cy="6528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latin typeface="Arial"/>
                <a:cs typeface="Arial"/>
              </a:rPr>
              <a:t>包含中心词的短语结构规则是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向心的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endocentric</a:t>
            </a:r>
            <a:r>
              <a:rPr lang="zh-CN" altLang="en-US" sz="1400" spc="20" dirty="0">
                <a:latin typeface="Arial"/>
                <a:cs typeface="Arial"/>
              </a:rPr>
              <a:t>），不包含中心词的短语结构规则是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离心的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exocentric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7823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选择性的组构成分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68463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66158" y="2460700"/>
            <a:ext cx="401320" cy="165735"/>
          </a:xfrm>
          <a:custGeom>
            <a:avLst/>
            <a:gdLst/>
            <a:ahLst/>
            <a:cxnLst/>
            <a:rect l="l" t="t" r="r" b="b"/>
            <a:pathLst>
              <a:path w="401319" h="165735">
                <a:moveTo>
                  <a:pt x="200436" y="0"/>
                </a:moveTo>
                <a:lnTo>
                  <a:pt x="0" y="165129"/>
                </a:lnTo>
              </a:path>
              <a:path w="401319" h="165735">
                <a:moveTo>
                  <a:pt x="200436" y="0"/>
                </a:moveTo>
                <a:lnTo>
                  <a:pt x="400873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8598" y="2081123"/>
            <a:ext cx="538480" cy="165735"/>
          </a:xfrm>
          <a:custGeom>
            <a:avLst/>
            <a:gdLst/>
            <a:ahLst/>
            <a:cxnLst/>
            <a:rect l="l" t="t" r="r" b="b"/>
            <a:pathLst>
              <a:path w="538480" h="165735">
                <a:moveTo>
                  <a:pt x="268998" y="0"/>
                </a:moveTo>
                <a:lnTo>
                  <a:pt x="0" y="165129"/>
                </a:lnTo>
              </a:path>
              <a:path w="538480" h="165735">
                <a:moveTo>
                  <a:pt x="268998" y="0"/>
                </a:moveTo>
                <a:lnTo>
                  <a:pt x="537996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7294" y="688419"/>
            <a:ext cx="3773804" cy="2341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5080" indent="-356870">
              <a:lnSpc>
                <a:spcPct val="1423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以上的短语结构规则不能生成如下句子：</a:t>
            </a:r>
            <a:r>
              <a:rPr sz="1400" spc="15" dirty="0">
                <a:latin typeface="Arial"/>
                <a:cs typeface="Arial"/>
              </a:rPr>
              <a:t>  </a:t>
            </a:r>
            <a:r>
              <a:rPr sz="1400" spc="20" dirty="0">
                <a:latin typeface="Arial"/>
                <a:cs typeface="Arial"/>
              </a:rPr>
              <a:t>Dogs </a:t>
            </a:r>
            <a:r>
              <a:rPr sz="1400" spc="15" dirty="0">
                <a:latin typeface="Arial"/>
                <a:cs typeface="Arial"/>
              </a:rPr>
              <a:t>ate 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bone.</a:t>
            </a:r>
            <a:endParaRPr sz="1400" dirty="0">
              <a:latin typeface="Arial"/>
              <a:cs typeface="Arial"/>
            </a:endParaRPr>
          </a:p>
          <a:p>
            <a:pPr marR="1930400" algn="ctr">
              <a:lnSpc>
                <a:spcPct val="100000"/>
              </a:lnSpc>
              <a:spcBef>
                <a:spcPts val="1515"/>
              </a:spcBef>
            </a:pPr>
            <a:r>
              <a:rPr sz="1200" spc="-5" dirty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Arial"/>
              <a:cs typeface="Arial"/>
            </a:endParaRPr>
          </a:p>
          <a:p>
            <a:pPr marR="1934845" algn="ctr">
              <a:lnSpc>
                <a:spcPct val="100000"/>
              </a:lnSpc>
              <a:tabLst>
                <a:tab pos="669290" algn="l"/>
              </a:tabLst>
            </a:pPr>
            <a:r>
              <a:rPr sz="1200" spc="-5" dirty="0">
                <a:latin typeface="Arial"/>
                <a:cs typeface="Arial"/>
              </a:rPr>
              <a:t>NP	VP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dirty="0">
              <a:latin typeface="Arial"/>
              <a:cs typeface="Arial"/>
            </a:endParaRPr>
          </a:p>
          <a:p>
            <a:pPr marL="529590">
              <a:lnSpc>
                <a:spcPts val="1415"/>
              </a:lnSpc>
              <a:tabLst>
                <a:tab pos="930275" algn="l"/>
                <a:tab pos="1413510" algn="l"/>
              </a:tabLst>
            </a:pPr>
            <a:r>
              <a:rPr sz="1200" spc="-5" dirty="0">
                <a:latin typeface="Arial"/>
                <a:cs typeface="Arial"/>
              </a:rPr>
              <a:t>N	V	NP</a:t>
            </a:r>
            <a:endParaRPr sz="1200" dirty="0">
              <a:latin typeface="Arial"/>
              <a:cs typeface="Arial"/>
            </a:endParaRPr>
          </a:p>
          <a:p>
            <a:pPr marL="419734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dogs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ate</a:t>
            </a:r>
            <a:endParaRPr sz="1200" dirty="0">
              <a:latin typeface="Arial"/>
              <a:cs typeface="Arial"/>
            </a:endParaRPr>
          </a:p>
          <a:p>
            <a:pPr marR="727075" algn="ctr">
              <a:lnSpc>
                <a:spcPts val="1415"/>
              </a:lnSpc>
              <a:spcBef>
                <a:spcPts val="155"/>
              </a:spcBef>
              <a:tabLst>
                <a:tab pos="400685" algn="l"/>
              </a:tabLst>
            </a:pPr>
            <a:r>
              <a:rPr sz="1200" spc="-5" dirty="0">
                <a:latin typeface="Arial"/>
                <a:cs typeface="Arial"/>
              </a:rPr>
              <a:t>D	N</a:t>
            </a:r>
            <a:endParaRPr sz="1200" dirty="0">
              <a:latin typeface="Arial"/>
              <a:cs typeface="Arial"/>
            </a:endParaRPr>
          </a:p>
          <a:p>
            <a:pPr marR="663575" algn="ctr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bone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1987" y="208113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1982" y="1708150"/>
            <a:ext cx="666115" cy="158750"/>
          </a:xfrm>
          <a:custGeom>
            <a:avLst/>
            <a:gdLst/>
            <a:ahLst/>
            <a:cxnLst/>
            <a:rect l="l" t="t" r="r" b="b"/>
            <a:pathLst>
              <a:path w="666115" h="158750">
                <a:moveTo>
                  <a:pt x="332810" y="0"/>
                </a:moveTo>
                <a:lnTo>
                  <a:pt x="0" y="158525"/>
                </a:lnTo>
              </a:path>
              <a:path w="666115" h="158750">
                <a:moveTo>
                  <a:pt x="332810" y="0"/>
                </a:moveTo>
                <a:lnTo>
                  <a:pt x="665621" y="15852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2573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lang="zh-CN" altLang="en-US" sz="1400" spc="15" dirty="0"/>
              <a:t>词类 </a:t>
            </a:r>
            <a:r>
              <a:rPr sz="1400" spc="5" dirty="0"/>
              <a:t>vs. </a:t>
            </a:r>
            <a:r>
              <a:rPr lang="zh-CN" altLang="en-US" sz="1400" spc="15" dirty="0"/>
              <a:t>语法关系</a:t>
            </a:r>
            <a:endParaRPr sz="1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57454" y="1180833"/>
            <a:ext cx="3359785" cy="440690"/>
            <a:chOff x="357454" y="1180833"/>
            <a:chExt cx="3359785" cy="440690"/>
          </a:xfrm>
        </p:grpSpPr>
        <p:sp>
          <p:nvSpPr>
            <p:cNvPr id="5" name="object 5"/>
            <p:cNvSpPr/>
            <p:nvPr/>
          </p:nvSpPr>
          <p:spPr>
            <a:xfrm>
              <a:off x="1810677" y="1183373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9994" y="1400987"/>
              <a:ext cx="3354704" cy="0"/>
            </a:xfrm>
            <a:custGeom>
              <a:avLst/>
              <a:gdLst/>
              <a:ahLst/>
              <a:cxnLst/>
              <a:rect l="l" t="t" r="r" b="b"/>
              <a:pathLst>
                <a:path w="3354704">
                  <a:moveTo>
                    <a:pt x="0" y="0"/>
                  </a:moveTo>
                  <a:lnTo>
                    <a:pt x="335464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0677" y="1403527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5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6412" y="1139035"/>
            <a:ext cx="1775460" cy="46418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80"/>
              </a:spcBef>
            </a:pPr>
            <a:r>
              <a:rPr sz="1400" spc="15" dirty="0">
                <a:latin typeface="Arial"/>
                <a:cs typeface="Arial"/>
              </a:rPr>
              <a:t>Grammatical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Relation  subject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08149" y="1618615"/>
            <a:ext cx="5080" cy="860425"/>
            <a:chOff x="1808149" y="1618615"/>
            <a:chExt cx="5080" cy="860425"/>
          </a:xfrm>
        </p:grpSpPr>
        <p:sp>
          <p:nvSpPr>
            <p:cNvPr id="10" name="object 10"/>
            <p:cNvSpPr/>
            <p:nvPr/>
          </p:nvSpPr>
          <p:spPr>
            <a:xfrm>
              <a:off x="1810677" y="1618615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0677" y="1833714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10677" y="2048802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0677" y="2263902"/>
              <a:ext cx="0" cy="215265"/>
            </a:xfrm>
            <a:custGeom>
              <a:avLst/>
              <a:gdLst/>
              <a:ahLst/>
              <a:cxnLst/>
              <a:rect l="l" t="t" r="r" b="b"/>
              <a:pathLst>
                <a:path h="215264">
                  <a:moveTo>
                    <a:pt x="0" y="215087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214" y="1139035"/>
            <a:ext cx="1322070" cy="13246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200"/>
              </a:lnSpc>
              <a:spcBef>
                <a:spcPts val="80"/>
              </a:spcBef>
            </a:pPr>
            <a:r>
              <a:rPr sz="1400" spc="15" dirty="0">
                <a:latin typeface="Arial"/>
                <a:cs typeface="Arial"/>
              </a:rPr>
              <a:t>Parts </a:t>
            </a:r>
            <a:r>
              <a:rPr sz="1400" spc="10" dirty="0">
                <a:latin typeface="Arial"/>
                <a:cs typeface="Arial"/>
              </a:rPr>
              <a:t>of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Speech  noun</a:t>
            </a:r>
            <a:endParaRPr sz="1400" dirty="0">
              <a:latin typeface="Arial"/>
              <a:cs typeface="Arial"/>
            </a:endParaRPr>
          </a:p>
          <a:p>
            <a:pPr marL="12700" marR="586740">
              <a:lnSpc>
                <a:spcPct val="100800"/>
              </a:lnSpc>
            </a:pPr>
            <a:r>
              <a:rPr sz="1400" spc="5" dirty="0">
                <a:latin typeface="Arial"/>
                <a:cs typeface="Arial"/>
              </a:rPr>
              <a:t>verb  </a:t>
            </a:r>
            <a:r>
              <a:rPr sz="1400" spc="10" dirty="0">
                <a:latin typeface="Arial"/>
                <a:cs typeface="Arial"/>
              </a:rPr>
              <a:t>adjecti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spc="10" dirty="0">
                <a:latin typeface="Arial"/>
                <a:cs typeface="Arial"/>
              </a:rPr>
              <a:t>e  adverb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. .</a:t>
            </a:r>
            <a:r>
              <a:rPr sz="1400" spc="-32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6412" y="1574276"/>
            <a:ext cx="775335" cy="889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15" dirty="0">
                <a:latin typeface="Arial"/>
                <a:cs typeface="Arial"/>
              </a:rPr>
              <a:t>object  </a:t>
            </a:r>
            <a:r>
              <a:rPr sz="1400" spc="10" dirty="0">
                <a:latin typeface="Arial"/>
                <a:cs typeface="Arial"/>
              </a:rPr>
              <a:t>predicate  </a:t>
            </a:r>
            <a:r>
              <a:rPr sz="1400" spc="15" dirty="0">
                <a:latin typeface="Arial"/>
                <a:cs typeface="Arial"/>
              </a:rPr>
              <a:t>modifier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括号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278811"/>
            <a:ext cx="3574415" cy="87126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括号（</a:t>
            </a:r>
            <a:r>
              <a:rPr lang="en-US" altLang="zh-CN" sz="1400" dirty="0">
                <a:latin typeface="Arial"/>
                <a:cs typeface="Arial"/>
              </a:rPr>
              <a:t>parenthesis</a:t>
            </a:r>
            <a:r>
              <a:rPr lang="zh-CN" altLang="en-US" sz="1400" dirty="0">
                <a:latin typeface="Arial"/>
                <a:cs typeface="Arial"/>
              </a:rPr>
              <a:t>）表示某些修饰语是选择性</a:t>
            </a:r>
            <a:r>
              <a:rPr lang="en-US" altLang="zh-CN" sz="1400" dirty="0">
                <a:latin typeface="Arial"/>
                <a:cs typeface="Arial"/>
              </a:rPr>
              <a:t>/</a:t>
            </a:r>
            <a:r>
              <a:rPr lang="zh-CN" altLang="en-US" sz="1400" dirty="0">
                <a:latin typeface="Arial"/>
                <a:cs typeface="Arial"/>
              </a:rPr>
              <a:t>非强制性的：</a:t>
            </a:r>
            <a:endParaRPr sz="1400" dirty="0">
              <a:latin typeface="Arial"/>
              <a:cs typeface="Arial"/>
            </a:endParaRPr>
          </a:p>
          <a:p>
            <a:pPr marL="339090" algn="ctr">
              <a:lnSpc>
                <a:spcPct val="100000"/>
              </a:lnSpc>
              <a:spcBef>
                <a:spcPts val="1605"/>
              </a:spcBef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15" dirty="0">
                <a:latin typeface="Arial"/>
                <a:cs typeface="Arial"/>
              </a:rPr>
              <a:t>(D)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形容词</a:t>
            </a:r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935570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474141"/>
            <a:ext cx="2988310" cy="1007327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zh-CN" altLang="en-US" sz="1400" spc="20" dirty="0">
                <a:latin typeface="Arial"/>
                <a:cs typeface="Arial"/>
              </a:rPr>
              <a:t>名词短语也可能包含形容词：</a:t>
            </a: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650"/>
              </a:spcBef>
            </a:pPr>
            <a:r>
              <a:rPr sz="1200" spc="-5" dirty="0">
                <a:latin typeface="Arial"/>
                <a:cs typeface="Arial"/>
              </a:rPr>
              <a:t>That tall </a:t>
            </a:r>
            <a:r>
              <a:rPr sz="1200" spc="-20" dirty="0">
                <a:latin typeface="Arial"/>
                <a:cs typeface="Arial"/>
              </a:rPr>
              <a:t>boy </a:t>
            </a:r>
            <a:r>
              <a:rPr sz="1200" spc="-5" dirty="0">
                <a:latin typeface="Arial"/>
                <a:cs typeface="Arial"/>
              </a:rPr>
              <a:t>read 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book.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Arial"/>
              <a:cs typeface="Arial"/>
            </a:endParaRPr>
          </a:p>
          <a:p>
            <a:pPr marR="280035"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5446" y="1639440"/>
            <a:ext cx="2279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VP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4366" y="2019018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2059" y="2398599"/>
            <a:ext cx="591185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95"/>
              </a:spcBef>
              <a:tabLst>
                <a:tab pos="358140" algn="l"/>
              </a:tabLst>
            </a:pPr>
            <a:r>
              <a:rPr sz="1200" spc="-5" dirty="0">
                <a:latin typeface="Arial"/>
                <a:cs typeface="Arial"/>
              </a:rPr>
              <a:t>D	N</a:t>
            </a:r>
            <a:endParaRPr sz="1200">
              <a:latin typeface="Arial"/>
              <a:cs typeface="Arial"/>
            </a:endParaRPr>
          </a:p>
          <a:p>
            <a:pPr marL="24765">
              <a:lnSpc>
                <a:spcPts val="1415"/>
              </a:lnSpc>
              <a:tabLst>
                <a:tab pos="248285" algn="l"/>
              </a:tabLst>
            </a:pPr>
            <a:r>
              <a:rPr sz="1200" spc="-5" dirty="0">
                <a:latin typeface="Arial"/>
                <a:cs typeface="Arial"/>
              </a:rPr>
              <a:t>a	book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9558" y="2236685"/>
            <a:ext cx="346075" cy="165735"/>
          </a:xfrm>
          <a:custGeom>
            <a:avLst/>
            <a:gdLst/>
            <a:ahLst/>
            <a:cxnLst/>
            <a:rect l="l" t="t" r="r" b="b"/>
            <a:pathLst>
              <a:path w="346075" h="165735">
                <a:moveTo>
                  <a:pt x="172956" y="0"/>
                </a:moveTo>
                <a:lnTo>
                  <a:pt x="0" y="165129"/>
                </a:lnTo>
              </a:path>
              <a:path w="346075" h="165735">
                <a:moveTo>
                  <a:pt x="172956" y="0"/>
                </a:moveTo>
                <a:lnTo>
                  <a:pt x="345912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21728" y="2019021"/>
            <a:ext cx="329565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415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read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6321" y="1857107"/>
            <a:ext cx="506730" cy="165735"/>
          </a:xfrm>
          <a:custGeom>
            <a:avLst/>
            <a:gdLst/>
            <a:ahLst/>
            <a:cxnLst/>
            <a:rect l="l" t="t" r="r" b="b"/>
            <a:pathLst>
              <a:path w="506730" h="165735">
                <a:moveTo>
                  <a:pt x="253095" y="0"/>
                </a:moveTo>
                <a:lnTo>
                  <a:pt x="0" y="165129"/>
                </a:lnTo>
              </a:path>
              <a:path w="506730" h="165735">
                <a:moveTo>
                  <a:pt x="253095" y="0"/>
                </a:moveTo>
                <a:lnTo>
                  <a:pt x="506190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6859" y="1639452"/>
            <a:ext cx="23685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8479" y="2019030"/>
            <a:ext cx="135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4175" y="2236697"/>
            <a:ext cx="344170" cy="165735"/>
          </a:xfrm>
          <a:custGeom>
            <a:avLst/>
            <a:gdLst/>
            <a:ahLst/>
            <a:cxnLst/>
            <a:rect l="l" t="t" r="r" b="b"/>
            <a:pathLst>
              <a:path w="344169" h="165735">
                <a:moveTo>
                  <a:pt x="171817" y="0"/>
                </a:moveTo>
                <a:lnTo>
                  <a:pt x="0" y="165129"/>
                </a:lnTo>
              </a:path>
              <a:path w="344169" h="165735">
                <a:moveTo>
                  <a:pt x="171817" y="0"/>
                </a:moveTo>
                <a:lnTo>
                  <a:pt x="343634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54700" y="2019046"/>
            <a:ext cx="278765" cy="38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455">
              <a:lnSpc>
                <a:spcPts val="1415"/>
              </a:lnSpc>
              <a:spcBef>
                <a:spcPts val="95"/>
              </a:spcBef>
            </a:pPr>
            <a:r>
              <a:rPr sz="1200" spc="-5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4018" y="1857120"/>
            <a:ext cx="522605" cy="165735"/>
          </a:xfrm>
          <a:custGeom>
            <a:avLst/>
            <a:gdLst/>
            <a:ahLst/>
            <a:cxnLst/>
            <a:rect l="l" t="t" r="r" b="b"/>
            <a:pathLst>
              <a:path w="522605" h="165735">
                <a:moveTo>
                  <a:pt x="260988" y="0"/>
                </a:moveTo>
                <a:lnTo>
                  <a:pt x="0" y="165129"/>
                </a:lnTo>
              </a:path>
              <a:path w="522605" h="165735">
                <a:moveTo>
                  <a:pt x="260988" y="0"/>
                </a:moveTo>
                <a:lnTo>
                  <a:pt x="521978" y="1651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4100" y="2398624"/>
            <a:ext cx="1016635" cy="956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0">
              <a:lnSpc>
                <a:spcPts val="1415"/>
              </a:lnSpc>
              <a:spcBef>
                <a:spcPts val="95"/>
              </a:spcBef>
              <a:tabLst>
                <a:tab pos="828675" algn="l"/>
              </a:tabLst>
            </a:pPr>
            <a:r>
              <a:rPr sz="1200" spc="-5" dirty="0">
                <a:latin typeface="Arial"/>
                <a:cs typeface="Arial"/>
              </a:rPr>
              <a:t>A	N</a:t>
            </a:r>
            <a:endParaRPr sz="1200">
              <a:latin typeface="Arial"/>
              <a:cs typeface="Arial"/>
            </a:endParaRPr>
          </a:p>
          <a:p>
            <a:pPr marL="442595">
              <a:lnSpc>
                <a:spcPts val="1415"/>
              </a:lnSpc>
            </a:pPr>
            <a:r>
              <a:rPr sz="1200" spc="-5" dirty="0">
                <a:latin typeface="Arial"/>
                <a:cs typeface="Arial"/>
              </a:rPr>
              <a:t>tall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boy</a:t>
            </a:r>
            <a:endParaRPr sz="1200">
              <a:latin typeface="Arial"/>
              <a:cs typeface="Arial"/>
            </a:endParaRPr>
          </a:p>
          <a:p>
            <a:pPr marL="12700" marR="186055">
              <a:lnSpc>
                <a:spcPct val="148100"/>
              </a:lnSpc>
              <a:spcBef>
                <a:spcPts val="234"/>
              </a:spcBef>
            </a:pPr>
            <a:r>
              <a:rPr sz="1200" spc="-5" dirty="0">
                <a:latin typeface="Arial"/>
                <a:cs typeface="Arial"/>
              </a:rPr>
              <a:t>NP </a:t>
            </a:r>
            <a:r>
              <a:rPr sz="1200" i="1" spc="-5" dirty="0">
                <a:latin typeface="Arial"/>
                <a:cs typeface="Arial"/>
              </a:rPr>
              <a:t>→ </a:t>
            </a:r>
            <a:r>
              <a:rPr sz="1200" spc="-5" dirty="0">
                <a:latin typeface="Arial"/>
                <a:cs typeface="Arial"/>
              </a:rPr>
              <a:t>(D)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  N </a:t>
            </a:r>
            <a:r>
              <a:rPr sz="1200" i="1" spc="-5" dirty="0">
                <a:latin typeface="Arial"/>
                <a:cs typeface="Arial"/>
              </a:rPr>
              <a:t>→ 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55003" y="1484134"/>
            <a:ext cx="1084580" cy="158750"/>
          </a:xfrm>
          <a:custGeom>
            <a:avLst/>
            <a:gdLst/>
            <a:ahLst/>
            <a:cxnLst/>
            <a:rect l="l" t="t" r="r" b="b"/>
            <a:pathLst>
              <a:path w="1084580" h="158750">
                <a:moveTo>
                  <a:pt x="542211" y="0"/>
                </a:moveTo>
                <a:lnTo>
                  <a:pt x="0" y="158525"/>
                </a:lnTo>
              </a:path>
              <a:path w="1084580" h="158750">
                <a:moveTo>
                  <a:pt x="542211" y="0"/>
                </a:moveTo>
                <a:lnTo>
                  <a:pt x="1084423" y="158525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937281"/>
            <a:ext cx="101003" cy="10100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3208083"/>
            <a:ext cx="101003" cy="101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0" dirty="0">
                <a:solidFill>
                  <a:srgbClr val="04064C"/>
                </a:solidFill>
                <a:latin typeface="Arial"/>
                <a:cs typeface="Arial"/>
              </a:rPr>
              <a:t>介词短语（</a:t>
            </a:r>
            <a:r>
              <a:rPr lang="en-US" altLang="zh-CN" sz="2050" spc="10" dirty="0">
                <a:solidFill>
                  <a:srgbClr val="04064C"/>
                </a:solidFill>
                <a:latin typeface="Arial"/>
                <a:cs typeface="Arial"/>
              </a:rPr>
              <a:t>PP</a:t>
            </a:r>
            <a:r>
              <a:rPr lang="zh-CN" altLang="en-US" sz="2050" spc="10" dirty="0">
                <a:solidFill>
                  <a:srgbClr val="04064C"/>
                </a:solidFill>
                <a:latin typeface="Arial"/>
                <a:cs typeface="Arial"/>
              </a:rPr>
              <a:t>）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17739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607616"/>
            <a:ext cx="3799840" cy="12636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介词短语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20" dirty="0">
                <a:solidFill>
                  <a:srgbClr val="FF0000"/>
                </a:solidFill>
                <a:latin typeface="Arial"/>
                <a:cs typeface="Arial"/>
              </a:rPr>
              <a:t>prepositional phrase</a:t>
            </a:r>
            <a:r>
              <a:rPr lang="zh-CN" altLang="en-US" sz="1400" spc="20" dirty="0">
                <a:latin typeface="Arial"/>
                <a:cs typeface="Arial"/>
              </a:rPr>
              <a:t>）也可以修饰名词：</a:t>
            </a:r>
            <a:endParaRPr lang="en-US"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710"/>
              </a:spcBef>
            </a:pPr>
            <a:r>
              <a:rPr lang="en-US" sz="1400" spc="15" dirty="0">
                <a:latin typeface="Arial"/>
                <a:cs typeface="Arial"/>
              </a:rPr>
              <a:t>The </a:t>
            </a:r>
            <a:r>
              <a:rPr lang="en-US" sz="1400" dirty="0">
                <a:latin typeface="Arial"/>
                <a:cs typeface="Arial"/>
              </a:rPr>
              <a:t>boy </a:t>
            </a:r>
            <a:r>
              <a:rPr lang="en-US" sz="1400" spc="10" dirty="0">
                <a:latin typeface="Arial"/>
                <a:cs typeface="Arial"/>
              </a:rPr>
              <a:t>in that </a:t>
            </a:r>
            <a:r>
              <a:rPr lang="en-US" sz="1400" spc="15" dirty="0">
                <a:latin typeface="Arial"/>
                <a:cs typeface="Arial"/>
              </a:rPr>
              <a:t>room read a</a:t>
            </a:r>
            <a:r>
              <a:rPr lang="en-US" sz="1400" spc="-35" dirty="0">
                <a:latin typeface="Arial"/>
                <a:cs typeface="Arial"/>
              </a:rPr>
              <a:t> </a:t>
            </a:r>
            <a:r>
              <a:rPr lang="en-US" sz="1400" spc="15" dirty="0">
                <a:latin typeface="Arial"/>
                <a:cs typeface="Arial"/>
              </a:rPr>
              <a:t>book.</a:t>
            </a:r>
            <a:endParaRPr lang="en-US" sz="1400" dirty="0">
              <a:latin typeface="Arial"/>
              <a:cs typeface="Arial"/>
            </a:endParaRPr>
          </a:p>
          <a:p>
            <a:pPr marR="457834" algn="ctr">
              <a:lnSpc>
                <a:spcPct val="100000"/>
              </a:lnSpc>
              <a:spcBef>
                <a:spcPts val="200"/>
              </a:spcBef>
            </a:pPr>
            <a:r>
              <a:rPr sz="1150" spc="-5" dirty="0">
                <a:latin typeface="Arial"/>
                <a:cs typeface="Arial"/>
              </a:rPr>
              <a:t>S</a:t>
            </a:r>
            <a:endParaRPr sz="1150" dirty="0">
              <a:latin typeface="Arial"/>
              <a:cs typeface="Arial"/>
            </a:endParaRPr>
          </a:p>
          <a:p>
            <a:pPr marR="461645" algn="ctr">
              <a:lnSpc>
                <a:spcPct val="100000"/>
              </a:lnSpc>
              <a:spcBef>
                <a:spcPts val="985"/>
              </a:spcBef>
              <a:tabLst>
                <a:tab pos="1695450" algn="l"/>
              </a:tabLst>
            </a:pPr>
            <a:r>
              <a:rPr sz="1150" spc="-5" dirty="0">
                <a:latin typeface="Arial"/>
                <a:cs typeface="Arial"/>
              </a:rPr>
              <a:t>NP	VP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500" y="1973572"/>
            <a:ext cx="564515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Arial"/>
                <a:cs typeface="Arial"/>
              </a:rPr>
              <a:t>NP</a:t>
            </a:r>
            <a:endParaRPr sz="1150">
              <a:latin typeface="Arial"/>
              <a:cs typeface="Arial"/>
            </a:endParaRPr>
          </a:p>
          <a:p>
            <a:pPr marR="97155" algn="ctr">
              <a:lnSpc>
                <a:spcPts val="1365"/>
              </a:lnSpc>
              <a:spcBef>
                <a:spcPts val="1010"/>
              </a:spcBef>
              <a:tabLst>
                <a:tab pos="327660" algn="l"/>
              </a:tabLst>
            </a:pPr>
            <a:r>
              <a:rPr sz="1150" spc="-5" dirty="0">
                <a:latin typeface="Arial"/>
                <a:cs typeface="Arial"/>
              </a:rPr>
              <a:t>D	N</a:t>
            </a:r>
            <a:endParaRPr sz="1150">
              <a:latin typeface="Arial"/>
              <a:cs typeface="Arial"/>
            </a:endParaRPr>
          </a:p>
          <a:p>
            <a:pPr marL="24765">
              <a:lnSpc>
                <a:spcPts val="1365"/>
              </a:lnSpc>
              <a:tabLst>
                <a:tab pos="234950" algn="l"/>
              </a:tabLst>
            </a:pPr>
            <a:r>
              <a:rPr sz="1150" spc="-5" dirty="0">
                <a:latin typeface="Arial"/>
                <a:cs typeface="Arial"/>
              </a:rPr>
              <a:t>a	book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35815" y="2182641"/>
            <a:ext cx="328295" cy="99060"/>
          </a:xfrm>
          <a:custGeom>
            <a:avLst/>
            <a:gdLst/>
            <a:ahLst/>
            <a:cxnLst/>
            <a:rect l="l" t="t" r="r" b="b"/>
            <a:pathLst>
              <a:path w="328295" h="99060">
                <a:moveTo>
                  <a:pt x="164013" y="0"/>
                </a:moveTo>
                <a:lnTo>
                  <a:pt x="0" y="98601"/>
                </a:lnTo>
              </a:path>
              <a:path w="328295" h="99060">
                <a:moveTo>
                  <a:pt x="164013" y="0"/>
                </a:moveTo>
                <a:lnTo>
                  <a:pt x="328026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1435" y="1973583"/>
            <a:ext cx="317500" cy="37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365"/>
              </a:lnSpc>
              <a:spcBef>
                <a:spcPts val="95"/>
              </a:spcBef>
            </a:pPr>
            <a:r>
              <a:rPr sz="1150" spc="-5" dirty="0">
                <a:latin typeface="Arial"/>
                <a:cs typeface="Arial"/>
              </a:rPr>
              <a:t>V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sz="1150" spc="-5" dirty="0">
                <a:latin typeface="Arial"/>
                <a:cs typeface="Arial"/>
              </a:rPr>
              <a:t>read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9965" y="1878979"/>
            <a:ext cx="480059" cy="99060"/>
          </a:xfrm>
          <a:custGeom>
            <a:avLst/>
            <a:gdLst/>
            <a:ahLst/>
            <a:cxnLst/>
            <a:rect l="l" t="t" r="r" b="b"/>
            <a:pathLst>
              <a:path w="480060" h="99060">
                <a:moveTo>
                  <a:pt x="239934" y="0"/>
                </a:moveTo>
                <a:lnTo>
                  <a:pt x="0" y="98601"/>
                </a:lnTo>
              </a:path>
              <a:path w="480060" h="99060">
                <a:moveTo>
                  <a:pt x="239934" y="0"/>
                </a:moveTo>
                <a:lnTo>
                  <a:pt x="479869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29226" y="2277258"/>
            <a:ext cx="22034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Arial"/>
                <a:cs typeface="Arial"/>
              </a:rPr>
              <a:t>PP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51474" y="2580920"/>
            <a:ext cx="718185" cy="67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95"/>
              </a:spcBef>
            </a:pPr>
            <a:r>
              <a:rPr sz="1150" spc="-5" dirty="0">
                <a:latin typeface="Arial"/>
                <a:cs typeface="Arial"/>
              </a:rPr>
              <a:t>NP</a:t>
            </a:r>
            <a:endParaRPr sz="1150">
              <a:latin typeface="Arial"/>
              <a:cs typeface="Arial"/>
            </a:endParaRPr>
          </a:p>
          <a:p>
            <a:pPr marR="36830" algn="ctr">
              <a:lnSpc>
                <a:spcPts val="1365"/>
              </a:lnSpc>
              <a:spcBef>
                <a:spcPts val="1010"/>
              </a:spcBef>
              <a:tabLst>
                <a:tab pos="404495" algn="l"/>
              </a:tabLst>
            </a:pPr>
            <a:r>
              <a:rPr sz="1150" spc="-5" dirty="0">
                <a:latin typeface="Arial"/>
                <a:cs typeface="Arial"/>
              </a:rPr>
              <a:t>D	N</a:t>
            </a:r>
            <a:endParaRPr sz="115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sz="1150" spc="-5" dirty="0">
                <a:latin typeface="Arial"/>
                <a:cs typeface="Arial"/>
              </a:rPr>
              <a:t>that</a:t>
            </a:r>
            <a:r>
              <a:rPr sz="1150" spc="229" dirty="0">
                <a:latin typeface="Arial"/>
                <a:cs typeface="Arial"/>
              </a:rPr>
              <a:t> </a:t>
            </a:r>
            <a:r>
              <a:rPr sz="1150" spc="-5" dirty="0">
                <a:latin typeface="Arial"/>
                <a:cs typeface="Arial"/>
              </a:rPr>
              <a:t>room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5727" y="2789988"/>
            <a:ext cx="405130" cy="99060"/>
          </a:xfrm>
          <a:custGeom>
            <a:avLst/>
            <a:gdLst/>
            <a:ahLst/>
            <a:cxnLst/>
            <a:rect l="l" t="t" r="r" b="b"/>
            <a:pathLst>
              <a:path w="405130" h="99060">
                <a:moveTo>
                  <a:pt x="202492" y="0"/>
                </a:moveTo>
                <a:lnTo>
                  <a:pt x="0" y="98601"/>
                </a:lnTo>
              </a:path>
              <a:path w="405130" h="99060">
                <a:moveTo>
                  <a:pt x="202492" y="0"/>
                </a:moveTo>
                <a:lnTo>
                  <a:pt x="404985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20669" y="2580932"/>
            <a:ext cx="139065" cy="37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20">
              <a:lnSpc>
                <a:spcPts val="1365"/>
              </a:lnSpc>
              <a:spcBef>
                <a:spcPts val="95"/>
              </a:spcBef>
            </a:pPr>
            <a:r>
              <a:rPr sz="1150" spc="-5" dirty="0">
                <a:latin typeface="Arial"/>
                <a:cs typeface="Arial"/>
              </a:rPr>
              <a:t>P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65"/>
              </a:lnSpc>
            </a:pPr>
            <a:r>
              <a:rPr sz="1150" spc="-5" dirty="0">
                <a:latin typeface="Arial"/>
                <a:cs typeface="Arial"/>
              </a:rPr>
              <a:t>in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0067" y="2486326"/>
            <a:ext cx="498475" cy="99060"/>
          </a:xfrm>
          <a:custGeom>
            <a:avLst/>
            <a:gdLst/>
            <a:ahLst/>
            <a:cxnLst/>
            <a:rect l="l" t="t" r="r" b="b"/>
            <a:pathLst>
              <a:path w="498475" h="99060">
                <a:moveTo>
                  <a:pt x="249079" y="0"/>
                </a:moveTo>
                <a:lnTo>
                  <a:pt x="0" y="98601"/>
                </a:lnTo>
              </a:path>
              <a:path w="498475" h="99060">
                <a:moveTo>
                  <a:pt x="249079" y="0"/>
                </a:moveTo>
                <a:lnTo>
                  <a:pt x="498159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72675" y="2277268"/>
            <a:ext cx="256540" cy="37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ts val="1365"/>
              </a:lnSpc>
              <a:spcBef>
                <a:spcPts val="95"/>
              </a:spcBef>
            </a:pPr>
            <a:r>
              <a:rPr sz="1150" spc="-5" dirty="0">
                <a:latin typeface="Arial"/>
                <a:cs typeface="Arial"/>
              </a:rPr>
              <a:t>N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65"/>
              </a:lnSpc>
            </a:pPr>
            <a:r>
              <a:rPr sz="1150" spc="-5" dirty="0">
                <a:latin typeface="Arial"/>
                <a:cs typeface="Arial"/>
              </a:rPr>
              <a:t>b</a:t>
            </a:r>
            <a:r>
              <a:rPr sz="1150" spc="-40" dirty="0">
                <a:latin typeface="Arial"/>
                <a:cs typeface="Arial"/>
              </a:rPr>
              <a:t>o</a:t>
            </a:r>
            <a:r>
              <a:rPr sz="1150" spc="-5" dirty="0">
                <a:latin typeface="Arial"/>
                <a:cs typeface="Arial"/>
              </a:rPr>
              <a:t>y</a:t>
            </a:r>
            <a:endParaRPr sz="1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00666" y="2182664"/>
            <a:ext cx="538480" cy="99060"/>
          </a:xfrm>
          <a:custGeom>
            <a:avLst/>
            <a:gdLst/>
            <a:ahLst/>
            <a:cxnLst/>
            <a:rect l="l" t="t" r="r" b="b"/>
            <a:pathLst>
              <a:path w="538480" h="99060">
                <a:moveTo>
                  <a:pt x="269240" y="0"/>
                </a:moveTo>
                <a:lnTo>
                  <a:pt x="0" y="98601"/>
                </a:lnTo>
              </a:path>
              <a:path w="538480" h="99060">
                <a:moveTo>
                  <a:pt x="269240" y="0"/>
                </a:moveTo>
                <a:lnTo>
                  <a:pt x="538481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2680" y="1973606"/>
            <a:ext cx="782955" cy="37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960">
              <a:lnSpc>
                <a:spcPts val="1365"/>
              </a:lnSpc>
              <a:spcBef>
                <a:spcPts val="95"/>
              </a:spcBef>
              <a:tabLst>
                <a:tab pos="664210" algn="l"/>
              </a:tabLst>
            </a:pPr>
            <a:r>
              <a:rPr sz="1150" spc="-5" dirty="0">
                <a:latin typeface="Arial"/>
                <a:cs typeface="Arial"/>
              </a:rPr>
              <a:t>D	N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65"/>
              </a:lnSpc>
            </a:pPr>
            <a:r>
              <a:rPr sz="1150" spc="-5" dirty="0">
                <a:latin typeface="Arial"/>
                <a:cs typeface="Arial"/>
              </a:rPr>
              <a:t>the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6665" y="1879002"/>
            <a:ext cx="603250" cy="99060"/>
          </a:xfrm>
          <a:custGeom>
            <a:avLst/>
            <a:gdLst/>
            <a:ahLst/>
            <a:cxnLst/>
            <a:rect l="l" t="t" r="r" b="b"/>
            <a:pathLst>
              <a:path w="603250" h="99060">
                <a:moveTo>
                  <a:pt x="301621" y="0"/>
                </a:moveTo>
                <a:lnTo>
                  <a:pt x="0" y="98601"/>
                </a:lnTo>
              </a:path>
              <a:path w="603250" h="99060">
                <a:moveTo>
                  <a:pt x="301621" y="0"/>
                </a:moveTo>
                <a:lnTo>
                  <a:pt x="603243" y="9860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68288" y="1581657"/>
            <a:ext cx="1691639" cy="92710"/>
          </a:xfrm>
          <a:custGeom>
            <a:avLst/>
            <a:gdLst/>
            <a:ahLst/>
            <a:cxnLst/>
            <a:rect l="l" t="t" r="r" b="b"/>
            <a:pathLst>
              <a:path w="1691639" h="92710">
                <a:moveTo>
                  <a:pt x="845812" y="0"/>
                </a:moveTo>
                <a:lnTo>
                  <a:pt x="0" y="92261"/>
                </a:lnTo>
              </a:path>
              <a:path w="1691639" h="92710">
                <a:moveTo>
                  <a:pt x="845812" y="0"/>
                </a:moveTo>
                <a:lnTo>
                  <a:pt x="1691624" y="922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0" dirty="0"/>
              <a:t>关于</a:t>
            </a:r>
            <a:r>
              <a:rPr lang="en-US" altLang="zh-CN" spc="10" dirty="0"/>
              <a:t>NP</a:t>
            </a:r>
            <a:r>
              <a:rPr lang="zh-CN" altLang="en-US" spc="10" dirty="0"/>
              <a:t>的修订版</a:t>
            </a:r>
            <a:r>
              <a:rPr lang="en-US" altLang="zh-CN" spc="10" dirty="0"/>
              <a:t>PSR</a:t>
            </a:r>
            <a:endParaRPr spc="1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227645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592" y="2094280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747601"/>
            <a:ext cx="3938956" cy="22731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1368425" indent="-356870">
              <a:lnSpc>
                <a:spcPct val="142300"/>
              </a:lnSpc>
              <a:spcBef>
                <a:spcPts val="90"/>
              </a:spcBef>
            </a:pPr>
            <a:r>
              <a:rPr lang="zh-CN" altLang="en-US" sz="1400" spc="-5" dirty="0">
                <a:latin typeface="Arial"/>
                <a:cs typeface="Arial"/>
              </a:rPr>
              <a:t>因此，我们需要给</a:t>
            </a:r>
            <a:r>
              <a:rPr lang="en-US" altLang="zh-CN" sz="1400" spc="-5" dirty="0">
                <a:latin typeface="Arial"/>
                <a:cs typeface="Arial"/>
              </a:rPr>
              <a:t>PP</a:t>
            </a:r>
            <a:r>
              <a:rPr lang="zh-CN" altLang="en-US" sz="1400" spc="-5" dirty="0">
                <a:latin typeface="Arial"/>
                <a:cs typeface="Arial"/>
              </a:rPr>
              <a:t>一条规则</a:t>
            </a:r>
            <a:r>
              <a:rPr sz="1400" spc="15" dirty="0">
                <a:latin typeface="Arial"/>
                <a:cs typeface="Arial"/>
              </a:rPr>
              <a:t>  </a:t>
            </a:r>
            <a:r>
              <a:rPr sz="1400" spc="20" dirty="0">
                <a:latin typeface="Arial"/>
                <a:cs typeface="Arial"/>
              </a:rPr>
              <a:t>PP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P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NP</a:t>
            </a:r>
            <a:endParaRPr sz="1400" dirty="0">
              <a:latin typeface="Arial"/>
              <a:cs typeface="Arial"/>
            </a:endParaRPr>
          </a:p>
          <a:p>
            <a:pPr marL="368935" marR="95885" indent="-356870">
              <a:lnSpc>
                <a:spcPct val="142300"/>
              </a:lnSpc>
              <a:spcBef>
                <a:spcPts val="2045"/>
              </a:spcBef>
            </a:pPr>
            <a:r>
              <a:rPr lang="zh-CN" altLang="en-US" sz="1400" spc="20" dirty="0">
                <a:latin typeface="Arial"/>
                <a:cs typeface="Arial"/>
              </a:rPr>
              <a:t>我们也需要调整关于</a:t>
            </a:r>
            <a:r>
              <a:rPr lang="en-US" altLang="zh-CN" sz="1400" spc="20" dirty="0">
                <a:latin typeface="Arial"/>
                <a:cs typeface="Arial"/>
              </a:rPr>
              <a:t>Ns</a:t>
            </a:r>
            <a:r>
              <a:rPr lang="zh-CN" altLang="en-US" sz="1400" spc="20" dirty="0">
                <a:latin typeface="Arial"/>
                <a:cs typeface="Arial"/>
              </a:rPr>
              <a:t>的规则</a:t>
            </a:r>
            <a:r>
              <a:rPr lang="zh-CN" altLang="en-US" sz="1400" spc="15" dirty="0">
                <a:latin typeface="Arial"/>
                <a:cs typeface="Arial"/>
              </a:rPr>
              <a:t>                             </a:t>
            </a:r>
            <a:r>
              <a:rPr sz="1400" spc="20" dirty="0">
                <a:latin typeface="Arial"/>
                <a:cs typeface="Arial"/>
              </a:rPr>
              <a:t>N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PP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5" dirty="0">
                <a:latin typeface="Arial"/>
                <a:cs typeface="Arial"/>
              </a:rPr>
              <a:t>这条修订过的规则可以生成我们之前不能生成的大量新句子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z="2050" spc="10" dirty="0">
                <a:solidFill>
                  <a:srgbClr val="04064C"/>
                </a:solidFill>
                <a:latin typeface="Arial"/>
                <a:cs typeface="Arial"/>
              </a:rPr>
              <a:t>动词短语</a:t>
            </a:r>
            <a:endParaRPr sz="205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176705"/>
            <a:ext cx="101003" cy="1010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7294" y="573300"/>
            <a:ext cx="3860800" cy="1189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我们需要以类似的方式调整关于动词短语的规则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  <a:spcBef>
                <a:spcPts val="660"/>
              </a:spcBef>
            </a:pPr>
            <a:r>
              <a:rPr sz="1400" spc="15" dirty="0">
                <a:latin typeface="Arial"/>
                <a:cs typeface="Arial"/>
              </a:rPr>
              <a:t>The </a:t>
            </a:r>
            <a:r>
              <a:rPr sz="1400" spc="5" dirty="0">
                <a:latin typeface="Arial"/>
                <a:cs typeface="Arial"/>
              </a:rPr>
              <a:t>boys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sang.</a:t>
            </a:r>
            <a:endParaRPr sz="1400" dirty="0">
              <a:latin typeface="Arial"/>
              <a:cs typeface="Arial"/>
            </a:endParaRPr>
          </a:p>
          <a:p>
            <a:pPr marL="1109980">
              <a:lnSpc>
                <a:spcPct val="100000"/>
              </a:lnSpc>
              <a:spcBef>
                <a:spcPts val="156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01113" y="2131243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434" y="1873098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821" y="1873082"/>
            <a:ext cx="134683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  <a:p>
            <a:pPr marR="141605" algn="r">
              <a:lnSpc>
                <a:spcPct val="100000"/>
              </a:lnSpc>
              <a:spcBef>
                <a:spcPts val="1305"/>
              </a:spcBef>
              <a:tabLst>
                <a:tab pos="462915" algn="l"/>
                <a:tab pos="1001394" algn="l"/>
              </a:tabLst>
            </a:pPr>
            <a:r>
              <a:rPr sz="1400" spc="20" dirty="0">
                <a:latin typeface="Arial"/>
                <a:cs typeface="Arial"/>
              </a:rPr>
              <a:t>D	N	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412115" algn="l"/>
                <a:tab pos="938530" algn="l"/>
              </a:tabLst>
            </a:pPr>
            <a:r>
              <a:rPr sz="1400" spc="15" dirty="0">
                <a:latin typeface="Arial"/>
                <a:cs typeface="Arial"/>
              </a:rPr>
              <a:t>the	b</a:t>
            </a:r>
            <a:r>
              <a:rPr sz="1400" spc="-30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ys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15" dirty="0">
                <a:latin typeface="Arial"/>
                <a:cs typeface="Arial"/>
              </a:rPr>
              <a:t>sang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4137" y="2131259"/>
            <a:ext cx="463550" cy="123825"/>
          </a:xfrm>
          <a:custGeom>
            <a:avLst/>
            <a:gdLst/>
            <a:ahLst/>
            <a:cxnLst/>
            <a:rect l="l" t="t" r="r" b="b"/>
            <a:pathLst>
              <a:path w="463550" h="123825">
                <a:moveTo>
                  <a:pt x="231526" y="0"/>
                </a:moveTo>
                <a:lnTo>
                  <a:pt x="0" y="123252"/>
                </a:lnTo>
              </a:path>
              <a:path w="463550" h="123825">
                <a:moveTo>
                  <a:pt x="231526" y="0"/>
                </a:moveTo>
                <a:lnTo>
                  <a:pt x="463053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5671" y="1759591"/>
            <a:ext cx="765810" cy="115570"/>
          </a:xfrm>
          <a:custGeom>
            <a:avLst/>
            <a:gdLst/>
            <a:ahLst/>
            <a:cxnLst/>
            <a:rect l="l" t="t" r="r" b="b"/>
            <a:pathLst>
              <a:path w="765810" h="115569">
                <a:moveTo>
                  <a:pt x="382727" y="0"/>
                </a:moveTo>
                <a:lnTo>
                  <a:pt x="0" y="115326"/>
                </a:lnTo>
              </a:path>
              <a:path w="765810" h="115569">
                <a:moveTo>
                  <a:pt x="382727" y="0"/>
                </a:moveTo>
                <a:lnTo>
                  <a:pt x="765455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3181654"/>
            <a:ext cx="101003" cy="1010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7306" y="2715021"/>
            <a:ext cx="1455420" cy="576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935" marR="5080" indent="-356870">
              <a:lnSpc>
                <a:spcPct val="139200"/>
              </a:lnSpc>
              <a:spcBef>
                <a:spcPts val="90"/>
              </a:spcBef>
            </a:pPr>
            <a:r>
              <a:rPr lang="zh-CN" altLang="en-US" sz="1400" spc="15" dirty="0">
                <a:latin typeface="Arial"/>
                <a:cs typeface="Arial"/>
              </a:rPr>
              <a:t>修订后的规则：    </a:t>
            </a:r>
            <a:r>
              <a:rPr sz="1400" spc="20" dirty="0">
                <a:latin typeface="Arial"/>
                <a:cs typeface="Arial"/>
              </a:rPr>
              <a:t>VP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V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(NP)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15" dirty="0"/>
              <a:t>前述</a:t>
            </a:r>
            <a:r>
              <a:rPr lang="en-US" altLang="zh-CN" spc="15" dirty="0"/>
              <a:t>PSR</a:t>
            </a:r>
            <a:r>
              <a:rPr lang="zh-CN" altLang="en-US" spc="15" dirty="0"/>
              <a:t>小结</a:t>
            </a:r>
            <a:endParaRPr spc="-2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76424"/>
            <a:ext cx="1098550" cy="23355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S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NP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  <a:p>
            <a:pPr marL="12700" marR="106045">
              <a:lnSpc>
                <a:spcPct val="196000"/>
              </a:lnSpc>
            </a:pPr>
            <a:r>
              <a:rPr sz="1400" spc="20" dirty="0">
                <a:latin typeface="Arial"/>
                <a:cs typeface="Arial"/>
              </a:rPr>
              <a:t>NP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15" dirty="0">
                <a:latin typeface="Arial"/>
                <a:cs typeface="Arial"/>
              </a:rPr>
              <a:t>(D)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  N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96000"/>
              </a:lnSpc>
            </a:pPr>
            <a:r>
              <a:rPr sz="1400" spc="20" dirty="0">
                <a:latin typeface="Arial"/>
                <a:cs typeface="Arial"/>
              </a:rPr>
              <a:t>N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N PP  PP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P NP  VP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V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15" dirty="0">
                <a:latin typeface="Arial"/>
                <a:cs typeface="Arial"/>
              </a:rPr>
              <a:t>(NP)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中心语、附接语和补语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576849"/>
            <a:ext cx="3913504" cy="168437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中心语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head</a:t>
            </a:r>
            <a:r>
              <a:rPr lang="zh-CN" altLang="en-US" sz="1400" spc="15" dirty="0">
                <a:latin typeface="Arial"/>
                <a:cs typeface="Arial"/>
              </a:rPr>
              <a:t>）决定短语所属的范畴</a:t>
            </a:r>
            <a:endParaRPr sz="1400" dirty="0">
              <a:latin typeface="Arial"/>
              <a:cs typeface="Arial"/>
            </a:endParaRPr>
          </a:p>
          <a:p>
            <a:pPr marL="12700" marR="201930">
              <a:lnSpc>
                <a:spcPct val="100800"/>
              </a:lnSpc>
              <a:spcBef>
                <a:spcPts val="980"/>
              </a:spcBef>
            </a:pPr>
            <a:r>
              <a:rPr lang="zh-CN" altLang="en-US" sz="1400" spc="15" dirty="0">
                <a:latin typeface="Arial"/>
                <a:cs typeface="Arial"/>
              </a:rPr>
              <a:t>我们需要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补语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complement</a:t>
            </a:r>
            <a:r>
              <a:rPr lang="zh-CN" altLang="en-US" sz="1400" spc="15" dirty="0">
                <a:latin typeface="Arial"/>
                <a:cs typeface="Arial"/>
              </a:rPr>
              <a:t>）以使包含某些中心语的短语变得完整</a:t>
            </a:r>
            <a:endParaRPr sz="1400" dirty="0">
              <a:latin typeface="Arial"/>
              <a:cs typeface="Arial"/>
            </a:endParaRPr>
          </a:p>
          <a:p>
            <a:pPr marL="12700" marR="226060">
              <a:lnSpc>
                <a:spcPct val="100800"/>
              </a:lnSpc>
              <a:spcBef>
                <a:spcPts val="985"/>
              </a:spcBef>
            </a:pPr>
            <a:r>
              <a:rPr lang="zh-CN" altLang="en-US" sz="1400" spc="20" dirty="0">
                <a:latin typeface="Arial"/>
                <a:cs typeface="Arial"/>
              </a:rPr>
              <a:t>可以有选择地添加</a:t>
            </a:r>
            <a:r>
              <a:rPr lang="zh-CN" altLang="en-US" sz="1400" spc="20" dirty="0">
                <a:solidFill>
                  <a:srgbClr val="FF0000"/>
                </a:solidFill>
                <a:latin typeface="Arial"/>
                <a:cs typeface="Arial"/>
              </a:rPr>
              <a:t>附接语</a:t>
            </a:r>
            <a:r>
              <a:rPr lang="zh-CN" altLang="en-US" sz="1400" spc="2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adjunct</a:t>
            </a:r>
            <a:r>
              <a:rPr lang="zh-CN" altLang="en-US" sz="1400" spc="20" dirty="0">
                <a:latin typeface="Arial"/>
                <a:cs typeface="Arial"/>
              </a:rPr>
              <a:t>），并不改变原有节点的标签（</a:t>
            </a:r>
            <a:r>
              <a:rPr lang="en-US" altLang="zh-CN" sz="1400" spc="15" dirty="0">
                <a:latin typeface="Arial"/>
                <a:cs typeface="Arial"/>
              </a:rPr>
              <a:t>the </a:t>
            </a:r>
            <a:r>
              <a:rPr lang="en-US" altLang="zh-CN" sz="1400" spc="10" dirty="0">
                <a:latin typeface="Arial"/>
                <a:cs typeface="Arial"/>
              </a:rPr>
              <a:t>label of </a:t>
            </a:r>
            <a:r>
              <a:rPr lang="en-US" altLang="zh-CN" sz="1400" spc="15" dirty="0">
                <a:latin typeface="Arial"/>
                <a:cs typeface="Arial"/>
              </a:rPr>
              <a:t>the mother</a:t>
            </a:r>
            <a:r>
              <a:rPr lang="en-US" altLang="zh-CN" sz="1400" spc="-50" dirty="0">
                <a:latin typeface="Arial"/>
                <a:cs typeface="Arial"/>
              </a:rPr>
              <a:t> </a:t>
            </a:r>
            <a:r>
              <a:rPr lang="en-US" altLang="zh-CN" sz="1400" spc="15" dirty="0">
                <a:latin typeface="Arial"/>
                <a:cs typeface="Arial"/>
              </a:rPr>
              <a:t>node</a:t>
            </a:r>
            <a:r>
              <a:rPr lang="zh-CN" altLang="en-US" sz="1400" spc="2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2001" y="2418560"/>
            <a:ext cx="537210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XP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280670" algn="l"/>
              </a:tabLst>
            </a:pPr>
            <a:r>
              <a:rPr sz="1400" spc="20" dirty="0">
                <a:latin typeface="Arial"/>
                <a:cs typeface="Arial"/>
              </a:rPr>
              <a:t>X	YP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5464" y="2676720"/>
            <a:ext cx="329565" cy="123825"/>
          </a:xfrm>
          <a:custGeom>
            <a:avLst/>
            <a:gdLst/>
            <a:ahLst/>
            <a:cxnLst/>
            <a:rect l="l" t="t" r="r" b="b"/>
            <a:pathLst>
              <a:path w="329565" h="123825">
                <a:moveTo>
                  <a:pt x="164523" y="0"/>
                </a:moveTo>
                <a:lnTo>
                  <a:pt x="0" y="123252"/>
                </a:lnTo>
              </a:path>
              <a:path w="329565" h="123825">
                <a:moveTo>
                  <a:pt x="164523" y="0"/>
                </a:moveTo>
                <a:lnTo>
                  <a:pt x="329046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2260" y="2422751"/>
            <a:ext cx="890905" cy="6242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latin typeface="Arial"/>
                <a:cs typeface="Arial"/>
              </a:rPr>
              <a:t>X(P)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  <a:tabLst>
                <a:tab pos="500380" algn="l"/>
              </a:tabLst>
            </a:pPr>
            <a:r>
              <a:rPr sz="1400" spc="15" dirty="0">
                <a:latin typeface="Arial"/>
                <a:cs typeface="Arial"/>
              </a:rPr>
              <a:t>Z(P)	X(P)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2060" y="2719263"/>
            <a:ext cx="506095" cy="81280"/>
          </a:xfrm>
          <a:custGeom>
            <a:avLst/>
            <a:gdLst/>
            <a:ahLst/>
            <a:cxnLst/>
            <a:rect l="l" t="t" r="r" b="b"/>
            <a:pathLst>
              <a:path w="506095" h="81280">
                <a:moveTo>
                  <a:pt x="253025" y="0"/>
                </a:moveTo>
                <a:lnTo>
                  <a:pt x="0" y="80709"/>
                </a:lnTo>
              </a:path>
              <a:path w="506095" h="81280">
                <a:moveTo>
                  <a:pt x="253025" y="0"/>
                </a:moveTo>
                <a:lnTo>
                  <a:pt x="506050" y="8070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附接语</a:t>
            </a:r>
            <a:r>
              <a:rPr spc="5" dirty="0"/>
              <a:t> </a:t>
            </a:r>
            <a:r>
              <a:rPr spc="-5" dirty="0"/>
              <a:t>vs.</a:t>
            </a:r>
            <a:r>
              <a:rPr spc="130" dirty="0"/>
              <a:t> </a:t>
            </a:r>
            <a:r>
              <a:rPr lang="zh-CN" altLang="en-US" spc="5" dirty="0"/>
              <a:t>补语</a:t>
            </a:r>
            <a:endParaRPr spc="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3068"/>
              </p:ext>
            </p:extLst>
          </p:nvPr>
        </p:nvGraphicFramePr>
        <p:xfrm>
          <a:off x="360006" y="1080116"/>
          <a:ext cx="3957320" cy="1571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520">
                <a:tc>
                  <a:txBody>
                    <a:bodyPr/>
                    <a:lstStyle/>
                    <a:p>
                      <a:pPr marL="78105">
                        <a:lnSpc>
                          <a:spcPts val="1605"/>
                        </a:lnSpc>
                      </a:pP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补语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605"/>
                        </a:lnSpc>
                      </a:pP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附接语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437">
                <a:tc>
                  <a:txBody>
                    <a:bodyPr/>
                    <a:lstStyle/>
                    <a:p>
                      <a:pPr marL="78105">
                        <a:lnSpc>
                          <a:spcPts val="1605"/>
                        </a:lnSpc>
                      </a:pP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一般地，每个短语只有一个补语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605"/>
                        </a:lnSpc>
                      </a:pP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每个短语的附接语没有数量限制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41">
                <a:tc>
                  <a:txBody>
                    <a:bodyPr/>
                    <a:lstStyle/>
                    <a:p>
                      <a:pPr marL="78105">
                        <a:lnSpc>
                          <a:spcPts val="1485"/>
                        </a:lnSpc>
                        <a:tabLst>
                          <a:tab pos="1101090" algn="l"/>
                          <a:tab pos="1495425" algn="l"/>
                        </a:tabLst>
                      </a:pPr>
                      <a:r>
                        <a:rPr lang="zh-CN" altLang="en-US" sz="1400" spc="20" dirty="0">
                          <a:latin typeface="Arial"/>
                          <a:cs typeface="Arial"/>
                        </a:rPr>
                        <a:t>为短语的完整是必要的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485"/>
                        </a:lnSpc>
                      </a:pPr>
                      <a:r>
                        <a:rPr lang="zh-CN" altLang="en-US" sz="1400" spc="20" dirty="0">
                          <a:latin typeface="Arial"/>
                          <a:cs typeface="Arial"/>
                        </a:rPr>
                        <a:t>非必要的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54">
                <a:tc>
                  <a:txBody>
                    <a:bodyPr/>
                    <a:lstStyle/>
                    <a:p>
                      <a:pPr marL="78105">
                        <a:lnSpc>
                          <a:spcPts val="1485"/>
                        </a:lnSpc>
                      </a:pP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附加于中心语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485"/>
                        </a:lnSpc>
                      </a:pPr>
                      <a:r>
                        <a:rPr lang="zh-CN" altLang="en-US" sz="1400" spc="15" dirty="0">
                          <a:latin typeface="Arial"/>
                          <a:cs typeface="Arial"/>
                        </a:rPr>
                        <a:t>附加于中心语或一个短语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回到成分测试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1069388"/>
            <a:ext cx="3882390" cy="136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成分测试其实就是一个句子，我们可以用这个句子来揭示另一个句子的结构</a:t>
            </a:r>
            <a:endParaRPr sz="1400" dirty="0">
              <a:latin typeface="Arial"/>
              <a:cs typeface="Arial"/>
            </a:endParaRPr>
          </a:p>
          <a:p>
            <a:pPr marL="12700" marR="40640" algn="just">
              <a:lnSpc>
                <a:spcPct val="100800"/>
              </a:lnSpc>
            </a:pPr>
            <a:endParaRPr lang="en-US" altLang="zh-CN" dirty="0">
              <a:latin typeface="Arial"/>
              <a:cs typeface="Arial"/>
            </a:endParaRPr>
          </a:p>
          <a:p>
            <a:pPr marL="12700" marR="40640" algn="just">
              <a:lnSpc>
                <a:spcPct val="100800"/>
              </a:lnSpc>
            </a:pPr>
            <a:endParaRPr lang="en-US" altLang="zh-CN" sz="1400" spc="10" dirty="0">
              <a:latin typeface="Arial"/>
              <a:cs typeface="Arial"/>
            </a:endParaRPr>
          </a:p>
          <a:p>
            <a:pPr marL="12700" marR="40640" algn="just">
              <a:lnSpc>
                <a:spcPct val="100800"/>
              </a:lnSpc>
            </a:pPr>
            <a:r>
              <a:rPr lang="zh-CN" altLang="en-US" sz="1400" spc="10" dirty="0">
                <a:latin typeface="Arial"/>
                <a:cs typeface="Arial"/>
              </a:rPr>
              <a:t>因此，这些测试也是带有结构的句子，这些结构是需要由语法生成的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 代名化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726183"/>
            <a:ext cx="3738879" cy="11017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dirty="0">
                <a:latin typeface="Arial"/>
                <a:cs typeface="Arial"/>
              </a:rPr>
              <a:t>例如，代词是一类特殊的名词，这点可以解释为什么代词可以代替名词短语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sz="1400" spc="15" dirty="0">
                <a:latin typeface="Arial"/>
                <a:cs typeface="Arial"/>
              </a:rPr>
              <a:t>pro-NPs</a:t>
            </a:r>
            <a:r>
              <a:rPr lang="zh-CN" altLang="en-US" sz="1400" spc="15" dirty="0">
                <a:latin typeface="Arial"/>
                <a:cs typeface="Arial"/>
              </a:rPr>
              <a:t>）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20"/>
              </a:spcBef>
            </a:pPr>
            <a:endParaRPr sz="1400" dirty="0">
              <a:latin typeface="Arial"/>
              <a:cs typeface="Arial"/>
            </a:endParaRPr>
          </a:p>
          <a:p>
            <a:pPr marR="450215" algn="ctr">
              <a:lnSpc>
                <a:spcPct val="100000"/>
              </a:lnSpc>
              <a:spcBef>
                <a:spcPts val="156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708" y="1944113"/>
            <a:ext cx="2686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VP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690" y="2323678"/>
            <a:ext cx="2787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8613" y="2703269"/>
            <a:ext cx="831215" cy="459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35"/>
              </a:spcBef>
              <a:tabLst>
                <a:tab pos="549275" algn="l"/>
              </a:tabLst>
            </a:pPr>
            <a:r>
              <a:rPr sz="1400" spc="20" dirty="0">
                <a:latin typeface="Arial"/>
                <a:cs typeface="Arial"/>
              </a:rPr>
              <a:t>D	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412115" algn="l"/>
              </a:tabLst>
            </a:pPr>
            <a:r>
              <a:rPr sz="1400" spc="15" dirty="0">
                <a:latin typeface="Arial"/>
                <a:cs typeface="Arial"/>
              </a:rPr>
              <a:t>the	bone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7939" y="2581839"/>
            <a:ext cx="476250" cy="123825"/>
          </a:xfrm>
          <a:custGeom>
            <a:avLst/>
            <a:gdLst/>
            <a:ahLst/>
            <a:cxnLst/>
            <a:rect l="l" t="t" r="r" b="b"/>
            <a:pathLst>
              <a:path w="476250" h="123825">
                <a:moveTo>
                  <a:pt x="237993" y="0"/>
                </a:moveTo>
                <a:lnTo>
                  <a:pt x="0" y="123252"/>
                </a:lnTo>
              </a:path>
              <a:path w="476250" h="123825">
                <a:moveTo>
                  <a:pt x="237993" y="0"/>
                </a:moveTo>
                <a:lnTo>
                  <a:pt x="475987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7932" y="2202261"/>
            <a:ext cx="638175" cy="123825"/>
          </a:xfrm>
          <a:custGeom>
            <a:avLst/>
            <a:gdLst/>
            <a:ahLst/>
            <a:cxnLst/>
            <a:rect l="l" t="t" r="r" b="b"/>
            <a:pathLst>
              <a:path w="638175" h="123825">
                <a:moveTo>
                  <a:pt x="319002" y="0"/>
                </a:moveTo>
                <a:lnTo>
                  <a:pt x="0" y="123252"/>
                </a:lnTo>
              </a:path>
              <a:path w="638175" h="123825">
                <a:moveTo>
                  <a:pt x="319002" y="0"/>
                </a:moveTo>
                <a:lnTo>
                  <a:pt x="638004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8781" y="1944118"/>
            <a:ext cx="678815" cy="838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latin typeface="Arial"/>
                <a:cs typeface="Arial"/>
              </a:rPr>
              <a:t>NP</a:t>
            </a:r>
            <a:endParaRPr sz="1400">
              <a:latin typeface="Arial"/>
              <a:cs typeface="Arial"/>
            </a:endParaRPr>
          </a:p>
          <a:p>
            <a:pPr marL="73025">
              <a:lnSpc>
                <a:spcPct val="100000"/>
              </a:lnSpc>
              <a:spcBef>
                <a:spcPts val="1305"/>
              </a:spcBef>
              <a:tabLst>
                <a:tab pos="478155" algn="l"/>
              </a:tabLst>
            </a:pPr>
            <a:r>
              <a:rPr sz="1400" spc="20" dirty="0">
                <a:latin typeface="Arial"/>
                <a:cs typeface="Arial"/>
              </a:rPr>
              <a:t>N	V</a:t>
            </a:r>
            <a:endParaRPr sz="1400">
              <a:latin typeface="Arial"/>
              <a:cs typeface="Arial"/>
            </a:endParaRPr>
          </a:p>
          <a:p>
            <a:pPr marL="37465">
              <a:lnSpc>
                <a:spcPct val="100000"/>
              </a:lnSpc>
              <a:spcBef>
                <a:spcPts val="15"/>
              </a:spcBef>
              <a:tabLst>
                <a:tab pos="412115" algn="l"/>
              </a:tabLst>
            </a:pPr>
            <a:r>
              <a:rPr sz="1400" spc="15" dirty="0">
                <a:latin typeface="Arial"/>
                <a:cs typeface="Arial"/>
              </a:rPr>
              <a:t>he	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8012" y="2202278"/>
            <a:ext cx="0" cy="123825"/>
          </a:xfrm>
          <a:custGeom>
            <a:avLst/>
            <a:gdLst/>
            <a:ahLst/>
            <a:cxnLst/>
            <a:rect l="l" t="t" r="r" b="b"/>
            <a:pathLst>
              <a:path h="123825">
                <a:moveTo>
                  <a:pt x="0" y="0"/>
                </a:moveTo>
                <a:lnTo>
                  <a:pt x="0" y="1232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8012" y="1830609"/>
            <a:ext cx="719455" cy="115570"/>
          </a:xfrm>
          <a:custGeom>
            <a:avLst/>
            <a:gdLst/>
            <a:ahLst/>
            <a:cxnLst/>
            <a:rect l="l" t="t" r="r" b="b"/>
            <a:pathLst>
              <a:path w="719455" h="115569">
                <a:moveTo>
                  <a:pt x="359461" y="0"/>
                </a:moveTo>
                <a:lnTo>
                  <a:pt x="0" y="115326"/>
                </a:lnTo>
              </a:path>
              <a:path w="719455" h="115569">
                <a:moveTo>
                  <a:pt x="359461" y="0"/>
                </a:moveTo>
                <a:lnTo>
                  <a:pt x="718922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255395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       词汇范畴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800707"/>
            <a:ext cx="3906520" cy="21434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形态句法范畴（</a:t>
            </a:r>
            <a:r>
              <a:rPr lang="en-US" altLang="zh-CN" sz="1400" spc="15" dirty="0">
                <a:latin typeface="Arial"/>
                <a:cs typeface="Arial"/>
              </a:rPr>
              <a:t>Morphosyntactic</a:t>
            </a:r>
            <a:r>
              <a:rPr lang="zh-CN" altLang="en-US" sz="1400" spc="10" dirty="0">
                <a:latin typeface="Arial"/>
                <a:cs typeface="Arial"/>
              </a:rPr>
              <a:t>）可以分为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词汇</a:t>
            </a:r>
            <a:r>
              <a:rPr lang="zh-CN" altLang="en-US" sz="1400" spc="10" dirty="0">
                <a:latin typeface="Arial"/>
                <a:cs typeface="Arial"/>
              </a:rPr>
              <a:t>范畴（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lexical</a:t>
            </a:r>
            <a:r>
              <a:rPr lang="zh-CN" altLang="en-US" sz="1400" spc="10" dirty="0">
                <a:latin typeface="Arial"/>
                <a:cs typeface="Arial"/>
              </a:rPr>
              <a:t>）和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功能</a:t>
            </a:r>
            <a:r>
              <a:rPr lang="zh-CN" altLang="en-US" sz="1400" spc="10" dirty="0">
                <a:latin typeface="Arial"/>
                <a:cs typeface="Arial"/>
              </a:rPr>
              <a:t>范畴（</a:t>
            </a:r>
            <a:r>
              <a:rPr lang="en-US" altLang="zh-CN" sz="1400" spc="10" dirty="0">
                <a:solidFill>
                  <a:srgbClr val="FF0000"/>
                </a:solidFill>
                <a:latin typeface="Arial"/>
                <a:cs typeface="Arial"/>
              </a:rPr>
              <a:t>functional</a:t>
            </a:r>
            <a:r>
              <a:rPr lang="zh-CN" altLang="en-US" sz="1400" spc="10" dirty="0">
                <a:latin typeface="Arial"/>
                <a:cs typeface="Arial"/>
              </a:rPr>
              <a:t>）：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400" spc="15" dirty="0">
                <a:latin typeface="Arial"/>
                <a:cs typeface="Arial"/>
              </a:rPr>
              <a:t>词汇范畴：</a:t>
            </a:r>
            <a:endParaRPr lang="en-US" sz="1400" dirty="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1210"/>
              </a:spcBef>
            </a:pPr>
            <a:r>
              <a:rPr lang="en-US" sz="1200" spc="-5" dirty="0">
                <a:solidFill>
                  <a:srgbClr val="FF7F00"/>
                </a:solidFill>
                <a:latin typeface="Arial"/>
                <a:cs typeface="Arial"/>
              </a:rPr>
              <a:t>Noun </a:t>
            </a:r>
            <a:r>
              <a:rPr lang="en-US" sz="1200" i="1" spc="-5" dirty="0">
                <a:latin typeface="Arial"/>
                <a:cs typeface="Arial"/>
              </a:rPr>
              <a:t>dog, </a:t>
            </a:r>
            <a:r>
              <a:rPr lang="en-US" sz="1200" i="1" spc="-15" dirty="0">
                <a:latin typeface="Arial"/>
                <a:cs typeface="Arial"/>
              </a:rPr>
              <a:t>party, </a:t>
            </a:r>
            <a:r>
              <a:rPr lang="en-US" sz="1200" i="1" spc="-5" dirty="0">
                <a:latin typeface="Arial"/>
                <a:cs typeface="Arial"/>
              </a:rPr>
              <a:t>book, </a:t>
            </a:r>
            <a:r>
              <a:rPr lang="en-US" sz="1200" i="1" spc="-15" dirty="0">
                <a:latin typeface="Arial"/>
                <a:cs typeface="Arial"/>
              </a:rPr>
              <a:t>Fred,</a:t>
            </a:r>
            <a:r>
              <a:rPr lang="en-US" sz="1200" i="1" spc="40" dirty="0">
                <a:latin typeface="Arial"/>
                <a:cs typeface="Arial"/>
              </a:rPr>
              <a:t> </a:t>
            </a:r>
            <a:r>
              <a:rPr lang="en-US" sz="1200" i="1" spc="-5" dirty="0">
                <a:latin typeface="Arial"/>
                <a:cs typeface="Arial"/>
              </a:rPr>
              <a:t>happiness</a:t>
            </a:r>
            <a:endParaRPr lang="en-US" sz="1200" dirty="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855"/>
              </a:spcBef>
            </a:pPr>
            <a:r>
              <a:rPr sz="1200" spc="-30" dirty="0">
                <a:solidFill>
                  <a:srgbClr val="FF7F00"/>
                </a:solidFill>
                <a:latin typeface="Arial"/>
                <a:cs typeface="Arial"/>
              </a:rPr>
              <a:t>Verb </a:t>
            </a:r>
            <a:r>
              <a:rPr sz="1200" i="1" spc="-20" dirty="0">
                <a:latin typeface="Arial"/>
                <a:cs typeface="Arial"/>
              </a:rPr>
              <a:t>go, </a:t>
            </a:r>
            <a:r>
              <a:rPr sz="1200" i="1" dirty="0">
                <a:latin typeface="Arial"/>
                <a:cs typeface="Arial"/>
              </a:rPr>
              <a:t>run, </a:t>
            </a:r>
            <a:r>
              <a:rPr sz="1200" i="1" spc="-10" dirty="0">
                <a:latin typeface="Arial"/>
                <a:cs typeface="Arial"/>
              </a:rPr>
              <a:t>see, </a:t>
            </a:r>
            <a:r>
              <a:rPr sz="1200" i="1" spc="-15" dirty="0">
                <a:latin typeface="Arial"/>
                <a:cs typeface="Arial"/>
              </a:rPr>
              <a:t>give, </a:t>
            </a:r>
            <a:r>
              <a:rPr sz="1200" i="1" spc="-5" dirty="0">
                <a:latin typeface="Arial"/>
                <a:cs typeface="Arial"/>
              </a:rPr>
              <a:t>rain,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i="1" spc="-15" dirty="0">
                <a:latin typeface="Arial"/>
                <a:cs typeface="Arial"/>
              </a:rPr>
              <a:t>blacken</a:t>
            </a:r>
            <a:endParaRPr sz="1200" dirty="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solidFill>
                  <a:srgbClr val="FF7F00"/>
                </a:solidFill>
                <a:latin typeface="Arial"/>
                <a:cs typeface="Arial"/>
              </a:rPr>
              <a:t>Adjective </a:t>
            </a:r>
            <a:r>
              <a:rPr sz="1200" i="1" spc="-20" dirty="0">
                <a:latin typeface="Arial"/>
                <a:cs typeface="Arial"/>
              </a:rPr>
              <a:t>narrow, </a:t>
            </a:r>
            <a:r>
              <a:rPr sz="1200" i="1" spc="-15" dirty="0">
                <a:latin typeface="Arial"/>
                <a:cs typeface="Arial"/>
              </a:rPr>
              <a:t>black, </a:t>
            </a:r>
            <a:r>
              <a:rPr sz="1200" i="1" spc="-30" dirty="0">
                <a:latin typeface="Arial"/>
                <a:cs typeface="Arial"/>
              </a:rPr>
              <a:t>happy, </a:t>
            </a:r>
            <a:r>
              <a:rPr sz="1200" i="1" spc="-5" dirty="0">
                <a:latin typeface="Arial"/>
                <a:cs typeface="Arial"/>
              </a:rPr>
              <a:t>bookish,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rainy</a:t>
            </a:r>
            <a:endParaRPr sz="1200" dirty="0">
              <a:latin typeface="Arial"/>
              <a:cs typeface="Arial"/>
            </a:endParaRPr>
          </a:p>
          <a:p>
            <a:pPr marL="255270">
              <a:lnSpc>
                <a:spcPct val="100000"/>
              </a:lnSpc>
              <a:spcBef>
                <a:spcPts val="850"/>
              </a:spcBef>
            </a:pPr>
            <a:r>
              <a:rPr sz="1200" spc="-10" dirty="0">
                <a:solidFill>
                  <a:srgbClr val="FF7F00"/>
                </a:solidFill>
                <a:latin typeface="Arial"/>
                <a:cs typeface="Arial"/>
              </a:rPr>
              <a:t>Adverb </a:t>
            </a:r>
            <a:r>
              <a:rPr sz="1200" i="1" spc="-20" dirty="0">
                <a:latin typeface="Arial"/>
                <a:cs typeface="Arial"/>
              </a:rPr>
              <a:t>happily, narrowly,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well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并列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020138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1" y="2315172"/>
            <a:ext cx="101003" cy="101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710" y="2607295"/>
            <a:ext cx="101003" cy="1010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8946" y="587375"/>
            <a:ext cx="3913504" cy="237359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dirty="0">
                <a:latin typeface="Arial"/>
                <a:cs typeface="Arial"/>
              </a:rPr>
              <a:t>我们需要新的短语结构规则以解释并列现象（</a:t>
            </a:r>
            <a:r>
              <a:rPr lang="en-US" altLang="zh-CN" sz="1400" dirty="0">
                <a:latin typeface="Arial"/>
                <a:cs typeface="Arial"/>
              </a:rPr>
              <a:t>coordination</a:t>
            </a:r>
            <a:r>
              <a:rPr lang="zh-CN" altLang="en-US" sz="1400" dirty="0">
                <a:latin typeface="Arial"/>
                <a:cs typeface="Arial"/>
              </a:rPr>
              <a:t>）：</a:t>
            </a:r>
            <a:r>
              <a:rPr sz="1400" spc="20" dirty="0">
                <a:latin typeface="Arial"/>
                <a:cs typeface="Arial"/>
              </a:rPr>
              <a:t>XP </a:t>
            </a:r>
            <a:r>
              <a:rPr sz="1400" i="1" spc="30" dirty="0">
                <a:latin typeface="Arial"/>
                <a:cs typeface="Arial"/>
              </a:rPr>
              <a:t>→ </a:t>
            </a:r>
            <a:r>
              <a:rPr sz="1400" spc="20" dirty="0">
                <a:latin typeface="Arial"/>
                <a:cs typeface="Arial"/>
              </a:rPr>
              <a:t>XP </a:t>
            </a:r>
            <a:r>
              <a:rPr sz="1400" spc="15" dirty="0">
                <a:latin typeface="Arial"/>
                <a:cs typeface="Arial"/>
              </a:rPr>
              <a:t>Coord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20" dirty="0">
                <a:latin typeface="Arial"/>
                <a:cs typeface="Arial"/>
              </a:rPr>
              <a:t>XP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60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这条短语结构规则表明与并列相关的三点：</a:t>
            </a:r>
            <a:endParaRPr lang="en-US" altLang="zh-CN" sz="1400" spc="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600"/>
              </a:spcBef>
            </a:pPr>
            <a:endParaRPr lang="en-US" sz="1400" dirty="0">
              <a:latin typeface="Arial"/>
              <a:cs typeface="Arial"/>
            </a:endParaRPr>
          </a:p>
          <a:p>
            <a:pPr marL="368935" marR="36830">
              <a:spcBef>
                <a:spcPts val="700"/>
              </a:spcBef>
            </a:pPr>
            <a:r>
              <a:rPr lang="zh-CN" altLang="en-US" sz="1400" spc="15" dirty="0">
                <a:latin typeface="Arial"/>
                <a:cs typeface="Arial"/>
              </a:rPr>
              <a:t>并列两边必须是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同一范畴</a:t>
            </a:r>
            <a:r>
              <a:rPr lang="zh-CN" altLang="en-US" sz="1400" spc="15" dirty="0">
                <a:latin typeface="Arial"/>
                <a:cs typeface="Arial"/>
              </a:rPr>
              <a:t>的组构成分</a:t>
            </a:r>
            <a:endParaRPr lang="en-US" altLang="zh-CN" sz="1400" spc="15" dirty="0">
              <a:latin typeface="Arial"/>
              <a:cs typeface="Arial"/>
            </a:endParaRPr>
          </a:p>
          <a:p>
            <a:pPr marL="368935" marR="36830">
              <a:spcBef>
                <a:spcPts val="700"/>
              </a:spcBef>
            </a:pPr>
            <a:r>
              <a:rPr lang="zh-CN" altLang="en-US" sz="1400" spc="15" dirty="0">
                <a:latin typeface="Arial"/>
                <a:cs typeface="Arial"/>
              </a:rPr>
              <a:t>并列可以</a:t>
            </a:r>
            <a:r>
              <a:rPr lang="zh-CN" altLang="en-US" sz="1400" spc="15">
                <a:latin typeface="Arial"/>
                <a:cs typeface="Arial"/>
              </a:rPr>
              <a:t>是</a:t>
            </a:r>
            <a:r>
              <a:rPr lang="zh-CN" altLang="en-US" sz="1400" spc="15">
                <a:solidFill>
                  <a:srgbClr val="FF0000"/>
                </a:solidFill>
                <a:latin typeface="Arial"/>
                <a:cs typeface="Arial"/>
              </a:rPr>
              <a:t>任意范畴</a:t>
            </a:r>
            <a:r>
              <a:rPr lang="zh-CN" altLang="en-US" sz="1400" spc="15">
                <a:latin typeface="Arial"/>
                <a:cs typeface="Arial"/>
              </a:rPr>
              <a:t>的</a:t>
            </a:r>
            <a:r>
              <a:rPr lang="zh-CN" altLang="en-US" sz="1400" spc="15" dirty="0">
                <a:latin typeface="Arial"/>
                <a:cs typeface="Arial"/>
              </a:rPr>
              <a:t>组构成分的并列</a:t>
            </a:r>
            <a:endParaRPr lang="en-US" sz="1400" dirty="0">
              <a:latin typeface="Arial"/>
              <a:cs typeface="Arial"/>
            </a:endParaRPr>
          </a:p>
          <a:p>
            <a:pPr marL="368935" marR="444500">
              <a:spcBef>
                <a:spcPts val="295"/>
              </a:spcBef>
            </a:pPr>
            <a:r>
              <a:rPr lang="zh-CN" altLang="en-US" sz="1400" spc="15" dirty="0">
                <a:latin typeface="Arial"/>
                <a:cs typeface="Arial"/>
              </a:rPr>
              <a:t>生成的短语和其包含的并列成分属于同一范畴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包含并列的树形图</a:t>
            </a:r>
            <a:endParaRPr spc="5" dirty="0"/>
          </a:p>
        </p:txBody>
      </p:sp>
      <p:sp>
        <p:nvSpPr>
          <p:cNvPr id="4" name="object 4"/>
          <p:cNvSpPr txBox="1"/>
          <p:nvPr/>
        </p:nvSpPr>
        <p:spPr>
          <a:xfrm>
            <a:off x="886625" y="660506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957" y="1037163"/>
            <a:ext cx="194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VP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1821" y="1416741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NP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5273" y="1796330"/>
            <a:ext cx="5670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200"/>
              </a:lnSpc>
              <a:spcBef>
                <a:spcPts val="95"/>
              </a:spcBef>
              <a:tabLst>
                <a:tab pos="367665" algn="l"/>
              </a:tabLst>
            </a:pPr>
            <a:r>
              <a:rPr sz="1000" spc="-5" dirty="0">
                <a:latin typeface="Arial"/>
                <a:cs typeface="Arial"/>
              </a:rPr>
              <a:t>D	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the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5905" y="1600670"/>
            <a:ext cx="313055" cy="200025"/>
          </a:xfrm>
          <a:custGeom>
            <a:avLst/>
            <a:gdLst/>
            <a:ahLst/>
            <a:cxnLst/>
            <a:rect l="l" t="t" r="r" b="b"/>
            <a:pathLst>
              <a:path w="313055" h="200025">
                <a:moveTo>
                  <a:pt x="156486" y="0"/>
                </a:moveTo>
                <a:lnTo>
                  <a:pt x="0" y="200028"/>
                </a:lnTo>
              </a:path>
              <a:path w="313055" h="200025">
                <a:moveTo>
                  <a:pt x="156486" y="0"/>
                </a:moveTo>
                <a:lnTo>
                  <a:pt x="312973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5699" y="1221093"/>
            <a:ext cx="417195" cy="200025"/>
          </a:xfrm>
          <a:custGeom>
            <a:avLst/>
            <a:gdLst/>
            <a:ahLst/>
            <a:cxnLst/>
            <a:rect l="l" t="t" r="r" b="b"/>
            <a:pathLst>
              <a:path w="417194" h="200025">
                <a:moveTo>
                  <a:pt x="208349" y="0"/>
                </a:moveTo>
                <a:lnTo>
                  <a:pt x="0" y="200028"/>
                </a:lnTo>
              </a:path>
              <a:path w="417194" h="200025">
                <a:moveTo>
                  <a:pt x="208349" y="0"/>
                </a:moveTo>
                <a:lnTo>
                  <a:pt x="416698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9469" y="1416770"/>
            <a:ext cx="7569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200"/>
              </a:lnSpc>
              <a:spcBef>
                <a:spcPts val="95"/>
              </a:spcBef>
              <a:tabLst>
                <a:tab pos="332105" algn="l"/>
                <a:tab pos="613410" algn="l"/>
              </a:tabLst>
            </a:pPr>
            <a:r>
              <a:rPr sz="1000" spc="-5" dirty="0">
                <a:latin typeface="Arial"/>
                <a:cs typeface="Arial"/>
              </a:rPr>
              <a:t>D	N	V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the dog</a:t>
            </a:r>
            <a:r>
              <a:rPr sz="1000" spc="1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8427" y="1037181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0098" y="1221111"/>
            <a:ext cx="278130" cy="200025"/>
          </a:xfrm>
          <a:custGeom>
            <a:avLst/>
            <a:gdLst/>
            <a:ahLst/>
            <a:cxnLst/>
            <a:rect l="l" t="t" r="r" b="b"/>
            <a:pathLst>
              <a:path w="278130" h="200025">
                <a:moveTo>
                  <a:pt x="138899" y="0"/>
                </a:moveTo>
                <a:lnTo>
                  <a:pt x="0" y="200028"/>
                </a:lnTo>
              </a:path>
              <a:path w="278130" h="200025">
                <a:moveTo>
                  <a:pt x="138899" y="0"/>
                </a:moveTo>
                <a:lnTo>
                  <a:pt x="277799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002" y="847018"/>
            <a:ext cx="625475" cy="194945"/>
          </a:xfrm>
          <a:custGeom>
            <a:avLst/>
            <a:gdLst/>
            <a:ahLst/>
            <a:cxnLst/>
            <a:rect l="l" t="t" r="r" b="b"/>
            <a:pathLst>
              <a:path w="625475" h="194944">
                <a:moveTo>
                  <a:pt x="312524" y="0"/>
                </a:moveTo>
                <a:lnTo>
                  <a:pt x="0" y="194524"/>
                </a:lnTo>
              </a:path>
              <a:path w="625475" h="194944">
                <a:moveTo>
                  <a:pt x="312524" y="0"/>
                </a:moveTo>
                <a:lnTo>
                  <a:pt x="625048" y="1945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58554" y="1760085"/>
            <a:ext cx="109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5113" y="2136742"/>
            <a:ext cx="1943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7437" y="2516319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NP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39254" y="2895908"/>
            <a:ext cx="6305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200"/>
              </a:lnSpc>
              <a:spcBef>
                <a:spcPts val="95"/>
              </a:spcBef>
              <a:tabLst>
                <a:tab pos="430530" algn="l"/>
              </a:tabLst>
            </a:pPr>
            <a:r>
              <a:rPr sz="1000" spc="-5" dirty="0">
                <a:latin typeface="Arial"/>
                <a:cs typeface="Arial"/>
              </a:rPr>
              <a:t>D	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335915" algn="l"/>
              </a:tabLst>
            </a:pPr>
            <a:r>
              <a:rPr sz="1000" spc="-5" dirty="0">
                <a:latin typeface="Arial"/>
                <a:cs typeface="Arial"/>
              </a:rPr>
              <a:t>the	bone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39890" y="2700249"/>
            <a:ext cx="376555" cy="200025"/>
          </a:xfrm>
          <a:custGeom>
            <a:avLst/>
            <a:gdLst/>
            <a:ahLst/>
            <a:cxnLst/>
            <a:rect l="l" t="t" r="r" b="b"/>
            <a:pathLst>
              <a:path w="376554" h="200025">
                <a:moveTo>
                  <a:pt x="188118" y="0"/>
                </a:moveTo>
                <a:lnTo>
                  <a:pt x="0" y="200028"/>
                </a:lnTo>
              </a:path>
              <a:path w="376554" h="200025">
                <a:moveTo>
                  <a:pt x="188118" y="0"/>
                </a:moveTo>
                <a:lnTo>
                  <a:pt x="376237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15785" y="2516331"/>
            <a:ext cx="2012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ts val="12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V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spc="-5" dirty="0">
                <a:latin typeface="Arial"/>
                <a:cs typeface="Arial"/>
              </a:rPr>
              <a:t>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16408" y="2320671"/>
            <a:ext cx="511809" cy="200025"/>
          </a:xfrm>
          <a:custGeom>
            <a:avLst/>
            <a:gdLst/>
            <a:ahLst/>
            <a:cxnLst/>
            <a:rect l="l" t="t" r="r" b="b"/>
            <a:pathLst>
              <a:path w="511810" h="200025">
                <a:moveTo>
                  <a:pt x="255797" y="0"/>
                </a:moveTo>
                <a:lnTo>
                  <a:pt x="0" y="200028"/>
                </a:lnTo>
              </a:path>
              <a:path w="511810" h="200025">
                <a:moveTo>
                  <a:pt x="255797" y="0"/>
                </a:moveTo>
                <a:lnTo>
                  <a:pt x="511594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54096" y="2136764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5934" y="2516341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5907" y="2895930"/>
            <a:ext cx="51815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200"/>
              </a:lnSpc>
              <a:spcBef>
                <a:spcPts val="95"/>
              </a:spcBef>
              <a:tabLst>
                <a:tab pos="374650" algn="l"/>
              </a:tabLst>
            </a:pPr>
            <a:r>
              <a:rPr sz="1000" spc="-5" dirty="0">
                <a:latin typeface="Arial"/>
                <a:cs typeface="Arial"/>
              </a:rPr>
              <a:t>D	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335915" algn="l"/>
              </a:tabLst>
            </a:pPr>
            <a:r>
              <a:rPr sz="1000" spc="-5" dirty="0">
                <a:latin typeface="Arial"/>
                <a:cs typeface="Arial"/>
              </a:rPr>
              <a:t>the	cat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76538" y="2700271"/>
            <a:ext cx="320040" cy="200025"/>
          </a:xfrm>
          <a:custGeom>
            <a:avLst/>
            <a:gdLst/>
            <a:ahLst/>
            <a:cxnLst/>
            <a:rect l="l" t="t" r="r" b="b"/>
            <a:pathLst>
              <a:path w="320039" h="200025">
                <a:moveTo>
                  <a:pt x="159966" y="0"/>
                </a:moveTo>
                <a:lnTo>
                  <a:pt x="0" y="200028"/>
                </a:lnTo>
              </a:path>
              <a:path w="320039" h="200025">
                <a:moveTo>
                  <a:pt x="159966" y="0"/>
                </a:moveTo>
                <a:lnTo>
                  <a:pt x="319933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083773" y="2519267"/>
            <a:ext cx="3702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Coord  and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72252" y="2516365"/>
            <a:ext cx="2012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NP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01659" y="2895954"/>
            <a:ext cx="560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">
              <a:lnSpc>
                <a:spcPts val="1200"/>
              </a:lnSpc>
              <a:spcBef>
                <a:spcPts val="95"/>
              </a:spcBef>
              <a:tabLst>
                <a:tab pos="395605" algn="l"/>
              </a:tabLst>
            </a:pPr>
            <a:r>
              <a:rPr sz="1000" spc="-5" dirty="0">
                <a:latin typeface="Arial"/>
                <a:cs typeface="Arial"/>
              </a:rPr>
              <a:t>D	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tabLst>
                <a:tab pos="335915" algn="l"/>
              </a:tabLst>
            </a:pPr>
            <a:r>
              <a:rPr sz="1000" spc="-5" dirty="0">
                <a:latin typeface="Arial"/>
                <a:cs typeface="Arial"/>
              </a:rPr>
              <a:t>the	dog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02292" y="2700294"/>
            <a:ext cx="341630" cy="200025"/>
          </a:xfrm>
          <a:custGeom>
            <a:avLst/>
            <a:gdLst/>
            <a:ahLst/>
            <a:cxnLst/>
            <a:rect l="l" t="t" r="r" b="b"/>
            <a:pathLst>
              <a:path w="341630" h="200025">
                <a:moveTo>
                  <a:pt x="170531" y="0"/>
                </a:moveTo>
                <a:lnTo>
                  <a:pt x="0" y="200028"/>
                </a:lnTo>
              </a:path>
              <a:path w="341630" h="200025">
                <a:moveTo>
                  <a:pt x="170531" y="0"/>
                </a:moveTo>
                <a:lnTo>
                  <a:pt x="341063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72819" y="2320693"/>
            <a:ext cx="1163955" cy="200025"/>
          </a:xfrm>
          <a:custGeom>
            <a:avLst/>
            <a:gdLst/>
            <a:ahLst/>
            <a:cxnLst/>
            <a:rect l="l" t="t" r="r" b="b"/>
            <a:pathLst>
              <a:path w="1163955" h="200025">
                <a:moveTo>
                  <a:pt x="581848" y="0"/>
                </a:moveTo>
                <a:lnTo>
                  <a:pt x="0" y="200028"/>
                </a:lnTo>
              </a:path>
              <a:path w="1163955" h="200025">
                <a:moveTo>
                  <a:pt x="581848" y="0"/>
                </a:moveTo>
                <a:lnTo>
                  <a:pt x="595925" y="200028"/>
                </a:lnTo>
              </a:path>
              <a:path w="1163955" h="200025">
                <a:moveTo>
                  <a:pt x="581848" y="0"/>
                </a:moveTo>
                <a:lnTo>
                  <a:pt x="1163697" y="20002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4670" y="1946597"/>
            <a:ext cx="1317625" cy="194945"/>
          </a:xfrm>
          <a:custGeom>
            <a:avLst/>
            <a:gdLst/>
            <a:ahLst/>
            <a:cxnLst/>
            <a:rect l="l" t="t" r="r" b="b"/>
            <a:pathLst>
              <a:path w="1317625" h="194944">
                <a:moveTo>
                  <a:pt x="658772" y="0"/>
                </a:moveTo>
                <a:lnTo>
                  <a:pt x="0" y="194524"/>
                </a:lnTo>
              </a:path>
              <a:path w="1317625" h="194944">
                <a:moveTo>
                  <a:pt x="658772" y="0"/>
                </a:moveTo>
                <a:lnTo>
                  <a:pt x="1317545" y="194524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210"/>
              </a:spcBef>
            </a:pPr>
            <a:r>
              <a:rPr lang="zh-CN" altLang="en-US" dirty="0"/>
              <a:t>          画树形图的一般步骤</a:t>
            </a:r>
            <a:endParaRPr spc="-5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1749755"/>
            <a:ext cx="101003" cy="1010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592" y="2002802"/>
            <a:ext cx="101003" cy="1010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7294" y="1269710"/>
            <a:ext cx="1348740" cy="857542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zh-CN" altLang="en-US" sz="1400" spc="-45" dirty="0">
                <a:latin typeface="Arial"/>
                <a:cs typeface="Arial"/>
              </a:rPr>
              <a:t>两种方案：</a:t>
            </a:r>
            <a:endParaRPr lang="en-US" sz="1400" dirty="0">
              <a:latin typeface="Arial"/>
              <a:cs typeface="Arial"/>
            </a:endParaRPr>
          </a:p>
          <a:p>
            <a:pPr marL="368935" marR="100330">
              <a:lnSpc>
                <a:spcPct val="118600"/>
              </a:lnSpc>
              <a:spcBef>
                <a:spcPts val="395"/>
              </a:spcBef>
            </a:pPr>
            <a:r>
              <a:rPr lang="zh-CN" altLang="en-US" sz="1400" spc="-10" dirty="0">
                <a:latin typeface="Arial"/>
                <a:cs typeface="Arial"/>
              </a:rPr>
              <a:t>自上而下</a:t>
            </a:r>
            <a:r>
              <a:rPr lang="en-US" sz="1400" spc="-10" dirty="0">
                <a:latin typeface="Arial"/>
                <a:cs typeface="Arial"/>
              </a:rPr>
              <a:t> </a:t>
            </a:r>
            <a:r>
              <a:rPr lang="zh-CN" altLang="en-US" sz="1400" spc="-10" dirty="0">
                <a:latin typeface="Arial"/>
                <a:cs typeface="Arial"/>
              </a:rPr>
              <a:t>自下而上</a:t>
            </a:r>
            <a:endParaRPr lang="en-US"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自上而下的方案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714657"/>
            <a:ext cx="176755" cy="176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500" y="7351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4048" y="1344313"/>
            <a:ext cx="394970" cy="115570"/>
          </a:xfrm>
          <a:custGeom>
            <a:avLst/>
            <a:gdLst/>
            <a:ahLst/>
            <a:cxnLst/>
            <a:rect l="l" t="t" r="r" b="b"/>
            <a:pathLst>
              <a:path w="394969" h="115569">
                <a:moveTo>
                  <a:pt x="197409" y="0"/>
                </a:moveTo>
                <a:lnTo>
                  <a:pt x="0" y="115326"/>
                </a:lnTo>
              </a:path>
              <a:path w="394969" h="115569">
                <a:moveTo>
                  <a:pt x="197409" y="0"/>
                </a:moveTo>
                <a:lnTo>
                  <a:pt x="394819" y="115326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04100" y="670062"/>
            <a:ext cx="3260725" cy="152766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5" dirty="0">
                <a:latin typeface="Arial"/>
                <a:cs typeface="Arial"/>
              </a:rPr>
              <a:t>画出基本形式</a:t>
            </a:r>
            <a:endParaRPr sz="1400" dirty="0">
              <a:latin typeface="Arial"/>
              <a:cs typeface="Arial"/>
            </a:endParaRPr>
          </a:p>
          <a:p>
            <a:pPr marR="2458085" algn="ctr">
              <a:lnSpc>
                <a:spcPct val="100000"/>
              </a:lnSpc>
              <a:spcBef>
                <a:spcPts val="1565"/>
              </a:spcBef>
            </a:pPr>
            <a:r>
              <a:rPr sz="1400" spc="2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R="2462530" algn="ctr">
              <a:lnSpc>
                <a:spcPct val="100000"/>
              </a:lnSpc>
              <a:spcBef>
                <a:spcPts val="1275"/>
              </a:spcBef>
              <a:tabLst>
                <a:tab pos="399415" algn="l"/>
              </a:tabLst>
            </a:pPr>
            <a:r>
              <a:rPr sz="1400" spc="20" dirty="0">
                <a:latin typeface="Arial"/>
                <a:cs typeface="Arial"/>
              </a:rPr>
              <a:t>NP	VP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9700"/>
              </a:lnSpc>
              <a:spcBef>
                <a:spcPts val="275"/>
              </a:spcBef>
            </a:pPr>
            <a:r>
              <a:rPr lang="zh-CN" altLang="en-US" sz="1400" spc="20" dirty="0">
                <a:latin typeface="Arial"/>
                <a:cs typeface="Arial"/>
              </a:rPr>
              <a:t>确定主语和谓语                                 </a:t>
            </a:r>
            <a:r>
              <a:rPr sz="1400" spc="15" dirty="0">
                <a:latin typeface="Arial"/>
                <a:cs typeface="Arial"/>
              </a:rPr>
              <a:t>  </a:t>
            </a:r>
            <a:r>
              <a:rPr lang="zh-CN" altLang="en-US" sz="1400" spc="15" dirty="0">
                <a:latin typeface="Arial"/>
                <a:cs typeface="Arial"/>
              </a:rPr>
              <a:t>向下逐步补充添加细节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1770954"/>
            <a:ext cx="176755" cy="17675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98500" y="179142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928" y="2024002"/>
            <a:ext cx="176755" cy="17675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98500" y="204370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294" y="2506367"/>
            <a:ext cx="3293745" cy="667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8382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用这种方法画出以下句子的树形图：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65"/>
              </a:spcBef>
            </a:pPr>
            <a:r>
              <a:rPr sz="1400" spc="5" dirty="0">
                <a:latin typeface="Arial"/>
                <a:cs typeface="Arial"/>
              </a:rPr>
              <a:t>Pandas </a:t>
            </a:r>
            <a:r>
              <a:rPr sz="1400" spc="15" dirty="0">
                <a:latin typeface="Arial"/>
                <a:cs typeface="Arial"/>
              </a:rPr>
              <a:t>from China are ambassadors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for  </a:t>
            </a:r>
            <a:r>
              <a:rPr sz="1400" spc="15" dirty="0">
                <a:latin typeface="Arial"/>
                <a:cs typeface="Arial"/>
              </a:rPr>
              <a:t>friendships between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nations.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186180">
              <a:lnSpc>
                <a:spcPct val="100000"/>
              </a:lnSpc>
              <a:spcBef>
                <a:spcPts val="210"/>
              </a:spcBef>
            </a:pPr>
            <a:r>
              <a:rPr spc="-10" dirty="0"/>
              <a:t>Pandas </a:t>
            </a:r>
            <a:r>
              <a:rPr spc="5" dirty="0"/>
              <a:t>from China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9502" y="687036"/>
            <a:ext cx="1047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S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1871" y="931037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VP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6342" y="1177763"/>
            <a:ext cx="190500" cy="414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8707" y="1671214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5537" y="1917931"/>
            <a:ext cx="190500" cy="4146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9081" y="2411382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1934" y="2658107"/>
            <a:ext cx="407670" cy="554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0" dirty="0">
                <a:latin typeface="Arial"/>
                <a:cs typeface="Arial"/>
              </a:rPr>
              <a:t>nations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25539" y="2830357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80074" y="2658116"/>
            <a:ext cx="472440" cy="30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Arial"/>
                <a:cs typeface="Arial"/>
              </a:rPr>
              <a:t>between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6005" y="2583631"/>
            <a:ext cx="509905" cy="80645"/>
          </a:xfrm>
          <a:custGeom>
            <a:avLst/>
            <a:gdLst/>
            <a:ahLst/>
            <a:cxnLst/>
            <a:rect l="l" t="t" r="r" b="b"/>
            <a:pathLst>
              <a:path w="509904" h="80644">
                <a:moveTo>
                  <a:pt x="254767" y="0"/>
                </a:moveTo>
                <a:lnTo>
                  <a:pt x="0" y="80113"/>
                </a:lnTo>
              </a:path>
              <a:path w="509904" h="80644">
                <a:moveTo>
                  <a:pt x="254767" y="0"/>
                </a:moveTo>
                <a:lnTo>
                  <a:pt x="509535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10314" y="2411390"/>
            <a:ext cx="600075" cy="30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Arial"/>
                <a:cs typeface="Arial"/>
              </a:rPr>
              <a:t>friendships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10197" y="2336906"/>
            <a:ext cx="861060" cy="80645"/>
          </a:xfrm>
          <a:custGeom>
            <a:avLst/>
            <a:gdLst/>
            <a:ahLst/>
            <a:cxnLst/>
            <a:rect l="l" t="t" r="r" b="b"/>
            <a:pathLst>
              <a:path w="861060" h="80644">
                <a:moveTo>
                  <a:pt x="430292" y="0"/>
                </a:moveTo>
                <a:lnTo>
                  <a:pt x="0" y="80113"/>
                </a:lnTo>
              </a:path>
              <a:path w="861060" h="80644">
                <a:moveTo>
                  <a:pt x="430292" y="0"/>
                </a:moveTo>
                <a:lnTo>
                  <a:pt x="860584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40489" y="2090180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80277" y="1917940"/>
            <a:ext cx="160655" cy="30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25" dirty="0">
                <a:latin typeface="Arial"/>
                <a:cs typeface="Arial"/>
              </a:rPr>
              <a:t>f</a:t>
            </a:r>
            <a:r>
              <a:rPr sz="900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60291" y="1843455"/>
            <a:ext cx="880744" cy="80645"/>
          </a:xfrm>
          <a:custGeom>
            <a:avLst/>
            <a:gdLst/>
            <a:ahLst/>
            <a:cxnLst/>
            <a:rect l="l" t="t" r="r" b="b"/>
            <a:pathLst>
              <a:path w="880745" h="80644">
                <a:moveTo>
                  <a:pt x="440099" y="0"/>
                </a:moveTo>
                <a:lnTo>
                  <a:pt x="0" y="80113"/>
                </a:lnTo>
              </a:path>
              <a:path w="880745" h="80644">
                <a:moveTo>
                  <a:pt x="440099" y="0"/>
                </a:moveTo>
                <a:lnTo>
                  <a:pt x="880198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74083" y="1671214"/>
            <a:ext cx="736600" cy="30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Arial"/>
                <a:cs typeface="Arial"/>
              </a:rPr>
              <a:t>ambassadors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42176" y="1596730"/>
            <a:ext cx="958850" cy="80645"/>
          </a:xfrm>
          <a:custGeom>
            <a:avLst/>
            <a:gdLst/>
            <a:ahLst/>
            <a:cxnLst/>
            <a:rect l="l" t="t" r="r" b="b"/>
            <a:pathLst>
              <a:path w="958850" h="80644">
                <a:moveTo>
                  <a:pt x="479111" y="0"/>
                </a:moveTo>
                <a:lnTo>
                  <a:pt x="0" y="80113"/>
                </a:lnTo>
              </a:path>
              <a:path w="958850" h="80644">
                <a:moveTo>
                  <a:pt x="479111" y="0"/>
                </a:moveTo>
                <a:lnTo>
                  <a:pt x="958222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21287" y="1350004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07562" y="1177772"/>
            <a:ext cx="196850" cy="30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V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Arial"/>
                <a:cs typeface="Arial"/>
              </a:rPr>
              <a:t>are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05827" y="1103287"/>
            <a:ext cx="1016000" cy="80645"/>
          </a:xfrm>
          <a:custGeom>
            <a:avLst/>
            <a:gdLst/>
            <a:ahLst/>
            <a:cxnLst/>
            <a:rect l="l" t="t" r="r" b="b"/>
            <a:pathLst>
              <a:path w="1016000" h="80644">
                <a:moveTo>
                  <a:pt x="507735" y="0"/>
                </a:moveTo>
                <a:lnTo>
                  <a:pt x="0" y="80113"/>
                </a:lnTo>
              </a:path>
              <a:path w="1016000" h="80644">
                <a:moveTo>
                  <a:pt x="507735" y="0"/>
                </a:moveTo>
                <a:lnTo>
                  <a:pt x="1015471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4873" y="931063"/>
            <a:ext cx="1905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NP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273" y="1177781"/>
            <a:ext cx="18351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PP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370200" y="1596755"/>
            <a:ext cx="0" cy="80645"/>
          </a:xfrm>
          <a:custGeom>
            <a:avLst/>
            <a:gdLst/>
            <a:ahLst/>
            <a:cxnLst/>
            <a:rect l="l" t="t" r="r" b="b"/>
            <a:pathLst>
              <a:path h="80644">
                <a:moveTo>
                  <a:pt x="0" y="0"/>
                </a:moveTo>
                <a:lnTo>
                  <a:pt x="0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70589" y="1424515"/>
            <a:ext cx="667385" cy="554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  <a:tabLst>
                <a:tab pos="417195" algn="l"/>
              </a:tabLst>
            </a:pPr>
            <a:r>
              <a:rPr sz="900" spc="20" dirty="0">
                <a:latin typeface="Arial"/>
                <a:cs typeface="Arial"/>
              </a:rPr>
              <a:t>P	NP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960"/>
              </a:lnSpc>
              <a:spcBef>
                <a:spcPts val="20"/>
              </a:spcBef>
            </a:pPr>
            <a:r>
              <a:rPr sz="900" spc="15" dirty="0">
                <a:latin typeface="Arial"/>
                <a:cs typeface="Arial"/>
              </a:rPr>
              <a:t>from</a:t>
            </a:r>
            <a:endParaRPr sz="900">
              <a:latin typeface="Arial"/>
              <a:cs typeface="Arial"/>
            </a:endParaRPr>
          </a:p>
          <a:p>
            <a:pPr marL="332105" algn="ctr">
              <a:lnSpc>
                <a:spcPts val="960"/>
              </a:lnSpc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marL="332105" algn="ctr">
              <a:lnSpc>
                <a:spcPct val="100000"/>
              </a:lnSpc>
              <a:spcBef>
                <a:spcPts val="25"/>
              </a:spcBef>
            </a:pPr>
            <a:r>
              <a:rPr sz="900" spc="15" dirty="0">
                <a:latin typeface="Arial"/>
                <a:cs typeface="Arial"/>
              </a:rPr>
              <a:t>China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01713" y="1350030"/>
            <a:ext cx="368935" cy="80645"/>
          </a:xfrm>
          <a:custGeom>
            <a:avLst/>
            <a:gdLst/>
            <a:ahLst/>
            <a:cxnLst/>
            <a:rect l="l" t="t" r="r" b="b"/>
            <a:pathLst>
              <a:path w="368934" h="80644">
                <a:moveTo>
                  <a:pt x="184243" y="0"/>
                </a:moveTo>
                <a:lnTo>
                  <a:pt x="0" y="80113"/>
                </a:lnTo>
              </a:path>
              <a:path w="368934" h="80644">
                <a:moveTo>
                  <a:pt x="184243" y="0"/>
                </a:moveTo>
                <a:lnTo>
                  <a:pt x="368487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86758" y="1177789"/>
            <a:ext cx="414020" cy="307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spc="20" dirty="0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900" spc="15" dirty="0">
                <a:latin typeface="Arial"/>
                <a:cs typeface="Arial"/>
              </a:rPr>
              <a:t>pandas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3674" y="1103304"/>
            <a:ext cx="592455" cy="80645"/>
          </a:xfrm>
          <a:custGeom>
            <a:avLst/>
            <a:gdLst/>
            <a:ahLst/>
            <a:cxnLst/>
            <a:rect l="l" t="t" r="r" b="b"/>
            <a:pathLst>
              <a:path w="592455" h="80644">
                <a:moveTo>
                  <a:pt x="296143" y="0"/>
                </a:moveTo>
                <a:lnTo>
                  <a:pt x="0" y="80113"/>
                </a:lnTo>
              </a:path>
              <a:path w="592455" h="80644">
                <a:moveTo>
                  <a:pt x="296143" y="0"/>
                </a:moveTo>
                <a:lnTo>
                  <a:pt x="592286" y="80113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9820" y="861713"/>
            <a:ext cx="1323975" cy="75565"/>
          </a:xfrm>
          <a:custGeom>
            <a:avLst/>
            <a:gdLst/>
            <a:ahLst/>
            <a:cxnLst/>
            <a:rect l="l" t="t" r="r" b="b"/>
            <a:pathLst>
              <a:path w="1323975" h="75565">
                <a:moveTo>
                  <a:pt x="661873" y="0"/>
                </a:moveTo>
                <a:lnTo>
                  <a:pt x="0" y="74962"/>
                </a:lnTo>
              </a:path>
              <a:path w="1323975" h="75565">
                <a:moveTo>
                  <a:pt x="661873" y="0"/>
                </a:moveTo>
                <a:lnTo>
                  <a:pt x="1323747" y="74962"/>
                </a:lnTo>
              </a:path>
            </a:pathLst>
          </a:custGeom>
          <a:ln w="3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Categories	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</a:t>
            </a: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Drawing</a:t>
            </a:r>
            <a:r>
              <a:rPr sz="600" spc="-50" dirty="0">
                <a:solidFill>
                  <a:srgbClr val="04064C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04064C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自下而上的方案</a:t>
            </a:r>
            <a:endParaRPr spc="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928" y="1386652"/>
            <a:ext cx="176755" cy="176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8500" y="140713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60006" y="1080116"/>
            <a:ext cx="3965575" cy="1202718"/>
          </a:xfrm>
          <a:prstGeom prst="rect">
            <a:avLst/>
          </a:prstGeom>
        </p:spPr>
        <p:txBody>
          <a:bodyPr vert="horz" wrap="square" lIns="0" tIns="277194" rIns="0" bIns="0" rtlCol="0">
            <a:spAutoFit/>
          </a:bodyPr>
          <a:lstStyle/>
          <a:p>
            <a:pPr marL="356235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pc="15" dirty="0"/>
              <a:t>给句子中的每个词语标注词汇范畴（</a:t>
            </a:r>
            <a:r>
              <a:rPr lang="en-US" altLang="zh-CN" spc="15" dirty="0"/>
              <a:t>lexical category</a:t>
            </a:r>
            <a:r>
              <a:rPr lang="zh-CN" altLang="en-US" spc="15" dirty="0"/>
              <a:t>）</a:t>
            </a:r>
          </a:p>
          <a:p>
            <a:pPr marL="356235" marR="344805">
              <a:lnSpc>
                <a:spcPct val="118600"/>
              </a:lnSpc>
            </a:pPr>
            <a:r>
              <a:rPr lang="zh-CN" altLang="en-US" spc="20" dirty="0"/>
              <a:t>确定哪两个词语组成一个单元 </a:t>
            </a:r>
            <a:r>
              <a:rPr lang="zh-CN" altLang="en-US" spc="10" dirty="0"/>
              <a:t>                                     逐步向上构建整个句子</a:t>
            </a:r>
            <a:endParaRPr lang="zh-CN" altLang="en-US" spc="15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1854800"/>
            <a:ext cx="176755" cy="1767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500" y="187528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28" y="2107847"/>
            <a:ext cx="176755" cy="1767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8500" y="21275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1054735">
              <a:lnSpc>
                <a:spcPct val="100000"/>
              </a:lnSpc>
              <a:spcBef>
                <a:spcPts val="210"/>
              </a:spcBef>
            </a:pPr>
            <a:r>
              <a:rPr lang="zh-CN" altLang="en-US" spc="5" dirty="0"/>
              <a:t>          功能范畴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57463"/>
            <a:ext cx="4700956" cy="21923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95"/>
              </a:spcBef>
            </a:pPr>
            <a:r>
              <a:rPr lang="zh-CN" altLang="en-US" sz="1200" spc="-5" dirty="0">
                <a:solidFill>
                  <a:srgbClr val="FF7F00"/>
                </a:solidFill>
                <a:latin typeface="Arial"/>
                <a:cs typeface="Arial"/>
              </a:rPr>
              <a:t>介词</a:t>
            </a:r>
            <a:r>
              <a:rPr lang="zh-CN" altLang="en-US" sz="1200" spc="5" dirty="0"/>
              <a:t>（</a:t>
            </a:r>
            <a:r>
              <a:rPr lang="en-US" altLang="zh-CN" sz="1200" spc="-5" dirty="0">
                <a:solidFill>
                  <a:srgbClr val="FF7F00"/>
                </a:solidFill>
                <a:latin typeface="Arial"/>
                <a:cs typeface="Arial"/>
              </a:rPr>
              <a:t>Preposition</a:t>
            </a:r>
            <a:r>
              <a:rPr lang="zh-CN" altLang="en-US" sz="1200" spc="5" dirty="0"/>
              <a:t>）</a:t>
            </a:r>
            <a:r>
              <a:rPr sz="1200" spc="-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in, around, </a:t>
            </a:r>
            <a:r>
              <a:rPr sz="1200" i="1" spc="-15" dirty="0">
                <a:latin typeface="Arial"/>
                <a:cs typeface="Arial"/>
              </a:rPr>
              <a:t>of, </a:t>
            </a:r>
            <a:r>
              <a:rPr sz="1200" i="1" spc="-5" dirty="0">
                <a:latin typeface="Arial"/>
                <a:cs typeface="Arial"/>
              </a:rPr>
              <a:t>about,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between</a:t>
            </a:r>
            <a:endParaRPr sz="1200" dirty="0">
              <a:latin typeface="Arial"/>
              <a:cs typeface="Arial"/>
            </a:endParaRPr>
          </a:p>
          <a:p>
            <a:pPr marL="12700" marR="1122680" algn="just">
              <a:lnSpc>
                <a:spcPct val="150000"/>
              </a:lnSpc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限定词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dirty="0">
                <a:solidFill>
                  <a:srgbClr val="FF7F00"/>
                </a:solidFill>
                <a:latin typeface="Arial"/>
                <a:cs typeface="Arial"/>
              </a:rPr>
              <a:t>Determiner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the, </a:t>
            </a:r>
            <a:r>
              <a:rPr sz="1200" i="1" spc="-5" dirty="0">
                <a:latin typeface="Arial"/>
                <a:cs typeface="Arial"/>
              </a:rPr>
              <a:t>a, </a:t>
            </a:r>
            <a:r>
              <a:rPr sz="1200" i="1" spc="-10" dirty="0">
                <a:latin typeface="Arial"/>
                <a:cs typeface="Arial"/>
              </a:rPr>
              <a:t>some, </a:t>
            </a:r>
            <a:r>
              <a:rPr sz="1200" i="1" spc="-40" dirty="0">
                <a:latin typeface="Arial"/>
                <a:cs typeface="Arial"/>
              </a:rPr>
              <a:t>any, </a:t>
            </a:r>
            <a:r>
              <a:rPr sz="1200" i="1" spc="-5" dirty="0">
                <a:latin typeface="Arial"/>
                <a:cs typeface="Arial"/>
              </a:rPr>
              <a:t>that, this  </a:t>
            </a:r>
            <a:endParaRPr lang="en-US" sz="1200" i="1" spc="-5" dirty="0">
              <a:latin typeface="Arial"/>
              <a:cs typeface="Arial"/>
            </a:endParaRPr>
          </a:p>
          <a:p>
            <a:pPr marL="12700" marR="1122680" algn="just">
              <a:lnSpc>
                <a:spcPct val="150000"/>
              </a:lnSpc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标补语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pc="-5" dirty="0">
                <a:solidFill>
                  <a:srgbClr val="FF7F00"/>
                </a:solidFill>
                <a:latin typeface="Arial"/>
                <a:cs typeface="Arial"/>
              </a:rPr>
              <a:t>Complementizer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that, </a:t>
            </a:r>
            <a:r>
              <a:rPr sz="1200" i="1" spc="-15" dirty="0">
                <a:latin typeface="Arial"/>
                <a:cs typeface="Arial"/>
              </a:rPr>
              <a:t>if, </a:t>
            </a:r>
            <a:r>
              <a:rPr sz="1200" i="1" spc="-5" dirty="0">
                <a:latin typeface="Arial"/>
                <a:cs typeface="Arial"/>
              </a:rPr>
              <a:t>whether  </a:t>
            </a:r>
            <a:endParaRPr lang="en-US" sz="1200" i="1" spc="-5" dirty="0">
              <a:latin typeface="Arial"/>
              <a:cs typeface="Arial"/>
            </a:endParaRPr>
          </a:p>
          <a:p>
            <a:pPr marL="12700" marR="1122680" algn="just">
              <a:lnSpc>
                <a:spcPct val="150000"/>
              </a:lnSpc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并列连词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pc="-5" dirty="0">
                <a:solidFill>
                  <a:srgbClr val="FF7F00"/>
                </a:solidFill>
                <a:latin typeface="Arial"/>
                <a:cs typeface="Arial"/>
              </a:rPr>
              <a:t>Coordinator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and, </a:t>
            </a:r>
            <a:r>
              <a:rPr sz="1200" i="1" spc="-10" dirty="0">
                <a:latin typeface="Arial"/>
                <a:cs typeface="Arial"/>
              </a:rPr>
              <a:t>but, </a:t>
            </a:r>
            <a:r>
              <a:rPr sz="1200" i="1" spc="-25" dirty="0">
                <a:latin typeface="Arial"/>
                <a:cs typeface="Arial"/>
              </a:rPr>
              <a:t>or,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nor</a:t>
            </a:r>
            <a:endParaRPr lang="en-US" sz="1200" i="1" dirty="0">
              <a:latin typeface="Arial"/>
              <a:cs typeface="Arial"/>
            </a:endParaRPr>
          </a:p>
          <a:p>
            <a:pPr marL="12700" marR="1122680" algn="just">
              <a:lnSpc>
                <a:spcPct val="150000"/>
              </a:lnSpc>
            </a:pPr>
            <a:r>
              <a:rPr kumimoji="0" lang="zh-CN" altLang="en-US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程度修饰词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pc="-10" dirty="0">
                <a:solidFill>
                  <a:srgbClr val="FF7F00"/>
                </a:solidFill>
                <a:latin typeface="Arial"/>
                <a:cs typeface="Arial"/>
              </a:rPr>
              <a:t>Degree </a:t>
            </a:r>
            <a:r>
              <a:rPr lang="en-US" altLang="zh-CN" sz="1200" spc="-5" dirty="0">
                <a:solidFill>
                  <a:srgbClr val="FF7F00"/>
                </a:solidFill>
                <a:latin typeface="Arial"/>
                <a:cs typeface="Arial"/>
              </a:rPr>
              <a:t>modifier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very, </a:t>
            </a:r>
            <a:r>
              <a:rPr sz="1200" i="1" spc="-20" dirty="0">
                <a:latin typeface="Arial"/>
                <a:cs typeface="Arial"/>
              </a:rPr>
              <a:t>really, </a:t>
            </a:r>
            <a:r>
              <a:rPr sz="1200" i="1" spc="-15" dirty="0">
                <a:latin typeface="Arial"/>
                <a:cs typeface="Arial"/>
              </a:rPr>
              <a:t>too, </a:t>
            </a:r>
            <a:r>
              <a:rPr sz="1200" i="1" spc="-20" dirty="0">
                <a:latin typeface="Arial"/>
                <a:cs typeface="Arial"/>
              </a:rPr>
              <a:t>so, </a:t>
            </a:r>
            <a:r>
              <a:rPr sz="1200" i="1" spc="-5" dirty="0">
                <a:latin typeface="Arial"/>
                <a:cs typeface="Arial"/>
              </a:rPr>
              <a:t>that, </a:t>
            </a:r>
            <a:r>
              <a:rPr sz="1200" i="1" spc="-10" dirty="0">
                <a:latin typeface="Arial"/>
                <a:cs typeface="Arial"/>
              </a:rPr>
              <a:t>more, less,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as</a:t>
            </a:r>
            <a:endParaRPr lang="en-US" sz="1200" i="1" dirty="0">
              <a:latin typeface="Arial"/>
              <a:cs typeface="Arial"/>
            </a:endParaRPr>
          </a:p>
          <a:p>
            <a:pPr marL="12700" marR="1122680" algn="just">
              <a:lnSpc>
                <a:spcPct val="150000"/>
              </a:lnSpc>
            </a:pPr>
            <a:r>
              <a:rPr lang="zh-CN" altLang="en-US" sz="1200" spc="-5" dirty="0">
                <a:solidFill>
                  <a:srgbClr val="FF7F00"/>
                </a:solidFill>
                <a:latin typeface="Arial"/>
                <a:ea typeface="宋体" panose="02010600030101010101" pitchFamily="2" charset="-122"/>
                <a:cs typeface="Arial"/>
              </a:rPr>
              <a:t>助动词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pc="-5" dirty="0">
                <a:solidFill>
                  <a:srgbClr val="FF7F00"/>
                </a:solidFill>
                <a:latin typeface="Arial"/>
                <a:cs typeface="Arial"/>
              </a:rPr>
              <a:t>Auxiliary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would, could, might, </a:t>
            </a:r>
            <a:r>
              <a:rPr sz="1200" i="1" spc="-20" dirty="0">
                <a:latin typeface="Arial"/>
                <a:cs typeface="Arial"/>
              </a:rPr>
              <a:t>have,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" dirty="0">
                <a:latin typeface="Arial"/>
                <a:cs typeface="Arial"/>
              </a:rPr>
              <a:t>b</a:t>
            </a:r>
            <a:r>
              <a:rPr lang="en-US" sz="1200" i="1" spc="-5" dirty="0">
                <a:latin typeface="Arial"/>
                <a:cs typeface="Arial"/>
              </a:rPr>
              <a:t>e</a:t>
            </a:r>
            <a:endParaRPr lang="en-US" sz="1200" i="1" dirty="0">
              <a:latin typeface="Arial"/>
              <a:cs typeface="Arial"/>
            </a:endParaRPr>
          </a:p>
          <a:p>
            <a:pPr marL="12700" marR="1122680" algn="just">
              <a:lnSpc>
                <a:spcPct val="150000"/>
              </a:lnSpc>
            </a:pPr>
            <a:r>
              <a:rPr lang="zh-CN" altLang="en-US" sz="1200" spc="-5" dirty="0">
                <a:solidFill>
                  <a:srgbClr val="FF7F00"/>
                </a:solidFill>
                <a:latin typeface="Arial"/>
                <a:ea typeface="宋体" panose="02010600030101010101" pitchFamily="2" charset="-122"/>
                <a:cs typeface="Arial"/>
              </a:rPr>
              <a:t>代词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（</a:t>
            </a:r>
            <a:r>
              <a:rPr lang="en-US" altLang="zh-CN" sz="1200" spc="-5" dirty="0">
                <a:solidFill>
                  <a:srgbClr val="FF7F00"/>
                </a:solidFill>
                <a:latin typeface="Arial"/>
                <a:cs typeface="Arial"/>
              </a:rPr>
              <a:t>Pronoun</a:t>
            </a:r>
            <a:r>
              <a:rPr kumimoji="0" lang="zh-CN" altLang="en-US" sz="1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1200" b="0" i="0" u="none" strike="noStrike" kern="1200" cap="none" spc="-5" normalizeH="0" baseline="0" noProof="0" dirty="0">
                <a:ln>
                  <a:noFill/>
                </a:ln>
                <a:solidFill>
                  <a:srgbClr val="FF7F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Arial"/>
              </a:rPr>
              <a:t> </a:t>
            </a:r>
            <a:r>
              <a:rPr lang="en-US" sz="1200" i="1" spc="-15" dirty="0">
                <a:latin typeface="Arial"/>
                <a:cs typeface="Arial"/>
              </a:rPr>
              <a:t>we, </a:t>
            </a:r>
            <a:r>
              <a:rPr lang="en-US" sz="1200" i="1" spc="-5" dirty="0">
                <a:latin typeface="Arial"/>
                <a:cs typeface="Arial"/>
              </a:rPr>
              <a:t>him, I, </a:t>
            </a:r>
            <a:r>
              <a:rPr lang="en-US" sz="1200" i="1" spc="-35" dirty="0">
                <a:latin typeface="Arial"/>
                <a:cs typeface="Arial"/>
              </a:rPr>
              <a:t>they, </a:t>
            </a:r>
            <a:r>
              <a:rPr lang="en-US" sz="1200" i="1" spc="-10" dirty="0">
                <a:latin typeface="Arial"/>
                <a:cs typeface="Arial"/>
              </a:rPr>
              <a:t>us, </a:t>
            </a:r>
            <a:r>
              <a:rPr lang="en-US" sz="1200" i="1" spc="-20" dirty="0">
                <a:latin typeface="Arial"/>
                <a:cs typeface="Arial"/>
              </a:rPr>
              <a:t>her,</a:t>
            </a:r>
            <a:r>
              <a:rPr lang="en-US" sz="1200" i="1" spc="80" dirty="0">
                <a:latin typeface="Arial"/>
                <a:cs typeface="Arial"/>
              </a:rPr>
              <a:t> </a:t>
            </a:r>
            <a:r>
              <a:rPr lang="en-US" sz="1200" i="1" spc="-5" dirty="0">
                <a:latin typeface="Arial"/>
                <a:cs typeface="Arial"/>
              </a:rPr>
              <a:t>its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42401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          词汇范畴与功能范畴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47100"/>
            <a:ext cx="3536950" cy="191571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3716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0" dirty="0">
                <a:latin typeface="Arial"/>
                <a:cs typeface="Arial"/>
              </a:rPr>
              <a:t>词汇范畴基本上都是</a:t>
            </a:r>
            <a:r>
              <a:rPr lang="zh-CN" altLang="en-US" sz="1400" spc="10" dirty="0">
                <a:solidFill>
                  <a:srgbClr val="FF0000"/>
                </a:solidFill>
                <a:latin typeface="Arial"/>
                <a:cs typeface="Arial"/>
              </a:rPr>
              <a:t>开放范畴</a:t>
            </a:r>
            <a:r>
              <a:rPr lang="zh-CN" altLang="en-US" sz="1400" spc="10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open  categories</a:t>
            </a:r>
            <a:r>
              <a:rPr lang="zh-CN" altLang="en-US" sz="1400" spc="10" dirty="0">
                <a:latin typeface="Arial"/>
                <a:cs typeface="Arial"/>
              </a:rPr>
              <a:t>），也就是说，很容易构造出属于这些范畴的新词（例如</a:t>
            </a:r>
            <a:r>
              <a:rPr lang="en-US" altLang="zh-CN" sz="1400" i="1" dirty="0">
                <a:latin typeface="Arial"/>
                <a:cs typeface="Arial"/>
              </a:rPr>
              <a:t>iPod</a:t>
            </a:r>
            <a:r>
              <a:rPr lang="en-US" altLang="zh-CN" sz="1400" dirty="0">
                <a:latin typeface="Arial"/>
                <a:cs typeface="Arial"/>
              </a:rPr>
              <a:t>,  </a:t>
            </a:r>
            <a:r>
              <a:rPr lang="en-US" altLang="zh-CN" sz="1400" i="1" spc="15" dirty="0">
                <a:latin typeface="Arial"/>
                <a:cs typeface="Arial"/>
              </a:rPr>
              <a:t>google</a:t>
            </a:r>
            <a:r>
              <a:rPr lang="en-US" altLang="zh-CN" sz="1400" spc="15" dirty="0">
                <a:latin typeface="Arial"/>
                <a:cs typeface="Arial"/>
              </a:rPr>
              <a:t>, or </a:t>
            </a:r>
            <a:r>
              <a:rPr lang="en-US" altLang="zh-CN" sz="1400" i="1" spc="15" dirty="0">
                <a:latin typeface="Arial"/>
                <a:cs typeface="Arial"/>
              </a:rPr>
              <a:t>defriend</a:t>
            </a:r>
            <a:r>
              <a:rPr lang="en-US" altLang="zh-CN" sz="1400" i="1" spc="-280" dirty="0">
                <a:latin typeface="Arial"/>
                <a:cs typeface="Arial"/>
              </a:rPr>
              <a:t> </a:t>
            </a:r>
            <a:r>
              <a:rPr lang="zh-CN" altLang="en-US" sz="1400" spc="10" dirty="0">
                <a:latin typeface="Arial"/>
                <a:cs typeface="Arial"/>
              </a:rPr>
              <a:t>）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功能范畴则是</a:t>
            </a:r>
            <a:r>
              <a:rPr lang="zh-CN" altLang="en-US" sz="1400" spc="15" dirty="0">
                <a:solidFill>
                  <a:srgbClr val="FF0000"/>
                </a:solidFill>
                <a:latin typeface="Arial"/>
                <a:cs typeface="Arial"/>
              </a:rPr>
              <a:t>封闭范畴</a:t>
            </a:r>
            <a:r>
              <a:rPr lang="zh-CN" altLang="en-US" sz="1400" spc="15" dirty="0">
                <a:latin typeface="Arial"/>
                <a:cs typeface="Arial"/>
              </a:rPr>
              <a:t>（</a:t>
            </a:r>
            <a:r>
              <a:rPr lang="en-US" altLang="zh-CN" sz="1400" spc="15" dirty="0">
                <a:solidFill>
                  <a:srgbClr val="FF0000"/>
                </a:solidFill>
                <a:latin typeface="Arial"/>
                <a:cs typeface="Arial"/>
              </a:rPr>
              <a:t>closed categories</a:t>
            </a:r>
            <a:r>
              <a:rPr lang="zh-CN" altLang="en-US" sz="1400" spc="15" dirty="0">
                <a:latin typeface="Arial"/>
                <a:cs typeface="Arial"/>
              </a:rPr>
              <a:t>），也就是说，很难构造出属于这些范畴的新词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210"/>
              </a:spcBef>
            </a:pPr>
            <a:r>
              <a:rPr lang="zh-CN" altLang="en-US" spc="-5" dirty="0"/>
              <a:t>          词汇范畴与功能范畴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47294" y="946477"/>
            <a:ext cx="3890645" cy="1480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9209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词汇性词语的意义往往很具体，容易把握；这些词往往指称基本概念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lang="zh-CN" altLang="en-US" sz="1400" spc="15" dirty="0">
                <a:latin typeface="Arial"/>
                <a:cs typeface="Arial"/>
              </a:rPr>
              <a:t>功能性词语的意义往往很抽象，很难用更简单的英语词来解释（</a:t>
            </a:r>
            <a:r>
              <a:rPr lang="en-US" altLang="zh-CN" sz="1400" spc="15" dirty="0">
                <a:latin typeface="Arial"/>
                <a:cs typeface="Arial"/>
              </a:rPr>
              <a:t>paraphrase</a:t>
            </a:r>
            <a:r>
              <a:rPr lang="zh-CN" altLang="en-US" sz="1400" spc="15" dirty="0">
                <a:latin typeface="Arial"/>
                <a:cs typeface="Arial"/>
              </a:rPr>
              <a:t>），这些词指称的不是概念，而是联接概念的方式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1130"/>
            <a:ext cx="44049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885825" algn="l"/>
                <a:tab pos="2042795" algn="l"/>
                <a:tab pos="3197225" algn="l"/>
                <a:tab pos="3909695" algn="l"/>
              </a:tabLst>
            </a:pPr>
            <a:r>
              <a:rPr sz="600" spc="-5" dirty="0">
                <a:solidFill>
                  <a:srgbClr val="04064C"/>
                </a:solidFill>
                <a:latin typeface="Arial"/>
                <a:cs typeface="Arial"/>
              </a:rPr>
              <a:t>Categories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Sentence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structure	Constituency</a:t>
            </a:r>
            <a:r>
              <a:rPr sz="600" spc="15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Tests	</a:t>
            </a:r>
            <a:r>
              <a:rPr sz="600" spc="-5" dirty="0">
                <a:solidFill>
                  <a:srgbClr val="806335"/>
                </a:solidFill>
                <a:latin typeface="Arial"/>
                <a:cs typeface="Arial"/>
              </a:rPr>
              <a:t>PSRs	Drawing</a:t>
            </a:r>
            <a:r>
              <a:rPr sz="600" spc="-50" dirty="0">
                <a:solidFill>
                  <a:srgbClr val="806335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06335"/>
                </a:solidFill>
                <a:latin typeface="Arial"/>
                <a:cs typeface="Arial"/>
              </a:rPr>
              <a:t>Trees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54825"/>
            <a:ext cx="4608195" cy="353060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2667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210"/>
              </a:spcBef>
            </a:pPr>
            <a:r>
              <a:rPr lang="zh-CN" altLang="en-US" spc="-15" dirty="0"/>
              <a:t>摘自</a:t>
            </a:r>
            <a:r>
              <a:rPr spc="-15" dirty="0"/>
              <a:t> </a:t>
            </a:r>
            <a:r>
              <a:rPr i="1" spc="-5" dirty="0">
                <a:latin typeface="Arial"/>
                <a:cs typeface="Arial"/>
              </a:rPr>
              <a:t>Jabberwocky</a:t>
            </a:r>
            <a:r>
              <a:rPr spc="-5" dirty="0"/>
              <a:t>, </a:t>
            </a:r>
            <a:r>
              <a:rPr spc="-15" dirty="0"/>
              <a:t>by </a:t>
            </a:r>
            <a:r>
              <a:rPr spc="5" dirty="0"/>
              <a:t>L. Carroll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830399"/>
            <a:ext cx="3854450" cy="22701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lang="zh-CN" altLang="en-US" sz="1400" spc="15" dirty="0">
                <a:latin typeface="Arial"/>
                <a:cs typeface="Arial"/>
              </a:rPr>
              <a:t>这些无意义的词属于什么范畴？名词、形容词</a:t>
            </a:r>
            <a:r>
              <a:rPr lang="en-US" altLang="zh-CN" sz="1400" spc="15" dirty="0">
                <a:latin typeface="Arial"/>
                <a:cs typeface="Arial"/>
              </a:rPr>
              <a:t>……</a:t>
            </a:r>
            <a:r>
              <a:rPr lang="zh-CN" altLang="en-US" sz="1400" spc="15" dirty="0">
                <a:latin typeface="Arial"/>
                <a:cs typeface="Arial"/>
              </a:rPr>
              <a:t>？属于词汇范畴还是功能范畴？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Arial"/>
              <a:cs typeface="Arial"/>
            </a:endParaRPr>
          </a:p>
          <a:p>
            <a:pPr marL="368935" marR="829944">
              <a:lnSpc>
                <a:spcPct val="100800"/>
              </a:lnSpc>
            </a:pPr>
            <a:r>
              <a:rPr sz="1400" i="1" spc="-25" dirty="0">
                <a:latin typeface="Arial"/>
                <a:cs typeface="Arial"/>
              </a:rPr>
              <a:t>‘Twas </a:t>
            </a:r>
            <a:r>
              <a:rPr sz="1400" i="1" spc="10" dirty="0">
                <a:latin typeface="Arial"/>
                <a:cs typeface="Arial"/>
              </a:rPr>
              <a:t>brillig, </a:t>
            </a:r>
            <a:r>
              <a:rPr sz="1400" i="1" spc="15" dirty="0">
                <a:latin typeface="Arial"/>
                <a:cs typeface="Arial"/>
              </a:rPr>
              <a:t>and the </a:t>
            </a:r>
            <a:r>
              <a:rPr sz="1400" i="1" spc="5" dirty="0">
                <a:latin typeface="Arial"/>
                <a:cs typeface="Arial"/>
              </a:rPr>
              <a:t>slithy </a:t>
            </a:r>
            <a:r>
              <a:rPr sz="1400" i="1" dirty="0">
                <a:latin typeface="Arial"/>
                <a:cs typeface="Arial"/>
              </a:rPr>
              <a:t>toves  </a:t>
            </a:r>
            <a:r>
              <a:rPr sz="1400" i="1" spc="15" dirty="0">
                <a:latin typeface="Arial"/>
                <a:cs typeface="Arial"/>
              </a:rPr>
              <a:t>Did gyre and </a:t>
            </a:r>
            <a:r>
              <a:rPr sz="1400" i="1" spc="10" dirty="0">
                <a:latin typeface="Arial"/>
                <a:cs typeface="Arial"/>
              </a:rPr>
              <a:t>gimble in </a:t>
            </a:r>
            <a:r>
              <a:rPr sz="1400" i="1" spc="15" dirty="0">
                <a:latin typeface="Arial"/>
                <a:cs typeface="Arial"/>
              </a:rPr>
              <a:t>the</a:t>
            </a:r>
            <a:r>
              <a:rPr sz="1400" i="1" spc="-75" dirty="0">
                <a:latin typeface="Arial"/>
                <a:cs typeface="Arial"/>
              </a:rPr>
              <a:t> </a:t>
            </a:r>
            <a:r>
              <a:rPr sz="1400" i="1" spc="10" dirty="0">
                <a:latin typeface="Arial"/>
                <a:cs typeface="Arial"/>
              </a:rPr>
              <a:t>wabe;  All </a:t>
            </a:r>
            <a:r>
              <a:rPr sz="1400" i="1" spc="15" dirty="0">
                <a:latin typeface="Arial"/>
                <a:cs typeface="Arial"/>
              </a:rPr>
              <a:t>mimsy </a:t>
            </a:r>
            <a:r>
              <a:rPr sz="1400" i="1" spc="10" dirty="0">
                <a:latin typeface="Arial"/>
                <a:cs typeface="Arial"/>
              </a:rPr>
              <a:t>were </a:t>
            </a:r>
            <a:r>
              <a:rPr sz="1400" i="1" spc="15" dirty="0">
                <a:latin typeface="Arial"/>
                <a:cs typeface="Arial"/>
              </a:rPr>
              <a:t>the </a:t>
            </a:r>
            <a:r>
              <a:rPr sz="1400" i="1" spc="5" dirty="0">
                <a:latin typeface="Arial"/>
                <a:cs typeface="Arial"/>
              </a:rPr>
              <a:t>borogoves,  </a:t>
            </a:r>
            <a:r>
              <a:rPr sz="1400" i="1" spc="20" dirty="0">
                <a:latin typeface="Arial"/>
                <a:cs typeface="Arial"/>
              </a:rPr>
              <a:t>And </a:t>
            </a:r>
            <a:r>
              <a:rPr sz="1400" i="1" spc="15" dirty="0">
                <a:latin typeface="Arial"/>
                <a:cs typeface="Arial"/>
              </a:rPr>
              <a:t>the </a:t>
            </a:r>
            <a:r>
              <a:rPr sz="1400" i="1" spc="20" dirty="0">
                <a:latin typeface="Arial"/>
                <a:cs typeface="Arial"/>
              </a:rPr>
              <a:t>mome </a:t>
            </a:r>
            <a:r>
              <a:rPr sz="1400" i="1" spc="10" dirty="0">
                <a:latin typeface="Arial"/>
                <a:cs typeface="Arial"/>
              </a:rPr>
              <a:t>raths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10" dirty="0">
                <a:latin typeface="Arial"/>
                <a:cs typeface="Arial"/>
              </a:rPr>
              <a:t>outgrabe.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lang="zh-CN" altLang="en-US" sz="1400" spc="10" dirty="0">
                <a:latin typeface="Arial"/>
                <a:cs typeface="Arial"/>
              </a:rPr>
              <a:t>如何判断？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3335</Words>
  <Application>Microsoft Office PowerPoint</Application>
  <PresentationFormat>自定义</PresentationFormat>
  <Paragraphs>486</Paragraphs>
  <Slides>55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等线</vt:lpstr>
      <vt:lpstr>Arial</vt:lpstr>
      <vt:lpstr>Calibri</vt:lpstr>
      <vt:lpstr>Office Theme</vt:lpstr>
      <vt:lpstr>句法学导论</vt:lpstr>
      <vt:lpstr>句法</vt:lpstr>
      <vt:lpstr>         句法范畴</vt:lpstr>
      <vt:lpstr>词类 vs. 语法关系</vt:lpstr>
      <vt:lpstr>       词汇范畴</vt:lpstr>
      <vt:lpstr>          功能范畴</vt:lpstr>
      <vt:lpstr>          词汇范畴与功能范畴</vt:lpstr>
      <vt:lpstr>          词汇范畴与功能范畴</vt:lpstr>
      <vt:lpstr>摘自 Jabberwocky, by L. Carroll</vt:lpstr>
      <vt:lpstr>给词汇范畴下定义</vt:lpstr>
      <vt:lpstr>                词汇范畴作为等价类</vt:lpstr>
      <vt:lpstr>PowerPoint 演示文稿</vt:lpstr>
      <vt:lpstr>      互相替换性</vt:lpstr>
      <vt:lpstr>        分布框架</vt:lpstr>
      <vt:lpstr>范畴与形态学</vt:lpstr>
      <vt:lpstr>树状图</vt:lpstr>
      <vt:lpstr>树状图</vt:lpstr>
      <vt:lpstr>组构成分</vt:lpstr>
      <vt:lpstr>短语</vt:lpstr>
      <vt:lpstr>      短语的范畴</vt:lpstr>
      <vt:lpstr>        成分测试</vt:lpstr>
      <vt:lpstr>问题</vt:lpstr>
      <vt:lpstr>               常见的成分测试</vt:lpstr>
      <vt:lpstr>        代名化</vt:lpstr>
      <vt:lpstr>        代名化</vt:lpstr>
      <vt:lpstr>非组构成分</vt:lpstr>
      <vt:lpstr>独立法；句子片段测试</vt:lpstr>
      <vt:lpstr>并列法</vt:lpstr>
      <vt:lpstr>并列法</vt:lpstr>
      <vt:lpstr>位移法</vt:lpstr>
      <vt:lpstr>       主题位移作为一种成分测试</vt:lpstr>
      <vt:lpstr>分裂句</vt:lpstr>
      <vt:lpstr>句法与词库</vt:lpstr>
      <vt:lpstr>树形图与规则</vt:lpstr>
      <vt:lpstr>短语结构规则（PSR）</vt:lpstr>
      <vt:lpstr>    中心语和修饰语</vt:lpstr>
      <vt:lpstr>其他短语结构规则</vt:lpstr>
      <vt:lpstr>向心构式</vt:lpstr>
      <vt:lpstr>   选择性的组构成分</vt:lpstr>
      <vt:lpstr>括号</vt:lpstr>
      <vt:lpstr>形容词</vt:lpstr>
      <vt:lpstr>PowerPoint 演示文稿</vt:lpstr>
      <vt:lpstr>关于NP的修订版PSR</vt:lpstr>
      <vt:lpstr>PowerPoint 演示文稿</vt:lpstr>
      <vt:lpstr>前述PSR小结</vt:lpstr>
      <vt:lpstr>       中心语、附接语和补语</vt:lpstr>
      <vt:lpstr>附接语 vs. 补语</vt:lpstr>
      <vt:lpstr>回到成分测试</vt:lpstr>
      <vt:lpstr>         代名化</vt:lpstr>
      <vt:lpstr>并列</vt:lpstr>
      <vt:lpstr>包含并列的树形图</vt:lpstr>
      <vt:lpstr>          画树形图的一般步骤</vt:lpstr>
      <vt:lpstr>自上而下的方案</vt:lpstr>
      <vt:lpstr>Pandas from China</vt:lpstr>
      <vt:lpstr>自下而上的方案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句法学导论</dc:title>
  <cp:lastModifiedBy>邓 图迅</cp:lastModifiedBy>
  <cp:revision>16</cp:revision>
  <dcterms:created xsi:type="dcterms:W3CDTF">2022-10-15T08:15:55Z</dcterms:created>
  <dcterms:modified xsi:type="dcterms:W3CDTF">2022-10-19T02:46:02Z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