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251" d="100"/>
          <a:sy n="251" d="100"/>
        </p:scale>
        <p:origin x="137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62405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55600"/>
          </a:xfrm>
          <a:custGeom>
            <a:avLst/>
            <a:gdLst/>
            <a:ahLst/>
            <a:cxnLst/>
            <a:rect l="l" t="t" r="r" b="b"/>
            <a:pathLst>
              <a:path w="4608195" h="355600">
                <a:moveTo>
                  <a:pt x="4608004" y="0"/>
                </a:moveTo>
                <a:lnTo>
                  <a:pt x="0" y="0"/>
                </a:lnTo>
                <a:lnTo>
                  <a:pt x="0" y="355180"/>
                </a:lnTo>
                <a:lnTo>
                  <a:pt x="4608004" y="355180"/>
                </a:lnTo>
                <a:lnTo>
                  <a:pt x="4608004" y="0"/>
                </a:lnTo>
                <a:close/>
              </a:path>
            </a:pathLst>
          </a:custGeom>
          <a:solidFill>
            <a:srgbClr val="FCBB0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94" y="1203895"/>
            <a:ext cx="618490" cy="363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85" y="909433"/>
            <a:ext cx="3854729" cy="746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shang.ca/syntree/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0020" y="892175"/>
            <a:ext cx="3888104" cy="265457"/>
          </a:xfrm>
          <a:prstGeom prst="rect">
            <a:avLst/>
          </a:prstGeom>
          <a:solidFill>
            <a:srgbClr val="FCBB06"/>
          </a:solidFill>
        </p:spPr>
        <p:txBody>
          <a:bodyPr vert="horz" wrap="square" lIns="0" tIns="49530" rIns="0" bIns="0" rtlCol="0">
            <a:spAutoFit/>
          </a:bodyPr>
          <a:lstStyle/>
          <a:p>
            <a:pPr marL="366395">
              <a:lnSpc>
                <a:spcPct val="100000"/>
              </a:lnSpc>
              <a:spcBef>
                <a:spcPts val="390"/>
              </a:spcBef>
            </a:pPr>
            <a:r>
              <a:rPr lang="zh-CN" altLang="en-US" sz="1400" spc="10" dirty="0">
                <a:solidFill>
                  <a:srgbClr val="04064C"/>
                </a:solidFill>
                <a:latin typeface="Georgia"/>
                <a:cs typeface="Georgia"/>
              </a:rPr>
              <a:t>                           </a:t>
            </a:r>
            <a:r>
              <a:rPr lang="en-US" altLang="zh-CN" sz="1400" spc="10" dirty="0">
                <a:solidFill>
                  <a:srgbClr val="04064C"/>
                </a:solidFill>
                <a:latin typeface="Georgia"/>
                <a:cs typeface="Georgia"/>
              </a:rPr>
              <a:t>X</a:t>
            </a:r>
            <a:r>
              <a:rPr lang="zh-CN" altLang="en-US" sz="1400" spc="10" dirty="0">
                <a:solidFill>
                  <a:srgbClr val="04064C"/>
                </a:solidFill>
                <a:latin typeface="Georgia"/>
                <a:cs typeface="Georgia"/>
              </a:rPr>
              <a:t>标杆理论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3042" y="1487841"/>
            <a:ext cx="1242060" cy="834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spc="55" dirty="0">
                <a:latin typeface="PMingLiU"/>
                <a:cs typeface="PMingLiU"/>
              </a:rPr>
              <a:t>Anqi</a:t>
            </a:r>
            <a:r>
              <a:rPr sz="1100" spc="65" dirty="0">
                <a:latin typeface="PMingLiU"/>
                <a:cs typeface="PMingLiU"/>
              </a:rPr>
              <a:t> Zhang</a:t>
            </a:r>
            <a:endParaRPr sz="1100" dirty="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 dirty="0">
              <a:latin typeface="PMingLiU"/>
              <a:cs typeface="PMingLiU"/>
            </a:endParaRPr>
          </a:p>
          <a:p>
            <a:pPr marL="635" algn="ctr">
              <a:lnSpc>
                <a:spcPct val="100000"/>
              </a:lnSpc>
            </a:pPr>
            <a:r>
              <a:rPr sz="800" spc="10" dirty="0">
                <a:latin typeface="Georgia"/>
                <a:cs typeface="Georgia"/>
              </a:rPr>
              <a:t>Nanjing</a:t>
            </a:r>
            <a:r>
              <a:rPr sz="800" spc="75" dirty="0">
                <a:latin typeface="Georgia"/>
                <a:cs typeface="Georgia"/>
              </a:rPr>
              <a:t> </a:t>
            </a:r>
            <a:r>
              <a:rPr sz="800" spc="10" dirty="0">
                <a:latin typeface="Georgia"/>
                <a:cs typeface="Georgia"/>
              </a:rPr>
              <a:t>University</a:t>
            </a:r>
            <a:endParaRPr sz="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 dirty="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1100" spc="50" dirty="0">
                <a:latin typeface="PMingLiU"/>
                <a:cs typeface="PMingLiU"/>
              </a:rPr>
              <a:t>November </a:t>
            </a:r>
            <a:r>
              <a:rPr lang="en-US" sz="1100" spc="70" dirty="0">
                <a:latin typeface="PMingLiU"/>
                <a:cs typeface="PMingLiU"/>
              </a:rPr>
              <a:t>4</a:t>
            </a:r>
            <a:r>
              <a:rPr sz="1100" spc="70" dirty="0">
                <a:latin typeface="PMingLiU"/>
                <a:cs typeface="PMingLiU"/>
              </a:rPr>
              <a:t>th,</a:t>
            </a:r>
            <a:r>
              <a:rPr sz="1100" spc="60" dirty="0">
                <a:latin typeface="PMingLiU"/>
                <a:cs typeface="PMingLiU"/>
              </a:rPr>
              <a:t> </a:t>
            </a:r>
            <a:r>
              <a:rPr sz="1100" spc="25" dirty="0">
                <a:latin typeface="PMingLiU"/>
                <a:cs typeface="PMingLiU"/>
              </a:rPr>
              <a:t>202</a:t>
            </a:r>
            <a:r>
              <a:rPr lang="en-US" sz="1100" spc="25" dirty="0">
                <a:latin typeface="PMingLiU"/>
                <a:cs typeface="PMingLiU"/>
              </a:rPr>
              <a:t>2</a:t>
            </a:r>
            <a:endParaRPr sz="1100" dirty="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99" y="62405"/>
            <a:ext cx="350514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110" dirty="0">
                <a:solidFill>
                  <a:srgbClr val="04064C"/>
                </a:solidFill>
                <a:latin typeface="Georgia"/>
                <a:cs typeface="Georgia"/>
              </a:rPr>
              <a:t>动词短语（</a:t>
            </a:r>
            <a:r>
              <a:rPr lang="en-US" altLang="zh-CN" sz="1400" spc="110" dirty="0">
                <a:solidFill>
                  <a:srgbClr val="04064C"/>
                </a:solidFill>
                <a:latin typeface="Georgia"/>
                <a:cs typeface="Georgia"/>
              </a:rPr>
              <a:t>VP</a:t>
            </a:r>
            <a:r>
              <a:rPr lang="zh-CN" altLang="en-US" sz="1400" spc="110" dirty="0">
                <a:solidFill>
                  <a:srgbClr val="04064C"/>
                </a:solidFill>
                <a:latin typeface="Georgia"/>
                <a:cs typeface="Georgia"/>
              </a:rPr>
              <a:t>）的</a:t>
            </a:r>
            <a:r>
              <a:rPr lang="en-US" altLang="zh-CN" sz="1400" spc="110" dirty="0">
                <a:solidFill>
                  <a:srgbClr val="04064C"/>
                </a:solidFill>
                <a:latin typeface="Georgia"/>
                <a:cs typeface="Georgia"/>
              </a:rPr>
              <a:t>X</a:t>
            </a:r>
            <a:r>
              <a:rPr lang="zh-CN" altLang="en-US" sz="1400" spc="110" dirty="0">
                <a:solidFill>
                  <a:srgbClr val="04064C"/>
                </a:solidFill>
                <a:latin typeface="Georgia"/>
                <a:cs typeface="Georgia"/>
              </a:rPr>
              <a:t>标杆树状图</a:t>
            </a:r>
            <a:endParaRPr sz="1100" dirty="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2410" y="1366963"/>
            <a:ext cx="3740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95" dirty="0">
                <a:latin typeface="PMingLiU"/>
                <a:cs typeface="PMingLiU"/>
              </a:rPr>
              <a:t>AdvP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9552" y="2126118"/>
            <a:ext cx="279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0" dirty="0">
                <a:latin typeface="PMingLiU"/>
                <a:cs typeface="PMingLiU"/>
              </a:rPr>
              <a:t>Adv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1437" y="2505696"/>
            <a:ext cx="3956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latin typeface="PMingLiU"/>
                <a:cs typeface="PMingLiU"/>
              </a:rPr>
              <a:t>sl</a:t>
            </a:r>
            <a:r>
              <a:rPr sz="1100" spc="-5" dirty="0">
                <a:latin typeface="PMingLiU"/>
                <a:cs typeface="PMingLiU"/>
              </a:rPr>
              <a:t>o</a:t>
            </a:r>
            <a:r>
              <a:rPr sz="1100" spc="35" dirty="0">
                <a:latin typeface="PMingLiU"/>
                <a:cs typeface="PMingLiU"/>
              </a:rPr>
              <a:t>wly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89252" y="2326071"/>
            <a:ext cx="0" cy="186055"/>
          </a:xfrm>
          <a:custGeom>
            <a:avLst/>
            <a:gdLst/>
            <a:ahLst/>
            <a:cxnLst/>
            <a:rect l="l" t="t" r="r" b="b"/>
            <a:pathLst>
              <a:path h="186055">
                <a:moveTo>
                  <a:pt x="0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89252" y="1946494"/>
            <a:ext cx="0" cy="186055"/>
          </a:xfrm>
          <a:custGeom>
            <a:avLst/>
            <a:gdLst/>
            <a:ahLst/>
            <a:cxnLst/>
            <a:rect l="l" t="t" r="r" b="b"/>
            <a:pathLst>
              <a:path h="186055">
                <a:moveTo>
                  <a:pt x="0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89252" y="1566916"/>
            <a:ext cx="0" cy="186055"/>
          </a:xfrm>
          <a:custGeom>
            <a:avLst/>
            <a:gdLst/>
            <a:ahLst/>
            <a:cxnLst/>
            <a:rect l="l" t="t" r="r" b="b"/>
            <a:pathLst>
              <a:path h="186055">
                <a:moveTo>
                  <a:pt x="0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3884" y="1746571"/>
            <a:ext cx="1114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3855" algn="l"/>
                <a:tab pos="808990" algn="l"/>
              </a:tabLst>
            </a:pPr>
            <a:r>
              <a:rPr sz="1100" spc="70" dirty="0">
                <a:latin typeface="PMingLiU"/>
                <a:cs typeface="PMingLiU"/>
              </a:rPr>
              <a:t>V	</a:t>
            </a:r>
            <a:r>
              <a:rPr sz="1100" spc="114" dirty="0">
                <a:latin typeface="PMingLiU"/>
                <a:cs typeface="PMingLiU"/>
              </a:rPr>
              <a:t>NP	</a:t>
            </a:r>
            <a:r>
              <a:rPr sz="1100" spc="-145" dirty="0">
                <a:latin typeface="PMingLiU"/>
                <a:cs typeface="PMingLiU"/>
              </a:rPr>
              <a:t>Adv’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4133" y="1366985"/>
            <a:ext cx="16827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65" dirty="0">
                <a:latin typeface="PMingLiU"/>
                <a:cs typeface="PMingLiU"/>
              </a:rPr>
              <a:t>V</a:t>
            </a:r>
            <a:endParaRPr sz="1100" dirty="0">
              <a:latin typeface="PMingLiU"/>
              <a:cs typeface="PMingLiU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2865" y="2505718"/>
            <a:ext cx="12953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0" dirty="0">
                <a:latin typeface="PMingLiU"/>
                <a:cs typeface="PMingLiU"/>
              </a:rPr>
              <a:t>N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5857" y="2885295"/>
            <a:ext cx="4032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5" dirty="0">
                <a:latin typeface="PMingLiU"/>
                <a:cs typeface="PMingLiU"/>
              </a:rPr>
              <a:t>apples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97521" y="2705672"/>
            <a:ext cx="0" cy="186055"/>
          </a:xfrm>
          <a:custGeom>
            <a:avLst/>
            <a:gdLst/>
            <a:ahLst/>
            <a:cxnLst/>
            <a:rect l="l" t="t" r="r" b="b"/>
            <a:pathLst>
              <a:path h="186055">
                <a:moveTo>
                  <a:pt x="0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7521" y="2326094"/>
            <a:ext cx="0" cy="187960"/>
          </a:xfrm>
          <a:custGeom>
            <a:avLst/>
            <a:gdLst/>
            <a:ahLst/>
            <a:cxnLst/>
            <a:rect l="l" t="t" r="r" b="b"/>
            <a:pathLst>
              <a:path h="187960">
                <a:moveTo>
                  <a:pt x="0" y="0"/>
                </a:moveTo>
                <a:lnTo>
                  <a:pt x="0" y="18749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7521" y="1946516"/>
            <a:ext cx="0" cy="186055"/>
          </a:xfrm>
          <a:custGeom>
            <a:avLst/>
            <a:gdLst/>
            <a:ahLst/>
            <a:cxnLst/>
            <a:rect l="l" t="t" r="r" b="b"/>
            <a:pathLst>
              <a:path h="186055">
                <a:moveTo>
                  <a:pt x="0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93472" y="2126148"/>
            <a:ext cx="5880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32434" algn="l"/>
              </a:tabLst>
            </a:pPr>
            <a:r>
              <a:rPr sz="1100" spc="80" dirty="0">
                <a:latin typeface="PMingLiU"/>
                <a:cs typeface="PMingLiU"/>
              </a:rPr>
              <a:t>eat	</a:t>
            </a:r>
            <a:r>
              <a:rPr sz="1100" spc="-365" dirty="0">
                <a:latin typeface="PMingLiU"/>
                <a:cs typeface="PMingLiU"/>
              </a:rPr>
              <a:t>N’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8539" y="1946524"/>
            <a:ext cx="0" cy="197485"/>
          </a:xfrm>
          <a:custGeom>
            <a:avLst/>
            <a:gdLst/>
            <a:ahLst/>
            <a:cxnLst/>
            <a:rect l="l" t="t" r="r" b="b"/>
            <a:pathLst>
              <a:path h="197485">
                <a:moveTo>
                  <a:pt x="0" y="0"/>
                </a:moveTo>
                <a:lnTo>
                  <a:pt x="0" y="196948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8535" y="1566939"/>
            <a:ext cx="399415" cy="187960"/>
          </a:xfrm>
          <a:custGeom>
            <a:avLst/>
            <a:gdLst/>
            <a:ahLst/>
            <a:cxnLst/>
            <a:rect l="l" t="t" r="r" b="b"/>
            <a:pathLst>
              <a:path w="399415" h="187960">
                <a:moveTo>
                  <a:pt x="199494" y="0"/>
                </a:moveTo>
                <a:lnTo>
                  <a:pt x="0" y="187491"/>
                </a:lnTo>
              </a:path>
              <a:path w="399415" h="187960">
                <a:moveTo>
                  <a:pt x="199494" y="0"/>
                </a:moveTo>
                <a:lnTo>
                  <a:pt x="398988" y="18749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031" y="1187339"/>
            <a:ext cx="691515" cy="186055"/>
          </a:xfrm>
          <a:custGeom>
            <a:avLst/>
            <a:gdLst/>
            <a:ahLst/>
            <a:cxnLst/>
            <a:rect l="l" t="t" r="r" b="b"/>
            <a:pathLst>
              <a:path w="691515" h="186055">
                <a:moveTo>
                  <a:pt x="345616" y="0"/>
                </a:moveTo>
                <a:lnTo>
                  <a:pt x="0" y="185952"/>
                </a:lnTo>
              </a:path>
              <a:path w="691515" h="186055">
                <a:moveTo>
                  <a:pt x="345616" y="0"/>
                </a:moveTo>
                <a:lnTo>
                  <a:pt x="691232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43647" y="807761"/>
            <a:ext cx="0" cy="186055"/>
          </a:xfrm>
          <a:custGeom>
            <a:avLst/>
            <a:gdLst/>
            <a:ahLst/>
            <a:cxnLst/>
            <a:rect l="l" t="t" r="r" b="b"/>
            <a:pathLst>
              <a:path h="186055">
                <a:moveTo>
                  <a:pt x="0" y="0"/>
                </a:moveTo>
                <a:lnTo>
                  <a:pt x="0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5A18596-3F71-19DF-F243-4585B39A9DA1}"/>
              </a:ext>
            </a:extLst>
          </p:cNvPr>
          <p:cNvSpPr txBox="1"/>
          <p:nvPr/>
        </p:nvSpPr>
        <p:spPr>
          <a:xfrm>
            <a:off x="897469" y="528663"/>
            <a:ext cx="532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-3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MingLiU"/>
                <a:ea typeface="+mn-ea"/>
                <a:cs typeface="PMingLiU"/>
              </a:rPr>
              <a:t>V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MingLiU"/>
              <a:ea typeface="+mn-ea"/>
              <a:cs typeface="PMingLiU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1EB452A7-A647-77FD-827E-EBB6A2D1F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505672"/>
            <a:ext cx="2789162" cy="268247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2405"/>
            <a:ext cx="2971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105" dirty="0">
                <a:solidFill>
                  <a:srgbClr val="04064C"/>
                </a:solidFill>
                <a:latin typeface="Georgia"/>
                <a:cs typeface="Georgia"/>
              </a:rPr>
              <a:t>形容词短语（</a:t>
            </a:r>
            <a:r>
              <a:rPr lang="en-US" altLang="zh-CN" sz="1400" spc="105" dirty="0">
                <a:solidFill>
                  <a:srgbClr val="04064C"/>
                </a:solidFill>
                <a:latin typeface="Georgia"/>
                <a:cs typeface="Georgia"/>
              </a:rPr>
              <a:t>AP</a:t>
            </a:r>
            <a:r>
              <a:rPr lang="zh-CN" altLang="en-US" sz="1400" spc="105" dirty="0">
                <a:solidFill>
                  <a:srgbClr val="04064C"/>
                </a:solidFill>
                <a:latin typeface="Georgia"/>
                <a:cs typeface="Georgia"/>
              </a:rPr>
              <a:t>）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396528"/>
            <a:ext cx="935355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14" dirty="0">
                <a:latin typeface="PMingLiU"/>
                <a:cs typeface="PMingLiU"/>
              </a:rPr>
              <a:t>AP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365" dirty="0">
                <a:latin typeface="PMingLiU"/>
                <a:cs typeface="PMingLiU"/>
              </a:rPr>
              <a:t>A’</a:t>
            </a:r>
            <a:endParaRPr sz="1100">
              <a:latin typeface="PMingLiU"/>
              <a:cs typeface="PMingLiU"/>
            </a:endParaRPr>
          </a:p>
          <a:p>
            <a:pPr marL="12700" marR="5080">
              <a:lnSpc>
                <a:spcPct val="102600"/>
              </a:lnSpc>
            </a:pPr>
            <a:r>
              <a:rPr sz="1100" spc="-365" dirty="0">
                <a:latin typeface="PMingLiU"/>
                <a:cs typeface="PMingLiU"/>
              </a:rPr>
              <a:t>A’</a:t>
            </a:r>
            <a:r>
              <a:rPr sz="1100" spc="45" dirty="0">
                <a:latin typeface="PMingLiU"/>
                <a:cs typeface="PMingLiU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spc="95" dirty="0">
                <a:latin typeface="PMingLiU"/>
                <a:cs typeface="PMingLiU"/>
              </a:rPr>
              <a:t>AdvP</a:t>
            </a:r>
            <a:r>
              <a:rPr sz="1100" spc="-15" dirty="0">
                <a:latin typeface="PMingLiU"/>
                <a:cs typeface="PMingLiU"/>
              </a:rPr>
              <a:t> </a:t>
            </a:r>
            <a:r>
              <a:rPr sz="1100" spc="-365" dirty="0">
                <a:latin typeface="PMingLiU"/>
                <a:cs typeface="PMingLiU"/>
              </a:rPr>
              <a:t>A’ </a:t>
            </a:r>
            <a:r>
              <a:rPr sz="1100" spc="-280" dirty="0">
                <a:latin typeface="PMingLiU"/>
                <a:cs typeface="PMingLiU"/>
              </a:rPr>
              <a:t> </a:t>
            </a:r>
            <a:r>
              <a:rPr sz="1100" spc="-365" dirty="0">
                <a:latin typeface="PMingLiU"/>
                <a:cs typeface="PMingLiU"/>
              </a:rPr>
              <a:t>A’</a:t>
            </a:r>
            <a:r>
              <a:rPr sz="1100" spc="55" dirty="0">
                <a:latin typeface="PMingLiU"/>
                <a:cs typeface="PMingLiU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spc="70" dirty="0">
                <a:latin typeface="PMingLiU"/>
                <a:cs typeface="PMingLiU"/>
              </a:rPr>
              <a:t>A</a:t>
            </a:r>
            <a:r>
              <a:rPr sz="1100" spc="5" dirty="0">
                <a:latin typeface="PMingLiU"/>
                <a:cs typeface="PMingLiU"/>
              </a:rPr>
              <a:t> </a:t>
            </a:r>
            <a:r>
              <a:rPr sz="1100" spc="120" dirty="0">
                <a:latin typeface="PMingLiU"/>
                <a:cs typeface="PMingLiU"/>
              </a:rPr>
              <a:t>(PP)</a:t>
            </a:r>
            <a:endParaRPr sz="1100">
              <a:latin typeface="PMingLiU"/>
              <a:cs typeface="PMingLiU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3B427C-9F0E-2E6A-659A-A14AE25AF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35" y="1128343"/>
            <a:ext cx="2377646" cy="120406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2405"/>
            <a:ext cx="28193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altLang="zh-CN" sz="1400" spc="105" dirty="0">
                <a:solidFill>
                  <a:srgbClr val="04064C"/>
                </a:solidFill>
                <a:latin typeface="Georgia"/>
                <a:cs typeface="Georgia"/>
              </a:rPr>
              <a:t>X</a:t>
            </a:r>
            <a:r>
              <a:rPr lang="zh-CN" altLang="en-US" sz="1400" spc="105" dirty="0">
                <a:solidFill>
                  <a:srgbClr val="04064C"/>
                </a:solidFill>
                <a:latin typeface="Georgia"/>
                <a:cs typeface="Georgia"/>
              </a:rPr>
              <a:t>标杆理论中的形容词短语（</a:t>
            </a:r>
            <a:r>
              <a:rPr sz="1400" spc="105" dirty="0">
                <a:solidFill>
                  <a:srgbClr val="04064C"/>
                </a:solidFill>
                <a:latin typeface="Georgia"/>
                <a:cs typeface="Georgia"/>
              </a:rPr>
              <a:t>AP</a:t>
            </a:r>
            <a:r>
              <a:rPr lang="zh-CN" altLang="en-US" sz="1400" spc="105" dirty="0">
                <a:solidFill>
                  <a:srgbClr val="04064C"/>
                </a:solidFill>
                <a:latin typeface="Georgia"/>
                <a:cs typeface="Georgia"/>
              </a:rPr>
              <a:t>）</a:t>
            </a:r>
            <a:r>
              <a:rPr sz="1400" spc="105" dirty="0">
                <a:solidFill>
                  <a:srgbClr val="04064C"/>
                </a:solidFill>
                <a:latin typeface="Georgia"/>
                <a:cs typeface="Georgia"/>
              </a:rPr>
              <a:t> 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8878" y="552601"/>
            <a:ext cx="184150" cy="4622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10" dirty="0">
                <a:latin typeface="PMingLiU"/>
                <a:cs typeface="PMingLiU"/>
              </a:rPr>
              <a:t>AP</a:t>
            </a:r>
            <a:endParaRPr sz="85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PMingLiU"/>
              <a:cs typeface="PMingLiU"/>
            </a:endParaRPr>
          </a:p>
          <a:p>
            <a:pPr marL="34925">
              <a:lnSpc>
                <a:spcPct val="100000"/>
              </a:lnSpc>
            </a:pPr>
            <a:r>
              <a:rPr sz="850" spc="-265" dirty="0">
                <a:latin typeface="PMingLiU"/>
                <a:cs typeface="PMingLiU"/>
              </a:rPr>
              <a:t>A’</a:t>
            </a:r>
            <a:endParaRPr sz="850">
              <a:latin typeface="PMingLiU"/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807" y="1159925"/>
            <a:ext cx="139700" cy="158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-265" dirty="0">
                <a:latin typeface="PMingLiU"/>
                <a:cs typeface="PMingLiU"/>
              </a:rPr>
              <a:t>A’</a:t>
            </a:r>
            <a:endParaRPr sz="850">
              <a:latin typeface="PMingLiU"/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6891" y="1463587"/>
            <a:ext cx="176530" cy="158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45" dirty="0">
                <a:latin typeface="PMingLiU"/>
                <a:cs typeface="PMingLiU"/>
              </a:rPr>
              <a:t>PP</a:t>
            </a:r>
            <a:endParaRPr sz="85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9212" y="1767249"/>
            <a:ext cx="132080" cy="158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-229" dirty="0">
                <a:latin typeface="PMingLiU"/>
                <a:cs typeface="PMingLiU"/>
              </a:rPr>
              <a:t>P’</a:t>
            </a:r>
            <a:endParaRPr sz="850">
              <a:latin typeface="PMingLiU"/>
              <a:cs typeface="PMingLiU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0482" y="2070918"/>
            <a:ext cx="410845" cy="158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38760" algn="l"/>
              </a:tabLst>
            </a:pPr>
            <a:r>
              <a:rPr sz="850" spc="145" dirty="0">
                <a:latin typeface="PMingLiU"/>
                <a:cs typeface="PMingLiU"/>
              </a:rPr>
              <a:t>P	</a:t>
            </a:r>
            <a:r>
              <a:rPr sz="850" spc="110" dirty="0">
                <a:latin typeface="PMingLiU"/>
                <a:cs typeface="PMingLiU"/>
              </a:rPr>
              <a:t>NP</a:t>
            </a:r>
            <a:endParaRPr sz="850">
              <a:latin typeface="PMingLiU"/>
              <a:cs typeface="PMingLiU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89141" y="2840738"/>
            <a:ext cx="0" cy="150495"/>
          </a:xfrm>
          <a:custGeom>
            <a:avLst/>
            <a:gdLst/>
            <a:ahLst/>
            <a:cxnLst/>
            <a:rect l="l" t="t" r="r" b="b"/>
            <a:pathLst>
              <a:path h="150494">
                <a:moveTo>
                  <a:pt x="0" y="0"/>
                </a:moveTo>
                <a:lnTo>
                  <a:pt x="0" y="149993"/>
                </a:lnTo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89141" y="2537076"/>
            <a:ext cx="0" cy="150495"/>
          </a:xfrm>
          <a:custGeom>
            <a:avLst/>
            <a:gdLst/>
            <a:ahLst/>
            <a:cxnLst/>
            <a:rect l="l" t="t" r="r" b="b"/>
            <a:pathLst>
              <a:path h="150494">
                <a:moveTo>
                  <a:pt x="0" y="0"/>
                </a:moveTo>
                <a:lnTo>
                  <a:pt x="0" y="149993"/>
                </a:lnTo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89141" y="2233414"/>
            <a:ext cx="0" cy="149225"/>
          </a:xfrm>
          <a:custGeom>
            <a:avLst/>
            <a:gdLst/>
            <a:ahLst/>
            <a:cxnLst/>
            <a:rect l="l" t="t" r="r" b="b"/>
            <a:pathLst>
              <a:path h="149225">
                <a:moveTo>
                  <a:pt x="0" y="0"/>
                </a:moveTo>
                <a:lnTo>
                  <a:pt x="0" y="148761"/>
                </a:lnTo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3563" y="2374580"/>
            <a:ext cx="467995" cy="765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67970" algn="l"/>
              </a:tabLst>
            </a:pPr>
            <a:r>
              <a:rPr sz="850" spc="15" dirty="0">
                <a:latin typeface="PMingLiU"/>
                <a:cs typeface="PMingLiU"/>
              </a:rPr>
              <a:t>of	</a:t>
            </a:r>
            <a:r>
              <a:rPr sz="850" spc="-265" dirty="0">
                <a:latin typeface="PMingLiU"/>
                <a:cs typeface="PMingLiU"/>
              </a:rPr>
              <a:t>N’</a:t>
            </a:r>
            <a:endParaRPr sz="85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PMingLiU"/>
              <a:cs typeface="PMingLiU"/>
            </a:endParaRPr>
          </a:p>
          <a:p>
            <a:pPr marL="182880" algn="ctr">
              <a:lnSpc>
                <a:spcPct val="100000"/>
              </a:lnSpc>
            </a:pPr>
            <a:r>
              <a:rPr sz="850" spc="75" dirty="0">
                <a:latin typeface="PMingLiU"/>
                <a:cs typeface="PMingLiU"/>
              </a:rPr>
              <a:t>N</a:t>
            </a:r>
            <a:endParaRPr sz="85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PMingLiU"/>
              <a:cs typeface="PMingLiU"/>
            </a:endParaRPr>
          </a:p>
          <a:p>
            <a:pPr marL="182880" algn="ctr">
              <a:lnSpc>
                <a:spcPct val="100000"/>
              </a:lnSpc>
            </a:pPr>
            <a:r>
              <a:rPr sz="850" spc="75" dirty="0">
                <a:latin typeface="PMingLiU"/>
                <a:cs typeface="PMingLiU"/>
              </a:rPr>
              <a:t>Mary</a:t>
            </a:r>
            <a:endParaRPr sz="850">
              <a:latin typeface="PMingLiU"/>
              <a:cs typeface="PMingLiU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20906" y="2233421"/>
            <a:ext cx="0" cy="149225"/>
          </a:xfrm>
          <a:custGeom>
            <a:avLst/>
            <a:gdLst/>
            <a:ahLst/>
            <a:cxnLst/>
            <a:rect l="l" t="t" r="r" b="b"/>
            <a:pathLst>
              <a:path h="149225">
                <a:moveTo>
                  <a:pt x="0" y="0"/>
                </a:moveTo>
                <a:lnTo>
                  <a:pt x="0" y="148761"/>
                </a:lnTo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20900" y="1929752"/>
            <a:ext cx="268605" cy="150495"/>
          </a:xfrm>
          <a:custGeom>
            <a:avLst/>
            <a:gdLst/>
            <a:ahLst/>
            <a:cxnLst/>
            <a:rect l="l" t="t" r="r" b="b"/>
            <a:pathLst>
              <a:path w="268605" h="150494">
                <a:moveTo>
                  <a:pt x="134118" y="0"/>
                </a:moveTo>
                <a:lnTo>
                  <a:pt x="0" y="149993"/>
                </a:lnTo>
              </a:path>
              <a:path w="268605" h="150494">
                <a:moveTo>
                  <a:pt x="134118" y="0"/>
                </a:moveTo>
                <a:lnTo>
                  <a:pt x="268236" y="149993"/>
                </a:lnTo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55019" y="1626090"/>
            <a:ext cx="0" cy="149225"/>
          </a:xfrm>
          <a:custGeom>
            <a:avLst/>
            <a:gdLst/>
            <a:ahLst/>
            <a:cxnLst/>
            <a:rect l="l" t="t" r="r" b="b"/>
            <a:pathLst>
              <a:path h="149225">
                <a:moveTo>
                  <a:pt x="0" y="0"/>
                </a:moveTo>
                <a:lnTo>
                  <a:pt x="0" y="148761"/>
                </a:lnTo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5911" y="1626096"/>
            <a:ext cx="0" cy="149225"/>
          </a:xfrm>
          <a:custGeom>
            <a:avLst/>
            <a:gdLst/>
            <a:ahLst/>
            <a:cxnLst/>
            <a:rect l="l" t="t" r="r" b="b"/>
            <a:pathLst>
              <a:path h="149225">
                <a:moveTo>
                  <a:pt x="0" y="0"/>
                </a:moveTo>
                <a:lnTo>
                  <a:pt x="0" y="148761"/>
                </a:lnTo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1946" y="1767264"/>
            <a:ext cx="573405" cy="158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47345" algn="l"/>
              </a:tabLst>
            </a:pPr>
            <a:r>
              <a:rPr sz="850" spc="70" dirty="0">
                <a:latin typeface="PMingLiU"/>
                <a:cs typeface="PMingLiU"/>
              </a:rPr>
              <a:t>Adv	</a:t>
            </a:r>
            <a:r>
              <a:rPr sz="850" spc="50" dirty="0">
                <a:latin typeface="PMingLiU"/>
                <a:cs typeface="PMingLiU"/>
              </a:rPr>
              <a:t>fond</a:t>
            </a:r>
            <a:endParaRPr sz="850">
              <a:latin typeface="PMingLiU"/>
              <a:cs typeface="PMingLiU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75909" y="1322428"/>
            <a:ext cx="379730" cy="150495"/>
          </a:xfrm>
          <a:custGeom>
            <a:avLst/>
            <a:gdLst/>
            <a:ahLst/>
            <a:cxnLst/>
            <a:rect l="l" t="t" r="r" b="b"/>
            <a:pathLst>
              <a:path w="379730" h="150494">
                <a:moveTo>
                  <a:pt x="189554" y="0"/>
                </a:moveTo>
                <a:lnTo>
                  <a:pt x="0" y="149993"/>
                </a:lnTo>
              </a:path>
              <a:path w="379730" h="150494">
                <a:moveTo>
                  <a:pt x="189554" y="0"/>
                </a:moveTo>
                <a:lnTo>
                  <a:pt x="379109" y="149993"/>
                </a:lnTo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6554" y="1463602"/>
            <a:ext cx="523875" cy="158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27355" algn="l"/>
              </a:tabLst>
            </a:pPr>
            <a:r>
              <a:rPr sz="850" spc="-100" dirty="0">
                <a:latin typeface="PMingLiU"/>
                <a:cs typeface="PMingLiU"/>
              </a:rPr>
              <a:t>Adv’	</a:t>
            </a:r>
            <a:r>
              <a:rPr sz="850" spc="75" dirty="0">
                <a:latin typeface="PMingLiU"/>
                <a:cs typeface="PMingLiU"/>
              </a:rPr>
              <a:t>A</a:t>
            </a:r>
            <a:endParaRPr sz="850">
              <a:latin typeface="PMingLiU"/>
              <a:cs typeface="PMingLiU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4232" y="1159940"/>
            <a:ext cx="304165" cy="158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90" dirty="0">
                <a:latin typeface="PMingLiU"/>
                <a:cs typeface="PMingLiU"/>
              </a:rPr>
              <a:t>AdvP</a:t>
            </a:r>
            <a:endParaRPr sz="850">
              <a:latin typeface="PMingLiU"/>
              <a:cs typeface="PMingLiU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0249" y="2070926"/>
            <a:ext cx="232410" cy="158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35" dirty="0">
                <a:latin typeface="PMingLiU"/>
                <a:cs typeface="PMingLiU"/>
              </a:rPr>
              <a:t>v</a:t>
            </a:r>
            <a:r>
              <a:rPr sz="850" spc="55" dirty="0">
                <a:latin typeface="PMingLiU"/>
                <a:cs typeface="PMingLiU"/>
              </a:rPr>
              <a:t>ery</a:t>
            </a:r>
            <a:endParaRPr sz="850">
              <a:latin typeface="PMingLiU"/>
              <a:cs typeface="PMingLiU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6246" y="1929767"/>
            <a:ext cx="0" cy="178435"/>
          </a:xfrm>
          <a:custGeom>
            <a:avLst/>
            <a:gdLst/>
            <a:ahLst/>
            <a:cxnLst/>
            <a:rect l="l" t="t" r="r" b="b"/>
            <a:pathLst>
              <a:path h="178435">
                <a:moveTo>
                  <a:pt x="0" y="0"/>
                </a:moveTo>
                <a:lnTo>
                  <a:pt x="0" y="178010"/>
                </a:lnTo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6246" y="1626105"/>
            <a:ext cx="0" cy="149225"/>
          </a:xfrm>
          <a:custGeom>
            <a:avLst/>
            <a:gdLst/>
            <a:ahLst/>
            <a:cxnLst/>
            <a:rect l="l" t="t" r="r" b="b"/>
            <a:pathLst>
              <a:path h="149225">
                <a:moveTo>
                  <a:pt x="0" y="0"/>
                </a:moveTo>
                <a:lnTo>
                  <a:pt x="0" y="148761"/>
                </a:lnTo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6246" y="1322443"/>
            <a:ext cx="0" cy="149225"/>
          </a:xfrm>
          <a:custGeom>
            <a:avLst/>
            <a:gdLst/>
            <a:ahLst/>
            <a:cxnLst/>
            <a:rect l="l" t="t" r="r" b="b"/>
            <a:pathLst>
              <a:path h="149225">
                <a:moveTo>
                  <a:pt x="0" y="0"/>
                </a:moveTo>
                <a:lnTo>
                  <a:pt x="0" y="148761"/>
                </a:lnTo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6247" y="1018766"/>
            <a:ext cx="529590" cy="149225"/>
          </a:xfrm>
          <a:custGeom>
            <a:avLst/>
            <a:gdLst/>
            <a:ahLst/>
            <a:cxnLst/>
            <a:rect l="l" t="t" r="r" b="b"/>
            <a:pathLst>
              <a:path w="529590" h="149225">
                <a:moveTo>
                  <a:pt x="264609" y="0"/>
                </a:moveTo>
                <a:lnTo>
                  <a:pt x="0" y="148761"/>
                </a:lnTo>
              </a:path>
              <a:path w="529590" h="149225">
                <a:moveTo>
                  <a:pt x="264609" y="0"/>
                </a:moveTo>
                <a:lnTo>
                  <a:pt x="529219" y="148761"/>
                </a:lnTo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0856" y="715104"/>
            <a:ext cx="0" cy="149225"/>
          </a:xfrm>
          <a:custGeom>
            <a:avLst/>
            <a:gdLst/>
            <a:ahLst/>
            <a:cxnLst/>
            <a:rect l="l" t="t" r="r" b="b"/>
            <a:pathLst>
              <a:path h="149225">
                <a:moveTo>
                  <a:pt x="0" y="0"/>
                </a:moveTo>
                <a:lnTo>
                  <a:pt x="0" y="148761"/>
                </a:lnTo>
              </a:path>
            </a:pathLst>
          </a:custGeom>
          <a:ln w="4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6BF07DA3-8E9A-0307-332F-AA8179ED4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5" y="467284"/>
            <a:ext cx="2575783" cy="275867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2405"/>
            <a:ext cx="73850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-25" dirty="0">
                <a:solidFill>
                  <a:srgbClr val="04064C"/>
                </a:solidFill>
                <a:latin typeface="Georgia"/>
                <a:cs typeface="Georgia"/>
              </a:rPr>
              <a:t>练习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7357" y="1424658"/>
            <a:ext cx="3751579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434"/>
              </a:spcBef>
              <a:buClr>
                <a:srgbClr val="04064C"/>
              </a:buClr>
              <a:buAutoNum type="arabicPeriod"/>
              <a:tabLst>
                <a:tab pos="189865" algn="l"/>
              </a:tabLst>
            </a:pPr>
            <a:r>
              <a:rPr sz="1100" spc="20" dirty="0">
                <a:latin typeface="PMingLiU"/>
                <a:cs typeface="PMingLiU"/>
              </a:rPr>
              <a:t>Slow </a:t>
            </a:r>
            <a:r>
              <a:rPr sz="1100" spc="75" dirty="0">
                <a:latin typeface="PMingLiU"/>
                <a:cs typeface="PMingLiU"/>
              </a:rPr>
              <a:t>pandas </a:t>
            </a:r>
            <a:r>
              <a:rPr sz="1100" spc="85" dirty="0">
                <a:latin typeface="PMingLiU"/>
                <a:cs typeface="PMingLiU"/>
              </a:rPr>
              <a:t>run </a:t>
            </a:r>
            <a:r>
              <a:rPr sz="1100" spc="45" dirty="0">
                <a:latin typeface="PMingLiU"/>
                <a:cs typeface="PMingLiU"/>
              </a:rPr>
              <a:t>really </a:t>
            </a:r>
            <a:r>
              <a:rPr sz="1100" spc="55" dirty="0">
                <a:latin typeface="PMingLiU"/>
                <a:cs typeface="PMingLiU"/>
              </a:rPr>
              <a:t>fast on</a:t>
            </a:r>
            <a:r>
              <a:rPr sz="1100" spc="165" dirty="0">
                <a:latin typeface="PMingLiU"/>
                <a:cs typeface="PMingLiU"/>
              </a:rPr>
              <a:t> </a:t>
            </a:r>
            <a:r>
              <a:rPr sz="1100" spc="65" dirty="0">
                <a:latin typeface="PMingLiU"/>
                <a:cs typeface="PMingLiU"/>
              </a:rPr>
              <a:t>mountains.</a:t>
            </a:r>
            <a:endParaRPr sz="1100" dirty="0">
              <a:latin typeface="PMingLiU"/>
              <a:cs typeface="PMingLiU"/>
            </a:endParaRPr>
          </a:p>
          <a:p>
            <a:pPr marL="189230" indent="-177165">
              <a:lnSpc>
                <a:spcPct val="100000"/>
              </a:lnSpc>
              <a:spcBef>
                <a:spcPts val="334"/>
              </a:spcBef>
              <a:buClr>
                <a:srgbClr val="04064C"/>
              </a:buClr>
              <a:buAutoNum type="arabicPeriod"/>
              <a:tabLst>
                <a:tab pos="189865" algn="l"/>
              </a:tabLst>
            </a:pPr>
            <a:r>
              <a:rPr sz="1100" spc="90" dirty="0">
                <a:latin typeface="PMingLiU"/>
                <a:cs typeface="PMingLiU"/>
              </a:rPr>
              <a:t>The </a:t>
            </a:r>
            <a:r>
              <a:rPr sz="1100" spc="65" dirty="0">
                <a:latin typeface="PMingLiU"/>
                <a:cs typeface="PMingLiU"/>
              </a:rPr>
              <a:t>book </a:t>
            </a:r>
            <a:r>
              <a:rPr sz="1100" spc="5" dirty="0">
                <a:latin typeface="PMingLiU"/>
                <a:cs typeface="PMingLiU"/>
              </a:rPr>
              <a:t>of </a:t>
            </a:r>
            <a:r>
              <a:rPr sz="1100" spc="15" dirty="0">
                <a:latin typeface="PMingLiU"/>
                <a:cs typeface="PMingLiU"/>
              </a:rPr>
              <a:t>flowers </a:t>
            </a:r>
            <a:r>
              <a:rPr sz="1100" spc="55" dirty="0">
                <a:latin typeface="PMingLiU"/>
                <a:cs typeface="PMingLiU"/>
              </a:rPr>
              <a:t>on </a:t>
            </a:r>
            <a:r>
              <a:rPr sz="1100" spc="80" dirty="0">
                <a:latin typeface="PMingLiU"/>
                <a:cs typeface="PMingLiU"/>
              </a:rPr>
              <a:t>the </a:t>
            </a:r>
            <a:r>
              <a:rPr sz="1100" spc="25" dirty="0">
                <a:latin typeface="PMingLiU"/>
                <a:cs typeface="PMingLiU"/>
              </a:rPr>
              <a:t>shelf </a:t>
            </a:r>
            <a:r>
              <a:rPr sz="1100" spc="20" dirty="0">
                <a:latin typeface="PMingLiU"/>
                <a:cs typeface="PMingLiU"/>
              </a:rPr>
              <a:t>is </a:t>
            </a:r>
            <a:r>
              <a:rPr sz="1100" spc="60" dirty="0">
                <a:latin typeface="PMingLiU"/>
                <a:cs typeface="PMingLiU"/>
              </a:rPr>
              <a:t>quite </a:t>
            </a:r>
            <a:r>
              <a:rPr sz="1100" spc="55" dirty="0">
                <a:latin typeface="PMingLiU"/>
                <a:cs typeface="PMingLiU"/>
              </a:rPr>
              <a:t>interesting </a:t>
            </a:r>
            <a:r>
              <a:rPr sz="1100" spc="80" dirty="0">
                <a:latin typeface="PMingLiU"/>
                <a:cs typeface="PMingLiU"/>
              </a:rPr>
              <a:t>to</a:t>
            </a:r>
            <a:r>
              <a:rPr sz="1100" spc="385" dirty="0">
                <a:latin typeface="PMingLiU"/>
                <a:cs typeface="PMingLiU"/>
              </a:rPr>
              <a:t> </a:t>
            </a:r>
            <a:r>
              <a:rPr sz="1100" spc="55" dirty="0">
                <a:latin typeface="PMingLiU"/>
                <a:cs typeface="PMingLiU"/>
              </a:rPr>
              <a:t>me.</a:t>
            </a:r>
            <a:endParaRPr sz="1100" dirty="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2405"/>
            <a:ext cx="167893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-25" dirty="0">
                <a:solidFill>
                  <a:srgbClr val="04064C"/>
                </a:solidFill>
                <a:latin typeface="Georgia"/>
                <a:cs typeface="Georgia"/>
              </a:rPr>
              <a:t>树状图在线工具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534184"/>
            <a:ext cx="17195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95" dirty="0">
                <a:latin typeface="PMingLiU"/>
                <a:cs typeface="PMingLiU"/>
                <a:hlinkClick r:id="rId2"/>
              </a:rPr>
              <a:t>https://mshang.ca/syntree/</a:t>
            </a:r>
            <a:endParaRPr sz="110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2405"/>
            <a:ext cx="1010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04064C"/>
                </a:solidFill>
                <a:latin typeface="Georgia"/>
                <a:cs typeface="Georgia"/>
              </a:rPr>
              <a:t>Slow</a:t>
            </a:r>
            <a:r>
              <a:rPr sz="1400" spc="70" dirty="0">
                <a:solidFill>
                  <a:srgbClr val="04064C"/>
                </a:solidFill>
                <a:latin typeface="Georgia"/>
                <a:cs typeface="Georgia"/>
              </a:rPr>
              <a:t> </a:t>
            </a:r>
            <a:r>
              <a:rPr sz="1400" spc="-15" dirty="0">
                <a:solidFill>
                  <a:srgbClr val="04064C"/>
                </a:solidFill>
                <a:latin typeface="Georgia"/>
                <a:cs typeface="Georgia"/>
              </a:rPr>
              <a:t>Pandas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244" y="792099"/>
            <a:ext cx="2101850" cy="21082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31241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-35" dirty="0">
                <a:solidFill>
                  <a:srgbClr val="04064C"/>
                </a:solidFill>
                <a:latin typeface="Georgia"/>
                <a:cs typeface="Georgia"/>
              </a:rPr>
              <a:t>“</a:t>
            </a:r>
            <a:r>
              <a:rPr sz="1400" spc="-35" dirty="0">
                <a:solidFill>
                  <a:srgbClr val="04064C"/>
                </a:solidFill>
                <a:latin typeface="Georgia"/>
                <a:cs typeface="Georgia"/>
              </a:rPr>
              <a:t>Slow</a:t>
            </a:r>
            <a:r>
              <a:rPr sz="1400" spc="70" dirty="0">
                <a:solidFill>
                  <a:srgbClr val="04064C"/>
                </a:solidFill>
                <a:latin typeface="Georgia"/>
                <a:cs typeface="Georgia"/>
              </a:rPr>
              <a:t> </a:t>
            </a:r>
            <a:r>
              <a:rPr sz="1400" spc="-15" dirty="0">
                <a:solidFill>
                  <a:srgbClr val="04064C"/>
                </a:solidFill>
                <a:latin typeface="Georgia"/>
                <a:cs typeface="Georgia"/>
              </a:rPr>
              <a:t>Pandas</a:t>
            </a:r>
            <a:r>
              <a:rPr lang="zh-CN" altLang="en-US" sz="1400" spc="-15" dirty="0">
                <a:solidFill>
                  <a:srgbClr val="04064C"/>
                </a:solidFill>
                <a:latin typeface="Georgia"/>
                <a:cs typeface="Georgia"/>
              </a:rPr>
              <a:t>”的短语结构规则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84427"/>
            <a:ext cx="1235710" cy="26009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464184">
              <a:lnSpc>
                <a:spcPct val="102600"/>
              </a:lnSpc>
              <a:spcBef>
                <a:spcPts val="55"/>
              </a:spcBef>
            </a:pPr>
            <a:r>
              <a:rPr sz="1100" spc="30" dirty="0">
                <a:latin typeface="PMingLiU"/>
                <a:cs typeface="PMingLiU"/>
              </a:rPr>
              <a:t>S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spc="114" dirty="0">
                <a:latin typeface="PMingLiU"/>
                <a:cs typeface="PMingLiU"/>
              </a:rPr>
              <a:t>NP</a:t>
            </a:r>
            <a:r>
              <a:rPr sz="1100" dirty="0">
                <a:latin typeface="PMingLiU"/>
                <a:cs typeface="PMingLiU"/>
              </a:rPr>
              <a:t> </a:t>
            </a:r>
            <a:r>
              <a:rPr sz="1100" spc="114" dirty="0">
                <a:latin typeface="PMingLiU"/>
                <a:cs typeface="PMingLiU"/>
              </a:rPr>
              <a:t>VP  NP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spc="-365" dirty="0">
                <a:latin typeface="PMingLiU"/>
                <a:cs typeface="PMingLiU"/>
              </a:rPr>
              <a:t>N’</a:t>
            </a:r>
            <a:endParaRPr sz="1100">
              <a:latin typeface="PMingLiU"/>
              <a:cs typeface="PMingLiU"/>
            </a:endParaRPr>
          </a:p>
          <a:p>
            <a:pPr marL="12700" marR="454659">
              <a:lnSpc>
                <a:spcPct val="102600"/>
              </a:lnSpc>
            </a:pPr>
            <a:r>
              <a:rPr sz="1100" spc="-365" dirty="0">
                <a:latin typeface="PMingLiU"/>
                <a:cs typeface="PMingLiU"/>
              </a:rPr>
              <a:t>N’</a:t>
            </a:r>
            <a:r>
              <a:rPr sz="1100" spc="45" dirty="0">
                <a:latin typeface="PMingLiU"/>
                <a:cs typeface="PMingLiU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spc="114" dirty="0">
                <a:latin typeface="PMingLiU"/>
                <a:cs typeface="PMingLiU"/>
              </a:rPr>
              <a:t>AP</a:t>
            </a:r>
            <a:r>
              <a:rPr sz="1100" spc="-15" dirty="0">
                <a:latin typeface="PMingLiU"/>
                <a:cs typeface="PMingLiU"/>
              </a:rPr>
              <a:t> </a:t>
            </a:r>
            <a:r>
              <a:rPr sz="1100" spc="-365" dirty="0">
                <a:latin typeface="PMingLiU"/>
                <a:cs typeface="PMingLiU"/>
              </a:rPr>
              <a:t>N’ </a:t>
            </a:r>
            <a:r>
              <a:rPr sz="1100" spc="-275" dirty="0">
                <a:latin typeface="PMingLiU"/>
                <a:cs typeface="PMingLiU"/>
              </a:rPr>
              <a:t> </a:t>
            </a:r>
            <a:r>
              <a:rPr sz="1100" spc="-365" dirty="0">
                <a:latin typeface="PMingLiU"/>
                <a:cs typeface="PMingLiU"/>
              </a:rPr>
              <a:t>N’</a:t>
            </a:r>
            <a:r>
              <a:rPr sz="1100" spc="60" dirty="0">
                <a:latin typeface="PMingLiU"/>
                <a:cs typeface="PMingLiU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5" dirty="0">
                <a:latin typeface="Lucida Sans Unicode"/>
                <a:cs typeface="Lucida Sans Unicode"/>
              </a:rPr>
              <a:t> </a:t>
            </a:r>
            <a:r>
              <a:rPr sz="1100" spc="70" dirty="0">
                <a:latin typeface="PMingLiU"/>
                <a:cs typeface="PMingLiU"/>
              </a:rPr>
              <a:t>N</a:t>
            </a:r>
            <a:endParaRPr sz="1100">
              <a:latin typeface="PMingLiU"/>
              <a:cs typeface="PMingLiU"/>
            </a:endParaRPr>
          </a:p>
          <a:p>
            <a:pPr marL="12700" marR="643255">
              <a:lnSpc>
                <a:spcPct val="102600"/>
              </a:lnSpc>
            </a:pPr>
            <a:r>
              <a:rPr sz="1100" spc="114" dirty="0">
                <a:latin typeface="PMingLiU"/>
                <a:cs typeface="PMingLiU"/>
              </a:rPr>
              <a:t>AP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spc="-365" dirty="0">
                <a:latin typeface="PMingLiU"/>
                <a:cs typeface="PMingLiU"/>
              </a:rPr>
              <a:t>A’ </a:t>
            </a:r>
            <a:r>
              <a:rPr sz="1100" spc="-275" dirty="0">
                <a:latin typeface="PMingLiU"/>
                <a:cs typeface="PMingLiU"/>
              </a:rPr>
              <a:t> </a:t>
            </a:r>
            <a:r>
              <a:rPr sz="1100" spc="-365" dirty="0">
                <a:latin typeface="PMingLiU"/>
                <a:cs typeface="PMingLiU"/>
              </a:rPr>
              <a:t>A’</a:t>
            </a:r>
            <a:r>
              <a:rPr sz="1100" spc="50" dirty="0">
                <a:latin typeface="PMingLiU"/>
                <a:cs typeface="PMingLiU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spc="70" dirty="0">
                <a:latin typeface="PMingLiU"/>
                <a:cs typeface="PMingLiU"/>
              </a:rPr>
              <a:t>A  </a:t>
            </a:r>
            <a:r>
              <a:rPr sz="1100" spc="114" dirty="0">
                <a:latin typeface="PMingLiU"/>
                <a:cs typeface="PMingLiU"/>
              </a:rPr>
              <a:t>VP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spc="-365" dirty="0">
                <a:latin typeface="PMingLiU"/>
                <a:cs typeface="PMingLiU"/>
              </a:rPr>
              <a:t>V’</a:t>
            </a:r>
            <a:endParaRPr sz="11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365" dirty="0">
                <a:latin typeface="PMingLiU"/>
                <a:cs typeface="PMingLiU"/>
              </a:rPr>
              <a:t>V’</a:t>
            </a:r>
            <a:r>
              <a:rPr sz="1100" spc="65" dirty="0">
                <a:latin typeface="PMingLiU"/>
                <a:cs typeface="PMingLiU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10" dirty="0">
                <a:latin typeface="Lucida Sans Unicode"/>
                <a:cs typeface="Lucida Sans Unicode"/>
              </a:rPr>
              <a:t> </a:t>
            </a:r>
            <a:r>
              <a:rPr sz="1100" spc="-365" dirty="0">
                <a:latin typeface="PMingLiU"/>
                <a:cs typeface="PMingLiU"/>
              </a:rPr>
              <a:t>V’</a:t>
            </a:r>
            <a:r>
              <a:rPr sz="1100" spc="70" dirty="0">
                <a:latin typeface="PMingLiU"/>
                <a:cs typeface="PMingLiU"/>
              </a:rPr>
              <a:t> </a:t>
            </a:r>
            <a:r>
              <a:rPr sz="1100" spc="165" dirty="0">
                <a:latin typeface="PMingLiU"/>
                <a:cs typeface="PMingLiU"/>
              </a:rPr>
              <a:t>PP</a:t>
            </a:r>
            <a:endParaRPr sz="1100">
              <a:latin typeface="PMingLiU"/>
              <a:cs typeface="PMingLiU"/>
            </a:endParaRPr>
          </a:p>
          <a:p>
            <a:pPr marL="12700" marR="304800">
              <a:lnSpc>
                <a:spcPct val="102699"/>
              </a:lnSpc>
            </a:pPr>
            <a:r>
              <a:rPr sz="1100" spc="-365" dirty="0">
                <a:latin typeface="PMingLiU"/>
                <a:cs typeface="PMingLiU"/>
              </a:rPr>
              <a:t>V’</a:t>
            </a:r>
            <a:r>
              <a:rPr sz="1100" spc="45" dirty="0">
                <a:latin typeface="PMingLiU"/>
                <a:cs typeface="PMingLiU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10" dirty="0">
                <a:latin typeface="Lucida Sans Unicode"/>
                <a:cs typeface="Lucida Sans Unicode"/>
              </a:rPr>
              <a:t> </a:t>
            </a:r>
            <a:r>
              <a:rPr sz="1100" spc="-365" dirty="0">
                <a:latin typeface="PMingLiU"/>
                <a:cs typeface="PMingLiU"/>
              </a:rPr>
              <a:t>V’</a:t>
            </a:r>
            <a:r>
              <a:rPr sz="1100" spc="50" dirty="0">
                <a:latin typeface="PMingLiU"/>
                <a:cs typeface="PMingLiU"/>
              </a:rPr>
              <a:t> </a:t>
            </a:r>
            <a:r>
              <a:rPr sz="1100" spc="95" dirty="0">
                <a:latin typeface="PMingLiU"/>
                <a:cs typeface="PMingLiU"/>
              </a:rPr>
              <a:t>AdvP  </a:t>
            </a:r>
            <a:r>
              <a:rPr sz="1100" spc="-365" dirty="0">
                <a:latin typeface="PMingLiU"/>
                <a:cs typeface="PMingLiU"/>
              </a:rPr>
              <a:t>V’</a:t>
            </a:r>
            <a:r>
              <a:rPr sz="1100" spc="65" dirty="0">
                <a:latin typeface="PMingLiU"/>
                <a:cs typeface="PMingLiU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5" dirty="0">
                <a:latin typeface="Lucida Sans Unicode"/>
                <a:cs typeface="Lucida Sans Unicode"/>
              </a:rPr>
              <a:t> </a:t>
            </a:r>
            <a:r>
              <a:rPr sz="1100" spc="70" dirty="0">
                <a:latin typeface="PMingLiU"/>
                <a:cs typeface="PMingLiU"/>
              </a:rPr>
              <a:t>V</a:t>
            </a:r>
            <a:endParaRPr sz="1100">
              <a:latin typeface="PMingLiU"/>
              <a:cs typeface="PMingLiU"/>
            </a:endParaRPr>
          </a:p>
          <a:p>
            <a:pPr marL="12700" marR="512445">
              <a:lnSpc>
                <a:spcPct val="102600"/>
              </a:lnSpc>
            </a:pPr>
            <a:r>
              <a:rPr sz="1100" spc="165" dirty="0">
                <a:latin typeface="PMingLiU"/>
                <a:cs typeface="PMingLiU"/>
              </a:rPr>
              <a:t>PP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spc="-320" dirty="0">
                <a:latin typeface="PMingLiU"/>
                <a:cs typeface="PMingLiU"/>
              </a:rPr>
              <a:t>P’ </a:t>
            </a:r>
            <a:r>
              <a:rPr sz="1100" spc="-280" dirty="0">
                <a:latin typeface="PMingLiU"/>
                <a:cs typeface="PMingLiU"/>
              </a:rPr>
              <a:t> </a:t>
            </a:r>
            <a:r>
              <a:rPr sz="1100" spc="-320" dirty="0">
                <a:latin typeface="PMingLiU"/>
                <a:cs typeface="PMingLiU"/>
              </a:rPr>
              <a:t>P’</a:t>
            </a:r>
            <a:r>
              <a:rPr sz="1100" spc="50" dirty="0">
                <a:latin typeface="PMingLiU"/>
                <a:cs typeface="PMingLiU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spc="165" dirty="0">
                <a:latin typeface="PMingLiU"/>
                <a:cs typeface="PMingLiU"/>
              </a:rPr>
              <a:t>P</a:t>
            </a:r>
            <a:r>
              <a:rPr sz="1100" spc="-15" dirty="0">
                <a:latin typeface="PMingLiU"/>
                <a:cs typeface="PMingLiU"/>
              </a:rPr>
              <a:t> </a:t>
            </a:r>
            <a:r>
              <a:rPr sz="1100" spc="114" dirty="0">
                <a:latin typeface="PMingLiU"/>
                <a:cs typeface="PMingLiU"/>
              </a:rPr>
              <a:t>NP</a:t>
            </a:r>
            <a:endParaRPr sz="11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95" dirty="0">
                <a:latin typeface="PMingLiU"/>
                <a:cs typeface="PMingLiU"/>
              </a:rPr>
              <a:t>AdvP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1100" spc="-145" dirty="0">
                <a:latin typeface="PMingLiU"/>
                <a:cs typeface="PMingLiU"/>
              </a:rPr>
              <a:t>Adv’</a:t>
            </a:r>
            <a:endParaRPr sz="1100">
              <a:latin typeface="PMingLiU"/>
              <a:cs typeface="PMingLiU"/>
            </a:endParaRPr>
          </a:p>
          <a:p>
            <a:pPr marL="12700" marR="5080">
              <a:lnSpc>
                <a:spcPct val="102699"/>
              </a:lnSpc>
            </a:pPr>
            <a:r>
              <a:rPr sz="1100" spc="-145" dirty="0">
                <a:latin typeface="PMingLiU"/>
                <a:cs typeface="PMingLiU"/>
              </a:rPr>
              <a:t>Adv’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spc="95" dirty="0">
                <a:latin typeface="PMingLiU"/>
                <a:cs typeface="PMingLiU"/>
              </a:rPr>
              <a:t>AdvP</a:t>
            </a:r>
            <a:r>
              <a:rPr sz="1100" spc="-110" dirty="0">
                <a:latin typeface="PMingLiU"/>
                <a:cs typeface="PMingLiU"/>
              </a:rPr>
              <a:t> </a:t>
            </a:r>
            <a:r>
              <a:rPr sz="1100" spc="-145" dirty="0">
                <a:latin typeface="PMingLiU"/>
                <a:cs typeface="PMingLiU"/>
              </a:rPr>
              <a:t>Adv’  Adv’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spc="70" dirty="0">
                <a:latin typeface="PMingLiU"/>
                <a:cs typeface="PMingLiU"/>
              </a:rPr>
              <a:t>Adv</a:t>
            </a:r>
            <a:endParaRPr sz="1100">
              <a:latin typeface="PMingLiU"/>
              <a:cs typeface="PMingLiU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22D727-AF40-880F-1A4A-C2AD04A3D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48" y="540597"/>
            <a:ext cx="2972058" cy="285774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2405"/>
            <a:ext cx="15627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5" dirty="0">
                <a:solidFill>
                  <a:srgbClr val="04064C"/>
                </a:solidFill>
                <a:latin typeface="Georgia"/>
                <a:cs typeface="Georgia"/>
              </a:rPr>
              <a:t>The </a:t>
            </a:r>
            <a:r>
              <a:rPr sz="1400" spc="-15" dirty="0">
                <a:solidFill>
                  <a:srgbClr val="04064C"/>
                </a:solidFill>
                <a:latin typeface="Georgia"/>
                <a:cs typeface="Georgia"/>
              </a:rPr>
              <a:t>book </a:t>
            </a:r>
            <a:r>
              <a:rPr sz="1400" spc="-40" dirty="0">
                <a:solidFill>
                  <a:srgbClr val="04064C"/>
                </a:solidFill>
                <a:latin typeface="Georgia"/>
                <a:cs typeface="Georgia"/>
              </a:rPr>
              <a:t>of</a:t>
            </a:r>
            <a:r>
              <a:rPr sz="1400" spc="25" dirty="0">
                <a:solidFill>
                  <a:srgbClr val="04064C"/>
                </a:solidFill>
                <a:latin typeface="Georgia"/>
                <a:cs typeface="Georgia"/>
              </a:rPr>
              <a:t> </a:t>
            </a:r>
            <a:r>
              <a:rPr sz="1400" spc="-55" dirty="0">
                <a:solidFill>
                  <a:srgbClr val="04064C"/>
                </a:solidFill>
                <a:latin typeface="Georgia"/>
                <a:cs typeface="Georgia"/>
              </a:rPr>
              <a:t>flowers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894" y="614299"/>
            <a:ext cx="2952750" cy="253365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2405"/>
            <a:ext cx="19354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-5" dirty="0">
                <a:solidFill>
                  <a:srgbClr val="04064C"/>
                </a:solidFill>
                <a:latin typeface="Georgia"/>
                <a:cs typeface="Georgia"/>
              </a:rPr>
              <a:t>其他必需的规则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272729"/>
            <a:ext cx="935355" cy="880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65" dirty="0">
                <a:latin typeface="PMingLiU"/>
                <a:cs typeface="PMingLiU"/>
              </a:rPr>
              <a:t>N’</a:t>
            </a:r>
            <a:r>
              <a:rPr sz="1100" spc="60" dirty="0">
                <a:latin typeface="PMingLiU"/>
                <a:cs typeface="PMingLiU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spc="70" dirty="0">
                <a:latin typeface="PMingLiU"/>
                <a:cs typeface="PMingLiU"/>
              </a:rPr>
              <a:t>N</a:t>
            </a:r>
            <a:r>
              <a:rPr sz="1100" spc="5" dirty="0">
                <a:latin typeface="PMingLiU"/>
                <a:cs typeface="PMingLiU"/>
              </a:rPr>
              <a:t> </a:t>
            </a:r>
            <a:r>
              <a:rPr sz="1100" spc="120" dirty="0">
                <a:latin typeface="PMingLiU"/>
                <a:cs typeface="PMingLiU"/>
              </a:rPr>
              <a:t>(PP)</a:t>
            </a:r>
            <a:endParaRPr sz="1100">
              <a:latin typeface="PMingLiU"/>
              <a:cs typeface="PMingLiU"/>
            </a:endParaRPr>
          </a:p>
          <a:p>
            <a:pPr marL="12700" marR="83185">
              <a:lnSpc>
                <a:spcPct val="102600"/>
              </a:lnSpc>
            </a:pPr>
            <a:r>
              <a:rPr sz="1100" spc="114" dirty="0">
                <a:latin typeface="PMingLiU"/>
                <a:cs typeface="PMingLiU"/>
              </a:rPr>
              <a:t>NP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spc="80" dirty="0">
                <a:latin typeface="PMingLiU"/>
                <a:cs typeface="PMingLiU"/>
              </a:rPr>
              <a:t>(D)</a:t>
            </a:r>
            <a:r>
              <a:rPr sz="1100" spc="-85" dirty="0">
                <a:latin typeface="PMingLiU"/>
                <a:cs typeface="PMingLiU"/>
              </a:rPr>
              <a:t> </a:t>
            </a:r>
            <a:r>
              <a:rPr sz="1100" spc="-365" dirty="0">
                <a:latin typeface="PMingLiU"/>
                <a:cs typeface="PMingLiU"/>
              </a:rPr>
              <a:t>N’ </a:t>
            </a:r>
            <a:r>
              <a:rPr sz="1100" spc="-275" dirty="0">
                <a:latin typeface="PMingLiU"/>
                <a:cs typeface="PMingLiU"/>
              </a:rPr>
              <a:t> </a:t>
            </a:r>
            <a:r>
              <a:rPr sz="1100" spc="-365" dirty="0">
                <a:latin typeface="PMingLiU"/>
                <a:cs typeface="PMingLiU"/>
              </a:rPr>
              <a:t>N’</a:t>
            </a:r>
            <a:r>
              <a:rPr sz="1100" spc="55" dirty="0">
                <a:latin typeface="PMingLiU"/>
                <a:cs typeface="PMingLiU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365" dirty="0">
                <a:latin typeface="PMingLiU"/>
                <a:cs typeface="PMingLiU"/>
              </a:rPr>
              <a:t>N’</a:t>
            </a:r>
            <a:r>
              <a:rPr sz="1100" spc="55" dirty="0">
                <a:latin typeface="PMingLiU"/>
                <a:cs typeface="PMingLiU"/>
              </a:rPr>
              <a:t> </a:t>
            </a:r>
            <a:r>
              <a:rPr sz="1100" spc="165" dirty="0">
                <a:latin typeface="PMingLiU"/>
                <a:cs typeface="PMingLiU"/>
              </a:rPr>
              <a:t>PP</a:t>
            </a:r>
            <a:endParaRPr sz="1100">
              <a:latin typeface="PMingLiU"/>
              <a:cs typeface="PMingLiU"/>
            </a:endParaRPr>
          </a:p>
          <a:p>
            <a:pPr marL="12700" marR="5080">
              <a:lnSpc>
                <a:spcPct val="102600"/>
              </a:lnSpc>
            </a:pPr>
            <a:r>
              <a:rPr sz="1100" spc="-365" dirty="0">
                <a:latin typeface="PMingLiU"/>
                <a:cs typeface="PMingLiU"/>
              </a:rPr>
              <a:t>A’</a:t>
            </a:r>
            <a:r>
              <a:rPr sz="1100" spc="45" dirty="0">
                <a:latin typeface="PMingLiU"/>
                <a:cs typeface="PMingLiU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spc="95" dirty="0">
                <a:latin typeface="PMingLiU"/>
                <a:cs typeface="PMingLiU"/>
              </a:rPr>
              <a:t>AdvP</a:t>
            </a:r>
            <a:r>
              <a:rPr sz="1100" spc="-15" dirty="0">
                <a:latin typeface="PMingLiU"/>
                <a:cs typeface="PMingLiU"/>
              </a:rPr>
              <a:t> </a:t>
            </a:r>
            <a:r>
              <a:rPr sz="1100" spc="-365" dirty="0">
                <a:latin typeface="PMingLiU"/>
                <a:cs typeface="PMingLiU"/>
              </a:rPr>
              <a:t>A’ </a:t>
            </a:r>
            <a:r>
              <a:rPr sz="1100" spc="-280" dirty="0">
                <a:latin typeface="PMingLiU"/>
                <a:cs typeface="PMingLiU"/>
              </a:rPr>
              <a:t> </a:t>
            </a:r>
            <a:r>
              <a:rPr sz="1100" spc="-365" dirty="0">
                <a:latin typeface="PMingLiU"/>
                <a:cs typeface="PMingLiU"/>
              </a:rPr>
              <a:t>V’</a:t>
            </a:r>
            <a:r>
              <a:rPr sz="1100" spc="60" dirty="0">
                <a:latin typeface="PMingLiU"/>
                <a:cs typeface="PMingLiU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spc="70" dirty="0">
                <a:latin typeface="PMingLiU"/>
                <a:cs typeface="PMingLiU"/>
              </a:rPr>
              <a:t>V</a:t>
            </a:r>
            <a:r>
              <a:rPr sz="1100" spc="15" dirty="0">
                <a:latin typeface="PMingLiU"/>
                <a:cs typeface="PMingLiU"/>
              </a:rPr>
              <a:t> </a:t>
            </a:r>
            <a:r>
              <a:rPr sz="1100" spc="114" dirty="0">
                <a:latin typeface="PMingLiU"/>
                <a:cs typeface="PMingLiU"/>
              </a:rPr>
              <a:t>AP</a:t>
            </a:r>
            <a:endParaRPr sz="1100">
              <a:latin typeface="PMingLiU"/>
              <a:cs typeface="PMingLiU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6E5A27-D07A-ADB8-7925-8A92C5202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087889"/>
            <a:ext cx="2311314" cy="148068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6102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-10" dirty="0">
                <a:solidFill>
                  <a:srgbClr val="04064C"/>
                </a:solidFill>
                <a:latin typeface="Georgia"/>
                <a:cs typeface="Georgia"/>
              </a:rPr>
              <a:t>大纲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796911"/>
            <a:ext cx="3557956" cy="207268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20345" marR="302895" indent="-208279">
              <a:lnSpc>
                <a:spcPct val="102600"/>
              </a:lnSpc>
              <a:spcBef>
                <a:spcPts val="55"/>
              </a:spcBef>
            </a:pPr>
            <a:r>
              <a:rPr lang="zh-CN" altLang="en-US" sz="1100" spc="65" dirty="0">
                <a:solidFill>
                  <a:srgbClr val="04064C"/>
                </a:solidFill>
                <a:latin typeface="PMingLiU"/>
                <a:cs typeface="PMingLiU"/>
              </a:rPr>
              <a:t>管辖与约束（</a:t>
            </a:r>
            <a:r>
              <a:rPr lang="en-US" altLang="zh-CN" sz="1100" spc="65" dirty="0">
                <a:solidFill>
                  <a:srgbClr val="04064C"/>
                </a:solidFill>
                <a:latin typeface="PMingLiU"/>
                <a:cs typeface="PMingLiU"/>
              </a:rPr>
              <a:t>Government and Binding</a:t>
            </a:r>
            <a:r>
              <a:rPr lang="zh-CN" altLang="en-US" sz="1100" spc="65" dirty="0">
                <a:solidFill>
                  <a:srgbClr val="04064C"/>
                </a:solidFill>
                <a:latin typeface="PMingLiU"/>
                <a:cs typeface="PMingLiU"/>
              </a:rPr>
              <a:t>）</a:t>
            </a:r>
            <a:r>
              <a:rPr sz="1100" spc="55" dirty="0">
                <a:solidFill>
                  <a:srgbClr val="04064C"/>
                </a:solidFill>
                <a:latin typeface="PMingLiU"/>
                <a:cs typeface="PMingLiU"/>
              </a:rPr>
              <a:t>  </a:t>
            </a:r>
            <a:r>
              <a:rPr lang="en-US" sz="1100" spc="55" dirty="0">
                <a:solidFill>
                  <a:srgbClr val="04064C"/>
                </a:solidFill>
                <a:latin typeface="PMingLiU"/>
                <a:cs typeface="PMingLiU"/>
              </a:rPr>
              <a:t>                </a:t>
            </a:r>
          </a:p>
          <a:p>
            <a:pPr marL="220345" marR="302895" indent="-208279">
              <a:lnSpc>
                <a:spcPct val="102600"/>
              </a:lnSpc>
              <a:spcBef>
                <a:spcPts val="55"/>
              </a:spcBef>
            </a:pPr>
            <a:r>
              <a:rPr lang="zh-CN" altLang="en-US" sz="1100" spc="55" dirty="0">
                <a:solidFill>
                  <a:srgbClr val="04064C"/>
                </a:solidFill>
                <a:latin typeface="PMingLiU"/>
                <a:cs typeface="PMingLiU"/>
              </a:rPr>
              <a:t>    管辖与约束基础理论（</a:t>
            </a:r>
            <a:r>
              <a:rPr lang="en-US" altLang="zh-CN" sz="1100" spc="55" dirty="0">
                <a:solidFill>
                  <a:srgbClr val="04064C"/>
                </a:solidFill>
                <a:latin typeface="PMingLiU"/>
                <a:cs typeface="PMingLiU"/>
              </a:rPr>
              <a:t>GB</a:t>
            </a:r>
            <a:r>
              <a:rPr lang="zh-CN" altLang="en-US" sz="1100" spc="55" dirty="0">
                <a:solidFill>
                  <a:srgbClr val="04064C"/>
                </a:solidFill>
                <a:latin typeface="PMingLiU"/>
                <a:cs typeface="PMingLiU"/>
              </a:rPr>
              <a:t>）</a:t>
            </a:r>
            <a:endParaRPr sz="1100" dirty="0">
              <a:latin typeface="PMingLiU"/>
              <a:cs typeface="PMingLiU"/>
            </a:endParaRPr>
          </a:p>
          <a:p>
            <a:pPr marL="12700" marR="448945">
              <a:lnSpc>
                <a:spcPct val="238499"/>
              </a:lnSpc>
            </a:pPr>
            <a:r>
              <a:rPr lang="en-US" altLang="zh-CN" sz="1100" spc="55" dirty="0">
                <a:solidFill>
                  <a:srgbClr val="04064C"/>
                </a:solidFill>
                <a:latin typeface="PMingLiU"/>
                <a:cs typeface="PMingLiU"/>
              </a:rPr>
              <a:t>X</a:t>
            </a:r>
            <a:r>
              <a:rPr lang="zh-CN" altLang="en-US" sz="1100" spc="55" dirty="0">
                <a:solidFill>
                  <a:srgbClr val="04064C"/>
                </a:solidFill>
                <a:latin typeface="PMingLiU"/>
                <a:cs typeface="PMingLiU"/>
              </a:rPr>
              <a:t>标杆理论细节</a:t>
            </a:r>
            <a:r>
              <a:rPr sz="1100" spc="55" dirty="0">
                <a:solidFill>
                  <a:srgbClr val="04064C"/>
                </a:solidFill>
                <a:latin typeface="PMingLiU"/>
                <a:cs typeface="PMingLiU"/>
              </a:rPr>
              <a:t> </a:t>
            </a:r>
            <a:r>
              <a:rPr sz="1100" spc="70" dirty="0">
                <a:solidFill>
                  <a:srgbClr val="04064C"/>
                </a:solidFill>
                <a:latin typeface="PMingLiU"/>
                <a:cs typeface="PMingLiU"/>
              </a:rPr>
              <a:t>  </a:t>
            </a:r>
            <a:r>
              <a:rPr lang="en-US" sz="1100" spc="50" dirty="0">
                <a:solidFill>
                  <a:srgbClr val="04064C"/>
                </a:solidFill>
                <a:latin typeface="PMingLiU"/>
                <a:cs typeface="PMingLiU"/>
              </a:rPr>
              <a:t>      </a:t>
            </a:r>
          </a:p>
          <a:p>
            <a:pPr marL="12700" marR="448945">
              <a:lnSpc>
                <a:spcPct val="238499"/>
              </a:lnSpc>
            </a:pPr>
            <a:r>
              <a:rPr lang="zh-CN" altLang="en-US" sz="1100" spc="50" dirty="0">
                <a:solidFill>
                  <a:srgbClr val="04064C"/>
                </a:solidFill>
                <a:latin typeface="PMingLiU"/>
                <a:cs typeface="PMingLiU"/>
              </a:rPr>
              <a:t>移位</a:t>
            </a:r>
            <a:endParaRPr sz="1100" dirty="0">
              <a:latin typeface="PMingLiU"/>
              <a:cs typeface="PMingLiU"/>
            </a:endParaRPr>
          </a:p>
          <a:p>
            <a:pPr marL="220345" marR="713740">
              <a:lnSpc>
                <a:spcPct val="102600"/>
              </a:lnSpc>
            </a:pPr>
            <a:r>
              <a:rPr lang="zh-CN" altLang="en-US" sz="1100" spc="65" dirty="0">
                <a:latin typeface="PMingLiU"/>
                <a:cs typeface="PMingLiU"/>
              </a:rPr>
              <a:t>中心语移位（</a:t>
            </a:r>
            <a:r>
              <a:rPr lang="en-US" altLang="zh-CN" sz="1100" spc="65" dirty="0">
                <a:latin typeface="PMingLiU"/>
                <a:cs typeface="PMingLiU"/>
              </a:rPr>
              <a:t>Head Movement</a:t>
            </a:r>
            <a:r>
              <a:rPr lang="zh-CN" altLang="en-US" sz="1100" spc="65" dirty="0">
                <a:latin typeface="PMingLiU"/>
                <a:cs typeface="PMingLiU"/>
              </a:rPr>
              <a:t>）</a:t>
            </a:r>
            <a:endParaRPr lang="en-US" altLang="zh-CN" sz="1100" spc="65" dirty="0">
              <a:latin typeface="PMingLiU"/>
              <a:cs typeface="PMingLiU"/>
            </a:endParaRPr>
          </a:p>
          <a:p>
            <a:pPr marL="220345" marR="713740">
              <a:lnSpc>
                <a:spcPct val="102600"/>
              </a:lnSpc>
            </a:pPr>
            <a:r>
              <a:rPr lang="en-US" altLang="zh-CN" sz="1100" spc="65" dirty="0" err="1">
                <a:latin typeface="PMingLiU"/>
                <a:cs typeface="PMingLiU"/>
              </a:rPr>
              <a:t>Wh</a:t>
            </a:r>
            <a:r>
              <a:rPr lang="en-US" altLang="zh-CN" sz="1100" spc="65" dirty="0">
                <a:latin typeface="PMingLiU"/>
                <a:cs typeface="PMingLiU"/>
              </a:rPr>
              <a:t>-</a:t>
            </a:r>
            <a:r>
              <a:rPr lang="zh-CN" altLang="en-US" sz="1100" spc="65" dirty="0">
                <a:latin typeface="PMingLiU"/>
                <a:cs typeface="PMingLiU"/>
              </a:rPr>
              <a:t>移位        </a:t>
            </a:r>
            <a:endParaRPr lang="en-US" altLang="zh-CN" sz="1100" spc="65" dirty="0">
              <a:latin typeface="PMingLiU"/>
              <a:cs typeface="PMingLiU"/>
            </a:endParaRPr>
          </a:p>
          <a:p>
            <a:pPr marL="220345" marR="713740">
              <a:lnSpc>
                <a:spcPct val="102600"/>
              </a:lnSpc>
            </a:pPr>
            <a:r>
              <a:rPr lang="en-US" altLang="zh-CN" sz="1100" spc="65" dirty="0">
                <a:latin typeface="PMingLiU"/>
                <a:cs typeface="PMingLiU"/>
              </a:rPr>
              <a:t>GB</a:t>
            </a:r>
            <a:r>
              <a:rPr lang="zh-CN" altLang="en-US" sz="1100" spc="65" dirty="0">
                <a:latin typeface="PMingLiU"/>
                <a:cs typeface="PMingLiU"/>
              </a:rPr>
              <a:t>理论对关系从句（</a:t>
            </a:r>
            <a:r>
              <a:rPr lang="en-US" altLang="zh-CN" sz="1100" spc="65" dirty="0">
                <a:latin typeface="PMingLiU"/>
                <a:cs typeface="PMingLiU"/>
              </a:rPr>
              <a:t>RC</a:t>
            </a:r>
            <a:r>
              <a:rPr lang="zh-CN" altLang="en-US" sz="1100" spc="65" dirty="0">
                <a:latin typeface="PMingLiU"/>
                <a:cs typeface="PMingLiU"/>
              </a:rPr>
              <a:t>）的基本分析</a:t>
            </a:r>
            <a:endParaRPr lang="en-US" altLang="zh-CN" sz="1100" spc="65" dirty="0">
              <a:latin typeface="PMingLiU"/>
              <a:cs typeface="PMingLiU"/>
            </a:endParaRPr>
          </a:p>
          <a:p>
            <a:pPr marL="220345" marR="713740">
              <a:lnSpc>
                <a:spcPct val="102600"/>
              </a:lnSpc>
            </a:pPr>
            <a:endParaRPr sz="1300" dirty="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1100" spc="45" dirty="0">
                <a:solidFill>
                  <a:srgbClr val="04064C"/>
                </a:solidFill>
                <a:latin typeface="PMingLiU"/>
                <a:cs typeface="PMingLiU"/>
              </a:rPr>
              <a:t>部分参考文献</a:t>
            </a:r>
            <a:endParaRPr sz="1100" dirty="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2405"/>
            <a:ext cx="199580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-30" dirty="0">
                <a:solidFill>
                  <a:srgbClr val="04064C"/>
                </a:solidFill>
                <a:latin typeface="Georgia"/>
                <a:cs typeface="Georgia"/>
              </a:rPr>
              <a:t>管辖与约束</a:t>
            </a:r>
            <a:endParaRPr sz="1400" dirty="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887" y="784711"/>
            <a:ext cx="3883117" cy="20472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A9F784-7F0F-5F01-5B91-E6C87DE3E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64" y="628752"/>
            <a:ext cx="4015936" cy="261644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3303904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zh-CN" altLang="en-US" sz="1400" spc="-15" dirty="0">
                <a:solidFill>
                  <a:srgbClr val="04064C"/>
                </a:solidFill>
                <a:latin typeface="Georgia"/>
                <a:cs typeface="Georgia"/>
              </a:rPr>
              <a:t>转换语法基础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0989" y="760551"/>
            <a:ext cx="3430904" cy="21943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6055" marR="2484755" indent="-148590">
              <a:lnSpc>
                <a:spcPct val="102600"/>
              </a:lnSpc>
              <a:spcBef>
                <a:spcPts val="55"/>
              </a:spcBef>
              <a:buClr>
                <a:srgbClr val="04064C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lang="zh-CN" altLang="en-US" sz="1100" spc="90" dirty="0">
                <a:latin typeface="PMingLiU"/>
                <a:cs typeface="PMingLiU"/>
              </a:rPr>
              <a:t>词库</a:t>
            </a:r>
            <a:r>
              <a:rPr sz="1100" spc="-10" dirty="0">
                <a:latin typeface="PMingLiU"/>
                <a:cs typeface="PMingLiU"/>
              </a:rPr>
              <a:t> </a:t>
            </a:r>
            <a:r>
              <a:rPr sz="1100" spc="60" dirty="0">
                <a:latin typeface="PMingLiU"/>
                <a:cs typeface="PMingLiU"/>
              </a:rPr>
              <a:t>woman </a:t>
            </a:r>
            <a:r>
              <a:rPr sz="1100" spc="70" dirty="0">
                <a:latin typeface="PMingLiU"/>
                <a:cs typeface="PMingLiU"/>
              </a:rPr>
              <a:t>N  </a:t>
            </a:r>
            <a:r>
              <a:rPr sz="1100" spc="80" dirty="0">
                <a:latin typeface="PMingLiU"/>
                <a:cs typeface="PMingLiU"/>
              </a:rPr>
              <a:t>the</a:t>
            </a:r>
            <a:r>
              <a:rPr sz="1100" spc="65" dirty="0">
                <a:latin typeface="PMingLiU"/>
                <a:cs typeface="PMingLiU"/>
              </a:rPr>
              <a:t> </a:t>
            </a:r>
            <a:r>
              <a:rPr sz="1100" spc="85" dirty="0">
                <a:latin typeface="PMingLiU"/>
                <a:cs typeface="PMingLiU"/>
              </a:rPr>
              <a:t>D</a:t>
            </a:r>
            <a:endParaRPr sz="1100" dirty="0">
              <a:latin typeface="PMingLiU"/>
              <a:cs typeface="PMingLiU"/>
            </a:endParaRPr>
          </a:p>
          <a:p>
            <a:pPr marL="186055" marR="2428875">
              <a:lnSpc>
                <a:spcPct val="102600"/>
              </a:lnSpc>
            </a:pPr>
            <a:r>
              <a:rPr sz="1100" spc="60" dirty="0">
                <a:latin typeface="PMingLiU"/>
                <a:cs typeface="PMingLiU"/>
              </a:rPr>
              <a:t>beautiful</a:t>
            </a:r>
            <a:r>
              <a:rPr sz="1100" spc="10" dirty="0">
                <a:latin typeface="PMingLiU"/>
                <a:cs typeface="PMingLiU"/>
              </a:rPr>
              <a:t> </a:t>
            </a:r>
            <a:r>
              <a:rPr sz="1100" spc="65" dirty="0">
                <a:latin typeface="PMingLiU"/>
                <a:cs typeface="PMingLiU"/>
              </a:rPr>
              <a:t>Adj  </a:t>
            </a:r>
            <a:r>
              <a:rPr sz="1100" spc="70" dirty="0">
                <a:latin typeface="PMingLiU"/>
                <a:cs typeface="PMingLiU"/>
              </a:rPr>
              <a:t>read </a:t>
            </a:r>
            <a:r>
              <a:rPr sz="1100" spc="25" dirty="0">
                <a:latin typeface="PMingLiU"/>
                <a:cs typeface="PMingLiU"/>
              </a:rPr>
              <a:t>V</a:t>
            </a:r>
            <a:r>
              <a:rPr sz="1200" i="1" spc="37" baseline="-10416" dirty="0">
                <a:latin typeface="Trebuchet MS"/>
                <a:cs typeface="Trebuchet MS"/>
              </a:rPr>
              <a:t>tr  </a:t>
            </a:r>
            <a:r>
              <a:rPr sz="1100" spc="30" dirty="0">
                <a:latin typeface="PMingLiU"/>
                <a:cs typeface="PMingLiU"/>
              </a:rPr>
              <a:t>novel</a:t>
            </a:r>
            <a:r>
              <a:rPr sz="1100" spc="60" dirty="0">
                <a:latin typeface="PMingLiU"/>
                <a:cs typeface="PMingLiU"/>
              </a:rPr>
              <a:t> </a:t>
            </a:r>
            <a:r>
              <a:rPr sz="1100" spc="70" dirty="0">
                <a:latin typeface="PMingLiU"/>
                <a:cs typeface="PMingLiU"/>
              </a:rPr>
              <a:t>N</a:t>
            </a:r>
            <a:endParaRPr sz="1100" dirty="0">
              <a:latin typeface="PMingLiU"/>
              <a:cs typeface="PMingLiU"/>
            </a:endParaRPr>
          </a:p>
          <a:p>
            <a:pPr marL="186055" marR="1544955" indent="-148590">
              <a:lnSpc>
                <a:spcPct val="102600"/>
              </a:lnSpc>
              <a:spcBef>
                <a:spcPts val="300"/>
              </a:spcBef>
              <a:buClr>
                <a:srgbClr val="04064C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lang="zh-CN" altLang="en-US" sz="1100" spc="90" dirty="0">
                <a:latin typeface="PMingLiU"/>
                <a:cs typeface="PMingLiU"/>
              </a:rPr>
              <a:t>短语结构规则              </a:t>
            </a:r>
            <a:r>
              <a:rPr sz="1100" spc="50" dirty="0">
                <a:latin typeface="PMingLiU"/>
                <a:cs typeface="PMingLiU"/>
              </a:rPr>
              <a:t>  </a:t>
            </a:r>
            <a:r>
              <a:rPr sz="1100" spc="30" dirty="0">
                <a:latin typeface="PMingLiU"/>
                <a:cs typeface="PMingLiU"/>
              </a:rPr>
              <a:t>S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spc="114" dirty="0">
                <a:latin typeface="PMingLiU"/>
                <a:cs typeface="PMingLiU"/>
              </a:rPr>
              <a:t>NP</a:t>
            </a:r>
            <a:r>
              <a:rPr sz="1100" spc="70" dirty="0">
                <a:latin typeface="PMingLiU"/>
                <a:cs typeface="PMingLiU"/>
              </a:rPr>
              <a:t> </a:t>
            </a:r>
            <a:r>
              <a:rPr sz="1100" spc="114" dirty="0">
                <a:latin typeface="PMingLiU"/>
                <a:cs typeface="PMingLiU"/>
              </a:rPr>
              <a:t>VP</a:t>
            </a:r>
            <a:endParaRPr sz="1100" dirty="0">
              <a:latin typeface="PMingLiU"/>
              <a:cs typeface="PMingLiU"/>
            </a:endParaRPr>
          </a:p>
          <a:p>
            <a:pPr marL="186055">
              <a:lnSpc>
                <a:spcPct val="100000"/>
              </a:lnSpc>
              <a:spcBef>
                <a:spcPts val="35"/>
              </a:spcBef>
            </a:pPr>
            <a:r>
              <a:rPr sz="1100" spc="114" dirty="0">
                <a:latin typeface="PMingLiU"/>
                <a:cs typeface="PMingLiU"/>
              </a:rPr>
              <a:t>NP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spc="85" dirty="0">
                <a:latin typeface="PMingLiU"/>
                <a:cs typeface="PMingLiU"/>
              </a:rPr>
              <a:t>D</a:t>
            </a:r>
            <a:r>
              <a:rPr sz="1100" spc="-10" dirty="0">
                <a:latin typeface="PMingLiU"/>
                <a:cs typeface="PMingLiU"/>
              </a:rPr>
              <a:t> </a:t>
            </a:r>
            <a:r>
              <a:rPr sz="1100" spc="70" dirty="0">
                <a:latin typeface="PMingLiU"/>
                <a:cs typeface="PMingLiU"/>
              </a:rPr>
              <a:t>N</a:t>
            </a:r>
            <a:endParaRPr sz="1100" dirty="0">
              <a:latin typeface="PMingLiU"/>
              <a:cs typeface="PMingLiU"/>
            </a:endParaRPr>
          </a:p>
          <a:p>
            <a:pPr marL="186055">
              <a:lnSpc>
                <a:spcPct val="100000"/>
              </a:lnSpc>
              <a:spcBef>
                <a:spcPts val="35"/>
              </a:spcBef>
            </a:pPr>
            <a:r>
              <a:rPr sz="1100" spc="114" dirty="0">
                <a:latin typeface="PMingLiU"/>
                <a:cs typeface="PMingLiU"/>
              </a:rPr>
              <a:t>VP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spc="25" dirty="0">
                <a:latin typeface="PMingLiU"/>
                <a:cs typeface="PMingLiU"/>
              </a:rPr>
              <a:t>V</a:t>
            </a:r>
            <a:r>
              <a:rPr sz="1200" i="1" spc="37" baseline="-10416" dirty="0">
                <a:latin typeface="Trebuchet MS"/>
                <a:cs typeface="Trebuchet MS"/>
              </a:rPr>
              <a:t>tr</a:t>
            </a:r>
            <a:r>
              <a:rPr sz="1200" i="1" spc="165" baseline="-10416" dirty="0">
                <a:latin typeface="Trebuchet MS"/>
                <a:cs typeface="Trebuchet MS"/>
              </a:rPr>
              <a:t> </a:t>
            </a:r>
            <a:r>
              <a:rPr sz="1100" spc="114" dirty="0">
                <a:latin typeface="PMingLiU"/>
                <a:cs typeface="PMingLiU"/>
              </a:rPr>
              <a:t>NP</a:t>
            </a:r>
            <a:endParaRPr sz="1100" dirty="0">
              <a:latin typeface="PMingLiU"/>
              <a:cs typeface="PMingLiU"/>
            </a:endParaRPr>
          </a:p>
          <a:p>
            <a:pPr marL="186055" indent="-148590">
              <a:lnSpc>
                <a:spcPct val="100000"/>
              </a:lnSpc>
              <a:spcBef>
                <a:spcPts val="335"/>
              </a:spcBef>
              <a:buClr>
                <a:srgbClr val="04064C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lang="zh-CN" altLang="en-US" sz="1100" spc="60" dirty="0">
                <a:latin typeface="PMingLiU"/>
                <a:cs typeface="PMingLiU"/>
              </a:rPr>
              <a:t>转换规则（从深层结构</a:t>
            </a:r>
            <a:r>
              <a:rPr lang="en-US" altLang="zh-CN" sz="1100" spc="60" dirty="0">
                <a:latin typeface="PMingLiU"/>
                <a:cs typeface="PMingLiU"/>
              </a:rPr>
              <a:t>/D-</a:t>
            </a:r>
            <a:r>
              <a:rPr lang="zh-CN" altLang="en-US" sz="1100" spc="60" dirty="0">
                <a:latin typeface="PMingLiU"/>
                <a:cs typeface="PMingLiU"/>
              </a:rPr>
              <a:t>结构到表层结构</a:t>
            </a:r>
            <a:r>
              <a:rPr lang="en-US" altLang="zh-CN" sz="1100" spc="60" dirty="0">
                <a:latin typeface="PMingLiU"/>
                <a:cs typeface="PMingLiU"/>
              </a:rPr>
              <a:t>/S-</a:t>
            </a:r>
            <a:r>
              <a:rPr lang="zh-CN" altLang="en-US" sz="1100" spc="60" dirty="0">
                <a:latin typeface="PMingLiU"/>
                <a:cs typeface="PMingLiU"/>
              </a:rPr>
              <a:t>结构）</a:t>
            </a:r>
            <a:endParaRPr sz="1100" dirty="0">
              <a:latin typeface="PMingLiU"/>
              <a:cs typeface="PMingLiU"/>
            </a:endParaRPr>
          </a:p>
          <a:p>
            <a:pPr marL="186055" indent="-148590">
              <a:lnSpc>
                <a:spcPct val="100000"/>
              </a:lnSpc>
              <a:spcBef>
                <a:spcPts val="334"/>
              </a:spcBef>
              <a:buClr>
                <a:srgbClr val="04064C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lang="zh-CN" altLang="en-US" sz="1100" spc="70" dirty="0">
                <a:latin typeface="PMingLiU"/>
                <a:cs typeface="PMingLiU"/>
              </a:rPr>
              <a:t>对转换规则的限制</a:t>
            </a:r>
            <a:endParaRPr sz="1100" dirty="0">
              <a:latin typeface="PMingLiU"/>
              <a:cs typeface="PMingLiU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282828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altLang="zh-CN" sz="1400" spc="5" dirty="0">
                <a:solidFill>
                  <a:srgbClr val="04064C"/>
                </a:solidFill>
                <a:latin typeface="Georgia"/>
                <a:cs typeface="Georgia"/>
              </a:rPr>
              <a:t>X</a:t>
            </a:r>
            <a:r>
              <a:rPr lang="zh-CN" altLang="en-US" sz="1400" spc="5" dirty="0">
                <a:solidFill>
                  <a:srgbClr val="04064C"/>
                </a:solidFill>
                <a:latin typeface="Georgia"/>
                <a:cs typeface="Georgia"/>
              </a:rPr>
              <a:t>标杆理论（短语结构</a:t>
            </a:r>
            <a:r>
              <a:rPr lang="zh-CN" altLang="en-US" sz="1400" spc="-5" dirty="0">
                <a:solidFill>
                  <a:srgbClr val="04064C"/>
                </a:solidFill>
                <a:latin typeface="Georgia"/>
                <a:cs typeface="Georgia"/>
              </a:rPr>
              <a:t>规则</a:t>
            </a:r>
            <a:r>
              <a:rPr lang="zh-CN" altLang="en-US" sz="1400" spc="5" dirty="0">
                <a:solidFill>
                  <a:srgbClr val="04064C"/>
                </a:solidFill>
                <a:latin typeface="Georgia"/>
                <a:cs typeface="Georgia"/>
              </a:rPr>
              <a:t>）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2541" y="694479"/>
            <a:ext cx="2092509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zh-CN" altLang="en-US" sz="1100" spc="60" dirty="0">
                <a:latin typeface="PMingLiU"/>
                <a:cs typeface="PMingLiU"/>
              </a:rPr>
              <a:t>中心语（</a:t>
            </a:r>
            <a:r>
              <a:rPr sz="1100" spc="60" dirty="0">
                <a:latin typeface="PMingLiU"/>
                <a:cs typeface="PMingLiU"/>
              </a:rPr>
              <a:t>Head</a:t>
            </a:r>
            <a:r>
              <a:rPr lang="zh-CN" altLang="en-US" sz="1100" spc="60" dirty="0">
                <a:latin typeface="PMingLiU"/>
                <a:cs typeface="PMingLiU"/>
              </a:rPr>
              <a:t>），标志语（</a:t>
            </a:r>
            <a:r>
              <a:rPr sz="1100" spc="30" dirty="0">
                <a:latin typeface="PMingLiU"/>
                <a:cs typeface="PMingLiU"/>
              </a:rPr>
              <a:t>Specifier</a:t>
            </a:r>
            <a:r>
              <a:rPr lang="zh-CN" altLang="en-US" sz="1100" spc="30" dirty="0">
                <a:latin typeface="PMingLiU"/>
                <a:cs typeface="PMingLiU"/>
              </a:rPr>
              <a:t>），附接语（</a:t>
            </a:r>
            <a:r>
              <a:rPr sz="1100" spc="75" dirty="0">
                <a:latin typeface="PMingLiU"/>
                <a:cs typeface="PMingLiU"/>
              </a:rPr>
              <a:t>Adjunct</a:t>
            </a:r>
            <a:r>
              <a:rPr lang="zh-CN" altLang="en-US" sz="1100" spc="75" dirty="0">
                <a:latin typeface="PMingLiU"/>
                <a:cs typeface="PMingLiU"/>
              </a:rPr>
              <a:t>）</a:t>
            </a:r>
            <a:endParaRPr sz="1100" dirty="0">
              <a:latin typeface="PMingLiU"/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4021" y="1122653"/>
            <a:ext cx="2235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14" dirty="0">
                <a:latin typeface="PMingLiU"/>
                <a:cs typeface="PMingLiU"/>
              </a:rPr>
              <a:t>XP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3221" y="1502230"/>
            <a:ext cx="1682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65" dirty="0">
                <a:latin typeface="PMingLiU"/>
                <a:cs typeface="PMingLiU"/>
              </a:rPr>
              <a:t>X’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5239" y="1881808"/>
            <a:ext cx="2044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00" dirty="0">
                <a:latin typeface="PMingLiU"/>
                <a:cs typeface="PMingLiU"/>
              </a:rPr>
              <a:t>ZP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2922" y="1881816"/>
            <a:ext cx="1682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65" dirty="0">
                <a:latin typeface="PMingLiU"/>
                <a:cs typeface="PMingLiU"/>
              </a:rPr>
              <a:t>X’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7810" y="2261398"/>
            <a:ext cx="44513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0" dirty="0">
                <a:latin typeface="PMingLiU"/>
                <a:cs typeface="PMingLiU"/>
              </a:rPr>
              <a:t>X</a:t>
            </a:r>
            <a:r>
              <a:rPr sz="1100" spc="200" dirty="0">
                <a:latin typeface="PMingLiU"/>
                <a:cs typeface="PMingLiU"/>
              </a:rPr>
              <a:t> </a:t>
            </a:r>
            <a:r>
              <a:rPr sz="1100" spc="114" dirty="0">
                <a:latin typeface="PMingLiU"/>
                <a:cs typeface="PMingLiU"/>
              </a:rPr>
              <a:t>YP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2461" y="2081770"/>
            <a:ext cx="269240" cy="187960"/>
          </a:xfrm>
          <a:custGeom>
            <a:avLst/>
            <a:gdLst/>
            <a:ahLst/>
            <a:cxnLst/>
            <a:rect l="l" t="t" r="r" b="b"/>
            <a:pathLst>
              <a:path w="269240" h="187960">
                <a:moveTo>
                  <a:pt x="134357" y="0"/>
                </a:moveTo>
                <a:lnTo>
                  <a:pt x="0" y="187491"/>
                </a:lnTo>
              </a:path>
              <a:path w="269240" h="187960">
                <a:moveTo>
                  <a:pt x="134357" y="0"/>
                </a:moveTo>
                <a:lnTo>
                  <a:pt x="268714" y="18749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6819" y="1702184"/>
            <a:ext cx="440690" cy="187960"/>
          </a:xfrm>
          <a:custGeom>
            <a:avLst/>
            <a:gdLst/>
            <a:ahLst/>
            <a:cxnLst/>
            <a:rect l="l" t="t" r="r" b="b"/>
            <a:pathLst>
              <a:path w="440690" h="187960">
                <a:moveTo>
                  <a:pt x="220298" y="0"/>
                </a:moveTo>
                <a:lnTo>
                  <a:pt x="0" y="185952"/>
                </a:lnTo>
              </a:path>
              <a:path w="440690" h="187960">
                <a:moveTo>
                  <a:pt x="220298" y="0"/>
                </a:moveTo>
                <a:lnTo>
                  <a:pt x="440596" y="187491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3479" y="1502235"/>
            <a:ext cx="262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55" dirty="0">
                <a:latin typeface="PMingLiU"/>
                <a:cs typeface="PMingLiU"/>
              </a:rPr>
              <a:t>WP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4513" y="1322606"/>
            <a:ext cx="642620" cy="187960"/>
          </a:xfrm>
          <a:custGeom>
            <a:avLst/>
            <a:gdLst/>
            <a:ahLst/>
            <a:cxnLst/>
            <a:rect l="l" t="t" r="r" b="b"/>
            <a:pathLst>
              <a:path w="642619" h="187959">
                <a:moveTo>
                  <a:pt x="321306" y="0"/>
                </a:moveTo>
                <a:lnTo>
                  <a:pt x="0" y="187491"/>
                </a:lnTo>
              </a:path>
              <a:path w="642619" h="187959">
                <a:moveTo>
                  <a:pt x="321306" y="0"/>
                </a:moveTo>
                <a:lnTo>
                  <a:pt x="642613" y="185952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972837" y="1122408"/>
            <a:ext cx="20383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30" dirty="0">
                <a:latin typeface="PMingLiU"/>
                <a:cs typeface="PMingLiU"/>
              </a:rPr>
              <a:t>NP</a:t>
            </a:r>
            <a:endParaRPr sz="950">
              <a:latin typeface="PMingLiU"/>
              <a:cs typeface="PMingLiU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56487" y="1464028"/>
            <a:ext cx="15367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95" dirty="0">
                <a:latin typeface="PMingLiU"/>
                <a:cs typeface="PMingLiU"/>
              </a:rPr>
              <a:t>N’</a:t>
            </a:r>
            <a:endParaRPr sz="950">
              <a:latin typeface="PMingLiU"/>
              <a:cs typeface="PMingLiU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88221" y="1805648"/>
            <a:ext cx="19558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70" dirty="0">
                <a:latin typeface="PMingLiU"/>
                <a:cs typeface="PMingLiU"/>
              </a:rPr>
              <a:t>PP</a:t>
            </a:r>
            <a:endParaRPr sz="950">
              <a:latin typeface="PMingLiU"/>
              <a:cs typeface="PMingLiU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18790" y="1986876"/>
            <a:ext cx="734060" cy="167640"/>
          </a:xfrm>
          <a:custGeom>
            <a:avLst/>
            <a:gdLst/>
            <a:ahLst/>
            <a:cxnLst/>
            <a:rect l="l" t="t" r="r" b="b"/>
            <a:pathLst>
              <a:path w="734060" h="167639">
                <a:moveTo>
                  <a:pt x="366998" y="0"/>
                </a:moveTo>
                <a:lnTo>
                  <a:pt x="0" y="167356"/>
                </a:lnTo>
                <a:lnTo>
                  <a:pt x="733997" y="167356"/>
                </a:lnTo>
                <a:lnTo>
                  <a:pt x="366998" y="0"/>
                </a:lnTo>
                <a:close/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103967" y="1805658"/>
            <a:ext cx="15367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95" dirty="0">
                <a:latin typeface="PMingLiU"/>
                <a:cs typeface="PMingLiU"/>
              </a:rPr>
              <a:t>N’</a:t>
            </a:r>
            <a:endParaRPr sz="950">
              <a:latin typeface="PMingLiU"/>
              <a:cs typeface="PMingLiU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84332" y="2328506"/>
            <a:ext cx="507365" cy="167640"/>
          </a:xfrm>
          <a:custGeom>
            <a:avLst/>
            <a:gdLst/>
            <a:ahLst/>
            <a:cxnLst/>
            <a:rect l="l" t="t" r="r" b="b"/>
            <a:pathLst>
              <a:path w="507364" h="167639">
                <a:moveTo>
                  <a:pt x="253563" y="0"/>
                </a:moveTo>
                <a:lnTo>
                  <a:pt x="0" y="167356"/>
                </a:lnTo>
                <a:lnTo>
                  <a:pt x="507126" y="167356"/>
                </a:lnTo>
                <a:lnTo>
                  <a:pt x="253563" y="0"/>
                </a:lnTo>
                <a:close/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716752" y="2147285"/>
            <a:ext cx="1704339" cy="5168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30"/>
              </a:spcBef>
              <a:tabLst>
                <a:tab pos="635635" algn="l"/>
                <a:tab pos="1045210" algn="l"/>
              </a:tabLst>
            </a:pPr>
            <a:r>
              <a:rPr sz="950" spc="90" dirty="0">
                <a:latin typeface="PMingLiU"/>
                <a:cs typeface="PMingLiU"/>
              </a:rPr>
              <a:t>N	</a:t>
            </a:r>
            <a:r>
              <a:rPr sz="950" spc="170" dirty="0">
                <a:latin typeface="PMingLiU"/>
                <a:cs typeface="PMingLiU"/>
              </a:rPr>
              <a:t>PP	</a:t>
            </a:r>
            <a:r>
              <a:rPr sz="950" spc="80" dirty="0">
                <a:latin typeface="PMingLiU"/>
                <a:cs typeface="PMingLiU"/>
              </a:rPr>
              <a:t>with</a:t>
            </a:r>
            <a:r>
              <a:rPr sz="950" spc="10" dirty="0">
                <a:latin typeface="PMingLiU"/>
                <a:cs typeface="PMingLiU"/>
              </a:rPr>
              <a:t> </a:t>
            </a:r>
            <a:r>
              <a:rPr sz="950" spc="45" dirty="0">
                <a:latin typeface="PMingLiU"/>
                <a:cs typeface="PMingLiU"/>
              </a:rPr>
              <a:t>glasses</a:t>
            </a:r>
            <a:endParaRPr sz="95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</a:pPr>
            <a:r>
              <a:rPr sz="950" spc="85" dirty="0">
                <a:latin typeface="PMingLiU"/>
                <a:cs typeface="PMingLiU"/>
              </a:rPr>
              <a:t>mother </a:t>
            </a:r>
            <a:r>
              <a:rPr sz="950" spc="20" dirty="0">
                <a:latin typeface="PMingLiU"/>
                <a:cs typeface="PMingLiU"/>
              </a:rPr>
              <a:t>of</a:t>
            </a:r>
            <a:r>
              <a:rPr sz="950" spc="-60" dirty="0">
                <a:latin typeface="PMingLiU"/>
                <a:cs typeface="PMingLiU"/>
              </a:rPr>
              <a:t> </a:t>
            </a:r>
            <a:r>
              <a:rPr sz="950" spc="75" dirty="0">
                <a:latin typeface="PMingLiU"/>
                <a:cs typeface="PMingLiU"/>
              </a:rPr>
              <a:t>three</a:t>
            </a:r>
            <a:endParaRPr sz="950">
              <a:latin typeface="PMingLiU"/>
              <a:cs typeface="PMingLiU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23590" y="2328513"/>
            <a:ext cx="0" cy="167640"/>
          </a:xfrm>
          <a:custGeom>
            <a:avLst/>
            <a:gdLst/>
            <a:ahLst/>
            <a:cxnLst/>
            <a:rect l="l" t="t" r="r" b="b"/>
            <a:pathLst>
              <a:path h="167639">
                <a:moveTo>
                  <a:pt x="0" y="0"/>
                </a:moveTo>
                <a:lnTo>
                  <a:pt x="0" y="167356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23586" y="1986886"/>
            <a:ext cx="514350" cy="168910"/>
          </a:xfrm>
          <a:custGeom>
            <a:avLst/>
            <a:gdLst/>
            <a:ahLst/>
            <a:cxnLst/>
            <a:rect l="l" t="t" r="r" b="b"/>
            <a:pathLst>
              <a:path w="514350" h="168910">
                <a:moveTo>
                  <a:pt x="257157" y="0"/>
                </a:moveTo>
                <a:lnTo>
                  <a:pt x="0" y="168742"/>
                </a:lnTo>
              </a:path>
              <a:path w="514350" h="168910">
                <a:moveTo>
                  <a:pt x="257157" y="0"/>
                </a:moveTo>
                <a:lnTo>
                  <a:pt x="514314" y="168742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80739" y="1645256"/>
            <a:ext cx="905510" cy="168910"/>
          </a:xfrm>
          <a:custGeom>
            <a:avLst/>
            <a:gdLst/>
            <a:ahLst/>
            <a:cxnLst/>
            <a:rect l="l" t="t" r="r" b="b"/>
            <a:pathLst>
              <a:path w="905510" h="168910">
                <a:moveTo>
                  <a:pt x="452524" y="0"/>
                </a:moveTo>
                <a:lnTo>
                  <a:pt x="0" y="167356"/>
                </a:lnTo>
              </a:path>
              <a:path w="905510" h="168910">
                <a:moveTo>
                  <a:pt x="452524" y="0"/>
                </a:moveTo>
                <a:lnTo>
                  <a:pt x="905049" y="168742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455857" y="1464035"/>
            <a:ext cx="12065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05" dirty="0">
                <a:latin typeface="PMingLiU"/>
                <a:cs typeface="PMingLiU"/>
              </a:rPr>
              <a:t>D</a:t>
            </a:r>
            <a:endParaRPr sz="950">
              <a:latin typeface="PMingLiU"/>
              <a:cs typeface="PMingLiU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96101" y="1805655"/>
            <a:ext cx="24066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00" dirty="0">
                <a:latin typeface="PMingLiU"/>
                <a:cs typeface="PMingLiU"/>
              </a:rPr>
              <a:t>The</a:t>
            </a:r>
            <a:endParaRPr sz="950">
              <a:latin typeface="PMingLiU"/>
              <a:cs typeface="PMingLiU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516175" y="1645263"/>
            <a:ext cx="0" cy="167640"/>
          </a:xfrm>
          <a:custGeom>
            <a:avLst/>
            <a:gdLst/>
            <a:ahLst/>
            <a:cxnLst/>
            <a:rect l="l" t="t" r="r" b="b"/>
            <a:pathLst>
              <a:path h="167639">
                <a:moveTo>
                  <a:pt x="0" y="0"/>
                </a:moveTo>
                <a:lnTo>
                  <a:pt x="0" y="167356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16180" y="1303636"/>
            <a:ext cx="1117600" cy="168910"/>
          </a:xfrm>
          <a:custGeom>
            <a:avLst/>
            <a:gdLst/>
            <a:ahLst/>
            <a:cxnLst/>
            <a:rect l="l" t="t" r="r" b="b"/>
            <a:pathLst>
              <a:path w="1117600" h="168909">
                <a:moveTo>
                  <a:pt x="558544" y="0"/>
                </a:moveTo>
                <a:lnTo>
                  <a:pt x="0" y="168742"/>
                </a:lnTo>
              </a:path>
              <a:path w="1117600" h="168909">
                <a:moveTo>
                  <a:pt x="558544" y="0"/>
                </a:moveTo>
                <a:lnTo>
                  <a:pt x="1117090" y="167356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AA42C94C-0446-DC1D-5F85-B85DC6149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50" y="1149262"/>
            <a:ext cx="4374259" cy="187468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2405"/>
            <a:ext cx="31241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altLang="zh-CN" sz="1400" spc="5" dirty="0">
                <a:solidFill>
                  <a:srgbClr val="04064C"/>
                </a:solidFill>
                <a:latin typeface="Georgia"/>
                <a:cs typeface="Georgia"/>
              </a:rPr>
              <a:t>X</a:t>
            </a:r>
            <a:r>
              <a:rPr lang="zh-CN" altLang="en-US" sz="1400" spc="5" dirty="0">
                <a:solidFill>
                  <a:srgbClr val="04064C"/>
                </a:solidFill>
                <a:latin typeface="Georgia"/>
                <a:cs typeface="Georgia"/>
              </a:rPr>
              <a:t>标杆理论（短语结构</a:t>
            </a:r>
            <a:r>
              <a:rPr lang="zh-CN" altLang="en-US" sz="1400" spc="-5" dirty="0">
                <a:solidFill>
                  <a:srgbClr val="04064C"/>
                </a:solidFill>
                <a:latin typeface="Georgia"/>
                <a:cs typeface="Georgia"/>
              </a:rPr>
              <a:t>规则</a:t>
            </a:r>
            <a:r>
              <a:rPr lang="zh-CN" altLang="en-US" sz="1400" spc="5" dirty="0">
                <a:solidFill>
                  <a:srgbClr val="04064C"/>
                </a:solidFill>
                <a:latin typeface="Georgia"/>
                <a:cs typeface="Georgia"/>
              </a:rPr>
              <a:t>）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181873"/>
            <a:ext cx="3832860" cy="9789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zh-CN" altLang="en-US" sz="1100" spc="70" dirty="0">
                <a:latin typeface="PMingLiU"/>
                <a:cs typeface="PMingLiU"/>
              </a:rPr>
              <a:t>每个</a:t>
            </a:r>
            <a:r>
              <a:rPr sz="1100" spc="114" dirty="0">
                <a:latin typeface="PMingLiU"/>
                <a:cs typeface="PMingLiU"/>
              </a:rPr>
              <a:t>XP</a:t>
            </a:r>
            <a:r>
              <a:rPr lang="zh-CN" altLang="en-US" sz="1100" spc="114" dirty="0">
                <a:latin typeface="PMingLiU"/>
                <a:cs typeface="PMingLiU"/>
              </a:rPr>
              <a:t>都只能有一个标志语和一个补语，但可以有多个附接语</a:t>
            </a:r>
            <a:endParaRPr sz="1100" dirty="0">
              <a:latin typeface="PMingLiU"/>
              <a:cs typeface="PMingLiU"/>
            </a:endParaRPr>
          </a:p>
          <a:p>
            <a:pPr marL="438784" indent="-426720">
              <a:lnSpc>
                <a:spcPct val="100000"/>
              </a:lnSpc>
              <a:spcBef>
                <a:spcPts val="930"/>
              </a:spcBef>
              <a:buAutoNum type="arabicParenBoth"/>
              <a:tabLst>
                <a:tab pos="438784" algn="l"/>
                <a:tab pos="439420" algn="l"/>
                <a:tab pos="715645" algn="l"/>
              </a:tabLst>
            </a:pPr>
            <a:r>
              <a:rPr sz="1100" spc="65" dirty="0">
                <a:latin typeface="PMingLiU"/>
                <a:cs typeface="PMingLiU"/>
              </a:rPr>
              <a:t>a.	</a:t>
            </a:r>
            <a:r>
              <a:rPr sz="1100" spc="114" dirty="0">
                <a:latin typeface="PMingLiU"/>
                <a:cs typeface="PMingLiU"/>
              </a:rPr>
              <a:t>XP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spc="155" dirty="0">
                <a:latin typeface="PMingLiU"/>
                <a:cs typeface="PMingLiU"/>
              </a:rPr>
              <a:t>WP</a:t>
            </a:r>
            <a:r>
              <a:rPr sz="1100" spc="-10" dirty="0">
                <a:latin typeface="PMingLiU"/>
                <a:cs typeface="PMingLiU"/>
              </a:rPr>
              <a:t> </a:t>
            </a:r>
            <a:r>
              <a:rPr sz="1100" spc="-365" dirty="0">
                <a:latin typeface="PMingLiU"/>
                <a:cs typeface="PMingLiU"/>
              </a:rPr>
              <a:t>X’</a:t>
            </a:r>
            <a:endParaRPr sz="1100" dirty="0">
              <a:latin typeface="PMingLiU"/>
              <a:cs typeface="PMingLiU"/>
            </a:endParaRPr>
          </a:p>
          <a:p>
            <a:pPr marL="715645" lvl="1" indent="-277495">
              <a:lnSpc>
                <a:spcPct val="100000"/>
              </a:lnSpc>
              <a:spcBef>
                <a:spcPts val="35"/>
              </a:spcBef>
              <a:buAutoNum type="alphaLcPeriod" startAt="2"/>
              <a:tabLst>
                <a:tab pos="715645" algn="l"/>
                <a:tab pos="716280" algn="l"/>
              </a:tabLst>
            </a:pPr>
            <a:r>
              <a:rPr sz="1100" spc="-365" dirty="0">
                <a:latin typeface="PMingLiU"/>
                <a:cs typeface="PMingLiU"/>
              </a:rPr>
              <a:t>X’</a:t>
            </a:r>
            <a:r>
              <a:rPr sz="1100" spc="70" dirty="0">
                <a:latin typeface="PMingLiU"/>
                <a:cs typeface="PMingLiU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spc="-365" dirty="0">
                <a:latin typeface="PMingLiU"/>
                <a:cs typeface="PMingLiU"/>
              </a:rPr>
              <a:t>X’</a:t>
            </a:r>
            <a:r>
              <a:rPr sz="1100" spc="75" dirty="0">
                <a:latin typeface="PMingLiU"/>
                <a:cs typeface="PMingLiU"/>
              </a:rPr>
              <a:t> </a:t>
            </a:r>
            <a:r>
              <a:rPr sz="1100" spc="114" dirty="0">
                <a:latin typeface="PMingLiU"/>
                <a:cs typeface="PMingLiU"/>
              </a:rPr>
              <a:t>YP</a:t>
            </a:r>
            <a:endParaRPr sz="1100" dirty="0">
              <a:latin typeface="PMingLiU"/>
              <a:cs typeface="PMingLiU"/>
            </a:endParaRPr>
          </a:p>
          <a:p>
            <a:pPr marL="715645" lvl="1" indent="-277495">
              <a:lnSpc>
                <a:spcPct val="100000"/>
              </a:lnSpc>
              <a:spcBef>
                <a:spcPts val="35"/>
              </a:spcBef>
              <a:buAutoNum type="alphaLcPeriod" startAt="2"/>
              <a:tabLst>
                <a:tab pos="715645" algn="l"/>
                <a:tab pos="716280" algn="l"/>
              </a:tabLst>
            </a:pPr>
            <a:r>
              <a:rPr sz="1100" spc="-365" dirty="0">
                <a:latin typeface="PMingLiU"/>
                <a:cs typeface="PMingLiU"/>
              </a:rPr>
              <a:t>X’</a:t>
            </a:r>
            <a:r>
              <a:rPr sz="1100" spc="70" dirty="0">
                <a:latin typeface="PMingLiU"/>
                <a:cs typeface="PMingLiU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spc="70" dirty="0">
                <a:latin typeface="PMingLiU"/>
                <a:cs typeface="PMingLiU"/>
              </a:rPr>
              <a:t>X</a:t>
            </a:r>
            <a:r>
              <a:rPr sz="1100" spc="35" dirty="0">
                <a:latin typeface="PMingLiU"/>
                <a:cs typeface="PMingLiU"/>
              </a:rPr>
              <a:t> </a:t>
            </a:r>
            <a:r>
              <a:rPr sz="1100" spc="100" dirty="0">
                <a:latin typeface="PMingLiU"/>
                <a:cs typeface="PMingLiU"/>
              </a:rPr>
              <a:t>ZP</a:t>
            </a:r>
            <a:endParaRPr sz="1100" dirty="0">
              <a:latin typeface="PMingLiU"/>
              <a:cs typeface="PMingLiU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7462D2-6620-F934-B786-56B72B6BF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00" y="1577975"/>
            <a:ext cx="2545301" cy="95258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2405"/>
            <a:ext cx="4190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altLang="zh-CN" sz="1400" spc="40" dirty="0">
                <a:solidFill>
                  <a:srgbClr val="04064C"/>
                </a:solidFill>
                <a:latin typeface="Georgia"/>
                <a:cs typeface="Georgia"/>
              </a:rPr>
              <a:t>X</a:t>
            </a:r>
            <a:r>
              <a:rPr lang="zh-CN" altLang="en-US" sz="1400" spc="40" dirty="0">
                <a:solidFill>
                  <a:srgbClr val="04064C"/>
                </a:solidFill>
                <a:latin typeface="Georgia"/>
                <a:cs typeface="Georgia"/>
              </a:rPr>
              <a:t>标杆理论中的名词短语（</a:t>
            </a:r>
            <a:r>
              <a:rPr sz="1400" spc="40" dirty="0">
                <a:solidFill>
                  <a:srgbClr val="04064C"/>
                </a:solidFill>
                <a:latin typeface="Georgia"/>
                <a:cs typeface="Georgia"/>
              </a:rPr>
              <a:t>NP</a:t>
            </a:r>
            <a:r>
              <a:rPr lang="zh-CN" altLang="en-US" sz="1400" spc="40" dirty="0">
                <a:solidFill>
                  <a:srgbClr val="04064C"/>
                </a:solidFill>
                <a:latin typeface="Georgia"/>
                <a:cs typeface="Georgia"/>
              </a:rPr>
              <a:t>）和介词短语（</a:t>
            </a:r>
            <a:r>
              <a:rPr sz="1400" spc="100" dirty="0">
                <a:solidFill>
                  <a:srgbClr val="04064C"/>
                </a:solidFill>
                <a:latin typeface="Georgia"/>
                <a:cs typeface="Georgia"/>
              </a:rPr>
              <a:t>PP</a:t>
            </a:r>
            <a:r>
              <a:rPr lang="zh-CN" altLang="en-US" sz="1400" spc="100" dirty="0">
                <a:solidFill>
                  <a:srgbClr val="04064C"/>
                </a:solidFill>
                <a:latin typeface="Georgia"/>
                <a:cs typeface="Georgia"/>
              </a:rPr>
              <a:t>）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272729"/>
            <a:ext cx="883919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pc="114" dirty="0"/>
              <a:t>NP </a:t>
            </a:r>
            <a:r>
              <a:rPr spc="55" dirty="0">
                <a:latin typeface="Lucida Sans Unicode"/>
                <a:cs typeface="Lucida Sans Unicode"/>
              </a:rPr>
              <a:t>→ </a:t>
            </a:r>
            <a:r>
              <a:rPr spc="85" dirty="0"/>
              <a:t>D </a:t>
            </a:r>
            <a:r>
              <a:rPr spc="-365" dirty="0"/>
              <a:t>N’ </a:t>
            </a:r>
            <a:r>
              <a:rPr spc="-280" dirty="0"/>
              <a:t> </a:t>
            </a:r>
            <a:r>
              <a:rPr spc="-365" dirty="0"/>
              <a:t>N’</a:t>
            </a:r>
            <a:r>
              <a:rPr spc="50" dirty="0"/>
              <a:t> </a:t>
            </a:r>
            <a:r>
              <a:rPr spc="55" dirty="0">
                <a:latin typeface="Lucida Sans Unicode"/>
                <a:cs typeface="Lucida Sans Unicode"/>
              </a:rPr>
              <a:t>→</a:t>
            </a:r>
            <a:r>
              <a:rPr spc="-15" dirty="0">
                <a:latin typeface="Lucida Sans Unicode"/>
                <a:cs typeface="Lucida Sans Unicode"/>
              </a:rPr>
              <a:t> </a:t>
            </a:r>
            <a:r>
              <a:rPr spc="-365" dirty="0"/>
              <a:t>N’</a:t>
            </a:r>
            <a:r>
              <a:rPr spc="55" dirty="0"/>
              <a:t> </a:t>
            </a:r>
            <a:r>
              <a:rPr spc="120" dirty="0"/>
              <a:t>(PP)  </a:t>
            </a:r>
            <a:r>
              <a:rPr spc="70" dirty="0"/>
              <a:t>N </a:t>
            </a:r>
            <a:r>
              <a:rPr spc="55" dirty="0">
                <a:latin typeface="Lucida Sans Unicode"/>
                <a:cs typeface="Lucida Sans Unicode"/>
              </a:rPr>
              <a:t>→ </a:t>
            </a:r>
            <a:r>
              <a:rPr spc="70" dirty="0"/>
              <a:t>N </a:t>
            </a:r>
            <a:r>
              <a:rPr spc="120" dirty="0"/>
              <a:t>(PP)  </a:t>
            </a:r>
            <a:r>
              <a:rPr spc="165" dirty="0"/>
              <a:t>PP </a:t>
            </a:r>
            <a:r>
              <a:rPr spc="55" dirty="0">
                <a:latin typeface="Lucida Sans Unicode"/>
                <a:cs typeface="Lucida Sans Unicode"/>
              </a:rPr>
              <a:t>→</a:t>
            </a:r>
            <a:r>
              <a:rPr spc="-95" dirty="0">
                <a:latin typeface="Lucida Sans Unicode"/>
                <a:cs typeface="Lucida Sans Unicode"/>
              </a:rPr>
              <a:t> </a:t>
            </a:r>
            <a:r>
              <a:rPr spc="-320" dirty="0"/>
              <a:t>P’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320" dirty="0"/>
              <a:t>P’</a:t>
            </a:r>
            <a:r>
              <a:rPr spc="60" dirty="0"/>
              <a:t> </a:t>
            </a:r>
            <a:r>
              <a:rPr spc="55" dirty="0">
                <a:latin typeface="Lucida Sans Unicode"/>
                <a:cs typeface="Lucida Sans Unicode"/>
              </a:rPr>
              <a:t>→ </a:t>
            </a:r>
            <a:r>
              <a:rPr spc="165" dirty="0"/>
              <a:t>P</a:t>
            </a:r>
            <a:r>
              <a:rPr spc="15" dirty="0"/>
              <a:t> </a:t>
            </a:r>
            <a:r>
              <a:rPr spc="114" dirty="0"/>
              <a:t>NP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AB268F-EBA4-B43F-CD1E-5932563EA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94" y="927165"/>
            <a:ext cx="2268954" cy="160642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2405"/>
            <a:ext cx="1169670" cy="5251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altLang="zh-CN" sz="1400" spc="30" dirty="0">
                <a:solidFill>
                  <a:srgbClr val="04064C"/>
                </a:solidFill>
                <a:latin typeface="Georgia"/>
                <a:cs typeface="Georgia"/>
              </a:rPr>
              <a:t>X</a:t>
            </a:r>
            <a:r>
              <a:rPr lang="zh-CN" altLang="en-US" sz="1400" spc="30" dirty="0">
                <a:solidFill>
                  <a:srgbClr val="04064C"/>
                </a:solidFill>
                <a:latin typeface="Georgia"/>
                <a:cs typeface="Georgia"/>
              </a:rPr>
              <a:t>标杆树状图</a:t>
            </a:r>
            <a:endParaRPr sz="1950" dirty="0">
              <a:latin typeface="Georgia"/>
              <a:cs typeface="Georgia"/>
            </a:endParaRPr>
          </a:p>
          <a:p>
            <a:pPr marR="88900" algn="r">
              <a:lnSpc>
                <a:spcPct val="100000"/>
              </a:lnSpc>
              <a:spcBef>
                <a:spcPts val="5"/>
              </a:spcBef>
            </a:pPr>
            <a:endParaRPr lang="en-US" sz="950" spc="130" dirty="0">
              <a:latin typeface="PMingLiU"/>
              <a:cs typeface="PMingLiU"/>
            </a:endParaRPr>
          </a:p>
          <a:p>
            <a:pPr marR="88900" algn="r">
              <a:lnSpc>
                <a:spcPct val="100000"/>
              </a:lnSpc>
              <a:spcBef>
                <a:spcPts val="5"/>
              </a:spcBef>
            </a:pPr>
            <a:r>
              <a:rPr sz="950" spc="130" dirty="0">
                <a:latin typeface="PMingLiU"/>
                <a:cs typeface="PMingLiU"/>
              </a:rPr>
              <a:t>NP</a:t>
            </a:r>
            <a:endParaRPr sz="950" dirty="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1504" y="901056"/>
            <a:ext cx="15367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95" dirty="0">
                <a:latin typeface="PMingLiU"/>
                <a:cs typeface="PMingLiU"/>
              </a:rPr>
              <a:t>N’</a:t>
            </a:r>
            <a:endParaRPr sz="950">
              <a:latin typeface="PMingLiU"/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3836" y="1242676"/>
            <a:ext cx="19558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70" dirty="0">
                <a:latin typeface="PMingLiU"/>
                <a:cs typeface="PMingLiU"/>
              </a:rPr>
              <a:t>PP</a:t>
            </a:r>
            <a:endParaRPr sz="950">
              <a:latin typeface="PMingLiU"/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8948" y="1584295"/>
            <a:ext cx="1454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54" dirty="0">
                <a:latin typeface="PMingLiU"/>
                <a:cs typeface="PMingLiU"/>
              </a:rPr>
              <a:t>P’</a:t>
            </a:r>
            <a:endParaRPr sz="95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3644" y="1925915"/>
            <a:ext cx="20383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30" dirty="0">
                <a:latin typeface="PMingLiU"/>
                <a:cs typeface="PMingLiU"/>
              </a:rPr>
              <a:t>NP</a:t>
            </a:r>
            <a:endParaRPr sz="950">
              <a:latin typeface="PMingLiU"/>
              <a:cs typeface="PMingLiU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6072" y="2609155"/>
            <a:ext cx="11938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90" dirty="0">
                <a:latin typeface="PMingLiU"/>
                <a:cs typeface="PMingLiU"/>
              </a:rPr>
              <a:t>N</a:t>
            </a:r>
            <a:endParaRPr sz="950">
              <a:latin typeface="PMingLiU"/>
              <a:cs typeface="PMingLiU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1678" y="2950775"/>
            <a:ext cx="38798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45" dirty="0">
                <a:latin typeface="PMingLiU"/>
                <a:cs typeface="PMingLiU"/>
              </a:rPr>
              <a:t>glasses</a:t>
            </a:r>
            <a:endParaRPr sz="950">
              <a:latin typeface="PMingLiU"/>
              <a:cs typeface="PMingLiU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35532" y="2790383"/>
            <a:ext cx="0" cy="167640"/>
          </a:xfrm>
          <a:custGeom>
            <a:avLst/>
            <a:gdLst/>
            <a:ahLst/>
            <a:cxnLst/>
            <a:rect l="l" t="t" r="r" b="b"/>
            <a:pathLst>
              <a:path h="167639">
                <a:moveTo>
                  <a:pt x="0" y="0"/>
                </a:moveTo>
                <a:lnTo>
                  <a:pt x="0" y="167356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35532" y="2448763"/>
            <a:ext cx="0" cy="168910"/>
          </a:xfrm>
          <a:custGeom>
            <a:avLst/>
            <a:gdLst/>
            <a:ahLst/>
            <a:cxnLst/>
            <a:rect l="l" t="t" r="r" b="b"/>
            <a:pathLst>
              <a:path h="168910">
                <a:moveTo>
                  <a:pt x="0" y="0"/>
                </a:moveTo>
                <a:lnTo>
                  <a:pt x="0" y="168742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35532" y="2107144"/>
            <a:ext cx="0" cy="167640"/>
          </a:xfrm>
          <a:custGeom>
            <a:avLst/>
            <a:gdLst/>
            <a:ahLst/>
            <a:cxnLst/>
            <a:rect l="l" t="t" r="r" b="b"/>
            <a:pathLst>
              <a:path h="167639">
                <a:moveTo>
                  <a:pt x="0" y="0"/>
                </a:moveTo>
                <a:lnTo>
                  <a:pt x="0" y="167356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72133" y="1925923"/>
            <a:ext cx="110489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70" dirty="0">
                <a:latin typeface="PMingLiU"/>
                <a:cs typeface="PMingLiU"/>
              </a:rPr>
              <a:t>P</a:t>
            </a:r>
            <a:endParaRPr sz="950">
              <a:latin typeface="PMingLiU"/>
              <a:cs typeface="PMingLiU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27261" y="2107151"/>
            <a:ext cx="0" cy="167640"/>
          </a:xfrm>
          <a:custGeom>
            <a:avLst/>
            <a:gdLst/>
            <a:ahLst/>
            <a:cxnLst/>
            <a:rect l="l" t="t" r="r" b="b"/>
            <a:pathLst>
              <a:path h="167639">
                <a:moveTo>
                  <a:pt x="0" y="0"/>
                </a:moveTo>
                <a:lnTo>
                  <a:pt x="0" y="167356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11451" y="2267560"/>
            <a:ext cx="120078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0350" algn="l"/>
                <a:tab pos="594360" algn="l"/>
                <a:tab pos="1059815" algn="l"/>
              </a:tabLst>
            </a:pPr>
            <a:r>
              <a:rPr sz="950" spc="170" dirty="0">
                <a:latin typeface="PMingLiU"/>
                <a:cs typeface="PMingLiU"/>
              </a:rPr>
              <a:t>P	</a:t>
            </a:r>
            <a:r>
              <a:rPr sz="950" spc="130" dirty="0">
                <a:latin typeface="PMingLiU"/>
                <a:cs typeface="PMingLiU"/>
              </a:rPr>
              <a:t>NP	</a:t>
            </a:r>
            <a:r>
              <a:rPr sz="950" spc="80" dirty="0">
                <a:latin typeface="PMingLiU"/>
                <a:cs typeface="PMingLiU"/>
              </a:rPr>
              <a:t>with	</a:t>
            </a:r>
            <a:r>
              <a:rPr sz="950" spc="-295" dirty="0">
                <a:latin typeface="PMingLiU"/>
                <a:cs typeface="PMingLiU"/>
              </a:rPr>
              <a:t>N’</a:t>
            </a:r>
            <a:endParaRPr sz="950">
              <a:latin typeface="PMingLiU"/>
              <a:cs typeface="PMingLiU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27256" y="1765524"/>
            <a:ext cx="408305" cy="168910"/>
          </a:xfrm>
          <a:custGeom>
            <a:avLst/>
            <a:gdLst/>
            <a:ahLst/>
            <a:cxnLst/>
            <a:rect l="l" t="t" r="r" b="b"/>
            <a:pathLst>
              <a:path w="408305" h="168910">
                <a:moveTo>
                  <a:pt x="204136" y="0"/>
                </a:moveTo>
                <a:lnTo>
                  <a:pt x="0" y="168742"/>
                </a:lnTo>
              </a:path>
              <a:path w="408305" h="168910">
                <a:moveTo>
                  <a:pt x="204136" y="0"/>
                </a:moveTo>
                <a:lnTo>
                  <a:pt x="408273" y="168742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31392" y="1423904"/>
            <a:ext cx="0" cy="167640"/>
          </a:xfrm>
          <a:custGeom>
            <a:avLst/>
            <a:gdLst/>
            <a:ahLst/>
            <a:cxnLst/>
            <a:rect l="l" t="t" r="r" b="b"/>
            <a:pathLst>
              <a:path h="167640">
                <a:moveTo>
                  <a:pt x="0" y="0"/>
                </a:moveTo>
                <a:lnTo>
                  <a:pt x="0" y="167356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88384" y="1242705"/>
            <a:ext cx="15367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95" dirty="0">
                <a:latin typeface="PMingLiU"/>
                <a:cs typeface="PMingLiU"/>
              </a:rPr>
              <a:t>N’</a:t>
            </a:r>
            <a:endParaRPr sz="950">
              <a:latin typeface="PMingLiU"/>
              <a:cs typeface="PMingLiU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16435" y="1584313"/>
            <a:ext cx="19558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70" dirty="0">
                <a:latin typeface="PMingLiU"/>
                <a:cs typeface="PMingLiU"/>
              </a:rPr>
              <a:t>PP</a:t>
            </a:r>
            <a:endParaRPr sz="950">
              <a:latin typeface="PMingLiU"/>
              <a:cs typeface="PMingLiU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41547" y="1925933"/>
            <a:ext cx="14541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-254" dirty="0">
                <a:latin typeface="PMingLiU"/>
                <a:cs typeface="PMingLiU"/>
              </a:rPr>
              <a:t>P’</a:t>
            </a:r>
            <a:endParaRPr sz="950">
              <a:latin typeface="PMingLiU"/>
              <a:cs typeface="PMingLiU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61416" y="2448781"/>
            <a:ext cx="0" cy="167640"/>
          </a:xfrm>
          <a:custGeom>
            <a:avLst/>
            <a:gdLst/>
            <a:ahLst/>
            <a:cxnLst/>
            <a:rect l="l" t="t" r="r" b="b"/>
            <a:pathLst>
              <a:path h="167639">
                <a:moveTo>
                  <a:pt x="0" y="0"/>
                </a:moveTo>
                <a:lnTo>
                  <a:pt x="0" y="167356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203655" y="2609180"/>
            <a:ext cx="50990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20" dirty="0">
                <a:latin typeface="PMingLiU"/>
                <a:cs typeface="PMingLiU"/>
              </a:rPr>
              <a:t>of</a:t>
            </a:r>
            <a:r>
              <a:rPr sz="950" spc="250" dirty="0">
                <a:latin typeface="PMingLiU"/>
                <a:cs typeface="PMingLiU"/>
              </a:rPr>
              <a:t> </a:t>
            </a:r>
            <a:r>
              <a:rPr sz="950" spc="75" dirty="0">
                <a:latin typeface="PMingLiU"/>
                <a:cs typeface="PMingLiU"/>
              </a:rPr>
              <a:t>three</a:t>
            </a:r>
            <a:endParaRPr sz="950">
              <a:latin typeface="PMingLiU"/>
              <a:cs typeface="PMingLiU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66579" y="2448788"/>
            <a:ext cx="0" cy="167640"/>
          </a:xfrm>
          <a:custGeom>
            <a:avLst/>
            <a:gdLst/>
            <a:ahLst/>
            <a:cxnLst/>
            <a:rect l="l" t="t" r="r" b="b"/>
            <a:pathLst>
              <a:path h="167639">
                <a:moveTo>
                  <a:pt x="0" y="0"/>
                </a:moveTo>
                <a:lnTo>
                  <a:pt x="0" y="167356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66584" y="2107161"/>
            <a:ext cx="295275" cy="168910"/>
          </a:xfrm>
          <a:custGeom>
            <a:avLst/>
            <a:gdLst/>
            <a:ahLst/>
            <a:cxnLst/>
            <a:rect l="l" t="t" r="r" b="b"/>
            <a:pathLst>
              <a:path w="295275" h="168910">
                <a:moveTo>
                  <a:pt x="147418" y="0"/>
                </a:moveTo>
                <a:lnTo>
                  <a:pt x="0" y="168742"/>
                </a:lnTo>
              </a:path>
              <a:path w="295275" h="168910">
                <a:moveTo>
                  <a:pt x="147418" y="0"/>
                </a:moveTo>
                <a:lnTo>
                  <a:pt x="294838" y="168742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14003" y="1765541"/>
            <a:ext cx="0" cy="167640"/>
          </a:xfrm>
          <a:custGeom>
            <a:avLst/>
            <a:gdLst/>
            <a:ahLst/>
            <a:cxnLst/>
            <a:rect l="l" t="t" r="r" b="b"/>
            <a:pathLst>
              <a:path h="167639">
                <a:moveTo>
                  <a:pt x="0" y="0"/>
                </a:moveTo>
                <a:lnTo>
                  <a:pt x="0" y="167356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56868" y="1584332"/>
            <a:ext cx="11938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90" dirty="0">
                <a:latin typeface="PMingLiU"/>
                <a:cs typeface="PMingLiU"/>
              </a:rPr>
              <a:t>N</a:t>
            </a:r>
            <a:endParaRPr sz="950">
              <a:latin typeface="PMingLiU"/>
              <a:cs typeface="PMingLiU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9489" y="1925952"/>
            <a:ext cx="41402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85" dirty="0">
                <a:latin typeface="PMingLiU"/>
                <a:cs typeface="PMingLiU"/>
              </a:rPr>
              <a:t>mother</a:t>
            </a:r>
            <a:endParaRPr sz="950">
              <a:latin typeface="PMingLiU"/>
              <a:cs typeface="PMingLiU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16328" y="1765560"/>
            <a:ext cx="0" cy="167640"/>
          </a:xfrm>
          <a:custGeom>
            <a:avLst/>
            <a:gdLst/>
            <a:ahLst/>
            <a:cxnLst/>
            <a:rect l="l" t="t" r="r" b="b"/>
            <a:pathLst>
              <a:path h="167639">
                <a:moveTo>
                  <a:pt x="0" y="0"/>
                </a:moveTo>
                <a:lnTo>
                  <a:pt x="0" y="167356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6322" y="1423933"/>
            <a:ext cx="497840" cy="168910"/>
          </a:xfrm>
          <a:custGeom>
            <a:avLst/>
            <a:gdLst/>
            <a:ahLst/>
            <a:cxnLst/>
            <a:rect l="l" t="t" r="r" b="b"/>
            <a:pathLst>
              <a:path w="497840" h="168909">
                <a:moveTo>
                  <a:pt x="248838" y="0"/>
                </a:moveTo>
                <a:lnTo>
                  <a:pt x="0" y="168742"/>
                </a:lnTo>
              </a:path>
              <a:path w="497840" h="168909">
                <a:moveTo>
                  <a:pt x="248838" y="0"/>
                </a:moveTo>
                <a:lnTo>
                  <a:pt x="497676" y="168742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65161" y="1082284"/>
            <a:ext cx="966469" cy="168910"/>
          </a:xfrm>
          <a:custGeom>
            <a:avLst/>
            <a:gdLst/>
            <a:ahLst/>
            <a:cxnLst/>
            <a:rect l="l" t="t" r="r" b="b"/>
            <a:pathLst>
              <a:path w="966469" h="168909">
                <a:moveTo>
                  <a:pt x="483119" y="0"/>
                </a:moveTo>
                <a:lnTo>
                  <a:pt x="0" y="167356"/>
                </a:lnTo>
              </a:path>
              <a:path w="966469" h="168909">
                <a:moveTo>
                  <a:pt x="483119" y="0"/>
                </a:moveTo>
                <a:lnTo>
                  <a:pt x="966238" y="168742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48608" y="901063"/>
            <a:ext cx="12065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05" dirty="0">
                <a:latin typeface="PMingLiU"/>
                <a:cs typeface="PMingLiU"/>
              </a:rPr>
              <a:t>D</a:t>
            </a:r>
            <a:endParaRPr sz="950">
              <a:latin typeface="PMingLiU"/>
              <a:cs typeface="PMingLiU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8852" y="1242683"/>
            <a:ext cx="24066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00" dirty="0">
                <a:latin typeface="PMingLiU"/>
                <a:cs typeface="PMingLiU"/>
              </a:rPr>
              <a:t>The</a:t>
            </a:r>
            <a:endParaRPr sz="950" dirty="0">
              <a:latin typeface="PMingLiU"/>
              <a:cs typeface="PMingLiU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08926" y="1082291"/>
            <a:ext cx="0" cy="167640"/>
          </a:xfrm>
          <a:custGeom>
            <a:avLst/>
            <a:gdLst/>
            <a:ahLst/>
            <a:cxnLst/>
            <a:rect l="l" t="t" r="r" b="b"/>
            <a:pathLst>
              <a:path h="167640">
                <a:moveTo>
                  <a:pt x="0" y="0"/>
                </a:moveTo>
                <a:lnTo>
                  <a:pt x="0" y="167356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8927" y="740664"/>
            <a:ext cx="1139825" cy="168910"/>
          </a:xfrm>
          <a:custGeom>
            <a:avLst/>
            <a:gdLst/>
            <a:ahLst/>
            <a:cxnLst/>
            <a:rect l="l" t="t" r="r" b="b"/>
            <a:pathLst>
              <a:path w="1139825" h="168909">
                <a:moveTo>
                  <a:pt x="569682" y="0"/>
                </a:moveTo>
                <a:lnTo>
                  <a:pt x="0" y="168742"/>
                </a:lnTo>
              </a:path>
              <a:path w="1139825" h="168909">
                <a:moveTo>
                  <a:pt x="569682" y="0"/>
                </a:moveTo>
                <a:lnTo>
                  <a:pt x="1139365" y="167356"/>
                </a:lnTo>
              </a:path>
            </a:pathLst>
          </a:custGeom>
          <a:ln w="4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55E657EE-F553-6B19-02BC-C7E87C5B5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20" y="477642"/>
            <a:ext cx="3414056" cy="274343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2405"/>
            <a:ext cx="28955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altLang="zh-CN" sz="1400" spc="110" dirty="0">
                <a:solidFill>
                  <a:srgbClr val="04064C"/>
                </a:solidFill>
                <a:latin typeface="Georgia"/>
                <a:cs typeface="Georgia"/>
              </a:rPr>
              <a:t>X</a:t>
            </a:r>
            <a:r>
              <a:rPr lang="zh-CN" altLang="en-US" sz="1400" spc="110" dirty="0">
                <a:solidFill>
                  <a:srgbClr val="04064C"/>
                </a:solidFill>
                <a:latin typeface="Georgia"/>
                <a:cs typeface="Georgia"/>
              </a:rPr>
              <a:t>标杆理论中的动词短语（</a:t>
            </a:r>
            <a:r>
              <a:rPr sz="1400" spc="110" dirty="0">
                <a:solidFill>
                  <a:srgbClr val="04064C"/>
                </a:solidFill>
                <a:latin typeface="Georgia"/>
                <a:cs typeface="Georgia"/>
              </a:rPr>
              <a:t>VP</a:t>
            </a:r>
            <a:r>
              <a:rPr lang="zh-CN" altLang="en-US" sz="1400" spc="110" dirty="0">
                <a:solidFill>
                  <a:srgbClr val="04064C"/>
                </a:solidFill>
                <a:latin typeface="Georgia"/>
                <a:cs typeface="Georgia"/>
              </a:rPr>
              <a:t>）</a:t>
            </a:r>
            <a:r>
              <a:rPr sz="1400" spc="110" dirty="0">
                <a:solidFill>
                  <a:srgbClr val="04064C"/>
                </a:solidFill>
                <a:latin typeface="Georgia"/>
                <a:cs typeface="Georgia"/>
              </a:rPr>
              <a:t> 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272729"/>
            <a:ext cx="935355" cy="880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14" dirty="0">
                <a:latin typeface="PMingLiU"/>
                <a:cs typeface="PMingLiU"/>
              </a:rPr>
              <a:t>VP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365" dirty="0">
                <a:latin typeface="PMingLiU"/>
                <a:cs typeface="PMingLiU"/>
              </a:rPr>
              <a:t>V’</a:t>
            </a:r>
            <a:endParaRPr sz="1100">
              <a:latin typeface="PMingLiU"/>
              <a:cs typeface="PMingLiU"/>
            </a:endParaRPr>
          </a:p>
          <a:p>
            <a:pPr marL="12700" marR="5080">
              <a:lnSpc>
                <a:spcPct val="102600"/>
              </a:lnSpc>
            </a:pPr>
            <a:r>
              <a:rPr sz="1100" spc="-365" dirty="0">
                <a:latin typeface="PMingLiU"/>
                <a:cs typeface="PMingLiU"/>
              </a:rPr>
              <a:t>V’</a:t>
            </a:r>
            <a:r>
              <a:rPr sz="1100" spc="45" dirty="0">
                <a:latin typeface="PMingLiU"/>
                <a:cs typeface="PMingLiU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10" dirty="0">
                <a:latin typeface="Lucida Sans Unicode"/>
                <a:cs typeface="Lucida Sans Unicode"/>
              </a:rPr>
              <a:t> </a:t>
            </a:r>
            <a:r>
              <a:rPr sz="1100" spc="-365" dirty="0">
                <a:latin typeface="PMingLiU"/>
                <a:cs typeface="PMingLiU"/>
              </a:rPr>
              <a:t>V’</a:t>
            </a:r>
            <a:r>
              <a:rPr sz="1100" spc="50" dirty="0">
                <a:latin typeface="PMingLiU"/>
                <a:cs typeface="PMingLiU"/>
              </a:rPr>
              <a:t> </a:t>
            </a:r>
            <a:r>
              <a:rPr sz="1100" spc="95" dirty="0">
                <a:latin typeface="PMingLiU"/>
                <a:cs typeface="PMingLiU"/>
              </a:rPr>
              <a:t>AdvP  </a:t>
            </a:r>
            <a:r>
              <a:rPr sz="1100" spc="-365" dirty="0">
                <a:latin typeface="PMingLiU"/>
                <a:cs typeface="PMingLiU"/>
              </a:rPr>
              <a:t>V’</a:t>
            </a:r>
            <a:r>
              <a:rPr sz="1100" spc="60" dirty="0">
                <a:latin typeface="PMingLiU"/>
                <a:cs typeface="PMingLiU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→ </a:t>
            </a:r>
            <a:r>
              <a:rPr sz="1100" spc="70" dirty="0">
                <a:latin typeface="PMingLiU"/>
                <a:cs typeface="PMingLiU"/>
              </a:rPr>
              <a:t>V</a:t>
            </a:r>
            <a:r>
              <a:rPr sz="1100" spc="15" dirty="0">
                <a:latin typeface="PMingLiU"/>
                <a:cs typeface="PMingLiU"/>
              </a:rPr>
              <a:t> </a:t>
            </a:r>
            <a:r>
              <a:rPr sz="1100" spc="114" dirty="0">
                <a:latin typeface="PMingLiU"/>
                <a:cs typeface="PMingLiU"/>
              </a:rPr>
              <a:t>NP</a:t>
            </a:r>
            <a:endParaRPr sz="1100">
              <a:latin typeface="PMingLiU"/>
              <a:cs typeface="PMingLiU"/>
            </a:endParaRPr>
          </a:p>
          <a:p>
            <a:pPr marL="12700" marR="43180">
              <a:lnSpc>
                <a:spcPct val="102600"/>
              </a:lnSpc>
            </a:pPr>
            <a:r>
              <a:rPr sz="1100" spc="95" dirty="0">
                <a:latin typeface="PMingLiU"/>
                <a:cs typeface="PMingLiU"/>
              </a:rPr>
              <a:t>AdvP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spc="-145" dirty="0">
                <a:latin typeface="PMingLiU"/>
                <a:cs typeface="PMingLiU"/>
              </a:rPr>
              <a:t>Adv’  Adv’ </a:t>
            </a:r>
            <a:r>
              <a:rPr sz="1100" spc="55" dirty="0">
                <a:latin typeface="Lucida Sans Unicode"/>
                <a:cs typeface="Lucida Sans Unicode"/>
              </a:rPr>
              <a:t>→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spc="70" dirty="0">
                <a:latin typeface="PMingLiU"/>
                <a:cs typeface="PMingLiU"/>
              </a:rPr>
              <a:t>Adv</a:t>
            </a:r>
            <a:endParaRPr sz="1100">
              <a:latin typeface="PMingLiU"/>
              <a:cs typeface="PMingLiU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2BA713-34E6-1948-B50B-FEC663D86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921449"/>
            <a:ext cx="3127845" cy="161785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567</Words>
  <Application>Microsoft Macintosh PowerPoint</Application>
  <PresentationFormat>Custom</PresentationFormat>
  <Paragraphs>123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PMingLiU</vt:lpstr>
      <vt:lpstr>Calibri</vt:lpstr>
      <vt:lpstr>Georgia</vt:lpstr>
      <vt:lpstr>Lucida Sans Unicode</vt:lpstr>
      <vt:lpstr>Trebuchet MS</vt:lpstr>
      <vt:lpstr>Office Theme</vt:lpstr>
      <vt:lpstr>PowerPoint Presentation</vt:lpstr>
      <vt:lpstr>大纲</vt:lpstr>
      <vt:lpstr>PowerPoint Presentation</vt:lpstr>
      <vt:lpstr>转换语法基础</vt:lpstr>
      <vt:lpstr>X标杆理论（短语结构规则）</vt:lpstr>
      <vt:lpstr>X标杆理论（短语结构规则）</vt:lpstr>
      <vt:lpstr>NP → D N’  N’ → N’ (PP)  N → N (PP)  PP → P’ P’ → P NP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“Slow Pandas”的短语结构规则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Matteo</dc:creator>
  <cp:lastModifiedBy>Anqi Zhang</cp:lastModifiedBy>
  <cp:revision>16</cp:revision>
  <dcterms:created xsi:type="dcterms:W3CDTF">2022-10-19T07:08:06Z</dcterms:created>
  <dcterms:modified xsi:type="dcterms:W3CDTF">2022-11-07T12:35:25Z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Xpdf - https://xpdf.net</vt:lpwstr>
  </property>
</Properties>
</file>