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6"/>
  </p:normalViewPr>
  <p:slideViewPr>
    <p:cSldViewPr>
      <p:cViewPr varScale="1">
        <p:scale>
          <a:sx n="167" d="100"/>
          <a:sy n="167" d="100"/>
        </p:scale>
        <p:origin x="92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538B5-E6A8-458C-B902-8A8CDFFECB5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72A4E-F76A-49B3-83B2-07E731A74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3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72A4E-F76A-49B3-83B2-07E731A745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9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72A4E-F76A-49B3-83B2-07E731A7459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0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193" y="74974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481645"/>
            <a:ext cx="101600" cy="101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794" y="1468945"/>
            <a:ext cx="3938802" cy="1143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8846" y="800303"/>
            <a:ext cx="50751" cy="68134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09193" y="794159"/>
            <a:ext cx="3989704" cy="738505"/>
          </a:xfrm>
          <a:custGeom>
            <a:avLst/>
            <a:gdLst/>
            <a:ahLst/>
            <a:cxnLst/>
            <a:rect l="l" t="t" r="r" b="b"/>
            <a:pathLst>
              <a:path w="3989704" h="738505">
                <a:moveTo>
                  <a:pt x="3989652" y="0"/>
                </a:moveTo>
                <a:lnTo>
                  <a:pt x="0" y="0"/>
                </a:lnTo>
                <a:lnTo>
                  <a:pt x="0" y="687486"/>
                </a:lnTo>
                <a:lnTo>
                  <a:pt x="4008" y="707211"/>
                </a:lnTo>
                <a:lnTo>
                  <a:pt x="14922" y="723363"/>
                </a:lnTo>
                <a:lnTo>
                  <a:pt x="31075" y="734278"/>
                </a:lnTo>
                <a:lnTo>
                  <a:pt x="50800" y="738286"/>
                </a:lnTo>
                <a:lnTo>
                  <a:pt x="3938852" y="738286"/>
                </a:lnTo>
                <a:lnTo>
                  <a:pt x="3958576" y="734278"/>
                </a:lnTo>
                <a:lnTo>
                  <a:pt x="3974729" y="723363"/>
                </a:lnTo>
                <a:lnTo>
                  <a:pt x="3985644" y="707211"/>
                </a:lnTo>
                <a:lnTo>
                  <a:pt x="3989652" y="687486"/>
                </a:lnTo>
                <a:lnTo>
                  <a:pt x="398965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298846" y="838396"/>
            <a:ext cx="0" cy="662305"/>
          </a:xfrm>
          <a:custGeom>
            <a:avLst/>
            <a:gdLst/>
            <a:ahLst/>
            <a:cxnLst/>
            <a:rect l="l" t="t" r="r" b="b"/>
            <a:pathLst>
              <a:path h="662305">
                <a:moveTo>
                  <a:pt x="0" y="6622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298846" y="8256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98846" y="8129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298846" y="8002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266065"/>
          </a:xfrm>
          <a:custGeom>
            <a:avLst/>
            <a:gdLst/>
            <a:ahLst/>
            <a:cxnLst/>
            <a:rect l="l" t="t" r="r" b="b"/>
            <a:pathLst>
              <a:path w="4608195" h="266065">
                <a:moveTo>
                  <a:pt x="4608004" y="0"/>
                </a:moveTo>
                <a:lnTo>
                  <a:pt x="0" y="0"/>
                </a:lnTo>
                <a:lnTo>
                  <a:pt x="0" y="265455"/>
                </a:lnTo>
                <a:lnTo>
                  <a:pt x="4608004" y="265455"/>
                </a:lnTo>
                <a:lnTo>
                  <a:pt x="4608004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8" y="787787"/>
            <a:ext cx="3714902" cy="65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72" y="968375"/>
            <a:ext cx="3714902" cy="306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62560" marR="5080" indent="-150495">
              <a:lnSpc>
                <a:spcPct val="101200"/>
              </a:lnSpc>
              <a:spcBef>
                <a:spcPts val="85"/>
              </a:spcBef>
            </a:pPr>
            <a:r>
              <a:rPr lang="zh-CN" altLang="en-US" spc="10" dirty="0"/>
              <a:t>音位过程与规则排序的常见类型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844041" y="1776130"/>
            <a:ext cx="2920365" cy="8827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ja-JP" altLang="en-US" sz="1400" spc="15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张安琪</a:t>
            </a:r>
            <a:endParaRPr lang="en-US" altLang="ja-JP" sz="1400" spc="15" dirty="0">
              <a:latin typeface="SimSun" panose="02010600030101010101" pitchFamily="2" charset="-122"/>
              <a:ea typeface="SimSun" panose="02010600030101010101" pitchFamily="2" charset="-122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ja-JP" altLang="en-US" sz="1400" spc="15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南京大学</a:t>
            </a:r>
            <a:endParaRPr sz="1100" dirty="0">
              <a:latin typeface="SimSun" panose="02010600030101010101" pitchFamily="2" charset="-122"/>
              <a:ea typeface="SimSun" panose="02010600030101010101" pitchFamily="2" charset="-122"/>
              <a:cs typeface="Arial"/>
            </a:endParaRPr>
          </a:p>
          <a:p>
            <a:pPr marL="12700" marR="5080" algn="ctr">
              <a:lnSpc>
                <a:spcPct val="100800"/>
              </a:lnSpc>
            </a:pPr>
            <a:r>
              <a:rPr lang="ja-JP" altLang="en-US" sz="1400" spc="15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语言学概论</a:t>
            </a:r>
            <a:endParaRPr lang="en-US" altLang="ja-JP" sz="1400" spc="15" dirty="0">
              <a:latin typeface="SimSun" panose="02010600030101010101" pitchFamily="2" charset="-122"/>
              <a:ea typeface="SimSun" panose="02010600030101010101" pitchFamily="2" charset="-122"/>
              <a:cs typeface="Arial"/>
            </a:endParaRPr>
          </a:p>
          <a:p>
            <a:pPr marL="12700" marR="5080" algn="ctr">
              <a:lnSpc>
                <a:spcPct val="100800"/>
              </a:lnSpc>
            </a:pPr>
            <a:r>
              <a:rPr lang="ja-JP" altLang="en-US" sz="1400" spc="10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第五周</a:t>
            </a:r>
            <a:r>
              <a:rPr sz="1400" spc="1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10/0</a:t>
            </a:r>
            <a:r>
              <a:rPr lang="en-US" altLang="zh-CN" sz="1400" spc="15" dirty="0">
                <a:latin typeface="Arial"/>
                <a:cs typeface="Arial"/>
              </a:rPr>
              <a:t>7</a:t>
            </a:r>
            <a:r>
              <a:rPr sz="1400" spc="15" dirty="0">
                <a:latin typeface="Arial"/>
                <a:cs typeface="Arial"/>
              </a:rPr>
              <a:t>/202</a:t>
            </a:r>
            <a:r>
              <a:rPr lang="en-US" altLang="zh-CN" sz="1400" spc="15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          远距离：元音和谐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758695"/>
            <a:ext cx="4165484" cy="11265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一个词语中的所有元音在某些属性上和谐化，例如舌位前后（</a:t>
            </a:r>
            <a:r>
              <a:rPr lang="en-US" altLang="zh-CN" sz="1400" spc="10" dirty="0" err="1">
                <a:latin typeface="Arial"/>
                <a:cs typeface="Arial"/>
              </a:rPr>
              <a:t>backness</a:t>
            </a:r>
            <a:r>
              <a:rPr lang="zh-CN" altLang="en-US" sz="1400" spc="10" dirty="0">
                <a:latin typeface="Arial"/>
                <a:cs typeface="Arial"/>
              </a:rPr>
              <a:t>）和唇展度（</a:t>
            </a:r>
            <a:r>
              <a:rPr lang="en-US" altLang="zh-CN" sz="1400" spc="10" dirty="0">
                <a:latin typeface="Arial"/>
                <a:cs typeface="Arial"/>
              </a:rPr>
              <a:t>roundedness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lang="en-US" altLang="zh-CN" sz="1400" spc="-1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10" dirty="0">
                <a:latin typeface="Arial"/>
                <a:cs typeface="Arial"/>
              </a:rPr>
              <a:t>土耳其语的元音和谐：</a:t>
            </a:r>
            <a:endParaRPr lang="en-US" altLang="zh-CN" sz="1400" spc="-1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10" dirty="0">
                <a:latin typeface="Arial"/>
                <a:cs typeface="Arial"/>
              </a:rPr>
              <a:t>舌位前后一致化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15645" y="1931809"/>
          <a:ext cx="3372485" cy="1156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748">
                <a:tc>
                  <a:txBody>
                    <a:bodyPr/>
                    <a:lstStyle/>
                    <a:p>
                      <a:pPr marL="16700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‘house’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ev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‘in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house’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16700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kutu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‘box’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kutu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‘in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box’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16700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köy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‘village’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köy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‘in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village’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16700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oda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‘room’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oda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‘in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room’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19">
                <a:tc>
                  <a:txBody>
                    <a:bodyPr/>
                    <a:lstStyle/>
                    <a:p>
                      <a:pPr marL="167005">
                        <a:lnSpc>
                          <a:spcPts val="160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05"/>
                        </a:lnSpc>
                      </a:pPr>
                      <a:r>
                        <a:rPr sz="1400" spc="20" dirty="0">
                          <a:latin typeface="Arial"/>
                          <a:cs typeface="Arial"/>
                        </a:rPr>
                        <a:t>‘arm’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0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kol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0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‘in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arm’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异化规则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863051"/>
            <a:ext cx="3796665" cy="2059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异化规则（</a:t>
            </a:r>
            <a:r>
              <a:rPr lang="en-US" altLang="zh-CN" sz="1400" spc="10" dirty="0" err="1">
                <a:latin typeface="Arial"/>
                <a:cs typeface="Arial"/>
              </a:rPr>
              <a:t>Dissimiliation</a:t>
            </a:r>
            <a:r>
              <a:rPr lang="zh-CN" altLang="en-US" sz="1400" spc="10" dirty="0">
                <a:latin typeface="Arial"/>
                <a:cs typeface="Arial"/>
              </a:rPr>
              <a:t>）：对于两个相近或相邻的音，通过改变其中一个或者两个音，使得它们在某些属性上变得不大一样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zh-CN" altLang="en-US" sz="1400" spc="15" dirty="0">
                <a:latin typeface="Arial"/>
                <a:cs typeface="Arial"/>
              </a:rPr>
              <a:t>希腊语：发音部位的异化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  <a:tabLst>
                <a:tab pos="2904490" algn="l"/>
              </a:tabLst>
            </a:pPr>
            <a:r>
              <a:rPr sz="1400" spc="10" dirty="0">
                <a:latin typeface="Arial"/>
                <a:cs typeface="Arial"/>
              </a:rPr>
              <a:t>[+</a:t>
            </a:r>
            <a:r>
              <a:rPr lang="zh-CN" altLang="en-US" sz="1400" spc="10" dirty="0">
                <a:latin typeface="Arial"/>
                <a:cs typeface="Arial"/>
              </a:rPr>
              <a:t>爆破音</a:t>
            </a:r>
            <a:r>
              <a:rPr sz="1400" spc="10" dirty="0">
                <a:latin typeface="Arial"/>
                <a:cs typeface="Arial"/>
              </a:rPr>
              <a:t>] </a:t>
            </a:r>
            <a:r>
              <a:rPr sz="1400" spc="114" dirty="0">
                <a:latin typeface="Lucida Sans Unicode"/>
                <a:cs typeface="Lucida Sans Unicode"/>
              </a:rPr>
              <a:t>→</a:t>
            </a:r>
            <a:r>
              <a:rPr sz="1400" spc="5" dirty="0">
                <a:latin typeface="Arial"/>
                <a:cs typeface="Arial"/>
              </a:rPr>
              <a:t>[+</a:t>
            </a:r>
            <a:r>
              <a:rPr lang="zh-CN" altLang="en-US" sz="1400" spc="5" dirty="0">
                <a:latin typeface="Arial"/>
                <a:cs typeface="Arial"/>
              </a:rPr>
              <a:t>摩擦音</a:t>
            </a:r>
            <a:r>
              <a:rPr sz="1400" spc="5" dirty="0">
                <a:latin typeface="Arial"/>
                <a:cs typeface="Arial"/>
              </a:rPr>
              <a:t>,-</a:t>
            </a:r>
            <a:r>
              <a:rPr lang="zh-CN" altLang="en-US" sz="1400" spc="5" dirty="0">
                <a:latin typeface="Arial"/>
                <a:cs typeface="Arial"/>
              </a:rPr>
              <a:t>爆破音</a:t>
            </a:r>
            <a:r>
              <a:rPr sz="1400" spc="5" dirty="0">
                <a:latin typeface="Arial"/>
                <a:cs typeface="Arial"/>
              </a:rPr>
              <a:t>]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 </a:t>
            </a:r>
            <a:r>
              <a:rPr sz="1400" spc="10" dirty="0">
                <a:latin typeface="Arial"/>
                <a:cs typeface="Arial"/>
              </a:rPr>
              <a:t>[+</a:t>
            </a:r>
            <a:r>
              <a:rPr lang="zh-CN" altLang="en-US" sz="1400" spc="10" dirty="0">
                <a:latin typeface="Arial"/>
                <a:cs typeface="Arial"/>
              </a:rPr>
              <a:t>爆破音</a:t>
            </a:r>
            <a:r>
              <a:rPr sz="1400" spc="10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  <a:p>
            <a:pPr marL="12700" marR="459105">
              <a:lnSpc>
                <a:spcPct val="100800"/>
              </a:lnSpc>
              <a:spcBef>
                <a:spcPts val="1410"/>
              </a:spcBef>
            </a:pPr>
            <a:r>
              <a:rPr lang="zh-CN" altLang="en-US" sz="1400" spc="5" dirty="0">
                <a:latin typeface="Arial"/>
                <a:cs typeface="Arial"/>
              </a:rPr>
              <a:t>例如：</a:t>
            </a:r>
            <a:r>
              <a:rPr sz="1400" spc="5" dirty="0">
                <a:latin typeface="Arial"/>
                <a:cs typeface="Arial"/>
              </a:rPr>
              <a:t>‘seven’/epta/ </a:t>
            </a:r>
            <a:r>
              <a:rPr sz="1400" spc="10" dirty="0">
                <a:latin typeface="Arial"/>
                <a:cs typeface="Arial"/>
              </a:rPr>
              <a:t>[e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ta]; ‘building’ /ktizma/  [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10" dirty="0">
                <a:latin typeface="Arial"/>
                <a:cs typeface="Arial"/>
              </a:rPr>
              <a:t>tizma]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15" dirty="0">
                <a:latin typeface="Arial"/>
                <a:cs typeface="Arial"/>
              </a:rPr>
              <a:t>插入规则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851177"/>
            <a:ext cx="4091356" cy="1912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插入规则（</a:t>
            </a:r>
            <a:r>
              <a:rPr lang="en-US" altLang="zh-CN" sz="1400" spc="20" dirty="0">
                <a:latin typeface="Arial"/>
                <a:cs typeface="Arial"/>
              </a:rPr>
              <a:t>Insertion</a:t>
            </a:r>
            <a:r>
              <a:rPr lang="zh-CN" altLang="en-US" sz="1400" spc="20" dirty="0">
                <a:latin typeface="Arial"/>
                <a:cs typeface="Arial"/>
              </a:rPr>
              <a:t>）：给底层音位表征（</a:t>
            </a:r>
            <a:r>
              <a:rPr lang="en-US" altLang="zh-CN" sz="1400" spc="20" dirty="0">
                <a:latin typeface="Arial"/>
                <a:cs typeface="Arial"/>
              </a:rPr>
              <a:t>underlying phonemic representation</a:t>
            </a:r>
            <a:r>
              <a:rPr lang="zh-CN" altLang="en-US" sz="1400" spc="20" dirty="0">
                <a:latin typeface="Arial"/>
                <a:cs typeface="Arial"/>
              </a:rPr>
              <a:t>）添加新的音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lang="zh-CN" altLang="en-US" sz="1400" spc="-15" dirty="0">
                <a:latin typeface="Arial"/>
                <a:cs typeface="Arial"/>
              </a:rPr>
              <a:t>西班牙语中元音的插入（</a:t>
            </a:r>
            <a:r>
              <a:rPr lang="en-US" sz="1400" spc="-15" dirty="0">
                <a:latin typeface="Arial"/>
                <a:cs typeface="Arial"/>
              </a:rPr>
              <a:t>Vowel</a:t>
            </a:r>
            <a:r>
              <a:rPr lang="zh-CN" altLang="en-US" sz="1400" spc="-15" dirty="0">
                <a:latin typeface="Arial"/>
                <a:cs typeface="Arial"/>
              </a:rPr>
              <a:t> </a:t>
            </a:r>
            <a:r>
              <a:rPr lang="en-US" sz="1400" spc="15" dirty="0">
                <a:latin typeface="Arial"/>
                <a:cs typeface="Arial"/>
              </a:rPr>
              <a:t>Epenthesis</a:t>
            </a:r>
            <a:r>
              <a:rPr lang="zh-CN" altLang="en-US" sz="1400" spc="15" dirty="0">
                <a:latin typeface="Arial"/>
                <a:cs typeface="Arial"/>
              </a:rPr>
              <a:t> ）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5" dirty="0">
                <a:latin typeface="Arial"/>
                <a:cs typeface="Arial"/>
              </a:rPr>
              <a:t>e.g. : /sfera/ [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sfera]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‘sphere’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826135" algn="l"/>
              </a:tabLst>
            </a:pPr>
            <a:r>
              <a:rPr sz="1400" spc="-650" dirty="0">
                <a:latin typeface="Lucida Sans Unicode"/>
                <a:cs typeface="Lucida Sans Unicode"/>
              </a:rPr>
              <a:t>∅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114" dirty="0">
                <a:latin typeface="Lucida Sans Unicode"/>
                <a:cs typeface="Lucida Sans Unicode"/>
              </a:rPr>
              <a:t>→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i="1" spc="15" dirty="0">
                <a:latin typeface="Arial"/>
                <a:cs typeface="Arial"/>
              </a:rPr>
              <a:t>e</a:t>
            </a:r>
            <a:r>
              <a:rPr sz="1400" i="1" spc="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400" spc="20" dirty="0" err="1">
                <a:latin typeface="Arial"/>
                <a:cs typeface="Arial"/>
              </a:rPr>
              <a:t>sC</a:t>
            </a:r>
            <a:endParaRPr lang="en-US" sz="1400" spc="2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826135" algn="l"/>
              </a:tabLst>
            </a:pPr>
            <a:endParaRPr lang="en-US" sz="1400" spc="2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826135" algn="l"/>
              </a:tabLst>
            </a:pPr>
            <a:r>
              <a:rPr lang="zh-CN" altLang="en-US" sz="1400" spc="20" dirty="0">
                <a:latin typeface="Arial"/>
                <a:cs typeface="Arial"/>
              </a:rPr>
              <a:t>英语中清声塞音的插入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05687E0-D00A-7746-56B7-B6E492B4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4" y="2780375"/>
            <a:ext cx="2705334" cy="68585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省略规则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146972"/>
            <a:ext cx="4396156" cy="18004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省略规则（</a:t>
            </a:r>
            <a:r>
              <a:rPr sz="1400" spc="15" dirty="0">
                <a:latin typeface="Arial"/>
                <a:cs typeface="Arial"/>
              </a:rPr>
              <a:t>Deletion</a:t>
            </a:r>
            <a:r>
              <a:rPr lang="zh-CN" altLang="en-US" sz="1400" spc="15" dirty="0">
                <a:latin typeface="Arial"/>
                <a:cs typeface="Arial"/>
              </a:rPr>
              <a:t>）：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删去底层表征中原有的某个音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lang="zh-CN" altLang="en-US" sz="1400" spc="15" dirty="0">
                <a:latin typeface="Arial"/>
                <a:cs typeface="Arial"/>
              </a:rPr>
              <a:t>英语：</a:t>
            </a:r>
            <a:endParaRPr sz="1400" dirty="0">
              <a:latin typeface="Arial"/>
              <a:cs typeface="Arial"/>
            </a:endParaRPr>
          </a:p>
          <a:p>
            <a:pPr marL="12700" marR="673735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交谈随意或语速很快的时候会省略混元音（</a:t>
            </a:r>
            <a:r>
              <a:rPr sz="1400" spc="15" dirty="0">
                <a:latin typeface="Arial"/>
                <a:cs typeface="Arial"/>
              </a:rPr>
              <a:t>Schwa deletion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673735">
              <a:lnSpc>
                <a:spcPct val="100800"/>
              </a:lnSpc>
            </a:pPr>
            <a:r>
              <a:rPr sz="1400" spc="25" dirty="0">
                <a:latin typeface="Arial"/>
                <a:cs typeface="Arial"/>
              </a:rPr>
              <a:t>memory </a:t>
            </a:r>
            <a:r>
              <a:rPr sz="1400" spc="-75" dirty="0">
                <a:latin typeface="Arial"/>
                <a:cs typeface="Arial"/>
              </a:rPr>
              <a:t>/</a:t>
            </a:r>
            <a:r>
              <a:rPr lang="en-US" sz="1400" spc="-75" dirty="0">
                <a:latin typeface="Arial"/>
                <a:cs typeface="Arial"/>
              </a:rPr>
              <a:t>ˈ</a:t>
            </a:r>
            <a:r>
              <a:rPr lang="en-US" sz="1400" spc="-75" dirty="0" err="1">
                <a:latin typeface="Arial"/>
                <a:cs typeface="Arial"/>
              </a:rPr>
              <a:t>m</a:t>
            </a:r>
            <a:r>
              <a:rPr sz="1400" spc="-75" dirty="0" err="1">
                <a:latin typeface="Arial"/>
                <a:cs typeface="Arial"/>
              </a:rPr>
              <a:t>em</a:t>
            </a:r>
            <a:r>
              <a:rPr lang="en-US" sz="1400" spc="-75" dirty="0" err="1">
                <a:solidFill>
                  <a:srgbClr val="FF0000"/>
                </a:solidFill>
                <a:latin typeface="Arial"/>
                <a:cs typeface="Arial"/>
              </a:rPr>
              <a:t>ə</a:t>
            </a:r>
            <a:r>
              <a:rPr lang="en-US" sz="1400" spc="-75" dirty="0" err="1">
                <a:latin typeface="Arial"/>
                <a:cs typeface="Arial"/>
              </a:rPr>
              <a:t>ɹɪ</a:t>
            </a:r>
            <a:r>
              <a:rPr sz="1400" spc="-75" dirty="0">
                <a:latin typeface="Arial"/>
                <a:cs typeface="Arial"/>
              </a:rPr>
              <a:t>/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[</a:t>
            </a:r>
            <a:r>
              <a:rPr lang="en-US" sz="1400" spc="-40" dirty="0">
                <a:latin typeface="Arial"/>
                <a:cs typeface="Arial"/>
              </a:rPr>
              <a:t>ˈ</a:t>
            </a:r>
            <a:r>
              <a:rPr lang="en-US" sz="1400" spc="-40" dirty="0" err="1">
                <a:latin typeface="Arial"/>
                <a:cs typeface="Arial"/>
              </a:rPr>
              <a:t>memɹɪ</a:t>
            </a:r>
            <a:r>
              <a:rPr sz="1400" spc="-40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532085D-B1D8-CCC7-F2D2-19BA47F4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1" y="2704865"/>
            <a:ext cx="1752600" cy="24575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换位规则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793" y="687467"/>
            <a:ext cx="3906431" cy="1294842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换位规则（</a:t>
            </a:r>
            <a:r>
              <a:rPr sz="1400" spc="15" dirty="0">
                <a:latin typeface="Arial"/>
                <a:cs typeface="Arial"/>
              </a:rPr>
              <a:t>Metathesis</a:t>
            </a:r>
            <a:r>
              <a:rPr lang="zh-CN" altLang="en-US" sz="1400" spc="15" dirty="0">
                <a:latin typeface="Arial"/>
                <a:cs typeface="Arial"/>
              </a:rPr>
              <a:t>）：改变语音的顺序</a:t>
            </a:r>
            <a:endParaRPr sz="1400" dirty="0">
              <a:latin typeface="Arial"/>
              <a:cs typeface="Arial"/>
            </a:endParaRPr>
          </a:p>
          <a:p>
            <a:pPr marL="76200" marR="68580">
              <a:lnSpc>
                <a:spcPct val="100800"/>
              </a:lnSpc>
              <a:spcBef>
                <a:spcPts val="1015"/>
              </a:spcBef>
            </a:pPr>
            <a:r>
              <a:rPr lang="zh-CN" altLang="en-US" sz="1400" spc="15" dirty="0">
                <a:latin typeface="Arial"/>
                <a:cs typeface="Arial"/>
              </a:rPr>
              <a:t>英语：有些时候发音会变化，</a:t>
            </a:r>
            <a:r>
              <a:rPr sz="1400" spc="10" dirty="0">
                <a:latin typeface="Arial"/>
                <a:cs typeface="Arial"/>
              </a:rPr>
              <a:t>iron </a:t>
            </a:r>
            <a:r>
              <a:rPr sz="1400" i="1" spc="-55" dirty="0">
                <a:latin typeface="Verdana"/>
                <a:cs typeface="Verdana"/>
              </a:rPr>
              <a:t>&gt; </a:t>
            </a:r>
            <a:r>
              <a:rPr sz="1400" spc="20" dirty="0" err="1">
                <a:latin typeface="Arial"/>
                <a:cs typeface="Arial"/>
              </a:rPr>
              <a:t>iern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lang="en-US" sz="1400" spc="-140" dirty="0">
                <a:latin typeface="Arial"/>
                <a:cs typeface="Arial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ˈ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haris SIL"/>
              </a:rPr>
              <a:t>aɪəɹn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̩</a:t>
            </a:r>
            <a:r>
              <a:rPr lang="en-US" sz="1400" spc="-140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  <a:p>
            <a:pPr marL="76200">
              <a:lnSpc>
                <a:spcPts val="1420"/>
              </a:lnSpc>
              <a:spcBef>
                <a:spcPts val="15"/>
              </a:spcBef>
            </a:pPr>
            <a:r>
              <a:rPr sz="1400" spc="10" dirty="0">
                <a:latin typeface="Arial"/>
                <a:cs typeface="Arial"/>
              </a:rPr>
              <a:t>comfortable </a:t>
            </a:r>
            <a:r>
              <a:rPr sz="1400" i="1" spc="-55" dirty="0">
                <a:latin typeface="Verdana"/>
                <a:cs typeface="Verdana"/>
              </a:rPr>
              <a:t>&gt;</a:t>
            </a:r>
            <a:r>
              <a:rPr lang="en-US" sz="1400" i="1" spc="-55" dirty="0">
                <a:latin typeface="Verdana"/>
                <a:cs typeface="Verdana"/>
              </a:rPr>
              <a:t> </a:t>
            </a:r>
            <a:r>
              <a:rPr lang="en-US" altLang="zh-CN" sz="1400" spc="10" dirty="0" err="1">
                <a:latin typeface="Arial"/>
                <a:cs typeface="Arial"/>
              </a:rPr>
              <a:t>comfterble</a:t>
            </a:r>
            <a:r>
              <a:rPr lang="en-US" sz="1400" i="1" spc="-55" dirty="0">
                <a:latin typeface="Verdana"/>
                <a:cs typeface="Verdana"/>
              </a:rPr>
              <a:t> </a:t>
            </a:r>
            <a:r>
              <a:rPr sz="1400" dirty="0">
                <a:latin typeface="Arial"/>
                <a:cs typeface="Arial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ˈ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haris SIL"/>
              </a:rPr>
              <a:t>kʌmftɹ̩bl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̩</a:t>
            </a:r>
            <a:r>
              <a:rPr sz="1400" dirty="0">
                <a:latin typeface="Arial"/>
                <a:cs typeface="Arial"/>
              </a:rPr>
              <a:t>]</a:t>
            </a:r>
          </a:p>
          <a:p>
            <a:pPr marL="76200">
              <a:lnSpc>
                <a:spcPts val="1614"/>
              </a:lnSpc>
            </a:pPr>
            <a:endParaRPr lang="en-US" sz="1400" spc="25" dirty="0">
              <a:latin typeface="Arial"/>
              <a:cs typeface="Arial"/>
            </a:endParaRPr>
          </a:p>
          <a:p>
            <a:pPr marL="76200">
              <a:lnSpc>
                <a:spcPts val="1614"/>
              </a:lnSpc>
            </a:pPr>
            <a:r>
              <a:rPr sz="1400" spc="25" dirty="0">
                <a:latin typeface="Arial"/>
                <a:cs typeface="Arial"/>
              </a:rPr>
              <a:t>Fur: </a:t>
            </a:r>
            <a:r>
              <a:rPr lang="zh-CN" altLang="en-US" sz="1400" spc="25" dirty="0">
                <a:latin typeface="Arial"/>
                <a:cs typeface="Arial"/>
              </a:rPr>
              <a:t>添加前缀情况下的</a:t>
            </a:r>
            <a:r>
              <a:rPr sz="1400" spc="20" dirty="0">
                <a:latin typeface="Arial"/>
                <a:cs typeface="Arial"/>
              </a:rPr>
              <a:t>CV</a:t>
            </a:r>
            <a:r>
              <a:rPr lang="zh-CN" altLang="en-US" sz="1400" spc="20" dirty="0">
                <a:latin typeface="Arial"/>
                <a:cs typeface="Arial"/>
              </a:rPr>
              <a:t>换位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09713AA-1098-EF8B-5C9A-FFA284EB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5" y="2187575"/>
            <a:ext cx="3063505" cy="88399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增强原则</a:t>
            </a:r>
            <a:endParaRPr sz="205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0427" y="1901994"/>
            <a:ext cx="3952240" cy="77470"/>
            <a:chOff x="370427" y="1901994"/>
            <a:chExt cx="3952240" cy="77470"/>
          </a:xfrm>
        </p:grpSpPr>
        <p:sp>
          <p:nvSpPr>
            <p:cNvPr id="15" name="object 15"/>
            <p:cNvSpPr/>
            <p:nvPr/>
          </p:nvSpPr>
          <p:spPr>
            <a:xfrm>
              <a:off x="467994" y="1940623"/>
              <a:ext cx="3855085" cy="0"/>
            </a:xfrm>
            <a:custGeom>
              <a:avLst/>
              <a:gdLst/>
              <a:ahLst/>
              <a:cxnLst/>
              <a:rect l="l" t="t" r="r" b="b"/>
              <a:pathLst>
                <a:path w="3855085">
                  <a:moveTo>
                    <a:pt x="0" y="0"/>
                  </a:moveTo>
                  <a:lnTo>
                    <a:pt x="385457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27" y="1901994"/>
              <a:ext cx="100098" cy="7725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47294" y="879574"/>
            <a:ext cx="4165484" cy="212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4699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增强原则（</a:t>
            </a:r>
            <a:r>
              <a:rPr sz="1400" spc="15" dirty="0">
                <a:latin typeface="Arial"/>
                <a:cs typeface="Arial"/>
              </a:rPr>
              <a:t>Strengthening</a:t>
            </a:r>
            <a:r>
              <a:rPr lang="en-US" sz="1400" spc="15" dirty="0">
                <a:latin typeface="Arial"/>
                <a:cs typeface="Arial"/>
              </a:rPr>
              <a:t>/</a:t>
            </a:r>
            <a:r>
              <a:rPr lang="en-US" altLang="zh-CN" sz="1400" spc="15" dirty="0">
                <a:latin typeface="Arial"/>
                <a:cs typeface="Arial"/>
              </a:rPr>
              <a:t>Fortition</a:t>
            </a:r>
            <a:r>
              <a:rPr lang="zh-CN" altLang="en-US" sz="1400" spc="15" dirty="0">
                <a:latin typeface="Arial"/>
                <a:cs typeface="Arial"/>
              </a:rPr>
              <a:t>）：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4699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强化某个音（更多时候是辅音）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Arial"/>
              <a:cs typeface="Arial"/>
            </a:endParaRPr>
          </a:p>
          <a:p>
            <a:pPr marL="454025">
              <a:lnSpc>
                <a:spcPct val="100000"/>
              </a:lnSpc>
              <a:tabLst>
                <a:tab pos="2086610" algn="l"/>
                <a:tab pos="2793365" algn="l"/>
              </a:tabLst>
            </a:pPr>
            <a:r>
              <a:rPr lang="zh-CN" altLang="en-US" sz="1200" spc="-10" dirty="0">
                <a:latin typeface="Arial"/>
                <a:cs typeface="Arial"/>
              </a:rPr>
              <a:t>爆发音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95" dirty="0">
                <a:latin typeface="Arial"/>
                <a:cs typeface="Arial"/>
              </a:rPr>
              <a:t> </a:t>
            </a:r>
            <a:r>
              <a:rPr lang="en-US" sz="1200" spc="295" dirty="0">
                <a:latin typeface="Arial"/>
                <a:cs typeface="Arial"/>
              </a:rPr>
              <a:t>   </a:t>
            </a:r>
            <a:r>
              <a:rPr lang="zh-CN" altLang="en-US" sz="1200" spc="-10" dirty="0">
                <a:latin typeface="Arial"/>
                <a:cs typeface="Arial"/>
              </a:rPr>
              <a:t>摩擦音</a:t>
            </a:r>
            <a:r>
              <a:rPr sz="1200" spc="-10" dirty="0">
                <a:latin typeface="Arial"/>
                <a:cs typeface="Arial"/>
              </a:rPr>
              <a:t>	</a:t>
            </a:r>
            <a:r>
              <a:rPr lang="zh-CN" altLang="en-US" sz="1200" spc="-10" dirty="0">
                <a:latin typeface="Arial"/>
                <a:cs typeface="Arial"/>
              </a:rPr>
              <a:t>鼻音</a:t>
            </a:r>
            <a:r>
              <a:rPr lang="zh-CN" altLang="en-US" sz="1200" spc="-5" dirty="0">
                <a:latin typeface="Arial"/>
                <a:cs typeface="Arial"/>
              </a:rPr>
              <a:t>        </a:t>
            </a:r>
            <a:r>
              <a:rPr lang="zh-CN" altLang="en-US" sz="1200" spc="-10" dirty="0">
                <a:latin typeface="Arial"/>
                <a:cs typeface="Arial"/>
              </a:rPr>
              <a:t>无摩擦延续音</a:t>
            </a:r>
            <a:endParaRPr lang="zh-CN" altLang="en-US"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450" dirty="0">
                <a:latin typeface="Arial"/>
                <a:cs typeface="Arial"/>
              </a:rPr>
              <a:t> </a:t>
            </a:r>
            <a:endParaRPr lang="zh-CN" altLang="en-US" sz="1450" dirty="0">
              <a:latin typeface="Arial"/>
              <a:cs typeface="Arial"/>
            </a:endParaRPr>
          </a:p>
          <a:p>
            <a:pPr marL="332740" algn="ctr">
              <a:lnSpc>
                <a:spcPct val="100000"/>
              </a:lnSpc>
              <a:spcBef>
                <a:spcPts val="5"/>
              </a:spcBef>
            </a:pPr>
            <a:r>
              <a:rPr lang="zh-CN" altLang="en-US" sz="1400" spc="15" dirty="0">
                <a:latin typeface="Arial"/>
                <a:cs typeface="Arial"/>
              </a:rPr>
              <a:t>增强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270510">
              <a:lnSpc>
                <a:spcPct val="100800"/>
              </a:lnSpc>
              <a:spcBef>
                <a:spcPts val="1540"/>
              </a:spcBef>
            </a:pPr>
            <a:r>
              <a:rPr lang="en-US" altLang="zh-CN" sz="1400" spc="5" dirty="0">
                <a:latin typeface="Arial"/>
                <a:cs typeface="Arial"/>
              </a:rPr>
              <a:t>-voice +asp. </a:t>
            </a:r>
            <a:r>
              <a:rPr lang="en-US" altLang="zh-CN" sz="1400" i="1" spc="-55" dirty="0">
                <a:latin typeface="Verdana"/>
                <a:cs typeface="Verdana"/>
              </a:rPr>
              <a:t>&gt; </a:t>
            </a:r>
            <a:r>
              <a:rPr lang="en-US" altLang="zh-CN" sz="1400" spc="5" dirty="0">
                <a:latin typeface="Arial"/>
                <a:cs typeface="Arial"/>
              </a:rPr>
              <a:t>-voice </a:t>
            </a:r>
            <a:r>
              <a:rPr lang="en-US" altLang="zh-CN" sz="1400" dirty="0">
                <a:latin typeface="Arial"/>
                <a:cs typeface="Arial"/>
              </a:rPr>
              <a:t>-asp. </a:t>
            </a:r>
            <a:r>
              <a:rPr lang="en-US" altLang="zh-CN" sz="1400" i="1" spc="-55" dirty="0">
                <a:latin typeface="Verdana"/>
                <a:cs typeface="Verdana"/>
              </a:rPr>
              <a:t>&gt;</a:t>
            </a:r>
            <a:r>
              <a:rPr lang="en-US" altLang="zh-CN" sz="1400" i="1" spc="50" dirty="0">
                <a:latin typeface="Verdana"/>
                <a:cs typeface="Verdana"/>
              </a:rPr>
              <a:t> </a:t>
            </a:r>
            <a:r>
              <a:rPr lang="en-US" altLang="zh-CN" sz="1400" spc="10" dirty="0">
                <a:latin typeface="Arial"/>
                <a:cs typeface="Arial"/>
              </a:rPr>
              <a:t>+voiced</a:t>
            </a:r>
            <a:endParaRPr lang="en-US" sz="1400" spc="10" dirty="0">
              <a:latin typeface="Arial"/>
              <a:cs typeface="Arial"/>
            </a:endParaRPr>
          </a:p>
          <a:p>
            <a:pPr marL="12700" marR="270510">
              <a:lnSpc>
                <a:spcPct val="100800"/>
              </a:lnSpc>
              <a:spcBef>
                <a:spcPts val="1540"/>
              </a:spcBef>
            </a:pPr>
            <a:r>
              <a:rPr lang="zh-CN" altLang="en-US" sz="1400" spc="10" dirty="0">
                <a:latin typeface="Arial"/>
                <a:cs typeface="Arial"/>
              </a:rPr>
              <a:t>英语：音节开头的清声塞音变为送气音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21410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dirty="0">
                <a:latin typeface="Arial"/>
                <a:cs typeface="Arial"/>
              </a:rPr>
              <a:t>         减弱原则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7998" y="3089488"/>
            <a:ext cx="406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-180" dirty="0">
                <a:latin typeface="Arial"/>
                <a:cs typeface="Arial"/>
              </a:rPr>
              <a:t>"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994" y="834476"/>
            <a:ext cx="3816350" cy="226215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just">
              <a:spcBef>
                <a:spcPts val="120"/>
              </a:spcBef>
            </a:pPr>
            <a:r>
              <a:rPr lang="zh-CN" altLang="en-US" sz="1400" spc="5" dirty="0">
                <a:latin typeface="Arial"/>
                <a:cs typeface="Arial"/>
              </a:rPr>
              <a:t>减弱原则（</a:t>
            </a:r>
            <a:r>
              <a:rPr lang="en-US" altLang="zh-CN" sz="1400" spc="5" dirty="0">
                <a:latin typeface="Arial"/>
                <a:cs typeface="Arial"/>
              </a:rPr>
              <a:t>Weakening</a:t>
            </a:r>
            <a:r>
              <a:rPr lang="zh-CN" altLang="en-US" sz="1400" spc="5" dirty="0">
                <a:latin typeface="Arial"/>
                <a:cs typeface="Arial"/>
              </a:rPr>
              <a:t>）：弱化某个音（更多时候是元音趋近于辅音，或是某个元音趋向于其他元音）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r>
              <a:rPr lang="zh-CN" altLang="en-US" sz="1400" spc="15" dirty="0">
                <a:latin typeface="Arial"/>
                <a:cs typeface="Arial"/>
              </a:rPr>
              <a:t>西班牙语擦音化（</a:t>
            </a:r>
            <a:r>
              <a:rPr lang="en-US" altLang="zh-CN" sz="1400" spc="15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pirantization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r>
              <a:rPr sz="1400" spc="10" dirty="0">
                <a:latin typeface="Arial"/>
                <a:cs typeface="Arial"/>
              </a:rPr>
              <a:t>: </a:t>
            </a:r>
            <a:r>
              <a:rPr sz="1400" spc="5" dirty="0">
                <a:latin typeface="Arial"/>
                <a:cs typeface="Arial"/>
              </a:rPr>
              <a:t>/b,</a:t>
            </a:r>
            <a:r>
              <a:rPr lang="en-US" sz="1400" spc="5" dirty="0">
                <a:latin typeface="Arial"/>
                <a:cs typeface="Arial"/>
              </a:rPr>
              <a:t> </a:t>
            </a:r>
            <a:r>
              <a:rPr lang="en-US" altLang="zh-CN" sz="1400" spc="5" dirty="0">
                <a:latin typeface="Arial"/>
                <a:cs typeface="Arial"/>
              </a:rPr>
              <a:t>d</a:t>
            </a:r>
            <a:r>
              <a:rPr sz="1400" spc="5" dirty="0">
                <a:latin typeface="Arial"/>
                <a:cs typeface="Arial"/>
              </a:rPr>
              <a:t>,</a:t>
            </a:r>
            <a:r>
              <a:rPr lang="en-US" sz="1400" spc="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</a:t>
            </a:r>
            <a:r>
              <a:rPr lang="en-US" sz="1400" spc="5" dirty="0">
                <a:latin typeface="Arial"/>
                <a:cs typeface="Arial"/>
              </a:rPr>
              <a:t>/</a:t>
            </a:r>
            <a:r>
              <a:rPr lang="zh-CN" altLang="en-US" sz="1400" spc="5" dirty="0">
                <a:latin typeface="Arial"/>
                <a:cs typeface="Arial"/>
              </a:rPr>
              <a:t>在</a:t>
            </a:r>
            <a:r>
              <a:rPr lang="zh-CN" altLang="en-US" sz="1400" spc="10" dirty="0">
                <a:latin typeface="Arial"/>
                <a:cs typeface="Arial"/>
              </a:rPr>
              <a:t>元音之间</a:t>
            </a:r>
            <a:r>
              <a:rPr lang="zh-CN" altLang="en-US" sz="1400" spc="5" dirty="0">
                <a:latin typeface="Arial"/>
                <a:cs typeface="Arial"/>
              </a:rPr>
              <a:t>变为</a:t>
            </a:r>
            <a:r>
              <a:rPr sz="1400" spc="-10" dirty="0">
                <a:latin typeface="Arial"/>
                <a:cs typeface="Arial"/>
              </a:rPr>
              <a:t>/</a:t>
            </a:r>
            <a:r>
              <a:rPr lang="el-GR" sz="1400" spc="-10" dirty="0">
                <a:latin typeface="Arial"/>
                <a:cs typeface="Arial"/>
              </a:rPr>
              <a:t>β, </a:t>
            </a:r>
            <a:r>
              <a:rPr lang="en-US" sz="1400" spc="-10" dirty="0">
                <a:latin typeface="Arial"/>
                <a:cs typeface="Arial"/>
              </a:rPr>
              <a:t>ð, ɣ/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r>
              <a:rPr lang="en-US" sz="1400" spc="10" dirty="0">
                <a:latin typeface="Arial"/>
                <a:cs typeface="Arial"/>
              </a:rPr>
              <a:t>[</a:t>
            </a:r>
            <a:r>
              <a:rPr lang="en-US" altLang="zh-CN" sz="1400" spc="10" dirty="0">
                <a:latin typeface="Arial"/>
                <a:cs typeface="Arial"/>
              </a:rPr>
              <a:t>+</a:t>
            </a:r>
            <a:r>
              <a:rPr lang="zh-CN" altLang="en-US" sz="1400" spc="10" dirty="0">
                <a:latin typeface="Arial"/>
                <a:cs typeface="Arial"/>
              </a:rPr>
              <a:t>浊声</a:t>
            </a:r>
            <a:r>
              <a:rPr lang="en-US" altLang="zh-CN" sz="1400" spc="10" dirty="0">
                <a:latin typeface="Arial"/>
                <a:cs typeface="Arial"/>
              </a:rPr>
              <a:t>, +</a:t>
            </a:r>
            <a:r>
              <a:rPr lang="zh-CN" altLang="en-US" sz="1400" spc="10" dirty="0">
                <a:latin typeface="Arial"/>
                <a:cs typeface="Arial"/>
              </a:rPr>
              <a:t>爆破音</a:t>
            </a:r>
            <a:r>
              <a:rPr lang="en-US" sz="1400" spc="10" dirty="0">
                <a:latin typeface="Arial"/>
                <a:cs typeface="Arial"/>
              </a:rPr>
              <a:t>]</a:t>
            </a:r>
            <a:r>
              <a:rPr sz="1400" spc="10" dirty="0">
                <a:latin typeface="Lucida Sans Unicode"/>
                <a:cs typeface="Lucida Sans Unicode"/>
              </a:rPr>
              <a:t>→</a:t>
            </a:r>
            <a:r>
              <a:rPr sz="1400" spc="10" dirty="0">
                <a:latin typeface="Arial"/>
                <a:cs typeface="Arial"/>
              </a:rPr>
              <a:t>[</a:t>
            </a:r>
            <a:r>
              <a:rPr lang="en-US" sz="1400" spc="10" dirty="0">
                <a:latin typeface="Arial"/>
                <a:cs typeface="Arial"/>
              </a:rPr>
              <a:t>-</a:t>
            </a:r>
            <a:r>
              <a:rPr lang="zh-CN" altLang="en-US" sz="1400" spc="10" dirty="0">
                <a:latin typeface="Arial"/>
                <a:cs typeface="Arial"/>
              </a:rPr>
              <a:t>爆破音</a:t>
            </a:r>
            <a:r>
              <a:rPr sz="1400" spc="10" dirty="0">
                <a:latin typeface="Arial"/>
                <a:cs typeface="Arial"/>
              </a:rPr>
              <a:t>,</a:t>
            </a:r>
            <a:r>
              <a:rPr lang="en-US" sz="1400" spc="1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+</a:t>
            </a:r>
            <a:r>
              <a:rPr lang="zh-CN" altLang="en-US" sz="1400" spc="10" dirty="0">
                <a:latin typeface="Arial"/>
                <a:cs typeface="Arial"/>
              </a:rPr>
              <a:t>摩擦音</a:t>
            </a:r>
            <a:r>
              <a:rPr sz="1400" spc="10" dirty="0">
                <a:latin typeface="Arial"/>
                <a:cs typeface="Arial"/>
              </a:rPr>
              <a:t>]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V</a:t>
            </a:r>
            <a:r>
              <a:rPr sz="14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</a:t>
            </a:r>
            <a:r>
              <a:rPr sz="1400" spc="20" dirty="0" err="1">
                <a:latin typeface="Arial"/>
                <a:cs typeface="Arial"/>
              </a:rPr>
              <a:t>V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r>
              <a:rPr sz="1400" spc="5" dirty="0">
                <a:latin typeface="Arial"/>
                <a:cs typeface="Arial"/>
              </a:rPr>
              <a:t>e.g. </a:t>
            </a:r>
            <a:r>
              <a:rPr sz="1400" i="1" spc="15" dirty="0">
                <a:latin typeface="Arial"/>
                <a:cs typeface="Arial"/>
              </a:rPr>
              <a:t>bota </a:t>
            </a:r>
            <a:r>
              <a:rPr sz="1400" spc="40" dirty="0">
                <a:latin typeface="Arial"/>
                <a:cs typeface="Arial"/>
              </a:rPr>
              <a:t>[’bota] </a:t>
            </a:r>
            <a:r>
              <a:rPr sz="1400" spc="10" dirty="0">
                <a:latin typeface="Arial"/>
                <a:cs typeface="Arial"/>
              </a:rPr>
              <a:t>‘boot’; </a:t>
            </a:r>
            <a:r>
              <a:rPr sz="1400" i="1" spc="10" dirty="0">
                <a:latin typeface="Arial"/>
                <a:cs typeface="Arial"/>
              </a:rPr>
              <a:t>la </a:t>
            </a:r>
            <a:r>
              <a:rPr sz="1400" i="1" spc="15" dirty="0">
                <a:latin typeface="Arial"/>
                <a:cs typeface="Arial"/>
              </a:rPr>
              <a:t>bota </a:t>
            </a:r>
            <a:r>
              <a:rPr sz="1400" spc="35" dirty="0">
                <a:latin typeface="Arial"/>
                <a:cs typeface="Arial"/>
              </a:rPr>
              <a:t>[la</a:t>
            </a:r>
            <a:r>
              <a:rPr lang="en-US" sz="1400" spc="35" dirty="0">
                <a:latin typeface="Arial"/>
                <a:cs typeface="Arial"/>
              </a:rPr>
              <a:t> </a:t>
            </a:r>
            <a:r>
              <a:rPr lang="el-GR" sz="1400" spc="35" dirty="0">
                <a:latin typeface="Arial"/>
                <a:cs typeface="Arial"/>
              </a:rPr>
              <a:t>ˈ</a:t>
            </a:r>
            <a:r>
              <a:rPr lang="el-GR" sz="1400" spc="35" dirty="0">
                <a:solidFill>
                  <a:srgbClr val="FF0000"/>
                </a:solidFill>
                <a:latin typeface="Arial"/>
                <a:cs typeface="Arial"/>
              </a:rPr>
              <a:t>β</a:t>
            </a:r>
            <a:r>
              <a:rPr sz="1400" spc="-50" dirty="0" err="1">
                <a:latin typeface="Arial"/>
                <a:cs typeface="Arial"/>
              </a:rPr>
              <a:t>ota</a:t>
            </a:r>
            <a:r>
              <a:rPr sz="1400" spc="-50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r>
              <a:rPr lang="zh-CN" altLang="en-US" sz="1400" spc="15" dirty="0">
                <a:latin typeface="Arial"/>
                <a:cs typeface="Arial"/>
              </a:rPr>
              <a:t>英语：</a:t>
            </a:r>
            <a:r>
              <a:rPr sz="1400" spc="10" dirty="0">
                <a:latin typeface="Arial"/>
                <a:cs typeface="Arial"/>
              </a:rPr>
              <a:t>/d/</a:t>
            </a:r>
            <a:r>
              <a:rPr lang="zh-CN" altLang="en-US" sz="1400" spc="10" dirty="0">
                <a:latin typeface="Arial"/>
                <a:cs typeface="Arial"/>
              </a:rPr>
              <a:t>的闪音，例如</a:t>
            </a:r>
            <a:r>
              <a:rPr sz="1400" spc="15" dirty="0">
                <a:latin typeface="Arial"/>
                <a:cs typeface="Arial"/>
              </a:rPr>
              <a:t>rider</a:t>
            </a:r>
            <a:r>
              <a:rPr lang="en-US" sz="1400" spc="40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haris SIL"/>
              </a:rPr>
              <a:t>ɹaɪɾɹ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haris SIL"/>
              </a:rPr>
              <a:t>̩</a:t>
            </a:r>
            <a:r>
              <a:rPr sz="1400" spc="-140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marL="52514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40" dirty="0">
                <a:latin typeface="Arial"/>
                <a:cs typeface="Arial"/>
              </a:rPr>
              <a:t>               元音延长</a:t>
            </a:r>
            <a:r>
              <a:rPr lang="en-US" altLang="zh-CN" sz="2050" spc="-40" dirty="0">
                <a:latin typeface="Arial"/>
                <a:cs typeface="Arial"/>
              </a:rPr>
              <a:t>/</a:t>
            </a:r>
            <a:r>
              <a:rPr lang="zh-CN" altLang="en-US" sz="2050" spc="-40" dirty="0">
                <a:latin typeface="Arial"/>
                <a:cs typeface="Arial"/>
              </a:rPr>
              <a:t>缩短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780374"/>
            <a:ext cx="3718560" cy="1524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6667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dirty="0">
                <a:latin typeface="Arial"/>
                <a:cs typeface="Arial"/>
              </a:rPr>
              <a:t>通常在词语结尾，辅音的带声状况会影响其后元音的音长（</a:t>
            </a:r>
            <a:r>
              <a:rPr lang="en-US" altLang="zh-CN" sz="1400" dirty="0">
                <a:latin typeface="Arial"/>
                <a:cs typeface="Arial"/>
              </a:rPr>
              <a:t>length</a:t>
            </a:r>
            <a:r>
              <a:rPr lang="zh-CN" altLang="en-US" sz="1400" dirty="0">
                <a:latin typeface="Arial"/>
                <a:cs typeface="Arial"/>
              </a:rPr>
              <a:t>）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760"/>
              </a:spcBef>
            </a:pPr>
            <a:r>
              <a:rPr lang="zh-CN" altLang="en-US" sz="1400" spc="10" dirty="0">
                <a:latin typeface="Arial"/>
                <a:cs typeface="Arial"/>
              </a:rPr>
              <a:t>当最后一个辅音是清辅音时，其后的元音一般是短元音；当最后一个辅音是浊辅音时，其后的元音一般是长元音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zh-CN" altLang="en-US" sz="1400" spc="5" dirty="0">
                <a:latin typeface="Arial"/>
                <a:cs typeface="Arial"/>
              </a:rPr>
              <a:t>例如，英语中</a:t>
            </a:r>
            <a:r>
              <a:rPr sz="1400" spc="5" dirty="0">
                <a:latin typeface="Arial"/>
                <a:cs typeface="Arial"/>
              </a:rPr>
              <a:t>safe </a:t>
            </a:r>
            <a:r>
              <a:rPr lang="en-US" altLang="zh-CN" sz="1400" spc="-30" dirty="0">
                <a:latin typeface="Arial"/>
                <a:cs typeface="Arial"/>
              </a:rPr>
              <a:t>[</a:t>
            </a:r>
            <a:r>
              <a:rPr lang="en-US" altLang="zh-CN" sz="1400" spc="-30" dirty="0" err="1">
                <a:latin typeface="Arial"/>
                <a:cs typeface="Arial"/>
              </a:rPr>
              <a:t>seĭf</a:t>
            </a:r>
            <a:r>
              <a:rPr lang="en-US" altLang="zh-CN" sz="1400" spc="-30" dirty="0">
                <a:latin typeface="Arial"/>
                <a:cs typeface="Arial"/>
              </a:rPr>
              <a:t>] save[</a:t>
            </a:r>
            <a:r>
              <a:rPr lang="en-US" altLang="zh-CN" sz="1400" spc="-30" dirty="0" err="1">
                <a:latin typeface="Arial"/>
                <a:cs typeface="Arial"/>
              </a:rPr>
              <a:t>seɪv</a:t>
            </a:r>
            <a:r>
              <a:rPr sz="1400" spc="-30" dirty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647" y="2644641"/>
            <a:ext cx="31457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85035" algn="l"/>
              </a:tabLst>
            </a:pPr>
            <a:r>
              <a:rPr sz="1400" dirty="0">
                <a:latin typeface="Arial"/>
                <a:cs typeface="Arial"/>
              </a:rPr>
              <a:t>+</a:t>
            </a:r>
            <a:r>
              <a:rPr lang="zh-CN" altLang="en-US" sz="1400" dirty="0">
                <a:latin typeface="Arial"/>
                <a:cs typeface="Arial"/>
              </a:rPr>
              <a:t>元音                                 </a:t>
            </a:r>
            <a:r>
              <a:rPr lang="en-US" sz="1400" dirty="0">
                <a:latin typeface="Arial"/>
                <a:cs typeface="Arial"/>
              </a:rPr>
              <a:t>    </a:t>
            </a:r>
            <a:r>
              <a:rPr sz="1400" spc="15" dirty="0">
                <a:latin typeface="Arial"/>
                <a:cs typeface="Arial"/>
              </a:rPr>
              <a:t>+</a:t>
            </a:r>
            <a:r>
              <a:rPr lang="zh-CN" altLang="en-US" sz="1400" spc="15" dirty="0">
                <a:latin typeface="Arial"/>
                <a:cs typeface="Arial"/>
              </a:rPr>
              <a:t>辅音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3248" y="2892740"/>
            <a:ext cx="26333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70965" algn="l"/>
                <a:tab pos="2518410" algn="l"/>
              </a:tabLst>
            </a:pPr>
            <a:r>
              <a:rPr sz="1400" spc="114" dirty="0">
                <a:latin typeface="Lucida Sans Unicode"/>
                <a:cs typeface="Lucida Sans Unicode"/>
              </a:rPr>
              <a:t>→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Arial"/>
                <a:cs typeface="Arial"/>
              </a:rPr>
              <a:t>[-</a:t>
            </a:r>
            <a:r>
              <a:rPr lang="zh-CN" altLang="en-US" sz="1400" spc="10" dirty="0">
                <a:latin typeface="Arial"/>
                <a:cs typeface="Arial"/>
              </a:rPr>
              <a:t>长</a:t>
            </a:r>
            <a:r>
              <a:rPr sz="1400" spc="10" dirty="0">
                <a:latin typeface="Arial"/>
                <a:cs typeface="Arial"/>
              </a:rPr>
              <a:t>]/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lang="en-US" sz="1400" dirty="0">
                <a:latin typeface="Times New Roman"/>
                <a:cs typeface="Times New Roman"/>
              </a:rPr>
              <a:t>                          </a:t>
            </a:r>
            <a:r>
              <a:rPr sz="1400" spc="15" dirty="0">
                <a:latin typeface="Arial"/>
                <a:cs typeface="Arial"/>
              </a:rPr>
              <a:t>#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双括号 18">
            <a:extLst>
              <a:ext uri="{FF2B5EF4-FFF2-40B4-BE49-F238E27FC236}">
                <a16:creationId xmlns:a16="http://schemas.microsoft.com/office/drawing/2014/main" id="{AEC029F5-2CD5-179C-7311-594458759B67}"/>
              </a:ext>
            </a:extLst>
          </p:cNvPr>
          <p:cNvSpPr/>
          <p:nvPr/>
        </p:nvSpPr>
        <p:spPr>
          <a:xfrm>
            <a:off x="323850" y="2711257"/>
            <a:ext cx="829398" cy="54791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95CE504-DC40-D5DC-652D-2A17180F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74" y="2719558"/>
            <a:ext cx="1028864" cy="57911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CB92497-F2DB-0D69-69DF-734C44232CBF}"/>
              </a:ext>
            </a:extLst>
          </p:cNvPr>
          <p:cNvSpPr txBox="1"/>
          <p:nvPr/>
        </p:nvSpPr>
        <p:spPr>
          <a:xfrm>
            <a:off x="452145" y="3027532"/>
            <a:ext cx="332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+</a:t>
            </a:r>
            <a:r>
              <a:rPr lang="zh-CN" altLang="en-US" sz="1400" dirty="0"/>
              <a:t>长                                                   </a:t>
            </a:r>
            <a:r>
              <a:rPr lang="en-US" altLang="zh-CN" sz="1400" dirty="0"/>
              <a:t>-</a:t>
            </a:r>
            <a:r>
              <a:rPr lang="zh-CN" altLang="en-US" sz="1400" dirty="0"/>
              <a:t>带声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P</a:t>
            </a:r>
            <a:r>
              <a:rPr sz="600" spc="-15" dirty="0">
                <a:latin typeface="Arial"/>
                <a:cs typeface="Arial"/>
              </a:rPr>
              <a:t>r</a:t>
            </a:r>
            <a:r>
              <a:rPr sz="600" spc="-5" dirty="0"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5" dirty="0">
                <a:latin typeface="Arial"/>
                <a:cs typeface="Arial"/>
              </a:rPr>
              <a:t>练习</a:t>
            </a:r>
            <a:r>
              <a:rPr lang="en-US" altLang="zh-CN" sz="2050" spc="-5" dirty="0">
                <a:latin typeface="Arial"/>
                <a:cs typeface="Arial"/>
              </a:rPr>
              <a:t>1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394" y="992009"/>
            <a:ext cx="3333750" cy="2108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P</a:t>
            </a:r>
            <a:r>
              <a:rPr sz="600" spc="-15" dirty="0">
                <a:latin typeface="Arial"/>
                <a:cs typeface="Arial"/>
              </a:rPr>
              <a:t>r</a:t>
            </a:r>
            <a:r>
              <a:rPr sz="600" spc="-5" dirty="0"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10" dirty="0">
                <a:latin typeface="Arial"/>
                <a:cs typeface="Arial"/>
              </a:rPr>
              <a:t>答案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683930"/>
            <a:ext cx="3740785" cy="17409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10489" algn="just">
              <a:lnSpc>
                <a:spcPct val="100800"/>
              </a:lnSpc>
              <a:spcBef>
                <a:spcPts val="120"/>
              </a:spcBef>
              <a:buAutoNum type="alphaLcPeriod"/>
              <a:tabLst>
                <a:tab pos="227329" algn="l"/>
              </a:tabLst>
            </a:pPr>
            <a:r>
              <a:rPr lang="en-US" sz="1400" spc="15" dirty="0">
                <a:latin typeface="Arial"/>
                <a:cs typeface="Arial"/>
              </a:rPr>
              <a:t> </a:t>
            </a:r>
            <a:r>
              <a:rPr lang="zh-CN" altLang="en-US" sz="1400" spc="15" dirty="0">
                <a:latin typeface="Arial"/>
                <a:cs typeface="Arial"/>
              </a:rPr>
              <a:t>换位规则（</a:t>
            </a:r>
            <a:r>
              <a:rPr lang="en-US" altLang="zh-CN" sz="1400" spc="15" dirty="0">
                <a:latin typeface="Arial"/>
                <a:cs typeface="Arial"/>
              </a:rPr>
              <a:t>Metathesis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r>
              <a:rPr sz="1400" spc="15" dirty="0">
                <a:latin typeface="Arial"/>
                <a:cs typeface="Arial"/>
              </a:rPr>
              <a:t>: </a:t>
            </a:r>
            <a:r>
              <a:rPr lang="zh-CN" altLang="en-US" sz="1400" spc="15" dirty="0">
                <a:latin typeface="Arial"/>
                <a:cs typeface="Arial"/>
              </a:rPr>
              <a:t>第二栏中，</a:t>
            </a:r>
            <a:r>
              <a:rPr lang="en-US" sz="1400" spc="15" dirty="0">
                <a:latin typeface="Arial"/>
                <a:cs typeface="Arial"/>
              </a:rPr>
              <a:t>“</a:t>
            </a:r>
            <a:r>
              <a:rPr lang="en-US" sz="1400" spc="15" dirty="0" err="1">
                <a:latin typeface="Arial"/>
                <a:cs typeface="Arial"/>
              </a:rPr>
              <a:t>lehit</a:t>
            </a:r>
            <a:r>
              <a:rPr lang="en-US" sz="1400" spc="15" dirty="0">
                <a:latin typeface="Arial"/>
                <a:cs typeface="Arial"/>
              </a:rPr>
              <a:t>”</a:t>
            </a:r>
            <a:r>
              <a:rPr lang="zh-CN" altLang="en-US" sz="1400" spc="15" dirty="0">
                <a:latin typeface="Arial"/>
                <a:cs typeface="Arial"/>
              </a:rPr>
              <a:t>结尾的辅音</a:t>
            </a:r>
            <a:r>
              <a:rPr lang="en-US" altLang="zh-CN" sz="1400" spc="15" dirty="0">
                <a:latin typeface="Arial"/>
                <a:cs typeface="Arial"/>
              </a:rPr>
              <a:t>/t/</a:t>
            </a:r>
            <a:r>
              <a:rPr lang="zh-CN" altLang="en-US" sz="1400" spc="15" dirty="0">
                <a:latin typeface="Arial"/>
                <a:cs typeface="Arial"/>
              </a:rPr>
              <a:t>和下一个词语开头的辅音交换位置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tabLst>
                <a:tab pos="220345" algn="l"/>
              </a:tabLst>
            </a:pPr>
            <a:r>
              <a:rPr lang="en-US" altLang="zh-CN" sz="1400" spc="15" dirty="0">
                <a:latin typeface="Arial"/>
                <a:cs typeface="Arial"/>
              </a:rPr>
              <a:t>b. </a:t>
            </a:r>
            <a:r>
              <a:rPr lang="zh-CN" altLang="en-US" sz="1400" spc="15" dirty="0">
                <a:latin typeface="Arial"/>
                <a:cs typeface="Arial"/>
              </a:rPr>
              <a:t>受到换位规则影响的辅音是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舌冠</a:t>
            </a:r>
            <a:r>
              <a:rPr lang="zh-CN" altLang="en-US" sz="1400" spc="15" dirty="0">
                <a:latin typeface="Arial"/>
                <a:cs typeface="Arial"/>
              </a:rPr>
              <a:t>摩擦音或塞擦音（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coronal </a:t>
            </a:r>
            <a:r>
              <a:rPr lang="en-US" altLang="zh-CN" sz="1400" spc="10" dirty="0">
                <a:latin typeface="Arial"/>
                <a:cs typeface="Arial"/>
              </a:rPr>
              <a:t>fricatives </a:t>
            </a:r>
            <a:r>
              <a:rPr lang="en-US" altLang="zh-CN" sz="1400" spc="15" dirty="0">
                <a:latin typeface="Arial"/>
                <a:cs typeface="Arial"/>
              </a:rPr>
              <a:t>or </a:t>
            </a:r>
            <a:r>
              <a:rPr lang="en-US" altLang="zh-CN" sz="1400" spc="10" dirty="0">
                <a:latin typeface="Arial"/>
                <a:cs typeface="Arial"/>
              </a:rPr>
              <a:t>affricatives</a:t>
            </a:r>
            <a:r>
              <a:rPr lang="zh-CN" altLang="en-US" sz="1400" spc="10" dirty="0">
                <a:latin typeface="Arial"/>
                <a:cs typeface="Arial"/>
              </a:rPr>
              <a:t>），这两种音都是阻塞音（</a:t>
            </a:r>
            <a:r>
              <a:rPr lang="en-US" altLang="zh-CN" sz="1400" spc="10" dirty="0">
                <a:latin typeface="Arial"/>
                <a:cs typeface="Arial"/>
              </a:rPr>
              <a:t>obstruent</a:t>
            </a:r>
            <a:r>
              <a:rPr lang="zh-CN" altLang="en-US" sz="1400" spc="10" dirty="0">
                <a:latin typeface="Arial"/>
                <a:cs typeface="Arial"/>
              </a:rPr>
              <a:t>），而不是爆破音，并且碰巧都是清声的（需要更多语料来确定其所属的具体的集合）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921" y="2367397"/>
            <a:ext cx="7296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+</a:t>
            </a:r>
            <a:r>
              <a:rPr lang="zh-CN" altLang="en-US" sz="1400" spc="15" dirty="0">
                <a:latin typeface="Arial"/>
                <a:cs typeface="Arial"/>
              </a:rPr>
              <a:t>舌冠音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921" y="2609680"/>
            <a:ext cx="8947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+</a:t>
            </a:r>
            <a:r>
              <a:rPr lang="zh-CN" altLang="en-US" sz="1400" spc="15" dirty="0">
                <a:latin typeface="Arial"/>
                <a:cs typeface="Arial"/>
              </a:rPr>
              <a:t>阻塞音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921" y="2851963"/>
            <a:ext cx="64897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-</a:t>
            </a:r>
            <a:r>
              <a:rPr lang="zh-CN" altLang="en-US" sz="1400" spc="5" dirty="0">
                <a:latin typeface="Arial"/>
                <a:cs typeface="Arial"/>
              </a:rPr>
              <a:t>爆破音</a:t>
            </a:r>
            <a:r>
              <a:rPr sz="1400" spc="5" dirty="0">
                <a:latin typeface="Arial"/>
                <a:cs typeface="Arial"/>
              </a:rPr>
              <a:t>-</a:t>
            </a:r>
            <a:r>
              <a:rPr lang="zh-CN" altLang="en-US" sz="1400" spc="5" dirty="0">
                <a:latin typeface="Arial"/>
                <a:cs typeface="Arial"/>
              </a:rPr>
              <a:t>带声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6" name="双括号 25">
            <a:extLst>
              <a:ext uri="{FF2B5EF4-FFF2-40B4-BE49-F238E27FC236}">
                <a16:creationId xmlns:a16="http://schemas.microsoft.com/office/drawing/2014/main" id="{8DF263F4-1352-4793-FF00-319C8DD10618}"/>
              </a:ext>
            </a:extLst>
          </p:cNvPr>
          <p:cNvSpPr/>
          <p:nvPr/>
        </p:nvSpPr>
        <p:spPr>
          <a:xfrm>
            <a:off x="315950" y="2490271"/>
            <a:ext cx="1119556" cy="8003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回顾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150061"/>
            <a:ext cx="101003" cy="1010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365148"/>
            <a:ext cx="101003" cy="10100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1587220"/>
            <a:ext cx="81381" cy="813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1764347"/>
            <a:ext cx="81381" cy="8138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1941487"/>
            <a:ext cx="81381" cy="8138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3020" y="2118626"/>
            <a:ext cx="81381" cy="8138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352052"/>
            <a:ext cx="101003" cy="101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3020" y="2624721"/>
            <a:ext cx="81381" cy="813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3020" y="2801861"/>
            <a:ext cx="81381" cy="8138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04100" y="1058694"/>
            <a:ext cx="4608195" cy="18850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0" dirty="0">
                <a:latin typeface="Arial"/>
                <a:cs typeface="Arial"/>
              </a:rPr>
              <a:t>严式标音法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zh-CN" altLang="en-US" sz="1400" spc="15" dirty="0">
                <a:latin typeface="Arial"/>
                <a:cs typeface="Arial"/>
              </a:rPr>
              <a:t>简单的音系学问题</a:t>
            </a:r>
            <a:endParaRPr sz="1400" dirty="0">
              <a:latin typeface="Arial"/>
              <a:cs typeface="Arial"/>
            </a:endParaRPr>
          </a:p>
          <a:p>
            <a:pPr marL="368935" marR="1115695">
              <a:lnSpc>
                <a:spcPts val="1390"/>
              </a:lnSpc>
              <a:spcBef>
                <a:spcPts val="204"/>
              </a:spcBef>
            </a:pPr>
            <a:r>
              <a:rPr lang="zh-CN" altLang="en-US" sz="1200" spc="-5" dirty="0">
                <a:latin typeface="Arial"/>
                <a:cs typeface="Arial"/>
              </a:rPr>
              <a:t>音位和音位变体</a:t>
            </a:r>
            <a:r>
              <a:rPr lang="en-US" sz="1200" spc="-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  </a:t>
            </a:r>
            <a:endParaRPr lang="en-US" sz="1200" spc="-5" dirty="0">
              <a:latin typeface="Arial"/>
              <a:cs typeface="Arial"/>
            </a:endParaRPr>
          </a:p>
          <a:p>
            <a:pPr marL="368935" marR="1115695">
              <a:lnSpc>
                <a:spcPts val="1390"/>
              </a:lnSpc>
              <a:spcBef>
                <a:spcPts val="204"/>
              </a:spcBef>
            </a:pPr>
            <a:r>
              <a:rPr lang="zh-CN" altLang="en-US" sz="1200" spc="-5" dirty="0">
                <a:latin typeface="Arial"/>
                <a:cs typeface="Arial"/>
              </a:rPr>
              <a:t>最小对立对</a:t>
            </a:r>
            <a:endParaRPr sz="1200" dirty="0">
              <a:latin typeface="Arial"/>
              <a:cs typeface="Arial"/>
            </a:endParaRPr>
          </a:p>
          <a:p>
            <a:pPr marL="368935" marR="5080">
              <a:lnSpc>
                <a:spcPts val="1390"/>
              </a:lnSpc>
              <a:spcBef>
                <a:spcPts val="10"/>
              </a:spcBef>
            </a:pPr>
            <a:r>
              <a:rPr lang="zh-CN" altLang="en-US" sz="1200" spc="-10" dirty="0">
                <a:latin typeface="Arial"/>
                <a:cs typeface="Arial"/>
              </a:rPr>
              <a:t>对立分布</a:t>
            </a:r>
            <a:r>
              <a:rPr lang="en-US" altLang="zh-CN" sz="1200" spc="-10" dirty="0">
                <a:latin typeface="Arial"/>
                <a:cs typeface="Arial"/>
              </a:rPr>
              <a:t>vs</a:t>
            </a:r>
            <a:r>
              <a:rPr lang="zh-CN" altLang="en-US" sz="1200" spc="-10" dirty="0">
                <a:latin typeface="Arial"/>
                <a:cs typeface="Arial"/>
              </a:rPr>
              <a:t>互补分布</a:t>
            </a:r>
            <a:endParaRPr lang="en-US" altLang="zh-CN" sz="1200" spc="-10" dirty="0">
              <a:latin typeface="Arial"/>
              <a:cs typeface="Arial"/>
            </a:endParaRPr>
          </a:p>
          <a:p>
            <a:pPr marL="368935" marR="5080">
              <a:lnSpc>
                <a:spcPts val="1390"/>
              </a:lnSpc>
              <a:spcBef>
                <a:spcPts val="10"/>
              </a:spcBef>
            </a:pPr>
            <a:r>
              <a:rPr lang="zh-CN" altLang="en-US" sz="1200" spc="-10" dirty="0">
                <a:latin typeface="Arial"/>
                <a:cs typeface="Arial"/>
              </a:rPr>
              <a:t>自由变体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lang="zh-CN" altLang="en-US" sz="1400" spc="20" dirty="0">
                <a:latin typeface="Arial"/>
                <a:cs typeface="Arial"/>
              </a:rPr>
              <a:t>常见的音系学问题（第一部分）</a:t>
            </a:r>
            <a:endParaRPr sz="1400" dirty="0">
              <a:latin typeface="Arial"/>
              <a:cs typeface="Arial"/>
            </a:endParaRPr>
          </a:p>
          <a:p>
            <a:pPr marL="368935" marR="1873250">
              <a:lnSpc>
                <a:spcPct val="70000"/>
              </a:lnSpc>
              <a:spcBef>
                <a:spcPts val="600"/>
              </a:spcBef>
            </a:pPr>
            <a:r>
              <a:rPr lang="zh-CN" altLang="en-US" sz="1200" spc="-30" dirty="0">
                <a:latin typeface="Arial"/>
                <a:cs typeface="Arial"/>
              </a:rPr>
              <a:t>元音和谐</a:t>
            </a:r>
            <a:endParaRPr lang="en-US" altLang="zh-CN" sz="1200" spc="-30" dirty="0">
              <a:latin typeface="Arial"/>
              <a:cs typeface="Arial"/>
            </a:endParaRPr>
          </a:p>
          <a:p>
            <a:pPr marL="368935" marR="1873250">
              <a:lnSpc>
                <a:spcPct val="70000"/>
              </a:lnSpc>
              <a:spcBef>
                <a:spcPts val="600"/>
              </a:spcBef>
            </a:pPr>
            <a:r>
              <a:rPr lang="zh-CN" altLang="en-US" sz="1200" spc="-30" dirty="0">
                <a:latin typeface="Arial"/>
                <a:cs typeface="Arial"/>
              </a:rPr>
              <a:t>硬腭化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P</a:t>
            </a:r>
            <a:r>
              <a:rPr sz="600" spc="-15" dirty="0">
                <a:latin typeface="Arial"/>
                <a:cs typeface="Arial"/>
              </a:rPr>
              <a:t>r</a:t>
            </a:r>
            <a:r>
              <a:rPr sz="600" spc="-5" dirty="0"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5" dirty="0">
                <a:latin typeface="Arial"/>
                <a:cs typeface="Arial"/>
              </a:rPr>
              <a:t>练习</a:t>
            </a:r>
            <a:r>
              <a:rPr sz="2050" spc="-5" dirty="0">
                <a:latin typeface="Arial"/>
                <a:cs typeface="Arial"/>
              </a:rPr>
              <a:t> </a:t>
            </a:r>
            <a:r>
              <a:rPr sz="2050" spc="5" dirty="0">
                <a:latin typeface="Arial"/>
                <a:cs typeface="Arial"/>
              </a:rPr>
              <a:t>2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444" y="759599"/>
            <a:ext cx="3282950" cy="25781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P</a:t>
            </a:r>
            <a:r>
              <a:rPr sz="600" spc="-15" dirty="0">
                <a:latin typeface="Arial"/>
                <a:cs typeface="Arial"/>
              </a:rPr>
              <a:t>r</a:t>
            </a:r>
            <a:r>
              <a:rPr sz="600" spc="-5" dirty="0"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10" dirty="0">
                <a:latin typeface="Arial"/>
                <a:cs typeface="Arial"/>
              </a:rPr>
              <a:t>答案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865578"/>
            <a:ext cx="3750310" cy="122924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27329" algn="l"/>
              </a:tabLst>
            </a:pPr>
            <a:r>
              <a:rPr lang="en-US" altLang="zh-CN" sz="1400" spc="15" dirty="0">
                <a:latin typeface="Arial"/>
                <a:cs typeface="Arial"/>
              </a:rPr>
              <a:t>a.</a:t>
            </a:r>
            <a:r>
              <a:rPr lang="zh-CN" altLang="en-US" sz="1400" spc="15" dirty="0">
                <a:latin typeface="Arial"/>
                <a:cs typeface="Arial"/>
              </a:rPr>
              <a:t> 高元音</a:t>
            </a:r>
            <a:r>
              <a:rPr sz="1400" spc="10" dirty="0">
                <a:latin typeface="Arial"/>
                <a:cs typeface="Arial"/>
              </a:rPr>
              <a:t>/i,u/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430"/>
              </a:spcBef>
              <a:tabLst>
                <a:tab pos="220345" algn="l"/>
              </a:tabLst>
            </a:pPr>
            <a:r>
              <a:rPr lang="en-US" altLang="zh-CN" sz="1400" spc="10" dirty="0">
                <a:latin typeface="Arial"/>
                <a:cs typeface="Arial"/>
              </a:rPr>
              <a:t>b.</a:t>
            </a:r>
            <a:r>
              <a:rPr lang="zh-CN" altLang="en-US" sz="1400" spc="10" dirty="0">
                <a:latin typeface="Arial"/>
                <a:cs typeface="Arial"/>
              </a:rPr>
              <a:t> 它们处于互补分布，不带声的元音在两个</a:t>
            </a:r>
            <a:r>
              <a:rPr lang="en-US" altLang="zh-CN" sz="1400" spc="10" dirty="0">
                <a:latin typeface="Arial"/>
                <a:cs typeface="Arial"/>
              </a:rPr>
              <a:t>/</a:t>
            </a:r>
            <a:r>
              <a:rPr lang="zh-CN" altLang="en-US" sz="1400" spc="10" dirty="0">
                <a:latin typeface="Arial"/>
                <a:cs typeface="Arial"/>
              </a:rPr>
              <a:t>不带声</a:t>
            </a:r>
            <a:r>
              <a:rPr lang="en-US" altLang="zh-CN" sz="1400" spc="10" dirty="0">
                <a:latin typeface="Arial"/>
                <a:cs typeface="Arial"/>
              </a:rPr>
              <a:t>/</a:t>
            </a:r>
            <a:r>
              <a:rPr lang="zh-CN" altLang="en-US" sz="1400" spc="10" dirty="0">
                <a:latin typeface="Arial"/>
                <a:cs typeface="Arial"/>
              </a:rPr>
              <a:t>清辅音之间出现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430"/>
              </a:spcBef>
              <a:tabLst>
                <a:tab pos="220345" algn="l"/>
              </a:tabLst>
            </a:pPr>
            <a:r>
              <a:rPr lang="en-US" altLang="zh-CN" sz="1400" spc="10" dirty="0">
                <a:latin typeface="Arial"/>
                <a:cs typeface="Arial"/>
              </a:rPr>
              <a:t>c. </a:t>
            </a:r>
            <a:r>
              <a:rPr lang="zh-CN" altLang="en-US" sz="1400" spc="10" dirty="0">
                <a:latin typeface="Arial"/>
                <a:cs typeface="Arial"/>
              </a:rPr>
              <a:t>它们是同一音位的不同音位变体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2425703"/>
            <a:ext cx="1805356" cy="57323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400" spc="10" dirty="0">
                <a:latin typeface="Arial"/>
                <a:cs typeface="Arial"/>
              </a:rPr>
              <a:t>d.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400" spc="20" dirty="0">
                <a:latin typeface="Arial"/>
                <a:cs typeface="Arial"/>
              </a:rPr>
              <a:t>V </a:t>
            </a:r>
            <a:r>
              <a:rPr sz="1400" spc="-60" dirty="0">
                <a:latin typeface="Lucida Sans Unicode"/>
                <a:cs typeface="Lucida Sans Unicode"/>
              </a:rPr>
              <a:t>→</a:t>
            </a:r>
            <a:r>
              <a:rPr sz="1400" spc="-140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Arial"/>
                <a:cs typeface="Arial"/>
              </a:rPr>
              <a:t>[-</a:t>
            </a:r>
            <a:r>
              <a:rPr lang="zh-CN" altLang="en-US" sz="1400" spc="5" dirty="0">
                <a:latin typeface="Arial"/>
                <a:cs typeface="Arial"/>
              </a:rPr>
              <a:t>带声</a:t>
            </a:r>
            <a:r>
              <a:rPr sz="1400" spc="5" dirty="0">
                <a:latin typeface="Arial"/>
                <a:cs typeface="Arial"/>
              </a:rPr>
              <a:t>]/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9201" y="2654856"/>
            <a:ext cx="97281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+</a:t>
            </a:r>
            <a:r>
              <a:rPr lang="zh-CN" altLang="en-US" sz="1400" spc="15" dirty="0">
                <a:latin typeface="Arial"/>
                <a:cs typeface="Arial"/>
              </a:rPr>
              <a:t>辅音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5285" y="2869943"/>
            <a:ext cx="5073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10" dirty="0">
                <a:latin typeface="Arial"/>
                <a:cs typeface="Arial"/>
              </a:rPr>
              <a:t>-</a:t>
            </a:r>
            <a:r>
              <a:rPr lang="zh-CN" altLang="en-US" sz="1400" spc="-25" dirty="0">
                <a:latin typeface="Arial"/>
                <a:cs typeface="Arial"/>
              </a:rPr>
              <a:t>带声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4689" y="2826830"/>
            <a:ext cx="631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8585">
              <a:lnSpc>
                <a:spcPts val="840"/>
              </a:lnSpc>
              <a:spcBef>
                <a:spcPts val="135"/>
              </a:spcBef>
              <a:tabLst>
                <a:tab pos="514984" algn="l"/>
              </a:tabLst>
            </a:pPr>
            <a:r>
              <a:rPr sz="1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  <a:tabLst>
                <a:tab pos="521970" algn="l"/>
              </a:tabLst>
            </a:pPr>
            <a:r>
              <a:rPr sz="1400" spc="-110" dirty="0">
                <a:latin typeface="Arial"/>
                <a:cs typeface="Arial"/>
              </a:rPr>
              <a:t>	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92094" y="2654856"/>
            <a:ext cx="97281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+</a:t>
            </a:r>
            <a:r>
              <a:rPr lang="zh-CN" altLang="en-US" sz="1400" spc="15" dirty="0">
                <a:latin typeface="Arial"/>
                <a:cs typeface="Arial"/>
              </a:rPr>
              <a:t>辅音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5738" y="2869943"/>
            <a:ext cx="5073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-</a:t>
            </a:r>
            <a:r>
              <a:rPr lang="zh-CN" altLang="en-US" sz="1400" spc="-25" dirty="0">
                <a:latin typeface="Arial"/>
                <a:cs typeface="Arial"/>
              </a:rPr>
              <a:t>带声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双括号 22">
            <a:extLst>
              <a:ext uri="{FF2B5EF4-FFF2-40B4-BE49-F238E27FC236}">
                <a16:creationId xmlns:a16="http://schemas.microsoft.com/office/drawing/2014/main" id="{B88DC9A3-70F0-2179-FFA3-FFA86B36813E}"/>
              </a:ext>
            </a:extLst>
          </p:cNvPr>
          <p:cNvSpPr/>
          <p:nvPr/>
        </p:nvSpPr>
        <p:spPr>
          <a:xfrm>
            <a:off x="1402765" y="2720975"/>
            <a:ext cx="972819" cy="35033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AF8F69B-46E2-C849-1A76-D2BF1322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01" y="2720976"/>
            <a:ext cx="987638" cy="3503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多种规则之间的互动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015" y="1196975"/>
            <a:ext cx="3839210" cy="15702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当我们为同一语料集构建多种音位规则时，不同规则之间经常会有交互作用，这时候规则的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排序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ordering</a:t>
            </a:r>
            <a:r>
              <a:rPr lang="zh-CN" altLang="en-US" sz="1400" spc="10" dirty="0">
                <a:latin typeface="Arial"/>
                <a:cs typeface="Arial"/>
              </a:rPr>
              <a:t>）就很重要了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 marR="187325">
              <a:lnSpc>
                <a:spcPct val="100800"/>
              </a:lnSpc>
              <a:spcBef>
                <a:spcPts val="1590"/>
              </a:spcBef>
            </a:pPr>
            <a:r>
              <a:rPr lang="zh-CN" altLang="en-US" sz="1400" dirty="0">
                <a:latin typeface="Arial"/>
                <a:cs typeface="Arial"/>
              </a:rPr>
              <a:t>我们今天学习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馈给</a:t>
            </a:r>
            <a:r>
              <a:rPr lang="zh-CN" altLang="en-US" sz="1400" dirty="0">
                <a:latin typeface="Arial"/>
                <a:cs typeface="Arial"/>
              </a:rPr>
              <a:t>关系（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feeding</a:t>
            </a:r>
            <a:r>
              <a:rPr lang="en-US" altLang="zh-CN" sz="1400" dirty="0">
                <a:latin typeface="Arial"/>
                <a:cs typeface="Arial"/>
              </a:rPr>
              <a:t> relation</a:t>
            </a:r>
            <a:r>
              <a:rPr lang="zh-CN" altLang="en-US" sz="1400" dirty="0">
                <a:latin typeface="Arial"/>
                <a:cs typeface="Arial"/>
              </a:rPr>
              <a:t>）和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裁切</a:t>
            </a:r>
            <a:r>
              <a:rPr lang="zh-CN" altLang="en-US" sz="1400" dirty="0">
                <a:latin typeface="Arial"/>
                <a:cs typeface="Arial"/>
              </a:rPr>
              <a:t>关系（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bleeding </a:t>
            </a:r>
            <a:r>
              <a:rPr lang="en-US" altLang="zh-CN" sz="1400" dirty="0">
                <a:latin typeface="Arial"/>
                <a:cs typeface="Arial"/>
              </a:rPr>
              <a:t>relation</a:t>
            </a:r>
            <a:r>
              <a:rPr lang="zh-CN" altLang="en-US" sz="140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10" dirty="0">
                <a:latin typeface="Arial"/>
                <a:cs typeface="Arial"/>
              </a:rPr>
              <a:t>中间表征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838149"/>
            <a:ext cx="101003" cy="10100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04100" y="746795"/>
            <a:ext cx="3159760" cy="111678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5"/>
              </a:spcBef>
            </a:pPr>
            <a:r>
              <a:rPr lang="zh-CN" altLang="en-US" sz="1400" spc="20" dirty="0">
                <a:latin typeface="Arial"/>
                <a:cs typeface="Arial"/>
              </a:rPr>
              <a:t>当规则被排序时，每条规则都适用于前一条规则的输出（</a:t>
            </a:r>
            <a:r>
              <a:rPr lang="en-US" altLang="zh-CN" sz="1400" spc="20" dirty="0">
                <a:latin typeface="Arial"/>
                <a:cs typeface="Arial"/>
              </a:rPr>
              <a:t>output</a:t>
            </a:r>
            <a:r>
              <a:rPr lang="zh-CN" altLang="en-US" sz="1400" spc="20" dirty="0">
                <a:latin typeface="Arial"/>
                <a:cs typeface="Arial"/>
              </a:rPr>
              <a:t>）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  <a:spcBef>
                <a:spcPts val="85"/>
              </a:spcBef>
            </a:pPr>
            <a:r>
              <a:rPr lang="zh-CN" altLang="en-US" sz="1400" spc="15" dirty="0">
                <a:latin typeface="Arial"/>
                <a:cs typeface="Arial"/>
              </a:rPr>
              <a:t>位于底层表征（</a:t>
            </a:r>
            <a:r>
              <a:rPr lang="en-US" altLang="zh-CN" sz="1400" spc="15" dirty="0">
                <a:latin typeface="Arial"/>
                <a:cs typeface="Arial"/>
              </a:rPr>
              <a:t>UR</a:t>
            </a:r>
            <a:r>
              <a:rPr lang="zh-CN" altLang="en-US" sz="1400" spc="15" dirty="0">
                <a:latin typeface="Arial"/>
                <a:cs typeface="Arial"/>
              </a:rPr>
              <a:t>）与表面表征（</a:t>
            </a:r>
            <a:r>
              <a:rPr lang="en-US" altLang="zh-CN" sz="1400" spc="15" dirty="0">
                <a:latin typeface="Arial"/>
                <a:cs typeface="Arial"/>
              </a:rPr>
              <a:t>SR</a:t>
            </a:r>
            <a:r>
              <a:rPr lang="zh-CN" altLang="en-US" sz="1400" spc="15" dirty="0">
                <a:latin typeface="Arial"/>
                <a:cs typeface="Arial"/>
              </a:rPr>
              <a:t>）之间的诸多形式被称为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中间表征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intermediate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representation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289164"/>
            <a:ext cx="101003" cy="10100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868804" y="2035175"/>
            <a:ext cx="870585" cy="94678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67005" marR="83185" indent="-76200">
              <a:lnSpc>
                <a:spcPct val="103200"/>
              </a:lnSpc>
              <a:spcBef>
                <a:spcPts val="50"/>
              </a:spcBef>
              <a:tabLst>
                <a:tab pos="581660" algn="l"/>
              </a:tabLst>
            </a:pPr>
            <a:r>
              <a:rPr sz="1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UR	X </a:t>
            </a:r>
            <a:r>
              <a:rPr sz="1400" spc="20" dirty="0">
                <a:latin typeface="Arial"/>
                <a:cs typeface="Arial"/>
              </a:rPr>
              <a:t> R1	Y</a:t>
            </a:r>
            <a:endParaRPr sz="14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15"/>
              </a:spcBef>
              <a:tabLst>
                <a:tab pos="581660" algn="l"/>
              </a:tabLst>
            </a:pPr>
            <a:r>
              <a:rPr sz="1400" spc="20" dirty="0">
                <a:latin typeface="Arial"/>
                <a:cs typeface="Arial"/>
              </a:rPr>
              <a:t>R2	Z</a:t>
            </a:r>
            <a:endParaRPr sz="14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10"/>
              </a:spcBef>
              <a:tabLst>
                <a:tab pos="581660" algn="l"/>
              </a:tabLst>
            </a:pPr>
            <a:r>
              <a:rPr sz="1400" spc="20" dirty="0">
                <a:latin typeface="Arial"/>
                <a:cs typeface="Arial"/>
              </a:rPr>
              <a:t>SR	Z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例</a:t>
            </a:r>
            <a:r>
              <a:rPr lang="en-US" altLang="zh-CN" sz="2050" spc="5" dirty="0">
                <a:latin typeface="Arial"/>
                <a:cs typeface="Arial"/>
              </a:rPr>
              <a:t>1</a:t>
            </a:r>
            <a:r>
              <a:rPr lang="zh-CN" altLang="en-US" sz="2050" spc="5" dirty="0">
                <a:latin typeface="Arial"/>
                <a:cs typeface="Arial"/>
              </a:rPr>
              <a:t>：英语中的复数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683930"/>
            <a:ext cx="3735704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英语中的复数语素（</a:t>
            </a:r>
            <a:r>
              <a:rPr sz="1400" spc="10" dirty="0">
                <a:latin typeface="Arial"/>
                <a:cs typeface="Arial"/>
              </a:rPr>
              <a:t>plural </a:t>
            </a:r>
            <a:r>
              <a:rPr sz="1400" spc="25" dirty="0">
                <a:latin typeface="Arial"/>
                <a:cs typeface="Arial"/>
              </a:rPr>
              <a:t>morpheme</a:t>
            </a:r>
            <a:r>
              <a:rPr lang="zh-CN" altLang="en-US" sz="1400" spc="25" dirty="0">
                <a:latin typeface="Arial"/>
                <a:cs typeface="Arial"/>
              </a:rPr>
              <a:t>）有三种发音方式：</a:t>
            </a:r>
            <a:r>
              <a:rPr sz="1400" spc="10" dirty="0">
                <a:latin typeface="Arial"/>
                <a:cs typeface="Arial"/>
              </a:rPr>
              <a:t>/s/</a:t>
            </a:r>
            <a:r>
              <a:rPr lang="zh-CN" altLang="en-US" sz="1400" spc="10" dirty="0">
                <a:latin typeface="Arial"/>
                <a:cs typeface="Arial"/>
              </a:rPr>
              <a:t>、</a:t>
            </a:r>
            <a:r>
              <a:rPr sz="1400" spc="10" dirty="0">
                <a:latin typeface="Arial"/>
                <a:cs typeface="Arial"/>
              </a:rPr>
              <a:t>/z/</a:t>
            </a:r>
            <a:r>
              <a:rPr lang="zh-CN" altLang="en-US" sz="1400" spc="10" dirty="0">
                <a:latin typeface="Arial"/>
                <a:cs typeface="Arial"/>
              </a:rPr>
              <a:t>和</a:t>
            </a:r>
            <a:r>
              <a:rPr sz="1400" spc="-15" dirty="0">
                <a:latin typeface="Arial"/>
                <a:cs typeface="Arial"/>
              </a:rPr>
              <a:t>/</a:t>
            </a:r>
            <a:r>
              <a:rPr lang="en-US" sz="1400" spc="-15" dirty="0" err="1">
                <a:latin typeface="Arial"/>
                <a:cs typeface="Arial"/>
              </a:rPr>
              <a:t>ɪz</a:t>
            </a:r>
            <a:r>
              <a:rPr sz="1400" spc="-15" dirty="0">
                <a:latin typeface="Arial"/>
                <a:cs typeface="Arial"/>
              </a:rPr>
              <a:t>/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DA722E-7006-810F-2DEF-5ED97E9E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5" y="1128372"/>
            <a:ext cx="3212022" cy="220378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例</a:t>
            </a:r>
            <a:r>
              <a:rPr lang="en-US" altLang="zh-CN" sz="2050" spc="5" dirty="0">
                <a:latin typeface="Arial"/>
                <a:cs typeface="Arial"/>
              </a:rPr>
              <a:t>1</a:t>
            </a:r>
            <a:r>
              <a:rPr lang="zh-CN" altLang="en-US" sz="2050" spc="5" dirty="0">
                <a:latin typeface="Arial"/>
                <a:cs typeface="Arial"/>
              </a:rPr>
              <a:t>：英语中的复数</a:t>
            </a:r>
            <a:endParaRPr lang="zh-CN" altLang="en-US"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901684"/>
            <a:ext cx="3846195" cy="19770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构建两条音位规则以解释三种不同的发音方式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1400" spc="15" dirty="0">
                <a:latin typeface="Arial"/>
                <a:cs typeface="Arial"/>
              </a:rPr>
              <a:t>规则</a:t>
            </a:r>
            <a:r>
              <a:rPr lang="en-US" altLang="zh-CN" sz="1400" spc="15" dirty="0">
                <a:latin typeface="Arial"/>
                <a:cs typeface="Arial"/>
              </a:rPr>
              <a:t>1</a:t>
            </a:r>
            <a:r>
              <a:rPr lang="zh-CN" altLang="en-US" sz="1400" spc="15" dirty="0">
                <a:latin typeface="Arial"/>
                <a:cs typeface="Arial"/>
              </a:rPr>
              <a:t>：插入规则（</a:t>
            </a:r>
            <a:r>
              <a:rPr lang="en-US" altLang="zh-CN" sz="1400" spc="15" dirty="0">
                <a:latin typeface="Arial"/>
                <a:cs typeface="Arial"/>
              </a:rPr>
              <a:t>Epenthesis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10"/>
              </a:spcBef>
              <a:tabLst>
                <a:tab pos="3195955" algn="l"/>
              </a:tabLst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∅ </a:t>
            </a:r>
            <a:r>
              <a:rPr kumimoji="0" lang="zh-CN" altLang="en-US" sz="14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宋体" panose="02010600030101010101" pitchFamily="2" charset="-122"/>
                <a:cs typeface="Lucida Sans Unicode"/>
              </a:rPr>
              <a:t>→</a:t>
            </a:r>
            <a:r>
              <a:rPr lang="en-US" altLang="zh-CN" sz="1400" dirty="0">
                <a:solidFill>
                  <a:srgbClr val="000000"/>
                </a:solidFill>
                <a:latin typeface="Charis SIL"/>
              </a:rPr>
              <a:t>ɪ/ </a:t>
            </a:r>
            <a:r>
              <a:rPr sz="1400" spc="10" dirty="0">
                <a:latin typeface="Arial"/>
                <a:cs typeface="Arial"/>
              </a:rPr>
              <a:t>[+</a:t>
            </a:r>
            <a:r>
              <a:rPr lang="zh-CN" altLang="en-US" sz="1400" spc="10" dirty="0">
                <a:latin typeface="Arial"/>
                <a:cs typeface="Arial"/>
              </a:rPr>
              <a:t>阻塞音</a:t>
            </a:r>
            <a:r>
              <a:rPr sz="1400" spc="10" dirty="0">
                <a:latin typeface="Arial"/>
                <a:cs typeface="Arial"/>
              </a:rPr>
              <a:t>,-</a:t>
            </a:r>
            <a:r>
              <a:rPr lang="zh-CN" altLang="en-US" sz="1400" spc="10" dirty="0">
                <a:latin typeface="Arial"/>
                <a:cs typeface="Arial"/>
              </a:rPr>
              <a:t>爆破音</a:t>
            </a:r>
            <a:r>
              <a:rPr sz="1400" spc="10" dirty="0">
                <a:latin typeface="Arial"/>
                <a:cs typeface="Arial"/>
              </a:rPr>
              <a:t>,+</a:t>
            </a:r>
            <a:r>
              <a:rPr lang="zh-CN" altLang="en-US" sz="1400" spc="10" dirty="0">
                <a:latin typeface="Arial"/>
                <a:cs typeface="Arial"/>
              </a:rPr>
              <a:t>舌冠音</a:t>
            </a:r>
            <a:r>
              <a:rPr sz="1400" spc="10" dirty="0">
                <a:latin typeface="Arial"/>
                <a:cs typeface="Arial"/>
              </a:rPr>
              <a:t>]</a:t>
            </a:r>
            <a:r>
              <a:rPr lang="zh-CN" altLang="en-US" sz="1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sz="1400" spc="15" dirty="0">
                <a:latin typeface="Arial"/>
                <a:cs typeface="Arial"/>
              </a:rPr>
              <a:t>z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zh-CN" altLang="en-US" sz="1400" spc="15" dirty="0">
                <a:latin typeface="Arial"/>
                <a:cs typeface="Arial"/>
              </a:rPr>
              <a:t>规则</a:t>
            </a:r>
            <a:r>
              <a:rPr lang="en-US" altLang="zh-CN" sz="1400" spc="15" dirty="0">
                <a:latin typeface="Arial"/>
                <a:cs typeface="Arial"/>
              </a:rPr>
              <a:t>2</a:t>
            </a:r>
            <a:r>
              <a:rPr lang="zh-CN" altLang="en-US" sz="1400" spc="15" dirty="0">
                <a:latin typeface="Arial"/>
                <a:cs typeface="Arial"/>
              </a:rPr>
              <a:t>：清化规则（</a:t>
            </a:r>
            <a:r>
              <a:rPr sz="1400" spc="5" dirty="0">
                <a:latin typeface="Arial"/>
                <a:cs typeface="Arial"/>
              </a:rPr>
              <a:t>Devoicing</a:t>
            </a:r>
            <a:r>
              <a:rPr lang="zh-CN" altLang="en-US" sz="1400" spc="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058035" algn="l"/>
              </a:tabLst>
            </a:pPr>
            <a:r>
              <a:rPr sz="1400" spc="15" dirty="0">
                <a:latin typeface="Arial"/>
                <a:cs typeface="Arial"/>
              </a:rPr>
              <a:t>z </a:t>
            </a:r>
            <a:r>
              <a:rPr lang="zh-CN" altLang="en-US" sz="1400" spc="114" dirty="0">
                <a:latin typeface="Lucida Sans Unicode"/>
                <a:cs typeface="Lucida Sans Unicode"/>
              </a:rPr>
              <a:t>→</a:t>
            </a:r>
            <a:r>
              <a:rPr sz="1400" spc="5" dirty="0">
                <a:latin typeface="Arial"/>
                <a:cs typeface="Arial"/>
              </a:rPr>
              <a:t>[-</a:t>
            </a:r>
            <a:r>
              <a:rPr lang="zh-CN" altLang="en-US" sz="1400" spc="5" dirty="0">
                <a:latin typeface="Arial"/>
                <a:cs typeface="Arial"/>
              </a:rPr>
              <a:t>带声</a:t>
            </a:r>
            <a:r>
              <a:rPr sz="1400" spc="5" dirty="0">
                <a:latin typeface="Arial"/>
                <a:cs typeface="Arial"/>
              </a:rPr>
              <a:t>]/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C[-</a:t>
            </a:r>
            <a:r>
              <a:rPr lang="zh-CN" altLang="en-US" sz="1400" spc="10" dirty="0">
                <a:latin typeface="Arial"/>
                <a:cs typeface="Arial"/>
              </a:rPr>
              <a:t>带声</a:t>
            </a:r>
            <a:r>
              <a:rPr sz="1400" spc="10" dirty="0">
                <a:latin typeface="Arial"/>
                <a:cs typeface="Arial"/>
              </a:rPr>
              <a:t>]</a:t>
            </a:r>
            <a:r>
              <a:rPr lang="zh-CN" altLang="en-US"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lang="zh-CN" altLang="en-US" sz="1400" spc="15" dirty="0">
                <a:latin typeface="Arial"/>
                <a:cs typeface="Arial"/>
              </a:rPr>
              <a:t>需要根据一定的排序来运用这两条规则吗？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例</a:t>
            </a:r>
            <a:r>
              <a:rPr lang="en-US" altLang="zh-CN" sz="2050" spc="5" dirty="0">
                <a:latin typeface="Arial"/>
                <a:cs typeface="Arial"/>
              </a:rPr>
              <a:t>1</a:t>
            </a:r>
            <a:r>
              <a:rPr lang="zh-CN" altLang="en-US" sz="2050" spc="5" dirty="0">
                <a:latin typeface="Arial"/>
                <a:cs typeface="Arial"/>
              </a:rPr>
              <a:t>：英语中的复数</a:t>
            </a:r>
            <a:endParaRPr lang="zh-CN" altLang="en-US"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5382" y="951398"/>
            <a:ext cx="3625850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需要的！插入规则必须先于清化规则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F5C6602-3DAC-80EB-5E62-6149ED0D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4" y="1273175"/>
            <a:ext cx="3524250" cy="162028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例</a:t>
            </a:r>
            <a:r>
              <a:rPr lang="en-US" altLang="zh-CN" sz="2050" spc="5" dirty="0">
                <a:latin typeface="Arial"/>
                <a:cs typeface="Arial"/>
              </a:rPr>
              <a:t>1</a:t>
            </a:r>
            <a:r>
              <a:rPr lang="zh-CN" altLang="en-US" sz="2050" spc="5" dirty="0">
                <a:latin typeface="Arial"/>
                <a:cs typeface="Arial"/>
              </a:rPr>
              <a:t>：英语中的复数</a:t>
            </a:r>
            <a:endParaRPr lang="zh-CN" altLang="en-US"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5850" y="810633"/>
            <a:ext cx="3796029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如果规则排错序了会怎么样？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2990" y="1628368"/>
            <a:ext cx="2933065" cy="0"/>
          </a:xfrm>
          <a:custGeom>
            <a:avLst/>
            <a:gdLst/>
            <a:ahLst/>
            <a:cxnLst/>
            <a:rect l="l" t="t" r="r" b="b"/>
            <a:pathLst>
              <a:path w="2933065">
                <a:moveTo>
                  <a:pt x="0" y="0"/>
                </a:moveTo>
                <a:lnTo>
                  <a:pt x="293268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2990" y="1848523"/>
            <a:ext cx="2933065" cy="0"/>
          </a:xfrm>
          <a:custGeom>
            <a:avLst/>
            <a:gdLst/>
            <a:ahLst/>
            <a:cxnLst/>
            <a:rect l="l" t="t" r="r" b="b"/>
            <a:pathLst>
              <a:path w="2933065">
                <a:moveTo>
                  <a:pt x="0" y="0"/>
                </a:moveTo>
                <a:lnTo>
                  <a:pt x="293268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2990" y="2068677"/>
            <a:ext cx="2933065" cy="0"/>
          </a:xfrm>
          <a:custGeom>
            <a:avLst/>
            <a:gdLst/>
            <a:ahLst/>
            <a:cxnLst/>
            <a:rect l="l" t="t" r="r" b="b"/>
            <a:pathLst>
              <a:path w="2933065">
                <a:moveTo>
                  <a:pt x="0" y="0"/>
                </a:moveTo>
                <a:lnTo>
                  <a:pt x="293268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2990" y="2288832"/>
            <a:ext cx="2933065" cy="0"/>
          </a:xfrm>
          <a:custGeom>
            <a:avLst/>
            <a:gdLst/>
            <a:ahLst/>
            <a:cxnLst/>
            <a:rect l="l" t="t" r="r" b="b"/>
            <a:pathLst>
              <a:path w="2933065">
                <a:moveTo>
                  <a:pt x="0" y="0"/>
                </a:moveTo>
                <a:lnTo>
                  <a:pt x="293268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69315" y="1370253"/>
          <a:ext cx="3063874" cy="1176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cakes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dogs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wishes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11">
                <a:tc>
                  <a:txBody>
                    <a:bodyPr/>
                    <a:lstStyle/>
                    <a:p>
                      <a:pPr marL="90805" algn="ctr">
                        <a:lnSpc>
                          <a:spcPts val="1625"/>
                        </a:lnSpc>
                      </a:pPr>
                      <a:r>
                        <a:rPr sz="1400" spc="20" dirty="0">
                          <a:latin typeface="Arial"/>
                          <a:cs typeface="Arial"/>
                        </a:rPr>
                        <a:t>UR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keIkz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25"/>
                        </a:lnSpc>
                      </a:pPr>
                      <a:r>
                        <a:rPr sz="1400" spc="-125" dirty="0">
                          <a:latin typeface="Arial"/>
                          <a:cs typeface="Arial"/>
                        </a:rPr>
                        <a:t>dOgz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625"/>
                        </a:lnSpc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wISz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154">
                <a:tc>
                  <a:txBody>
                    <a:bodyPr/>
                    <a:lstStyle/>
                    <a:p>
                      <a:pPr marL="90805" algn="ctr">
                        <a:lnSpc>
                          <a:spcPts val="158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Devoicing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keIks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80"/>
                        </a:lnSpc>
                      </a:pPr>
                      <a:r>
                        <a:rPr sz="1400" spc="-125" dirty="0">
                          <a:latin typeface="Arial"/>
                          <a:cs typeface="Arial"/>
                        </a:rPr>
                        <a:t>dOgz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580"/>
                        </a:lnSpc>
                      </a:pPr>
                      <a:r>
                        <a:rPr sz="1400" spc="-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wISs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54">
                <a:tc>
                  <a:txBody>
                    <a:bodyPr/>
                    <a:lstStyle/>
                    <a:p>
                      <a:pPr marL="90805"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Epenthesis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keIks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80"/>
                        </a:lnSpc>
                      </a:pPr>
                      <a:r>
                        <a:rPr sz="1400" spc="-125" dirty="0">
                          <a:latin typeface="Arial"/>
                          <a:cs typeface="Arial"/>
                        </a:rPr>
                        <a:t>dOgz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580"/>
                        </a:lnSpc>
                      </a:pPr>
                      <a:r>
                        <a:rPr sz="1400" spc="-130" dirty="0">
                          <a:latin typeface="Arial"/>
                          <a:cs typeface="Arial"/>
                        </a:rPr>
                        <a:t>wISs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90">
                <a:tc>
                  <a:txBody>
                    <a:bodyPr/>
                    <a:lstStyle/>
                    <a:p>
                      <a:pPr marL="90805" algn="ctr">
                        <a:lnSpc>
                          <a:spcPts val="1580"/>
                        </a:lnSpc>
                      </a:pPr>
                      <a:r>
                        <a:rPr sz="1400" spc="20" dirty="0">
                          <a:latin typeface="Arial"/>
                          <a:cs typeface="Arial"/>
                        </a:rPr>
                        <a:t>SR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keIks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80"/>
                        </a:lnSpc>
                      </a:pPr>
                      <a:r>
                        <a:rPr sz="1400" spc="-125" dirty="0">
                          <a:latin typeface="Arial"/>
                          <a:cs typeface="Arial"/>
                        </a:rPr>
                        <a:t>dOgz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580"/>
                        </a:lnSpc>
                      </a:pPr>
                      <a:r>
                        <a:rPr sz="1400" spc="-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wISs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47294" y="2699484"/>
            <a:ext cx="3913504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英语中的插入规则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裁切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bleed</a:t>
            </a:r>
            <a:r>
              <a:rPr lang="zh-CN" altLang="en-US" sz="1400" spc="10" dirty="0">
                <a:latin typeface="Arial"/>
                <a:cs typeface="Arial"/>
              </a:rPr>
              <a:t>）清化规则，因为如果不这样，清化规则就也适用于“</a:t>
            </a:r>
            <a:r>
              <a:rPr lang="en-US" altLang="zh-CN" sz="1400" spc="10" dirty="0">
                <a:latin typeface="Arial"/>
                <a:cs typeface="Arial"/>
              </a:rPr>
              <a:t>wish</a:t>
            </a:r>
            <a:r>
              <a:rPr lang="zh-CN" altLang="en-US" sz="1400" spc="10" dirty="0">
                <a:latin typeface="Arial"/>
                <a:cs typeface="Arial"/>
              </a:rPr>
              <a:t>”了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40F93A0-9D88-57D1-B511-F5EBF4DC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48" y="1131087"/>
            <a:ext cx="3566548" cy="149212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5" dirty="0">
                <a:latin typeface="Arial"/>
                <a:cs typeface="Arial"/>
              </a:rPr>
              <a:t>馈给与裁切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841118"/>
            <a:ext cx="3878579" cy="2703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馈给：</a:t>
            </a:r>
            <a:r>
              <a:rPr lang="en-US" altLang="zh-CN" sz="1400" spc="10" dirty="0">
                <a:latin typeface="Arial"/>
                <a:cs typeface="Arial"/>
              </a:rPr>
              <a:t>A</a:t>
            </a:r>
            <a:r>
              <a:rPr lang="zh-CN" altLang="en-US" sz="1400" spc="10" dirty="0">
                <a:latin typeface="Arial"/>
                <a:cs typeface="Arial"/>
              </a:rPr>
              <a:t>和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两条规则可能处于馈给关系之中，如果</a:t>
            </a:r>
            <a:r>
              <a:rPr lang="en-US" altLang="zh-CN" sz="1400" spc="10" dirty="0">
                <a:latin typeface="Arial"/>
                <a:cs typeface="Arial"/>
              </a:rPr>
              <a:t>A</a:t>
            </a:r>
            <a:r>
              <a:rPr lang="zh-CN" altLang="en-US" sz="1400" spc="10" dirty="0">
                <a:latin typeface="Arial"/>
                <a:cs typeface="Arial"/>
              </a:rPr>
              <a:t>的应用会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为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创造新的输入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 creates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new input to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）。如果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适用，我们就说</a:t>
            </a:r>
            <a:r>
              <a:rPr lang="en-US" altLang="zh-CN" sz="1400" spc="10" dirty="0">
                <a:latin typeface="Arial"/>
                <a:cs typeface="Arial"/>
              </a:rPr>
              <a:t>A</a:t>
            </a:r>
            <a:r>
              <a:rPr lang="zh-CN" altLang="en-US" sz="1400" spc="10" dirty="0">
                <a:latin typeface="Arial"/>
                <a:cs typeface="Arial"/>
              </a:rPr>
              <a:t>馈给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；如果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不适用，那么</a:t>
            </a:r>
            <a:r>
              <a:rPr lang="en-US" altLang="zh-CN" sz="1400" spc="10" dirty="0">
                <a:latin typeface="Arial"/>
                <a:cs typeface="Arial"/>
              </a:rPr>
              <a:t>A</a:t>
            </a:r>
            <a:r>
              <a:rPr lang="zh-CN" altLang="en-US" sz="1400" spc="10" dirty="0">
                <a:latin typeface="Arial"/>
                <a:cs typeface="Arial"/>
              </a:rPr>
              <a:t>和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就处于</a:t>
            </a:r>
            <a:r>
              <a:rPr lang="zh-CN" altLang="en-US" sz="1400" b="1" spc="10" dirty="0">
                <a:latin typeface="Arial"/>
                <a:cs typeface="Arial"/>
              </a:rPr>
              <a:t>反向馈给</a:t>
            </a:r>
            <a:r>
              <a:rPr lang="zh-CN" altLang="en-US" sz="1400" spc="10" dirty="0">
                <a:latin typeface="Arial"/>
                <a:cs typeface="Arial"/>
              </a:rPr>
              <a:t>的（</a:t>
            </a:r>
            <a:r>
              <a:rPr lang="en-US" altLang="zh-CN" sz="1400" b="1" spc="10" dirty="0">
                <a:latin typeface="Arial"/>
                <a:cs typeface="Arial"/>
              </a:rPr>
              <a:t>counterfeeding</a:t>
            </a:r>
            <a:r>
              <a:rPr lang="zh-CN" altLang="en-US" sz="1400" spc="10" dirty="0">
                <a:latin typeface="Arial"/>
                <a:cs typeface="Arial"/>
              </a:rPr>
              <a:t>）关系之中</a:t>
            </a:r>
            <a:endParaRPr sz="1400" dirty="0">
              <a:latin typeface="Arial"/>
              <a:cs typeface="Arial"/>
            </a:endParaRPr>
          </a:p>
          <a:p>
            <a:pPr marL="12700" marR="38735">
              <a:lnSpc>
                <a:spcPct val="100800"/>
              </a:lnSpc>
              <a:spcBef>
                <a:spcPts val="1240"/>
              </a:spcBef>
            </a:pPr>
            <a:r>
              <a:rPr lang="zh-CN" altLang="en-US" sz="1400" spc="10" dirty="0">
                <a:latin typeface="Arial"/>
                <a:cs typeface="Arial"/>
              </a:rPr>
              <a:t>裁切：</a:t>
            </a:r>
            <a:r>
              <a:rPr lang="en-US" altLang="zh-CN" sz="1400" spc="10" dirty="0">
                <a:latin typeface="Arial"/>
                <a:cs typeface="Arial"/>
              </a:rPr>
              <a:t>A</a:t>
            </a:r>
            <a:r>
              <a:rPr lang="zh-CN" altLang="en-US" sz="1400" spc="10" dirty="0">
                <a:latin typeface="Arial"/>
                <a:cs typeface="Arial"/>
              </a:rPr>
              <a:t>和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两条规则可能处于裁切关系之中，如果</a:t>
            </a:r>
            <a:r>
              <a:rPr lang="en-US" altLang="zh-CN" sz="1400" spc="10" dirty="0">
                <a:latin typeface="Arial"/>
                <a:cs typeface="Arial"/>
              </a:rPr>
              <a:t>A</a:t>
            </a:r>
            <a:r>
              <a:rPr lang="zh-CN" altLang="en-US" sz="1400" spc="10" dirty="0">
                <a:latin typeface="Arial"/>
                <a:cs typeface="Arial"/>
              </a:rPr>
              <a:t>的应用会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消除对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的输入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remove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inputs to B</a:t>
            </a:r>
            <a:r>
              <a:rPr lang="zh-CN" altLang="en-US" sz="1400" spc="10" dirty="0">
                <a:latin typeface="Arial"/>
                <a:cs typeface="Arial"/>
              </a:rPr>
              <a:t>）。如果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适用，我们就说</a:t>
            </a:r>
            <a:r>
              <a:rPr lang="en-US" altLang="zh-CN" sz="1400" spc="10" dirty="0">
                <a:latin typeface="Arial"/>
                <a:cs typeface="Arial"/>
              </a:rPr>
              <a:t>A</a:t>
            </a:r>
            <a:r>
              <a:rPr lang="zh-CN" altLang="en-US" sz="1400" spc="10" dirty="0">
                <a:latin typeface="Arial"/>
                <a:cs typeface="Arial"/>
              </a:rPr>
              <a:t>裁切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；如果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不适用，那么</a:t>
            </a:r>
            <a:r>
              <a:rPr lang="en-US" altLang="zh-CN" sz="1400" spc="10" dirty="0">
                <a:latin typeface="Arial"/>
                <a:cs typeface="Arial"/>
              </a:rPr>
              <a:t>A</a:t>
            </a:r>
            <a:r>
              <a:rPr lang="zh-CN" altLang="en-US" sz="1400" spc="10" dirty="0">
                <a:latin typeface="Arial"/>
                <a:cs typeface="Arial"/>
              </a:rPr>
              <a:t>和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就处于</a:t>
            </a:r>
            <a:r>
              <a:rPr lang="zh-CN" altLang="en-US" sz="1400" b="1" spc="10" dirty="0">
                <a:latin typeface="Arial"/>
                <a:cs typeface="Arial"/>
              </a:rPr>
              <a:t>反向裁切</a:t>
            </a:r>
            <a:r>
              <a:rPr lang="zh-CN" altLang="en-US" sz="1400" spc="10" dirty="0">
                <a:latin typeface="Arial"/>
                <a:cs typeface="Arial"/>
              </a:rPr>
              <a:t>的（</a:t>
            </a:r>
            <a:r>
              <a:rPr lang="en-US" altLang="zh-CN" sz="1400" b="1" spc="10" dirty="0">
                <a:latin typeface="Arial"/>
                <a:cs typeface="Arial"/>
              </a:rPr>
              <a:t>counterbleeding</a:t>
            </a:r>
            <a:r>
              <a:rPr lang="zh-CN" altLang="en-US" sz="1400" spc="10" dirty="0">
                <a:latin typeface="Arial"/>
                <a:cs typeface="Arial"/>
              </a:rPr>
              <a:t>）关系之中</a:t>
            </a:r>
            <a:endParaRPr lang="zh-CN" altLang="en-US" sz="1400" dirty="0">
              <a:latin typeface="Arial"/>
              <a:cs typeface="Arial"/>
            </a:endParaRPr>
          </a:p>
          <a:p>
            <a:pPr marL="12700" marR="38735">
              <a:lnSpc>
                <a:spcPct val="100800"/>
              </a:lnSpc>
              <a:spcBef>
                <a:spcPts val="1240"/>
              </a:spcBef>
            </a:pP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0" y="265455"/>
            <a:ext cx="4608195" cy="32573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>
                <a:latin typeface="Arial"/>
                <a:cs typeface="Arial"/>
              </a:rPr>
              <a:t>解决规则排序问题的步骤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820928"/>
            <a:ext cx="101003" cy="10100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260449"/>
            <a:ext cx="101003" cy="10100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662010"/>
            <a:ext cx="101003" cy="10100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042134"/>
            <a:ext cx="81381" cy="8138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2396401"/>
            <a:ext cx="81381" cy="8138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04100" y="729561"/>
            <a:ext cx="3484245" cy="26764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2446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寻找交替形式（</a:t>
            </a:r>
            <a:r>
              <a:rPr lang="en-US" altLang="zh-CN" sz="1400" spc="15" dirty="0">
                <a:latin typeface="Arial"/>
                <a:cs typeface="Arial"/>
              </a:rPr>
              <a:t>alternations</a:t>
            </a:r>
            <a:r>
              <a:rPr lang="zh-CN" altLang="en-US" sz="1400" spc="15" dirty="0">
                <a:latin typeface="Arial"/>
                <a:cs typeface="Arial"/>
              </a:rPr>
              <a:t>），一般都是两种或两种以上的变体</a:t>
            </a:r>
            <a:endParaRPr sz="1400" dirty="0">
              <a:latin typeface="Arial"/>
              <a:cs typeface="Arial"/>
            </a:endParaRPr>
          </a:p>
          <a:p>
            <a:pPr marL="12700" marR="91440">
              <a:lnSpc>
                <a:spcPct val="100800"/>
              </a:lnSpc>
              <a:spcBef>
                <a:spcPts val="75"/>
              </a:spcBef>
            </a:pPr>
            <a:r>
              <a:rPr lang="zh-CN" altLang="en-US" sz="1400" spc="15" dirty="0">
                <a:latin typeface="Arial"/>
                <a:cs typeface="Arial"/>
              </a:rPr>
              <a:t>构建两条或两条以上的音位规则来解释这些交替形式</a:t>
            </a:r>
            <a:endParaRPr sz="1400" dirty="0">
              <a:latin typeface="Arial"/>
              <a:cs typeface="Arial"/>
            </a:endParaRPr>
          </a:p>
          <a:p>
            <a:pPr marL="12700" marR="796925">
              <a:lnSpc>
                <a:spcPts val="1390"/>
              </a:lnSpc>
              <a:spcBef>
                <a:spcPts val="75"/>
              </a:spcBef>
            </a:pPr>
            <a:r>
              <a:rPr lang="zh-CN" altLang="en-US" sz="1400" spc="20" dirty="0">
                <a:latin typeface="Arial"/>
                <a:cs typeface="Arial"/>
              </a:rPr>
              <a:t>确定不同音位规则的排序</a:t>
            </a:r>
            <a:endParaRPr lang="en-US" altLang="zh-CN" sz="1400" spc="20" dirty="0">
              <a:latin typeface="Arial"/>
              <a:cs typeface="Arial"/>
            </a:endParaRPr>
          </a:p>
          <a:p>
            <a:pPr marL="12700" marR="796925">
              <a:lnSpc>
                <a:spcPts val="1390"/>
              </a:lnSpc>
              <a:spcBef>
                <a:spcPts val="75"/>
              </a:spcBef>
            </a:pPr>
            <a:endParaRPr sz="1400" dirty="0">
              <a:latin typeface="Arial"/>
              <a:cs typeface="Arial"/>
            </a:endParaRPr>
          </a:p>
          <a:p>
            <a:pPr marL="368935" marR="520700">
              <a:lnSpc>
                <a:spcPts val="1390"/>
              </a:lnSpc>
              <a:spcBef>
                <a:spcPts val="60"/>
              </a:spcBef>
            </a:pPr>
            <a:r>
              <a:rPr lang="zh-CN" altLang="en-US" sz="1200" spc="-5" dirty="0">
                <a:latin typeface="Arial"/>
                <a:cs typeface="Arial"/>
              </a:rPr>
              <a:t>如果这些规则处于馈给或裁切关系之中，那么其序次会有影响</a:t>
            </a:r>
            <a:endParaRPr lang="en-US" altLang="zh-CN" sz="1200" spc="-5" dirty="0">
              <a:latin typeface="Arial"/>
              <a:cs typeface="Arial"/>
            </a:endParaRPr>
          </a:p>
          <a:p>
            <a:pPr marL="368935" marR="520700">
              <a:lnSpc>
                <a:spcPts val="1390"/>
              </a:lnSpc>
              <a:spcBef>
                <a:spcPts val="60"/>
              </a:spcBef>
            </a:pPr>
            <a:r>
              <a:rPr lang="zh-CN" altLang="en-US" sz="1200" spc="-5" dirty="0">
                <a:latin typeface="Arial"/>
                <a:cs typeface="Arial"/>
              </a:rPr>
              <a:t>如果这些规则不交互作用，那么其序次没有影响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3000"/>
              </a:lnSpc>
              <a:spcBef>
                <a:spcPts val="40"/>
              </a:spcBef>
            </a:pPr>
            <a:r>
              <a:rPr lang="zh-CN" altLang="en-US" sz="1400" spc="5" dirty="0">
                <a:latin typeface="Arial"/>
                <a:cs typeface="Arial"/>
              </a:rPr>
              <a:t>为重要的示例提供推导（</a:t>
            </a:r>
            <a:r>
              <a:rPr lang="en-US" altLang="zh-CN" sz="1400" spc="5" dirty="0">
                <a:latin typeface="Arial"/>
                <a:cs typeface="Arial"/>
              </a:rPr>
              <a:t>derivation</a:t>
            </a:r>
            <a:r>
              <a:rPr lang="zh-CN" altLang="en-US" sz="1400" spc="5" dirty="0">
                <a:latin typeface="Arial"/>
                <a:cs typeface="Arial"/>
              </a:rPr>
              <a:t>）</a:t>
            </a:r>
            <a:r>
              <a:rPr sz="1400" spc="10" dirty="0">
                <a:latin typeface="Arial"/>
                <a:cs typeface="Arial"/>
              </a:rPr>
              <a:t>  </a:t>
            </a:r>
            <a:endParaRPr lang="en-US" sz="1400" spc="10" dirty="0">
              <a:latin typeface="Arial"/>
              <a:cs typeface="Arial"/>
            </a:endParaRPr>
          </a:p>
          <a:p>
            <a:pPr marL="12700" marR="5080">
              <a:lnSpc>
                <a:spcPct val="103000"/>
              </a:lnSpc>
              <a:spcBef>
                <a:spcPts val="40"/>
              </a:spcBef>
            </a:pPr>
            <a:r>
              <a:rPr lang="zh-CN" altLang="en-US" sz="1400" spc="10" dirty="0">
                <a:latin typeface="Arial"/>
                <a:cs typeface="Arial"/>
              </a:rPr>
              <a:t>对照所有数据点进行复查，确保这些规则及其排序是有效的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778340"/>
            <a:ext cx="101003" cy="10100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3002775"/>
            <a:ext cx="101003" cy="101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55" dirty="0">
                <a:latin typeface="Arial"/>
                <a:cs typeface="Arial"/>
              </a:rPr>
              <a:t>今天的学习目标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272908"/>
            <a:ext cx="101003" cy="10100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04100" y="1181542"/>
            <a:ext cx="3486785" cy="1048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音位分析的常见类型（第二部分）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endParaRPr lang="en-US" sz="1400" spc="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zh-CN" altLang="en-US" sz="1400" spc="15" dirty="0">
                <a:latin typeface="Arial"/>
                <a:cs typeface="Arial"/>
              </a:rPr>
              <a:t>规则排序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068714"/>
            <a:ext cx="101003" cy="101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0" y="265455"/>
            <a:ext cx="4608195" cy="32573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10922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dirty="0">
                <a:latin typeface="Arial"/>
                <a:cs typeface="Arial"/>
              </a:rPr>
              <a:t>例</a:t>
            </a:r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zh-CN" altLang="en-US" sz="1400" dirty="0">
                <a:latin typeface="Arial"/>
                <a:cs typeface="Arial"/>
              </a:rPr>
              <a:t>：沃提克语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61351" y="987628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2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76134" y="767473"/>
          <a:ext cx="2650489" cy="238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875">
                <a:tc>
                  <a:txBody>
                    <a:bodyPr/>
                    <a:lstStyle/>
                    <a:p>
                      <a:pPr marL="158115">
                        <a:lnSpc>
                          <a:spcPts val="1420"/>
                        </a:lnSpc>
                        <a:spcBef>
                          <a:spcPts val="9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nominative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2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partitive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2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gloss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97">
                <a:tc>
                  <a:txBody>
                    <a:bodyPr/>
                    <a:lstStyle/>
                    <a:p>
                      <a:pPr marL="158115">
                        <a:lnSpc>
                          <a:spcPts val="1350"/>
                        </a:lnSpc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v@rkko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50"/>
                        </a:lnSpc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v@rkkoa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5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‘net’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365">
                <a:tc>
                  <a:txBody>
                    <a:bodyPr/>
                    <a:lstStyle/>
                    <a:p>
                      <a:pPr marL="158115">
                        <a:lnSpc>
                          <a:spcPts val="125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lintu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5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lintua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5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‘bird’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269">
                <a:tc>
                  <a:txBody>
                    <a:bodyPr/>
                    <a:lstStyle/>
                    <a:p>
                      <a:pPr marL="158115">
                        <a:lnSpc>
                          <a:spcPts val="1305"/>
                        </a:lnSpc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bocˇka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05"/>
                        </a:lnSpc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bocˇkaa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0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‘barrel’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15811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einæ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einææ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‘hay’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33">
                <a:tc>
                  <a:txBody>
                    <a:bodyPr/>
                    <a:lstStyle/>
                    <a:p>
                      <a:pPr marL="15811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siili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siiliæ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‘hedgehog’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33">
                <a:tc>
                  <a:txBody>
                    <a:bodyPr/>
                    <a:lstStyle/>
                    <a:p>
                      <a:pPr marL="15811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łusti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łustia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‘pretty’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633">
                <a:tc>
                  <a:txBody>
                    <a:bodyPr/>
                    <a:lstStyle/>
                    <a:p>
                      <a:pPr marL="158115">
                        <a:lnSpc>
                          <a:spcPts val="132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yarvi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20"/>
                        </a:lnSpc>
                      </a:pPr>
                      <a:r>
                        <a:rPr sz="1200" spc="-145" dirty="0">
                          <a:latin typeface="Arial"/>
                          <a:cs typeface="Arial"/>
                        </a:rPr>
                        <a:t>yarv@a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2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‘lake’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502">
                <a:tc>
                  <a:txBody>
                    <a:bodyPr/>
                    <a:lstStyle/>
                    <a:p>
                      <a:pPr marL="158115">
                        <a:lnSpc>
                          <a:spcPts val="126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mæcˇi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mæcˇeæ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‘hill’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158115">
                        <a:lnSpc>
                          <a:spcPts val="1295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cˇivi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cˇiveæ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‘stone’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900">
                <a:tc>
                  <a:txBody>
                    <a:bodyPr/>
                    <a:lstStyle/>
                    <a:p>
                      <a:pPr marL="158115">
                        <a:lnSpc>
                          <a:spcPts val="134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kurcˇi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40"/>
                        </a:lnSpc>
                      </a:pPr>
                      <a:r>
                        <a:rPr sz="1200" spc="-130" dirty="0">
                          <a:latin typeface="Arial"/>
                          <a:cs typeface="Arial"/>
                        </a:rPr>
                        <a:t>kurk@a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‘stork’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996">
                <a:tc>
                  <a:txBody>
                    <a:bodyPr/>
                    <a:lstStyle/>
                    <a:p>
                      <a:pPr marL="158115">
                        <a:lnSpc>
                          <a:spcPts val="1285"/>
                        </a:lnSpc>
                      </a:pPr>
                      <a:r>
                        <a:rPr sz="1200" spc="-200" dirty="0">
                          <a:latin typeface="Arial"/>
                          <a:cs typeface="Arial"/>
                        </a:rPr>
                        <a:t>@łˇci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85"/>
                        </a:lnSpc>
                      </a:pPr>
                      <a:r>
                        <a:rPr sz="1200" spc="-275" dirty="0">
                          <a:latin typeface="Arial"/>
                          <a:cs typeface="Arial"/>
                        </a:rPr>
                        <a:t>@łk@a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8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‘straw’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417">
                <a:tc>
                  <a:txBody>
                    <a:bodyPr/>
                    <a:lstStyle/>
                    <a:p>
                      <a:pPr marL="158115">
                        <a:lnSpc>
                          <a:spcPts val="131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kahcˇi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10"/>
                        </a:lnSpc>
                      </a:pPr>
                      <a:r>
                        <a:rPr sz="1200" spc="-155" dirty="0">
                          <a:latin typeface="Arial"/>
                          <a:cs typeface="Arial"/>
                        </a:rPr>
                        <a:t>kahk@a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1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‘birch’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61351" y="3210231"/>
            <a:ext cx="37604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1200" spc="-20" dirty="0">
                <a:latin typeface="Arial"/>
                <a:cs typeface="Arial"/>
              </a:rPr>
              <a:t>这里的讨论忽略词尾的</a:t>
            </a:r>
            <a:r>
              <a:rPr sz="1200" spc="-5" dirty="0">
                <a:latin typeface="Arial"/>
                <a:cs typeface="Arial"/>
              </a:rPr>
              <a:t>æ/a</a:t>
            </a:r>
            <a:r>
              <a:rPr lang="zh-CN" altLang="en-US" sz="1200" spc="-5" dirty="0">
                <a:latin typeface="Arial"/>
                <a:cs typeface="Arial"/>
              </a:rPr>
              <a:t>交替形式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7AA695F-C166-213F-C3AD-25249C8E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8" y="728671"/>
            <a:ext cx="2883437" cy="246662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0" y="265455"/>
            <a:ext cx="4608195" cy="39626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2400" dirty="0">
                <a:latin typeface="Arial"/>
                <a:cs typeface="Arial"/>
              </a:rPr>
              <a:t>例</a:t>
            </a:r>
            <a:r>
              <a:rPr lang="en-US" altLang="zh-CN" sz="2400" dirty="0">
                <a:latin typeface="Arial"/>
                <a:cs typeface="Arial"/>
              </a:rPr>
              <a:t>2</a:t>
            </a:r>
            <a:r>
              <a:rPr lang="zh-CN" altLang="en-US" sz="2400" dirty="0">
                <a:latin typeface="Arial"/>
                <a:cs typeface="Arial"/>
              </a:rPr>
              <a:t>：沃提克语 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22173F-2C94-493A-AF30-0EFB1C6807F1}"/>
              </a:ext>
            </a:extLst>
          </p:cNvPr>
          <p:cNvSpPr txBox="1"/>
          <p:nvPr/>
        </p:nvSpPr>
        <p:spPr>
          <a:xfrm>
            <a:off x="323850" y="892175"/>
            <a:ext cx="39167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构建两条音位规则以解释三种不同的发音方式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规则</a:t>
            </a:r>
            <a:r>
              <a:rPr lang="en-US" altLang="zh-CN" sz="1400" dirty="0"/>
              <a:t>1</a:t>
            </a:r>
            <a:r>
              <a:rPr lang="zh-CN" altLang="en-US" sz="1400" dirty="0"/>
              <a:t>：元音高化（</a:t>
            </a:r>
            <a:r>
              <a:rPr lang="en-US" altLang="zh-CN" sz="1400" dirty="0"/>
              <a:t>Vowel Raising</a:t>
            </a:r>
            <a:r>
              <a:rPr lang="zh-CN" altLang="en-US" sz="1400" dirty="0"/>
              <a:t>）</a:t>
            </a:r>
          </a:p>
          <a:p>
            <a:r>
              <a:rPr lang="en-US" altLang="zh-CN" sz="1400" dirty="0" err="1"/>
              <a:t>e,ə</a:t>
            </a:r>
            <a:r>
              <a:rPr lang="en-US" altLang="zh-CN" sz="1400" dirty="0"/>
              <a:t>→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/ </a:t>
            </a:r>
            <a:r>
              <a:rPr lang="en-US" altLang="zh-CN" sz="1400" u="sng" dirty="0"/>
              <a:t>     </a:t>
            </a:r>
            <a:r>
              <a:rPr lang="en-US" altLang="zh-CN" sz="1400" dirty="0"/>
              <a:t>#</a:t>
            </a:r>
          </a:p>
          <a:p>
            <a:r>
              <a:rPr lang="zh-CN" altLang="en-US" sz="1400" dirty="0"/>
              <a:t>（如果序次是相反的，我们就不能预测什么时候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会变成</a:t>
            </a:r>
            <a:r>
              <a:rPr lang="en-US" altLang="zh-CN" sz="1400" dirty="0"/>
              <a:t>e</a:t>
            </a:r>
            <a:r>
              <a:rPr lang="zh-CN" altLang="en-US" sz="1400" dirty="0"/>
              <a:t>，而不是</a:t>
            </a:r>
            <a:r>
              <a:rPr lang="en-US" altLang="zh-CN" sz="1400" dirty="0"/>
              <a:t>ə</a:t>
            </a:r>
            <a:r>
              <a:rPr lang="zh-CN" altLang="en-US" sz="1400" dirty="0"/>
              <a:t>） </a:t>
            </a:r>
          </a:p>
          <a:p>
            <a:endParaRPr lang="zh-CN" altLang="en-US" sz="1400" dirty="0"/>
          </a:p>
          <a:p>
            <a:r>
              <a:rPr lang="zh-CN" altLang="en-US" sz="1400" dirty="0"/>
              <a:t>规则</a:t>
            </a:r>
            <a:r>
              <a:rPr lang="en-US" altLang="zh-CN" sz="1400" dirty="0"/>
              <a:t>2</a:t>
            </a:r>
            <a:r>
              <a:rPr lang="zh-CN" altLang="en-US" sz="1400" dirty="0"/>
              <a:t>：硬腭化（</a:t>
            </a:r>
            <a:r>
              <a:rPr lang="en-US" altLang="zh-CN" sz="1400" dirty="0"/>
              <a:t>Palatalization</a:t>
            </a:r>
            <a:r>
              <a:rPr lang="zh-CN" altLang="en-US" sz="1400" dirty="0"/>
              <a:t>）</a:t>
            </a:r>
          </a:p>
          <a:p>
            <a:r>
              <a:rPr lang="en-US" altLang="zh-CN" sz="1400" dirty="0"/>
              <a:t>k → č / </a:t>
            </a:r>
            <a:r>
              <a:rPr lang="en-US" altLang="zh-CN" sz="1400" u="sng" dirty="0"/>
              <a:t>     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需要根据一定的排序来运用这两条规则吗？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0" y="265455"/>
            <a:ext cx="4608195" cy="39626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2400" dirty="0">
                <a:latin typeface="Arial"/>
                <a:cs typeface="Arial"/>
              </a:rPr>
              <a:t>例</a:t>
            </a:r>
            <a:r>
              <a:rPr lang="en-US" altLang="zh-CN" sz="2400" dirty="0">
                <a:latin typeface="Arial"/>
                <a:cs typeface="Arial"/>
              </a:rPr>
              <a:t>2</a:t>
            </a:r>
            <a:r>
              <a:rPr lang="zh-CN" altLang="en-US" sz="2400" dirty="0">
                <a:latin typeface="Arial"/>
                <a:cs typeface="Arial"/>
              </a:rPr>
              <a:t>：沃提克语 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782850"/>
            <a:ext cx="3740785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35" dirty="0">
                <a:latin typeface="Arial"/>
                <a:cs typeface="Arial"/>
              </a:rPr>
              <a:t>当然需要！元音高化规则（</a:t>
            </a:r>
            <a:r>
              <a:rPr lang="en-US" altLang="zh-CN" sz="1400" spc="-15" dirty="0">
                <a:latin typeface="Arial"/>
                <a:cs typeface="Arial"/>
              </a:rPr>
              <a:t>V</a:t>
            </a:r>
            <a:r>
              <a:rPr sz="1400" spc="-15" dirty="0">
                <a:latin typeface="Arial"/>
                <a:cs typeface="Arial"/>
              </a:rPr>
              <a:t>owel </a:t>
            </a:r>
            <a:r>
              <a:rPr lang="en-US" altLang="zh-CN" sz="1400" spc="15" dirty="0">
                <a:latin typeface="Arial"/>
                <a:cs typeface="Arial"/>
              </a:rPr>
              <a:t>R</a:t>
            </a:r>
            <a:r>
              <a:rPr sz="1400" spc="15" dirty="0">
                <a:latin typeface="Arial"/>
                <a:cs typeface="Arial"/>
              </a:rPr>
              <a:t>aising rule</a:t>
            </a:r>
            <a:r>
              <a:rPr lang="zh-CN" altLang="en-US" sz="1400" spc="15" dirty="0">
                <a:latin typeface="Arial"/>
                <a:cs typeface="Arial"/>
              </a:rPr>
              <a:t>）必须先于硬腭化规则（</a:t>
            </a:r>
            <a:r>
              <a:rPr sz="1400" spc="10" dirty="0">
                <a:latin typeface="Arial"/>
                <a:cs typeface="Arial"/>
              </a:rPr>
              <a:t>Palatalization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rule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3287" y="1769605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20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287" y="1989759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20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87" y="2209914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20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287" y="2430068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20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2844911"/>
            <a:ext cx="3804285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沃提克语中的元音高化规则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馈给</a:t>
            </a:r>
            <a:r>
              <a:rPr lang="zh-CN" altLang="en-US" sz="1400" spc="15" dirty="0">
                <a:latin typeface="Arial"/>
                <a:cs typeface="Arial"/>
              </a:rPr>
              <a:t>硬腭化规则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7FF762D-F81D-60E6-ECAE-92AF0B8E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1" y="1390523"/>
            <a:ext cx="3175050" cy="124696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Rule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0" y="265455"/>
            <a:ext cx="4608195" cy="39626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2400" dirty="0">
                <a:latin typeface="Arial"/>
                <a:cs typeface="Arial"/>
              </a:rPr>
              <a:t>例</a:t>
            </a:r>
            <a:r>
              <a:rPr lang="en-US" altLang="zh-CN" sz="2400" dirty="0">
                <a:latin typeface="Arial"/>
                <a:cs typeface="Arial"/>
              </a:rPr>
              <a:t>2</a:t>
            </a:r>
            <a:r>
              <a:rPr lang="zh-CN" altLang="en-US" sz="2400" dirty="0">
                <a:latin typeface="Arial"/>
                <a:cs typeface="Arial"/>
              </a:rPr>
              <a:t>：沃提克语：排序错误？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875827"/>
            <a:ext cx="3742054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5">
                <a:latin typeface="Arial"/>
                <a:cs typeface="Arial"/>
              </a:rPr>
              <a:t>如果排序搞反了，</a:t>
            </a:r>
            <a:r>
              <a:rPr lang="zh-CN" altLang="en-US" sz="1400" spc="5" dirty="0">
                <a:latin typeface="Arial"/>
                <a:cs typeface="Arial"/>
              </a:rPr>
              <a:t>我们就会得到一些词的错误结果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3287" y="1993988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20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287" y="2214143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20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87" y="2434297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20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287" y="2654452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20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59612" y="1735874"/>
          <a:ext cx="3082924" cy="1361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90805" algn="ctr">
                        <a:lnSpc>
                          <a:spcPct val="100000"/>
                        </a:lnSpc>
                      </a:pPr>
                      <a:r>
                        <a:rPr sz="1400" spc="20" dirty="0">
                          <a:latin typeface="Arial"/>
                          <a:cs typeface="Arial"/>
                        </a:rPr>
                        <a:t>UR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lintu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lintu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 marR="67945" indent="22225">
                        <a:lnSpc>
                          <a:spcPct val="103200"/>
                        </a:lnSpc>
                        <a:spcBef>
                          <a:spcPts val="50"/>
                        </a:spcBef>
                      </a:pPr>
                      <a:r>
                        <a:rPr sz="1400" spc="-90" dirty="0">
                          <a:latin typeface="Arial"/>
                          <a:cs typeface="Arial"/>
                        </a:rPr>
                        <a:t>kahˇci 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ahk@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yarvi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160" dirty="0">
                          <a:latin typeface="Arial"/>
                          <a:cs typeface="Arial"/>
                        </a:rPr>
                        <a:t>yarv@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54">
                <a:tc>
                  <a:txBody>
                    <a:bodyPr/>
                    <a:lstStyle/>
                    <a:p>
                      <a:pPr marL="90805" algn="ctr">
                        <a:lnSpc>
                          <a:spcPts val="1580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Palatalization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lintu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80"/>
                        </a:lnSpc>
                      </a:pPr>
                      <a:r>
                        <a:rPr sz="1400" spc="-170" dirty="0">
                          <a:latin typeface="Arial"/>
                          <a:cs typeface="Arial"/>
                        </a:rPr>
                        <a:t>kahk@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80"/>
                        </a:lnSpc>
                      </a:pPr>
                      <a:r>
                        <a:rPr sz="1400" spc="-160" dirty="0">
                          <a:latin typeface="Arial"/>
                          <a:cs typeface="Arial"/>
                        </a:rPr>
                        <a:t>yarv@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154">
                <a:tc>
                  <a:txBody>
                    <a:bodyPr/>
                    <a:lstStyle/>
                    <a:p>
                      <a:pPr marL="90805" algn="ctr">
                        <a:lnSpc>
                          <a:spcPts val="1580"/>
                        </a:lnSpc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Vowel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Raising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lintu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8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kahki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yarvi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90">
                <a:tc>
                  <a:txBody>
                    <a:bodyPr/>
                    <a:lstStyle/>
                    <a:p>
                      <a:pPr marL="90805" algn="ctr">
                        <a:lnSpc>
                          <a:spcPts val="1580"/>
                        </a:lnSpc>
                      </a:pPr>
                      <a:r>
                        <a:rPr sz="1400" spc="20" dirty="0">
                          <a:latin typeface="Arial"/>
                          <a:cs typeface="Arial"/>
                        </a:rPr>
                        <a:t>SR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lintu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80"/>
                        </a:lnSpc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kahki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yarvi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0572D642-8B8D-316D-BE22-5CDF6ABD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3" y="1555434"/>
            <a:ext cx="3981450" cy="16675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10" dirty="0">
                <a:latin typeface="Arial"/>
                <a:cs typeface="Arial"/>
              </a:rPr>
              <a:t>               课前的一些澄清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869160"/>
            <a:ext cx="3913504" cy="2151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45415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根据某些音位规则，底层的一个音可能会变为该语言中的另一个音，而这两个音在其他的出现位置上是对立的</a:t>
            </a:r>
            <a:endParaRPr lang="en-US" altLang="zh-CN" sz="1400" spc="20" dirty="0">
              <a:latin typeface="Arial"/>
              <a:cs typeface="Arial"/>
            </a:endParaRPr>
          </a:p>
          <a:p>
            <a:pPr marL="12700" marR="145415" algn="just">
              <a:lnSpc>
                <a:spcPct val="100800"/>
              </a:lnSpc>
              <a:spcBef>
                <a:spcPts val="120"/>
              </a:spcBef>
            </a:pPr>
            <a:endParaRPr lang="en-US" altLang="zh-CN" sz="1400" spc="20" dirty="0">
              <a:latin typeface="Arial"/>
              <a:cs typeface="Arial"/>
            </a:endParaRPr>
          </a:p>
          <a:p>
            <a:pPr marL="12700" marR="145415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英语中的</a:t>
            </a:r>
            <a:r>
              <a:rPr sz="1400" spc="15" dirty="0">
                <a:latin typeface="Arial"/>
                <a:cs typeface="Arial"/>
              </a:rPr>
              <a:t>/m/</a:t>
            </a:r>
            <a:r>
              <a:rPr lang="zh-CN" altLang="en-US" sz="1400" spc="15" dirty="0">
                <a:latin typeface="Arial"/>
                <a:cs typeface="Arial"/>
              </a:rPr>
              <a:t>和</a:t>
            </a:r>
            <a:r>
              <a:rPr sz="1400" spc="10" dirty="0">
                <a:latin typeface="Arial"/>
                <a:cs typeface="Arial"/>
              </a:rPr>
              <a:t>/n/</a:t>
            </a:r>
            <a:r>
              <a:rPr lang="zh-CN" altLang="en-US" sz="1400" spc="10" dirty="0">
                <a:latin typeface="Arial"/>
                <a:cs typeface="Arial"/>
              </a:rPr>
              <a:t>是对立的音</a:t>
            </a:r>
            <a:r>
              <a:rPr lang="zh-CN" altLang="en-US" sz="1400" spc="15" dirty="0">
                <a:latin typeface="Arial"/>
                <a:cs typeface="Arial"/>
              </a:rPr>
              <a:t>，我们可以找到诸如</a:t>
            </a:r>
            <a:r>
              <a:rPr lang="en-US" altLang="zh-CN" sz="1400" i="1" spc="15" dirty="0">
                <a:latin typeface="Arial"/>
                <a:cs typeface="Arial"/>
              </a:rPr>
              <a:t>meat</a:t>
            </a:r>
            <a:r>
              <a:rPr lang="zh-CN" altLang="en-US" sz="1400" spc="15" dirty="0">
                <a:latin typeface="Arial"/>
                <a:cs typeface="Arial"/>
              </a:rPr>
              <a:t>和</a:t>
            </a:r>
            <a:r>
              <a:rPr lang="en-US" altLang="zh-CN" sz="1400" i="1" spc="15" dirty="0">
                <a:latin typeface="Arial"/>
                <a:cs typeface="Arial"/>
              </a:rPr>
              <a:t>neat</a:t>
            </a:r>
            <a:r>
              <a:rPr lang="zh-CN" altLang="en-US" sz="1400" spc="15" dirty="0">
                <a:latin typeface="Arial"/>
                <a:cs typeface="Arial"/>
              </a:rPr>
              <a:t>之类的最小对立对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49910">
              <a:lnSpc>
                <a:spcPct val="100800"/>
              </a:lnSpc>
              <a:spcBef>
                <a:spcPts val="1460"/>
              </a:spcBef>
            </a:pPr>
            <a:r>
              <a:rPr lang="en-US" altLang="zh-CN" sz="1400" spc="15" dirty="0">
                <a:latin typeface="Arial"/>
                <a:cs typeface="Arial"/>
              </a:rPr>
              <a:t>n</a:t>
            </a:r>
            <a:r>
              <a:rPr lang="en-US" altLang="zh-CN" sz="1400" spc="-45" dirty="0">
                <a:latin typeface="Lucida Sans Unicode"/>
                <a:cs typeface="Lucida Sans Unicode"/>
              </a:rPr>
              <a:t>→</a:t>
            </a:r>
            <a:r>
              <a:rPr lang="en-US" sz="1400" spc="15" dirty="0">
                <a:latin typeface="Arial"/>
                <a:cs typeface="Arial"/>
              </a:rPr>
              <a:t>[</a:t>
            </a:r>
            <a:r>
              <a:rPr lang="en-US" sz="1400" i="1" spc="15" dirty="0">
                <a:latin typeface="Verdana"/>
                <a:cs typeface="Verdana"/>
              </a:rPr>
              <a:t>α</a:t>
            </a:r>
            <a:r>
              <a:rPr lang="en-US" sz="1400" spc="15" dirty="0">
                <a:latin typeface="Arial"/>
                <a:cs typeface="Arial"/>
              </a:rPr>
              <a:t>-</a:t>
            </a:r>
            <a:r>
              <a:rPr lang="zh-CN" altLang="en-US" sz="1400" spc="15" dirty="0">
                <a:latin typeface="Arial"/>
                <a:cs typeface="Arial"/>
              </a:rPr>
              <a:t>部位</a:t>
            </a:r>
            <a:r>
              <a:rPr lang="en-US" sz="1400" spc="15" dirty="0">
                <a:latin typeface="Arial"/>
                <a:cs typeface="Arial"/>
              </a:rPr>
              <a:t>]/</a:t>
            </a:r>
            <a:r>
              <a:rPr lang="en-US" sz="14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   </a:t>
            </a:r>
            <a:r>
              <a:rPr lang="en-US" sz="1400" spc="15" dirty="0">
                <a:latin typeface="Arial"/>
                <a:cs typeface="Arial"/>
              </a:rPr>
              <a:t>[</a:t>
            </a:r>
            <a:r>
              <a:rPr lang="en-US" sz="1400" i="1" spc="15" dirty="0">
                <a:latin typeface="Verdana"/>
                <a:cs typeface="Verdana"/>
              </a:rPr>
              <a:t>α</a:t>
            </a:r>
            <a:r>
              <a:rPr lang="en-US" sz="1400" spc="15" dirty="0">
                <a:latin typeface="Arial"/>
                <a:cs typeface="Arial"/>
              </a:rPr>
              <a:t>-</a:t>
            </a:r>
            <a:r>
              <a:rPr lang="zh-CN" altLang="en-US" sz="1400" spc="15" dirty="0">
                <a:latin typeface="Arial"/>
                <a:cs typeface="Arial"/>
              </a:rPr>
              <a:t>部位辅音</a:t>
            </a:r>
            <a:r>
              <a:rPr lang="en-US" sz="1400" spc="5" dirty="0">
                <a:latin typeface="Arial"/>
                <a:cs typeface="Arial"/>
              </a:rPr>
              <a:t>]</a:t>
            </a:r>
            <a:endParaRPr lang="en-US"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460"/>
              </a:spcBef>
            </a:pPr>
            <a:r>
              <a:rPr lang="zh-CN" altLang="en-US" sz="1400" spc="10" dirty="0">
                <a:latin typeface="Arial"/>
                <a:cs typeface="Arial"/>
              </a:rPr>
              <a:t>然而，根据这条规则，双唇辅音前的</a:t>
            </a:r>
            <a:r>
              <a:rPr lang="en-US" altLang="zh-CN" sz="1400" spc="10" dirty="0">
                <a:latin typeface="Arial"/>
                <a:cs typeface="Arial"/>
              </a:rPr>
              <a:t>/n/</a:t>
            </a:r>
            <a:r>
              <a:rPr lang="zh-CN" altLang="en-US" sz="1400" spc="10" dirty="0">
                <a:latin typeface="Arial"/>
                <a:cs typeface="Arial"/>
              </a:rPr>
              <a:t>会变为</a:t>
            </a:r>
            <a:r>
              <a:rPr lang="en-US" altLang="zh-CN" sz="1400" spc="15" dirty="0">
                <a:latin typeface="Arial"/>
                <a:cs typeface="Arial"/>
              </a:rPr>
              <a:t>[m] 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Common </a:t>
            </a:r>
            <a:r>
              <a:rPr sz="600" spc="-20" dirty="0">
                <a:solidFill>
                  <a:srgbClr val="606074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of Phonological</a:t>
            </a:r>
            <a:r>
              <a:rPr sz="600" spc="20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             甄别性特征的定义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353" y="745342"/>
            <a:ext cx="3934460" cy="21595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 marR="30480"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甄别性特征：一门语言中的音位对立</a:t>
            </a:r>
            <a:endParaRPr lang="en-US" altLang="zh-CN" sz="1400" spc="15" dirty="0">
              <a:latin typeface="Arial"/>
              <a:cs typeface="Arial"/>
            </a:endParaRPr>
          </a:p>
          <a:p>
            <a:pPr marL="38100" marR="30480"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 marL="38100" marR="222250"/>
            <a:r>
              <a:rPr lang="zh-CN" altLang="en-US" sz="1400" spc="5" dirty="0">
                <a:latin typeface="Arial"/>
                <a:cs typeface="Arial"/>
              </a:rPr>
              <a:t>英语中，</a:t>
            </a:r>
            <a:r>
              <a:rPr lang="en-US" altLang="zh-CN" sz="1400" spc="5" dirty="0">
                <a:latin typeface="Arial"/>
                <a:cs typeface="Arial"/>
              </a:rPr>
              <a:t>/p/</a:t>
            </a:r>
            <a:r>
              <a:rPr lang="zh-CN" altLang="en-US" sz="1400" spc="5" dirty="0">
                <a:latin typeface="Arial"/>
                <a:cs typeface="Arial"/>
              </a:rPr>
              <a:t>和</a:t>
            </a:r>
            <a:r>
              <a:rPr lang="en-US" altLang="zh-CN" sz="1400" spc="5" dirty="0">
                <a:latin typeface="Arial"/>
                <a:cs typeface="Arial"/>
              </a:rPr>
              <a:t>/b/</a:t>
            </a:r>
            <a:r>
              <a:rPr lang="zh-CN" altLang="en-US" sz="1400" spc="5" dirty="0">
                <a:latin typeface="Arial"/>
                <a:cs typeface="Arial"/>
              </a:rPr>
              <a:t>的带声状况（</a:t>
            </a:r>
            <a:r>
              <a:rPr sz="1400" spc="5" dirty="0">
                <a:latin typeface="Arial"/>
                <a:cs typeface="Arial"/>
              </a:rPr>
              <a:t>voicing</a:t>
            </a:r>
            <a:r>
              <a:rPr lang="zh-CN" altLang="en-US" sz="1400" spc="5" dirty="0">
                <a:latin typeface="Arial"/>
                <a:cs typeface="Arial"/>
              </a:rPr>
              <a:t>）具有甄别性（</a:t>
            </a:r>
            <a:r>
              <a:rPr sz="1400" spc="10" dirty="0">
                <a:latin typeface="Arial"/>
                <a:cs typeface="Arial"/>
              </a:rPr>
              <a:t>distinctive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lang="en-US" altLang="zh-CN" sz="1400" spc="10" dirty="0">
              <a:latin typeface="Arial"/>
              <a:cs typeface="Arial"/>
            </a:endParaRPr>
          </a:p>
          <a:p>
            <a:pPr marL="38100" marR="222250"/>
            <a:endParaRPr lang="en-US" altLang="zh-CN" sz="1400" spc="10" dirty="0">
              <a:latin typeface="Arial"/>
              <a:cs typeface="Arial"/>
            </a:endParaRPr>
          </a:p>
          <a:p>
            <a:pPr marL="38100" marR="222250"/>
            <a:r>
              <a:rPr lang="zh-CN" altLang="en-US" sz="1400" spc="10" dirty="0">
                <a:latin typeface="Arial"/>
                <a:cs typeface="Arial"/>
              </a:rPr>
              <a:t>英语中，</a:t>
            </a:r>
            <a:r>
              <a:rPr lang="en-US" altLang="zh-CN" sz="1400" spc="60" dirty="0">
                <a:latin typeface="Arial"/>
                <a:cs typeface="Arial"/>
              </a:rPr>
              <a:t>[</a:t>
            </a:r>
            <a:r>
              <a:rPr lang="en-US" altLang="zh-CN" sz="1400" spc="60" dirty="0" err="1">
                <a:latin typeface="Arial"/>
                <a:cs typeface="Arial"/>
              </a:rPr>
              <a:t>p</a:t>
            </a:r>
            <a:r>
              <a:rPr lang="en-US" altLang="zh-CN" sz="1500" spc="89" baseline="27777" dirty="0" err="1">
                <a:latin typeface="Arial"/>
                <a:cs typeface="Arial"/>
              </a:rPr>
              <a:t>h</a:t>
            </a:r>
            <a:r>
              <a:rPr lang="en-US" altLang="zh-CN" sz="1400" spc="60" dirty="0">
                <a:latin typeface="Arial"/>
                <a:cs typeface="Arial"/>
              </a:rPr>
              <a:t>]</a:t>
            </a:r>
            <a:r>
              <a:rPr lang="zh-CN" altLang="en-US" sz="1400" spc="-65" dirty="0">
                <a:latin typeface="Arial"/>
                <a:cs typeface="Arial"/>
              </a:rPr>
              <a:t>和</a:t>
            </a:r>
            <a:r>
              <a:rPr lang="en-US" altLang="zh-CN" sz="1400" spc="10" dirty="0">
                <a:latin typeface="Arial"/>
                <a:cs typeface="Arial"/>
              </a:rPr>
              <a:t>[p]</a:t>
            </a:r>
            <a:r>
              <a:rPr lang="zh-CN" altLang="en-US" sz="1400" spc="10" dirty="0">
                <a:latin typeface="Arial"/>
                <a:cs typeface="Arial"/>
              </a:rPr>
              <a:t>的送气状况（</a:t>
            </a:r>
            <a:r>
              <a:rPr sz="1400" spc="10" dirty="0">
                <a:latin typeface="Arial"/>
                <a:cs typeface="Arial"/>
              </a:rPr>
              <a:t>aspiration</a:t>
            </a:r>
            <a:r>
              <a:rPr lang="zh-CN" altLang="en-US" sz="1400" spc="10" dirty="0">
                <a:latin typeface="Arial"/>
                <a:cs typeface="Arial"/>
              </a:rPr>
              <a:t>）不具有甄别性，但在信德语（</a:t>
            </a:r>
            <a:r>
              <a:rPr lang="en-US" altLang="zh-CN" sz="1400" spc="10" dirty="0">
                <a:latin typeface="Arial"/>
                <a:cs typeface="Arial"/>
              </a:rPr>
              <a:t>Sindhi</a:t>
            </a:r>
            <a:r>
              <a:rPr lang="zh-CN" altLang="en-US" sz="1400" spc="10" dirty="0">
                <a:latin typeface="Arial"/>
                <a:cs typeface="Arial"/>
              </a:rPr>
              <a:t>）中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lang="zh-CN" altLang="en-US" sz="1400" spc="10" dirty="0">
                <a:latin typeface="Arial"/>
                <a:cs typeface="Arial"/>
              </a:rPr>
              <a:t>具有甄别性</a:t>
            </a:r>
            <a:endParaRPr sz="1400" dirty="0">
              <a:latin typeface="Arial"/>
              <a:cs typeface="Arial"/>
            </a:endParaRPr>
          </a:p>
          <a:p>
            <a:pPr marL="38100" marR="408305">
              <a:spcBef>
                <a:spcPts val="1495"/>
              </a:spcBef>
            </a:pPr>
            <a:r>
              <a:rPr lang="zh-CN" altLang="en-US" sz="1400" spc="10" dirty="0">
                <a:latin typeface="Arial"/>
                <a:cs typeface="Arial"/>
              </a:rPr>
              <a:t>自然类：通过一系列甄别性特征来定义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284501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6350" rIns="0" bIns="0" rtlCol="0">
            <a:spAutoFit/>
          </a:bodyPr>
          <a:lstStyle/>
          <a:p>
            <a:pPr marL="1830070" marR="560070" indent="-1262380">
              <a:lnSpc>
                <a:spcPct val="148200"/>
              </a:lnSpc>
              <a:spcBef>
                <a:spcPts val="50"/>
              </a:spcBef>
            </a:pPr>
            <a:r>
              <a:rPr lang="zh-CN" altLang="en-US" sz="1400" spc="20" dirty="0">
                <a:latin typeface="Arial"/>
                <a:cs typeface="Arial"/>
              </a:rPr>
              <a:t>          音位规则的常见类型（部分）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268653"/>
            <a:ext cx="101003" cy="10100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04100" y="1142889"/>
            <a:ext cx="5334750" cy="21368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431290">
              <a:lnSpc>
                <a:spcPct val="118600"/>
              </a:lnSpc>
              <a:spcBef>
                <a:spcPts val="90"/>
              </a:spcBef>
            </a:pPr>
            <a:r>
              <a:rPr sz="1400" spc="15" dirty="0">
                <a:latin typeface="Arial"/>
                <a:cs typeface="Arial"/>
              </a:rPr>
              <a:t>Assimilation</a:t>
            </a:r>
            <a:r>
              <a:rPr lang="zh-CN" altLang="en-US" sz="1400" spc="15" dirty="0">
                <a:latin typeface="Arial"/>
                <a:cs typeface="Arial"/>
              </a:rPr>
              <a:t>（同化）</a:t>
            </a:r>
            <a:endParaRPr lang="en-US" sz="1400" spc="15" dirty="0">
              <a:latin typeface="Arial"/>
              <a:cs typeface="Arial"/>
            </a:endParaRPr>
          </a:p>
          <a:p>
            <a:pPr marL="12700" marR="1431290">
              <a:lnSpc>
                <a:spcPct val="118600"/>
              </a:lnSpc>
              <a:spcBef>
                <a:spcPts val="90"/>
              </a:spcBef>
            </a:pPr>
            <a:r>
              <a:rPr sz="1400" spc="10" dirty="0">
                <a:latin typeface="Arial"/>
                <a:cs typeface="Arial"/>
              </a:rPr>
              <a:t>Dissimilation</a:t>
            </a:r>
            <a:r>
              <a:rPr lang="zh-CN" altLang="en-US" sz="1400" spc="10" dirty="0">
                <a:latin typeface="Arial"/>
                <a:cs typeface="Arial"/>
              </a:rPr>
              <a:t>（异化）</a:t>
            </a:r>
            <a:endParaRPr lang="en-US" sz="1400" spc="10" dirty="0">
              <a:latin typeface="Arial"/>
              <a:cs typeface="Arial"/>
            </a:endParaRPr>
          </a:p>
          <a:p>
            <a:pPr marL="12700" marR="1431290">
              <a:lnSpc>
                <a:spcPct val="118600"/>
              </a:lnSpc>
              <a:spcBef>
                <a:spcPts val="90"/>
              </a:spcBef>
            </a:pPr>
            <a:r>
              <a:rPr sz="1400" spc="20" dirty="0">
                <a:latin typeface="Arial"/>
                <a:cs typeface="Arial"/>
              </a:rPr>
              <a:t>Insertion</a:t>
            </a:r>
            <a:r>
              <a:rPr lang="zh-CN" altLang="en-US" sz="1400" spc="20" dirty="0">
                <a:latin typeface="Arial"/>
                <a:cs typeface="Arial"/>
              </a:rPr>
              <a:t>（插入）</a:t>
            </a:r>
            <a:endParaRPr lang="en-US" sz="1400" spc="20" dirty="0">
              <a:latin typeface="Arial"/>
              <a:cs typeface="Arial"/>
            </a:endParaRPr>
          </a:p>
          <a:p>
            <a:pPr marL="12700" marR="1431290">
              <a:lnSpc>
                <a:spcPct val="118600"/>
              </a:lnSpc>
              <a:spcBef>
                <a:spcPts val="90"/>
              </a:spcBef>
            </a:pPr>
            <a:r>
              <a:rPr sz="1400" spc="15" dirty="0">
                <a:latin typeface="Arial"/>
                <a:cs typeface="Arial"/>
              </a:rPr>
              <a:t>Deletion</a:t>
            </a:r>
            <a:r>
              <a:rPr lang="zh-CN" altLang="en-US" sz="1400" spc="15" dirty="0">
                <a:latin typeface="Arial"/>
                <a:cs typeface="Arial"/>
              </a:rPr>
              <a:t>（省略）</a:t>
            </a:r>
            <a:endParaRPr lang="en-US" sz="1400" spc="15" dirty="0">
              <a:latin typeface="Arial"/>
              <a:cs typeface="Arial"/>
            </a:endParaRPr>
          </a:p>
          <a:p>
            <a:pPr marL="12700" marR="1431290">
              <a:lnSpc>
                <a:spcPct val="118600"/>
              </a:lnSpc>
              <a:spcBef>
                <a:spcPts val="90"/>
              </a:spcBef>
            </a:pPr>
            <a:r>
              <a:rPr sz="1400" spc="15" dirty="0">
                <a:latin typeface="Arial"/>
                <a:cs typeface="Arial"/>
              </a:rPr>
              <a:t>Metathesis</a:t>
            </a:r>
            <a:r>
              <a:rPr lang="zh-CN" altLang="en-US" sz="1400" spc="15" dirty="0">
                <a:latin typeface="Arial"/>
                <a:cs typeface="Arial"/>
              </a:rPr>
              <a:t>（换位）</a:t>
            </a:r>
            <a:endParaRPr lang="en-US" sz="1400" spc="15" dirty="0">
              <a:latin typeface="Arial"/>
              <a:cs typeface="Arial"/>
            </a:endParaRPr>
          </a:p>
          <a:p>
            <a:pPr marL="12700" marR="1431290">
              <a:lnSpc>
                <a:spcPct val="118600"/>
              </a:lnSpc>
              <a:spcBef>
                <a:spcPts val="90"/>
              </a:spcBef>
            </a:pPr>
            <a:r>
              <a:rPr sz="1400" spc="15" dirty="0">
                <a:latin typeface="Arial"/>
                <a:cs typeface="Arial"/>
              </a:rPr>
              <a:t>Strengthening</a:t>
            </a:r>
            <a:r>
              <a:rPr lang="zh-CN" altLang="en-US" sz="1400" spc="15" dirty="0">
                <a:latin typeface="Arial"/>
                <a:cs typeface="Arial"/>
              </a:rPr>
              <a:t>（增强）</a:t>
            </a:r>
            <a:endParaRPr lang="en-US" sz="1400" spc="15" dirty="0">
              <a:latin typeface="Arial"/>
              <a:cs typeface="Arial"/>
            </a:endParaRPr>
          </a:p>
          <a:p>
            <a:pPr marL="12700" marR="1431290">
              <a:lnSpc>
                <a:spcPct val="118600"/>
              </a:lnSpc>
              <a:spcBef>
                <a:spcPts val="90"/>
              </a:spcBef>
            </a:pPr>
            <a:r>
              <a:rPr sz="1400" spc="10" dirty="0">
                <a:latin typeface="Arial"/>
                <a:cs typeface="Arial"/>
              </a:rPr>
              <a:t>Weakening</a:t>
            </a:r>
            <a:r>
              <a:rPr lang="zh-CN" altLang="en-US" sz="1400" spc="10" dirty="0">
                <a:latin typeface="Arial"/>
                <a:cs typeface="Arial"/>
              </a:rPr>
              <a:t>（减弱）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spc="-10" dirty="0">
                <a:latin typeface="Arial"/>
                <a:cs typeface="Arial"/>
              </a:rPr>
              <a:t>Vowels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Lengthening/Shortening</a:t>
            </a:r>
            <a:r>
              <a:rPr lang="zh-CN" altLang="en-US" sz="1400" spc="15" dirty="0">
                <a:latin typeface="Arial"/>
                <a:cs typeface="Arial"/>
              </a:rPr>
              <a:t>（元音延长</a:t>
            </a:r>
            <a:r>
              <a:rPr lang="en-US" altLang="zh-CN" sz="1400" spc="15" dirty="0">
                <a:latin typeface="Arial"/>
                <a:cs typeface="Arial"/>
              </a:rPr>
              <a:t>/</a:t>
            </a:r>
            <a:r>
              <a:rPr lang="zh-CN" altLang="en-US" sz="1400" spc="15" dirty="0">
                <a:latin typeface="Arial"/>
                <a:cs typeface="Arial"/>
              </a:rPr>
              <a:t>缩短）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521714"/>
            <a:ext cx="101003" cy="10100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774761"/>
            <a:ext cx="101003" cy="10100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027808"/>
            <a:ext cx="101003" cy="10100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280869"/>
            <a:ext cx="101003" cy="1010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592" y="2533916"/>
            <a:ext cx="101003" cy="101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786964"/>
            <a:ext cx="101003" cy="10100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3040011"/>
            <a:ext cx="101003" cy="101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同化规则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667713"/>
            <a:ext cx="101003" cy="1010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889785"/>
            <a:ext cx="81381" cy="813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2066912"/>
            <a:ext cx="81381" cy="813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2244051"/>
            <a:ext cx="81381" cy="8138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575750"/>
            <a:ext cx="101003" cy="10100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927070"/>
            <a:ext cx="101003" cy="10100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0" y="782190"/>
            <a:ext cx="5124450" cy="230967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5" dirty="0">
                <a:latin typeface="Arial"/>
                <a:cs typeface="Arial"/>
              </a:rPr>
              <a:t>      同化：某个音的某些语音学属性与邻近的音更为相似</a:t>
            </a:r>
            <a:endParaRPr lang="zh-CN" altLang="en-US"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1185"/>
              </a:spcBef>
            </a:pPr>
            <a:endParaRPr lang="zh-CN" altLang="en-US" sz="1400" spc="15" dirty="0">
              <a:latin typeface="Arial"/>
              <a:cs typeface="Arial"/>
            </a:endParaRPr>
          </a:p>
          <a:p>
            <a:pPr marL="368935">
              <a:spcBef>
                <a:spcPts val="1185"/>
              </a:spcBef>
            </a:pPr>
            <a:r>
              <a:rPr lang="zh-CN" altLang="en-US" sz="1400" spc="15" dirty="0">
                <a:latin typeface="Arial"/>
                <a:cs typeface="Arial"/>
              </a:rPr>
              <a:t>       发音部位</a:t>
            </a:r>
            <a:endParaRPr sz="1400" dirty="0">
              <a:latin typeface="Arial"/>
              <a:cs typeface="Arial"/>
            </a:endParaRPr>
          </a:p>
          <a:p>
            <a:pPr marL="725805" marR="1827530">
              <a:spcBef>
                <a:spcPts val="204"/>
              </a:spcBef>
            </a:pPr>
            <a:r>
              <a:rPr lang="zh-CN" altLang="en-US" sz="1200" spc="-5" dirty="0">
                <a:latin typeface="Arial"/>
                <a:cs typeface="Arial"/>
              </a:rPr>
              <a:t>        部位同化（</a:t>
            </a:r>
            <a:r>
              <a:rPr sz="1200" spc="-5" dirty="0">
                <a:latin typeface="Arial"/>
                <a:cs typeface="Arial"/>
              </a:rPr>
              <a:t>Place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Assimilation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endParaRPr lang="en-US" altLang="zh-CN" sz="1200" spc="-5" dirty="0">
              <a:latin typeface="Arial"/>
              <a:cs typeface="Arial"/>
            </a:endParaRPr>
          </a:p>
          <a:p>
            <a:pPr marL="725805" marR="1827530">
              <a:spcBef>
                <a:spcPts val="204"/>
              </a:spcBef>
            </a:pPr>
            <a:r>
              <a:rPr lang="zh-CN" altLang="en-US" sz="1200" spc="-5" dirty="0">
                <a:latin typeface="Arial"/>
                <a:cs typeface="Arial"/>
              </a:rPr>
              <a:t>        硬腭化（</a:t>
            </a:r>
            <a:r>
              <a:rPr sz="1200" spc="-10" dirty="0">
                <a:latin typeface="Arial"/>
                <a:cs typeface="Arial"/>
              </a:rPr>
              <a:t>Palatalization</a:t>
            </a:r>
            <a:r>
              <a:rPr lang="zh-CN" altLang="en-US" sz="1200" spc="-10" dirty="0">
                <a:latin typeface="Arial"/>
                <a:cs typeface="Arial"/>
              </a:rPr>
              <a:t>）</a:t>
            </a:r>
            <a:r>
              <a:rPr sz="1200" spc="-10" dirty="0">
                <a:latin typeface="Arial"/>
                <a:cs typeface="Arial"/>
              </a:rPr>
              <a:t> </a:t>
            </a:r>
            <a:endParaRPr lang="en-US" sz="1200" spc="-10" dirty="0">
              <a:latin typeface="Arial"/>
              <a:cs typeface="Arial"/>
            </a:endParaRPr>
          </a:p>
          <a:p>
            <a:pPr marL="725805" marR="1827530">
              <a:spcBef>
                <a:spcPts val="204"/>
              </a:spcBef>
            </a:pPr>
            <a:r>
              <a:rPr lang="zh-CN" altLang="en-US" sz="1200" spc="-10" dirty="0">
                <a:latin typeface="Arial"/>
                <a:cs typeface="Arial"/>
              </a:rPr>
              <a:t>        元音和谐（</a:t>
            </a:r>
            <a:r>
              <a:rPr sz="1200" spc="-30" dirty="0">
                <a:latin typeface="Arial"/>
                <a:cs typeface="Arial"/>
              </a:rPr>
              <a:t>Vowel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Harmony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endParaRPr lang="en-US" altLang="zh-CN" sz="1200" spc="-5" dirty="0">
              <a:latin typeface="Arial"/>
              <a:cs typeface="Arial"/>
            </a:endParaRPr>
          </a:p>
          <a:p>
            <a:pPr marL="725805" marR="1827530">
              <a:lnSpc>
                <a:spcPct val="70000"/>
              </a:lnSpc>
              <a:spcBef>
                <a:spcPts val="204"/>
              </a:spcBef>
            </a:pPr>
            <a:endParaRPr lang="en-US" altLang="zh-CN" sz="1400" spc="-5" dirty="0">
              <a:latin typeface="Arial"/>
              <a:cs typeface="Arial"/>
            </a:endParaRPr>
          </a:p>
          <a:p>
            <a:pPr marL="725805" marR="1827530">
              <a:lnSpc>
                <a:spcPct val="70000"/>
              </a:lnSpc>
              <a:spcBef>
                <a:spcPts val="204"/>
              </a:spcBef>
            </a:pPr>
            <a:r>
              <a:rPr lang="zh-CN" altLang="en-US" sz="1400" spc="-5" dirty="0">
                <a:latin typeface="Arial"/>
                <a:cs typeface="Arial"/>
              </a:rPr>
              <a:t>发音方式</a:t>
            </a:r>
            <a:endParaRPr lang="en-US" altLang="zh-CN" sz="1400" spc="-5" dirty="0">
              <a:latin typeface="Arial"/>
              <a:cs typeface="Arial"/>
            </a:endParaRPr>
          </a:p>
          <a:p>
            <a:pPr marL="725805" marR="1827530">
              <a:lnSpc>
                <a:spcPct val="70000"/>
              </a:lnSpc>
              <a:spcBef>
                <a:spcPts val="204"/>
              </a:spcBef>
            </a:pPr>
            <a:endParaRPr lang="en-US" altLang="zh-CN" sz="1400" spc="-5" dirty="0">
              <a:latin typeface="Arial"/>
              <a:cs typeface="Arial"/>
            </a:endParaRPr>
          </a:p>
          <a:p>
            <a:pPr marL="725805" marR="1827530">
              <a:lnSpc>
                <a:spcPct val="70000"/>
              </a:lnSpc>
              <a:spcBef>
                <a:spcPts val="204"/>
              </a:spcBef>
            </a:pPr>
            <a:r>
              <a:rPr lang="zh-CN" altLang="en-US" sz="1400" spc="-5" dirty="0">
                <a:latin typeface="Arial"/>
                <a:cs typeface="Arial"/>
              </a:rPr>
              <a:t>带声状况</a:t>
            </a:r>
            <a:endParaRPr lang="en-US" altLang="zh-CN"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latin typeface="Arial"/>
                <a:cs typeface="Arial"/>
              </a:rPr>
              <a:t>同化规则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744852"/>
            <a:ext cx="3806190" cy="2437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marR="5080" indent="-285750">
              <a:lnSpc>
                <a:spcPct val="1008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zh-CN" altLang="en-US" sz="1400" spc="15" dirty="0">
                <a:latin typeface="Arial"/>
                <a:cs typeface="Arial"/>
              </a:rPr>
              <a:t>同化过程可以分为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顺同化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progressive</a:t>
            </a:r>
            <a:r>
              <a:rPr lang="zh-CN" altLang="en-US" sz="1400" spc="15" dirty="0">
                <a:latin typeface="Arial"/>
                <a:cs typeface="Arial"/>
              </a:rPr>
              <a:t>）与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逆同化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regressive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lang="en-US" altLang="zh-CN" sz="1400" spc="15" dirty="0">
              <a:latin typeface="Arial"/>
              <a:cs typeface="Arial"/>
            </a:endParaRPr>
          </a:p>
          <a:p>
            <a:pPr marL="298450" marR="5080" indent="-285750">
              <a:lnSpc>
                <a:spcPct val="1008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zh-CN" altLang="en-US" sz="1400" spc="15" dirty="0">
                <a:latin typeface="Arial"/>
                <a:cs typeface="Arial"/>
              </a:rPr>
              <a:t>发音部位：例如在英语中，</a:t>
            </a:r>
            <a:r>
              <a:rPr lang="en-US" altLang="zh-CN" sz="1400" spc="10" dirty="0">
                <a:latin typeface="Arial"/>
                <a:cs typeface="Arial"/>
              </a:rPr>
              <a:t>/</a:t>
            </a:r>
            <a:r>
              <a:rPr lang="en-US" altLang="zh-CN" sz="1400" spc="10" dirty="0" err="1">
                <a:latin typeface="Arial"/>
                <a:cs typeface="Arial"/>
              </a:rPr>
              <a:t>in+possible</a:t>
            </a:r>
            <a:r>
              <a:rPr lang="en-US" altLang="zh-CN" sz="1400" spc="10" dirty="0">
                <a:latin typeface="Arial"/>
                <a:cs typeface="Arial"/>
              </a:rPr>
              <a:t>/ impossible</a:t>
            </a:r>
            <a:r>
              <a:rPr lang="zh-CN" altLang="en-US" sz="1400" spc="10" dirty="0">
                <a:latin typeface="Arial"/>
                <a:cs typeface="Arial"/>
              </a:rPr>
              <a:t>是</a:t>
            </a:r>
            <a:r>
              <a:rPr lang="zh-CN" altLang="en-US" sz="1400" spc="15" dirty="0">
                <a:latin typeface="Arial"/>
                <a:cs typeface="Arial"/>
              </a:rPr>
              <a:t>齿龈塞音部位同化（</a:t>
            </a:r>
            <a:r>
              <a:rPr kumimoji="0" lang="zh-CN" altLang="en-US" sz="140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逆同化</a:t>
            </a:r>
            <a:r>
              <a:rPr kumimoji="0" lang="en-US" altLang="zh-CN" sz="14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regressive</a:t>
            </a:r>
            <a:r>
              <a:rPr kumimoji="0" lang="zh-CN" altLang="en-US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）</a:t>
            </a:r>
            <a:endParaRPr kumimoji="0" lang="en-US" altLang="zh-CN" sz="1400" b="0" i="0" u="none" strike="noStrike" kern="1200" cap="none" spc="1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</a:endParaRPr>
          </a:p>
          <a:p>
            <a:pPr marL="298450" marR="5080" indent="-285750">
              <a:lnSpc>
                <a:spcPct val="1008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zh-CN" altLang="en-US" sz="1400" spc="15" dirty="0">
                <a:solidFill>
                  <a:prstClr val="black"/>
                </a:solidFill>
                <a:latin typeface="Arial"/>
                <a:ea typeface="宋体" panose="02010600030101010101" pitchFamily="2" charset="-122"/>
                <a:cs typeface="Arial"/>
              </a:rPr>
              <a:t>发音方式：例如在英语中，</a:t>
            </a:r>
            <a:r>
              <a:rPr kumimoji="0" lang="zh-CN" altLang="en-US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</a:t>
            </a:r>
            <a:r>
              <a:rPr lang="en-US" altLang="zh-CN" sz="1400" spc="10" dirty="0">
                <a:latin typeface="Arial"/>
                <a:cs typeface="Arial"/>
              </a:rPr>
              <a:t>/</a:t>
            </a:r>
            <a:r>
              <a:rPr lang="en-US" altLang="zh-CN" sz="1400" spc="10" dirty="0" err="1">
                <a:latin typeface="Arial"/>
                <a:cs typeface="Arial"/>
              </a:rPr>
              <a:t>ad+similation</a:t>
            </a:r>
            <a:r>
              <a:rPr lang="en-US" altLang="zh-CN" sz="1400" spc="10" dirty="0">
                <a:latin typeface="Arial"/>
                <a:cs typeface="Arial"/>
              </a:rPr>
              <a:t>/  </a:t>
            </a:r>
            <a:r>
              <a:rPr lang="en-US" altLang="zh-CN" sz="1400" spc="15" dirty="0">
                <a:latin typeface="Arial"/>
                <a:cs typeface="Arial"/>
              </a:rPr>
              <a:t>assimilation</a:t>
            </a:r>
            <a:endParaRPr lang="en-US" altLang="zh-CN" sz="1400" dirty="0">
              <a:latin typeface="Arial"/>
              <a:cs typeface="Arial"/>
            </a:endParaRPr>
          </a:p>
          <a:p>
            <a:pPr marL="298450" marR="5080" indent="-285750">
              <a:lnSpc>
                <a:spcPct val="1008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/>
                <a:cs typeface="Arial"/>
              </a:rPr>
              <a:t>带声状况：例如在西班牙语中，</a:t>
            </a:r>
            <a:r>
              <a:rPr sz="1400" i="1" spc="15" dirty="0" err="1">
                <a:latin typeface="Arial"/>
                <a:cs typeface="Arial"/>
              </a:rPr>
              <a:t>desde</a:t>
            </a:r>
            <a:r>
              <a:rPr sz="1400" i="1" spc="1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‘since’ </a:t>
            </a:r>
            <a:r>
              <a:rPr sz="1400" spc="-5" dirty="0">
                <a:latin typeface="Arial"/>
                <a:cs typeface="Arial"/>
              </a:rPr>
              <a:t>/“</a:t>
            </a:r>
            <a:r>
              <a:rPr sz="1400" spc="-5" dirty="0" err="1">
                <a:latin typeface="Arial"/>
                <a:cs typeface="Arial"/>
              </a:rPr>
              <a:t>desDe</a:t>
            </a:r>
            <a:r>
              <a:rPr sz="1400" spc="-5" dirty="0">
                <a:latin typeface="Arial"/>
                <a:cs typeface="Arial"/>
              </a:rPr>
              <a:t>/  </a:t>
            </a:r>
            <a:r>
              <a:rPr sz="1400" spc="-40" dirty="0">
                <a:latin typeface="Arial"/>
                <a:cs typeface="Arial"/>
              </a:rPr>
              <a:t>[”</a:t>
            </a:r>
            <a:r>
              <a:rPr sz="1400" spc="-40" dirty="0" err="1">
                <a:latin typeface="Arial"/>
                <a:cs typeface="Arial"/>
              </a:rPr>
              <a:t>dezDe</a:t>
            </a:r>
            <a:r>
              <a:rPr sz="1400" spc="-40" dirty="0">
                <a:latin typeface="Arial"/>
                <a:cs typeface="Arial"/>
              </a:rPr>
              <a:t>]</a:t>
            </a:r>
            <a:r>
              <a:rPr lang="zh-CN" altLang="en-US" sz="1400" spc="-40" dirty="0">
                <a:latin typeface="Arial"/>
                <a:cs typeface="Arial"/>
              </a:rPr>
              <a:t>；在日语中，</a:t>
            </a:r>
            <a:r>
              <a:rPr lang="en-US" altLang="zh-CN" sz="1400" spc="-40" dirty="0">
                <a:latin typeface="Arial"/>
                <a:cs typeface="Arial"/>
              </a:rPr>
              <a:t>Suzuki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 /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haris SIL"/>
              </a:rPr>
              <a:t>sɯzɯki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/ </a:t>
            </a:r>
            <a:r>
              <a:rPr lang="en-US" altLang="zh-CN" sz="1400" dirty="0">
                <a:solidFill>
                  <a:srgbClr val="000000"/>
                </a:solidFill>
                <a:latin typeface="Charis SIL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Charis SIL"/>
              </a:rPr>
              <a:t>sɯ̥zɯki</a:t>
            </a:r>
            <a:r>
              <a:rPr lang="en-US" altLang="zh-CN" sz="1400" dirty="0">
                <a:solidFill>
                  <a:srgbClr val="000000"/>
                </a:solidFill>
                <a:latin typeface="Charis SIL"/>
              </a:rPr>
              <a:t>]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Charis SIL"/>
              </a:rPr>
              <a:t>（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Charis SIL"/>
              </a:rPr>
              <a:t>顺同化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Charis SIL"/>
              </a:rPr>
              <a:t>progressive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Charis SIL"/>
              </a:rPr>
              <a:t>）</a:t>
            </a:r>
            <a:endParaRPr lang="en-US" sz="1400" spc="-4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294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Common </a:t>
            </a:r>
            <a:r>
              <a:rPr sz="600" spc="-20" dirty="0">
                <a:latin typeface="Arial"/>
                <a:cs typeface="Arial"/>
              </a:rPr>
              <a:t>Types </a:t>
            </a:r>
            <a:r>
              <a:rPr sz="600" spc="-5" dirty="0">
                <a:latin typeface="Arial"/>
                <a:cs typeface="Arial"/>
              </a:rPr>
              <a:t>of Phonological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Rules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383" y="11130"/>
            <a:ext cx="28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P</a:t>
            </a:r>
            <a:r>
              <a:rPr sz="600" spc="-15" dirty="0">
                <a:solidFill>
                  <a:srgbClr val="606074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actice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6488" y="140410"/>
            <a:ext cx="243204" cy="102870"/>
            <a:chOff x="4036488" y="140410"/>
            <a:chExt cx="243204" cy="102870"/>
          </a:xfrm>
        </p:grpSpPr>
        <p:sp>
          <p:nvSpPr>
            <p:cNvPr id="5" name="object 5"/>
            <p:cNvSpPr/>
            <p:nvPr/>
          </p:nvSpPr>
          <p:spPr>
            <a:xfrm>
              <a:off x="403901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942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0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94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98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022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61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6060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6369" y="11130"/>
            <a:ext cx="4864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Rule</a:t>
            </a:r>
            <a:r>
              <a:rPr sz="600" spc="-35" dirty="0">
                <a:solidFill>
                  <a:srgbClr val="606074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606074"/>
                </a:solidFill>
                <a:latin typeface="Arial"/>
                <a:cs typeface="Arial"/>
              </a:rPr>
              <a:t>Ordering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dirty="0">
                <a:latin typeface="Arial"/>
                <a:cs typeface="Arial"/>
              </a:rPr>
              <a:t>硬腭化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045182"/>
            <a:ext cx="4091356" cy="19768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5" dirty="0">
                <a:latin typeface="Arial"/>
                <a:cs typeface="Arial"/>
              </a:rPr>
              <a:t>跨语言研究发现，诸如</a:t>
            </a:r>
            <a:r>
              <a:rPr lang="en-US" altLang="zh-CN" sz="1400" spc="10" dirty="0">
                <a:latin typeface="Arial"/>
                <a:cs typeface="Arial"/>
              </a:rPr>
              <a:t>/t/</a:t>
            </a:r>
            <a:r>
              <a:rPr lang="zh-CN" altLang="en-US" sz="1400" spc="10" dirty="0">
                <a:latin typeface="Arial"/>
                <a:cs typeface="Arial"/>
              </a:rPr>
              <a:t>、</a:t>
            </a:r>
            <a:r>
              <a:rPr lang="en-US" altLang="zh-CN" sz="1400" spc="10" dirty="0">
                <a:latin typeface="Arial"/>
                <a:cs typeface="Arial"/>
              </a:rPr>
              <a:t>/d/</a:t>
            </a:r>
            <a:r>
              <a:rPr lang="zh-CN" altLang="en-US" sz="1400" spc="10" dirty="0">
                <a:latin typeface="Arial"/>
                <a:cs typeface="Arial"/>
              </a:rPr>
              <a:t>、</a:t>
            </a:r>
            <a:r>
              <a:rPr lang="en-US" altLang="zh-CN" sz="1400" spc="10" dirty="0">
                <a:latin typeface="Arial"/>
                <a:cs typeface="Arial"/>
              </a:rPr>
              <a:t>/s/</a:t>
            </a:r>
            <a:r>
              <a:rPr lang="zh-CN" altLang="en-US" sz="1400" spc="10" dirty="0">
                <a:latin typeface="Arial"/>
                <a:cs typeface="Arial"/>
              </a:rPr>
              <a:t>和</a:t>
            </a:r>
            <a:r>
              <a:rPr lang="en-US" altLang="zh-CN" sz="1400" spc="10" dirty="0">
                <a:latin typeface="Arial"/>
                <a:cs typeface="Arial"/>
              </a:rPr>
              <a:t>/z/</a:t>
            </a:r>
            <a:r>
              <a:rPr lang="zh-CN" altLang="en-US" sz="1400" spc="10" dirty="0">
                <a:latin typeface="Arial"/>
                <a:cs typeface="Arial"/>
              </a:rPr>
              <a:t>的</a:t>
            </a:r>
            <a:r>
              <a:rPr lang="zh-CN" altLang="en-US" sz="1400" spc="5" dirty="0">
                <a:latin typeface="Arial"/>
                <a:cs typeface="Arial"/>
              </a:rPr>
              <a:t>很多辅音经常会在诸如</a:t>
            </a:r>
            <a:r>
              <a:rPr lang="en-US" altLang="zh-CN" sz="1400" spc="10" dirty="0">
                <a:latin typeface="Arial"/>
                <a:cs typeface="Arial"/>
              </a:rPr>
              <a:t>/</a:t>
            </a:r>
            <a:r>
              <a:rPr lang="en-US" altLang="zh-CN" sz="1400" spc="10" dirty="0" err="1">
                <a:latin typeface="Arial"/>
                <a:cs typeface="Arial"/>
              </a:rPr>
              <a:t>i</a:t>
            </a:r>
            <a:r>
              <a:rPr lang="en-US" altLang="zh-CN" sz="1400" spc="10" dirty="0">
                <a:latin typeface="Arial"/>
                <a:cs typeface="Arial"/>
              </a:rPr>
              <a:t>, u/</a:t>
            </a:r>
            <a:r>
              <a:rPr lang="zh-CN" altLang="en-US" sz="1400" spc="10" dirty="0">
                <a:latin typeface="Arial"/>
                <a:cs typeface="Arial"/>
              </a:rPr>
              <a:t>或</a:t>
            </a:r>
            <a:r>
              <a:rPr lang="en-US" altLang="zh-CN" sz="1400" spc="5" dirty="0">
                <a:latin typeface="Arial"/>
                <a:cs typeface="Arial"/>
              </a:rPr>
              <a:t>/j/</a:t>
            </a:r>
            <a:r>
              <a:rPr lang="zh-CN" altLang="en-US" sz="1400" spc="5" dirty="0">
                <a:latin typeface="Arial"/>
                <a:cs typeface="Arial"/>
              </a:rPr>
              <a:t>的</a:t>
            </a:r>
            <a:r>
              <a:rPr lang="zh-CN" altLang="en-US" sz="1400" spc="5" dirty="0">
                <a:solidFill>
                  <a:srgbClr val="FF0000"/>
                </a:solidFill>
                <a:latin typeface="Arial"/>
                <a:cs typeface="Arial"/>
              </a:rPr>
              <a:t>高元音</a:t>
            </a:r>
            <a:r>
              <a:rPr lang="en-US" altLang="zh-CN" sz="1400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zh-CN" altLang="en-US" sz="1400" spc="5" dirty="0">
                <a:solidFill>
                  <a:srgbClr val="FF0000"/>
                </a:solidFill>
                <a:latin typeface="Arial"/>
                <a:cs typeface="Arial"/>
              </a:rPr>
              <a:t>滑音</a:t>
            </a:r>
            <a:r>
              <a:rPr lang="zh-CN" altLang="en-US" sz="1400" spc="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lang="en-US" altLang="zh-CN" sz="1400" spc="5" dirty="0">
                <a:solidFill>
                  <a:srgbClr val="FF0000"/>
                </a:solidFill>
                <a:latin typeface="Arial"/>
                <a:cs typeface="Arial"/>
              </a:rPr>
              <a:t>vowels/glides</a:t>
            </a:r>
            <a:r>
              <a:rPr lang="zh-CN" altLang="en-US" sz="1400" spc="5" dirty="0">
                <a:latin typeface="Arial"/>
                <a:cs typeface="Arial"/>
              </a:rPr>
              <a:t>）前硬腭化</a:t>
            </a:r>
            <a:endParaRPr lang="en-US" altLang="zh-CN" sz="1400" spc="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2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5" dirty="0">
                <a:latin typeface="Arial"/>
                <a:cs typeface="Arial"/>
              </a:rPr>
              <a:t>例如，</a:t>
            </a:r>
            <a:endParaRPr lang="en-US" altLang="zh-CN" sz="1400" spc="5" dirty="0">
              <a:latin typeface="Arial"/>
              <a:cs typeface="Arial"/>
            </a:endParaRPr>
          </a:p>
          <a:p>
            <a:pPr marL="12700"/>
            <a:r>
              <a:rPr lang="zh-CN" altLang="en-US" sz="1400" spc="5" dirty="0">
                <a:latin typeface="Arial"/>
                <a:cs typeface="Arial"/>
              </a:rPr>
              <a:t>在英语中，</a:t>
            </a:r>
            <a:r>
              <a:rPr sz="1400" spc="10" dirty="0">
                <a:latin typeface="Arial"/>
                <a:cs typeface="Arial"/>
              </a:rPr>
              <a:t>‘would </a:t>
            </a:r>
            <a:r>
              <a:rPr sz="1400" spc="5" dirty="0">
                <a:latin typeface="Arial"/>
                <a:cs typeface="Arial"/>
              </a:rPr>
              <a:t>you’ </a:t>
            </a:r>
            <a:r>
              <a:rPr sz="1400" spc="15" dirty="0">
                <a:latin typeface="Arial"/>
                <a:cs typeface="Arial"/>
              </a:rPr>
              <a:t>/wud </a:t>
            </a:r>
            <a:r>
              <a:rPr sz="1400" spc="10" dirty="0">
                <a:latin typeface="Arial"/>
                <a:cs typeface="Arial"/>
              </a:rPr>
              <a:t>ju/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[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haris SIL"/>
              </a:rPr>
              <a:t>wu</a:t>
            </a:r>
            <a:r>
              <a:rPr lang="en-US" altLang="zh-CN" sz="1600" b="0" i="0" dirty="0" err="1">
                <a:solidFill>
                  <a:srgbClr val="FF0000"/>
                </a:solidFill>
                <a:effectLst/>
                <a:latin typeface="Charis SIL"/>
              </a:rPr>
              <a:t>dʒ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haris SIL"/>
              </a:rPr>
              <a:t> 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haris SIL"/>
              </a:rPr>
              <a:t>ju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] </a:t>
            </a:r>
          </a:p>
          <a:p>
            <a:pPr marL="12700"/>
            <a:r>
              <a:rPr lang="zh-CN" altLang="en-US" sz="1400" spc="5" dirty="0">
                <a:latin typeface="Arial"/>
                <a:cs typeface="Arial"/>
              </a:rPr>
              <a:t>在日语中，</a:t>
            </a:r>
            <a:r>
              <a:rPr lang="en-US" altLang="zh-CN" sz="1400" spc="10" dirty="0">
                <a:latin typeface="Arial"/>
                <a:cs typeface="Arial"/>
              </a:rPr>
              <a:t>/</a:t>
            </a:r>
            <a:r>
              <a:rPr lang="en-US" altLang="zh-CN" sz="1400" spc="10" dirty="0" err="1">
                <a:latin typeface="Arial"/>
                <a:cs typeface="Arial"/>
              </a:rPr>
              <a:t>tisiki</a:t>
            </a:r>
            <a:r>
              <a:rPr lang="en-US" altLang="zh-CN" sz="1400" spc="10" dirty="0">
                <a:latin typeface="Arial"/>
                <a:cs typeface="Arial"/>
              </a:rPr>
              <a:t>/ ‘knowledge’</a:t>
            </a:r>
            <a:r>
              <a:rPr lang="en-US" altLang="zh-CN" sz="1400" spc="200" dirty="0">
                <a:latin typeface="Arial"/>
                <a:cs typeface="Arial"/>
              </a:rPr>
              <a:t> </a:t>
            </a:r>
            <a:r>
              <a:rPr lang="en-US" altLang="zh-CN" sz="1400" spc="5" dirty="0">
                <a:latin typeface="Arial"/>
                <a:cs typeface="Arial"/>
              </a:rPr>
              <a:t>[</a:t>
            </a:r>
            <a:r>
              <a:rPr lang="en-US" altLang="zh-CN" sz="1600" b="0" i="0" dirty="0" err="1">
                <a:solidFill>
                  <a:srgbClr val="FF0000"/>
                </a:solidFill>
                <a:effectLst/>
                <a:latin typeface="Charis SIL"/>
              </a:rPr>
              <a:t>t͡s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haris SIL"/>
              </a:rPr>
              <a:t>i</a:t>
            </a:r>
            <a:r>
              <a:rPr lang="en-US" altLang="zh-CN" sz="1600" b="0" i="0" dirty="0" err="1">
                <a:solidFill>
                  <a:srgbClr val="FF0000"/>
                </a:solidFill>
                <a:effectLst/>
                <a:latin typeface="Charis SIL"/>
              </a:rPr>
              <a:t>ʃ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haris SIL"/>
              </a:rPr>
              <a:t>iki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]</a:t>
            </a:r>
            <a:endParaRPr lang="en-US" altLang="zh-CN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2411</Words>
  <Application>Microsoft Macintosh PowerPoint</Application>
  <PresentationFormat>Custom</PresentationFormat>
  <Paragraphs>386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等线</vt:lpstr>
      <vt:lpstr>SimSun</vt:lpstr>
      <vt:lpstr>SimSun</vt:lpstr>
      <vt:lpstr>Arial</vt:lpstr>
      <vt:lpstr>Calibri</vt:lpstr>
      <vt:lpstr>Charis SIL</vt:lpstr>
      <vt:lpstr>Lucida Sans Unicode</vt:lpstr>
      <vt:lpstr>Times New Roman</vt:lpstr>
      <vt:lpstr>Verdana</vt:lpstr>
      <vt:lpstr>Office Theme</vt:lpstr>
      <vt:lpstr>音位过程与规则排序的常见类型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音位过程与规则排序的一般类型</dc:title>
  <cp:lastModifiedBy>Anqi Zhang</cp:lastModifiedBy>
  <cp:revision>12</cp:revision>
  <dcterms:created xsi:type="dcterms:W3CDTF">2022-09-27T15:24:14Z</dcterms:created>
  <dcterms:modified xsi:type="dcterms:W3CDTF">2022-10-07T00:43:28Z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Xpdf - https://xpdf.net</vt:lpwstr>
  </property>
</Properties>
</file>