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251" d="100"/>
          <a:sy n="251" d="100"/>
        </p:scale>
        <p:origin x="163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154825"/>
            <a:ext cx="4608195" cy="353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4123" y="761257"/>
            <a:ext cx="2841853" cy="657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959139"/>
            <a:ext cx="3915511" cy="187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723213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9193" y="767640"/>
            <a:ext cx="4040404" cy="733715"/>
            <a:chOff x="309193" y="767640"/>
            <a:chExt cx="4040404" cy="733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1399755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794" y="1387055"/>
              <a:ext cx="3938802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8846" y="773785"/>
              <a:ext cx="50751" cy="62597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9193" y="767640"/>
              <a:ext cx="3989704" cy="683260"/>
            </a:xfrm>
            <a:custGeom>
              <a:avLst/>
              <a:gdLst/>
              <a:ahLst/>
              <a:cxnLst/>
              <a:rect l="l" t="t" r="r" b="b"/>
              <a:pathLst>
                <a:path w="3989704" h="683260">
                  <a:moveTo>
                    <a:pt x="3989652" y="0"/>
                  </a:moveTo>
                  <a:lnTo>
                    <a:pt x="0" y="0"/>
                  </a:lnTo>
                  <a:lnTo>
                    <a:pt x="0" y="632115"/>
                  </a:lnTo>
                  <a:lnTo>
                    <a:pt x="4008" y="651839"/>
                  </a:lnTo>
                  <a:lnTo>
                    <a:pt x="14922" y="667992"/>
                  </a:lnTo>
                  <a:lnTo>
                    <a:pt x="31075" y="678906"/>
                  </a:lnTo>
                  <a:lnTo>
                    <a:pt x="50800" y="682915"/>
                  </a:lnTo>
                  <a:lnTo>
                    <a:pt x="3938852" y="682915"/>
                  </a:lnTo>
                  <a:lnTo>
                    <a:pt x="3958576" y="678906"/>
                  </a:lnTo>
                  <a:lnTo>
                    <a:pt x="3974729" y="667992"/>
                  </a:lnTo>
                  <a:lnTo>
                    <a:pt x="3985644" y="651839"/>
                  </a:lnTo>
                  <a:lnTo>
                    <a:pt x="3989652" y="63211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CB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6" y="811878"/>
              <a:ext cx="0" cy="607060"/>
            </a:xfrm>
            <a:custGeom>
              <a:avLst/>
              <a:gdLst/>
              <a:ahLst/>
              <a:cxnLst/>
              <a:rect l="l" t="t" r="r" b="b"/>
              <a:pathLst>
                <a:path h="607060">
                  <a:moveTo>
                    <a:pt x="0" y="6069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7991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7864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7737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38250" y="926981"/>
            <a:ext cx="2841853" cy="3068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46760" marR="5080" indent="-734695">
              <a:lnSpc>
                <a:spcPct val="101200"/>
              </a:lnSpc>
              <a:spcBef>
                <a:spcPts val="85"/>
              </a:spcBef>
            </a:pPr>
            <a:r>
              <a:rPr lang="zh-CN" altLang="en-US" spc="5" dirty="0"/>
              <a:t>跨语言句法与移位</a:t>
            </a: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723061" y="1694240"/>
            <a:ext cx="3162300" cy="1154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Anqi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Zhang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sz="800" spc="-5" dirty="0">
                <a:latin typeface="Arial"/>
                <a:cs typeface="Arial"/>
              </a:rPr>
              <a:t>Nanjing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University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Arial"/>
              <a:cs typeface="Arial"/>
            </a:endParaRPr>
          </a:p>
          <a:p>
            <a:pPr marL="12700" marR="5080" algn="ctr">
              <a:lnSpc>
                <a:spcPct val="100800"/>
              </a:lnSpc>
            </a:pPr>
            <a:r>
              <a:rPr sz="1400" spc="15" dirty="0">
                <a:latin typeface="Arial"/>
                <a:cs typeface="Arial"/>
              </a:rPr>
              <a:t>Introduction </a:t>
            </a:r>
            <a:r>
              <a:rPr sz="1400" spc="10" dirty="0">
                <a:latin typeface="Arial"/>
                <a:cs typeface="Arial"/>
              </a:rPr>
              <a:t>to Linguistics, </a:t>
            </a:r>
            <a:r>
              <a:rPr sz="1400" spc="15" dirty="0">
                <a:latin typeface="Arial"/>
                <a:cs typeface="Arial"/>
              </a:rPr>
              <a:t>Winter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lang="en-US" sz="1400" spc="15" dirty="0">
                <a:latin typeface="Arial"/>
                <a:cs typeface="Arial"/>
              </a:rPr>
              <a:t>2022</a:t>
            </a:r>
            <a:r>
              <a:rPr sz="1400" spc="15" dirty="0">
                <a:latin typeface="Arial"/>
                <a:cs typeface="Arial"/>
              </a:rPr>
              <a:t>  10/</a:t>
            </a:r>
            <a:r>
              <a:rPr lang="en-US" sz="1400" spc="15" dirty="0">
                <a:latin typeface="Arial"/>
                <a:cs typeface="Arial"/>
              </a:rPr>
              <a:t>28</a:t>
            </a:r>
            <a:r>
              <a:rPr sz="1400" spc="15" dirty="0">
                <a:latin typeface="Arial"/>
                <a:cs typeface="Arial"/>
              </a:rPr>
              <a:t>/202</a:t>
            </a:r>
            <a:r>
              <a:rPr lang="en-US" sz="1400" spc="15" dirty="0"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Cross-linguistic Phrase Structure Rules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Movement 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右中心：以日语为例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682361"/>
            <a:ext cx="3372485" cy="52133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中心词大多在右边（</a:t>
            </a:r>
            <a:r>
              <a:rPr lang="en-US" altLang="zh-CN" sz="1400" spc="15" dirty="0">
                <a:latin typeface="Arial"/>
                <a:cs typeface="Arial"/>
              </a:rPr>
              <a:t>right-headed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lang="zh-CN" altLang="en-US" sz="1400" dirty="0">
              <a:latin typeface="Arial"/>
              <a:cs typeface="Arial"/>
            </a:endParaRPr>
          </a:p>
          <a:p>
            <a:pPr marL="74295" algn="ctr">
              <a:lnSpc>
                <a:spcPct val="100000"/>
              </a:lnSpc>
              <a:spcBef>
                <a:spcPts val="270"/>
              </a:spcBef>
            </a:pPr>
            <a:r>
              <a:rPr sz="1400" spc="20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2782" y="1334970"/>
            <a:ext cx="268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VP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8291" y="1714548"/>
            <a:ext cx="1017905" cy="674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V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00800"/>
              </a:lnSpc>
            </a:pPr>
            <a:r>
              <a:rPr sz="1400" spc="15" dirty="0">
                <a:latin typeface="Arial"/>
                <a:cs typeface="Arial"/>
              </a:rPr>
              <a:t>tabemashita  </a:t>
            </a:r>
            <a:r>
              <a:rPr sz="1400" spc="10" dirty="0">
                <a:latin typeface="Arial"/>
                <a:cs typeface="Arial"/>
              </a:rPr>
              <a:t>‘ate’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9674" y="1741895"/>
            <a:ext cx="568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spc="15" baseline="7936" dirty="0">
                <a:latin typeface="Arial"/>
                <a:cs typeface="Arial"/>
              </a:rPr>
              <a:t>NP</a:t>
            </a:r>
            <a:r>
              <a:rPr sz="1000" i="1" spc="10" dirty="0">
                <a:latin typeface="Arial"/>
                <a:cs typeface="Arial"/>
              </a:rPr>
              <a:t>acc.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3620" y="2070279"/>
            <a:ext cx="3765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spc="30" dirty="0">
                <a:latin typeface="Arial"/>
                <a:cs typeface="Arial"/>
              </a:rPr>
              <a:t>A</a:t>
            </a:r>
            <a:r>
              <a:rPr sz="1150" spc="65" dirty="0">
                <a:latin typeface="Arial"/>
                <a:cs typeface="Arial"/>
              </a:rPr>
              <a:t>C</a:t>
            </a:r>
            <a:r>
              <a:rPr sz="1150" spc="25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20983" y="2285366"/>
            <a:ext cx="101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3472" y="2094167"/>
            <a:ext cx="157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9751" y="2473754"/>
            <a:ext cx="1225550" cy="674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35"/>
              </a:spcBef>
              <a:tabLst>
                <a:tab pos="852805" algn="l"/>
              </a:tabLst>
            </a:pPr>
            <a:r>
              <a:rPr sz="1400" spc="20" dirty="0">
                <a:latin typeface="Arial"/>
                <a:cs typeface="Arial"/>
              </a:rPr>
              <a:t>A	N</a:t>
            </a:r>
            <a:endParaRPr sz="1400">
              <a:latin typeface="Arial"/>
              <a:cs typeface="Arial"/>
            </a:endParaRPr>
          </a:p>
          <a:p>
            <a:pPr marL="12700" marR="5080" indent="24765">
              <a:lnSpc>
                <a:spcPct val="100800"/>
              </a:lnSpc>
              <a:tabLst>
                <a:tab pos="624840" algn="l"/>
                <a:tab pos="735965" algn="l"/>
              </a:tabLst>
            </a:pPr>
            <a:r>
              <a:rPr sz="1400" spc="10" dirty="0">
                <a:latin typeface="Arial"/>
                <a:cs typeface="Arial"/>
              </a:rPr>
              <a:t>oishii	</a:t>
            </a:r>
            <a:r>
              <a:rPr sz="1400" spc="15" dirty="0">
                <a:latin typeface="Arial"/>
                <a:cs typeface="Arial"/>
              </a:rPr>
              <a:t>sakana  </a:t>
            </a:r>
            <a:r>
              <a:rPr sz="1400" spc="10" dirty="0">
                <a:latin typeface="Arial"/>
                <a:cs typeface="Arial"/>
              </a:rPr>
              <a:t>‘tasty’		‘fish’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65291" y="2352315"/>
            <a:ext cx="673735" cy="123825"/>
          </a:xfrm>
          <a:custGeom>
            <a:avLst/>
            <a:gdLst/>
            <a:ahLst/>
            <a:cxnLst/>
            <a:rect l="l" t="t" r="r" b="b"/>
            <a:pathLst>
              <a:path w="673735" h="123825">
                <a:moveTo>
                  <a:pt x="336653" y="0"/>
                </a:moveTo>
                <a:lnTo>
                  <a:pt x="0" y="123252"/>
                </a:lnTo>
              </a:path>
              <a:path w="673735" h="123825">
                <a:moveTo>
                  <a:pt x="336653" y="0"/>
                </a:moveTo>
                <a:lnTo>
                  <a:pt x="673307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01947" y="2001509"/>
            <a:ext cx="970280" cy="94615"/>
          </a:xfrm>
          <a:custGeom>
            <a:avLst/>
            <a:gdLst/>
            <a:ahLst/>
            <a:cxnLst/>
            <a:rect l="l" t="t" r="r" b="b"/>
            <a:pathLst>
              <a:path w="970280" h="94614">
                <a:moveTo>
                  <a:pt x="484848" y="0"/>
                </a:moveTo>
                <a:lnTo>
                  <a:pt x="0" y="94468"/>
                </a:lnTo>
              </a:path>
              <a:path w="970280" h="94614">
                <a:moveTo>
                  <a:pt x="484848" y="0"/>
                </a:moveTo>
                <a:lnTo>
                  <a:pt x="969696" y="9446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86808" y="1593118"/>
            <a:ext cx="1320800" cy="123825"/>
          </a:xfrm>
          <a:custGeom>
            <a:avLst/>
            <a:gdLst/>
            <a:ahLst/>
            <a:cxnLst/>
            <a:rect l="l" t="t" r="r" b="b"/>
            <a:pathLst>
              <a:path w="1320800" h="123825">
                <a:moveTo>
                  <a:pt x="660200" y="0"/>
                </a:moveTo>
                <a:lnTo>
                  <a:pt x="0" y="123252"/>
                </a:lnTo>
              </a:path>
              <a:path w="1320800" h="123825">
                <a:moveTo>
                  <a:pt x="660200" y="0"/>
                </a:moveTo>
                <a:lnTo>
                  <a:pt x="1320401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4687" y="1362314"/>
            <a:ext cx="613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spc="7" baseline="7936" dirty="0">
                <a:latin typeface="Arial"/>
                <a:cs typeface="Arial"/>
              </a:rPr>
              <a:t>NP</a:t>
            </a:r>
            <a:r>
              <a:rPr sz="1000" i="1" spc="5" dirty="0">
                <a:latin typeface="Arial"/>
                <a:cs typeface="Arial"/>
              </a:rPr>
              <a:t>nom.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0688" y="1690698"/>
            <a:ext cx="443230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65" dirty="0">
                <a:latin typeface="Arial"/>
                <a:cs typeface="Arial"/>
              </a:rPr>
              <a:t>NOM</a:t>
            </a:r>
            <a:r>
              <a:rPr sz="1400" spc="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10"/>
              </a:spcBef>
            </a:pPr>
            <a:r>
              <a:rPr sz="1400" spc="15" dirty="0">
                <a:latin typeface="Arial"/>
                <a:cs typeface="Arial"/>
              </a:rPr>
              <a:t>ga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8023" y="1714571"/>
            <a:ext cx="417195" cy="674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00800"/>
              </a:lnSpc>
            </a:pPr>
            <a:r>
              <a:rPr sz="1400" spc="15" dirty="0">
                <a:latin typeface="Arial"/>
                <a:cs typeface="Arial"/>
              </a:rPr>
              <a:t>ne</a:t>
            </a:r>
            <a:r>
              <a:rPr sz="1400" spc="-15" dirty="0">
                <a:latin typeface="Arial"/>
                <a:cs typeface="Arial"/>
              </a:rPr>
              <a:t>k</a:t>
            </a:r>
            <a:r>
              <a:rPr sz="1400" spc="10" dirty="0">
                <a:latin typeface="Arial"/>
                <a:cs typeface="Arial"/>
              </a:rPr>
              <a:t>o  ‘cat’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6398" y="1621928"/>
            <a:ext cx="556260" cy="94615"/>
          </a:xfrm>
          <a:custGeom>
            <a:avLst/>
            <a:gdLst/>
            <a:ahLst/>
            <a:cxnLst/>
            <a:rect l="l" t="t" r="r" b="b"/>
            <a:pathLst>
              <a:path w="556260" h="94614">
                <a:moveTo>
                  <a:pt x="277940" y="0"/>
                </a:moveTo>
                <a:lnTo>
                  <a:pt x="0" y="94468"/>
                </a:lnTo>
              </a:path>
              <a:path w="556260" h="94614">
                <a:moveTo>
                  <a:pt x="277940" y="0"/>
                </a:moveTo>
                <a:lnTo>
                  <a:pt x="555881" y="9446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4325" y="1221466"/>
            <a:ext cx="2353310" cy="115570"/>
          </a:xfrm>
          <a:custGeom>
            <a:avLst/>
            <a:gdLst/>
            <a:ahLst/>
            <a:cxnLst/>
            <a:rect l="l" t="t" r="r" b="b"/>
            <a:pathLst>
              <a:path w="2353310" h="115569">
                <a:moveTo>
                  <a:pt x="1176346" y="0"/>
                </a:moveTo>
                <a:lnTo>
                  <a:pt x="0" y="115326"/>
                </a:lnTo>
              </a:path>
              <a:path w="2353310" h="115569">
                <a:moveTo>
                  <a:pt x="1176346" y="0"/>
                </a:moveTo>
                <a:lnTo>
                  <a:pt x="2352692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Cross-linguistic Phrase Structure Rules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Movement 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5" dirty="0"/>
              <a:t>兼而有之：以英语、汉语为例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573300"/>
            <a:ext cx="3765550" cy="94820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汉语中，名词短语的中心语在右边，动词短语的中心语在左边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Arial"/>
              <a:cs typeface="Arial"/>
            </a:endParaRPr>
          </a:p>
          <a:p>
            <a:pPr marR="777875" algn="ctr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5812" y="1639402"/>
            <a:ext cx="268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VP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5247" y="2018980"/>
            <a:ext cx="278765" cy="6242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  <a:p>
            <a:pPr marL="73025">
              <a:lnSpc>
                <a:spcPct val="100000"/>
              </a:lnSpc>
              <a:spcBef>
                <a:spcPts val="1305"/>
              </a:spcBef>
            </a:pPr>
            <a:r>
              <a:rPr sz="1400" spc="2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7291" y="2778144"/>
            <a:ext cx="1336675" cy="674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35"/>
              </a:spcBef>
              <a:tabLst>
                <a:tab pos="1075690" algn="l"/>
              </a:tabLst>
            </a:pPr>
            <a:r>
              <a:rPr sz="1400" spc="20" dirty="0">
                <a:latin typeface="Arial"/>
                <a:cs typeface="Arial"/>
              </a:rPr>
              <a:t>A	N</a:t>
            </a:r>
            <a:endParaRPr sz="1400">
              <a:latin typeface="Arial"/>
              <a:cs typeface="Arial"/>
            </a:endParaRPr>
          </a:p>
          <a:p>
            <a:pPr marL="179705" marR="5080" indent="-167640">
              <a:lnSpc>
                <a:spcPct val="100800"/>
              </a:lnSpc>
              <a:tabLst>
                <a:tab pos="958850" algn="l"/>
                <a:tab pos="1045210" algn="l"/>
              </a:tabLst>
            </a:pPr>
            <a:r>
              <a:rPr sz="1400" spc="15" dirty="0">
                <a:latin typeface="Arial"/>
                <a:cs typeface="Arial"/>
              </a:rPr>
              <a:t>haochi-de		yu  </a:t>
            </a:r>
            <a:r>
              <a:rPr sz="1400" spc="10" dirty="0">
                <a:latin typeface="Arial"/>
                <a:cs typeface="Arial"/>
              </a:rPr>
              <a:t>‘tasty’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10" dirty="0">
                <a:latin typeface="Arial"/>
                <a:cs typeface="Arial"/>
              </a:rPr>
              <a:t>‘fish’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89992" y="2656705"/>
            <a:ext cx="728980" cy="123825"/>
          </a:xfrm>
          <a:custGeom>
            <a:avLst/>
            <a:gdLst/>
            <a:ahLst/>
            <a:cxnLst/>
            <a:rect l="l" t="t" r="r" b="b"/>
            <a:pathLst>
              <a:path w="728979" h="123825">
                <a:moveTo>
                  <a:pt x="364484" y="0"/>
                </a:moveTo>
                <a:lnTo>
                  <a:pt x="0" y="123252"/>
                </a:lnTo>
              </a:path>
              <a:path w="728979" h="123825">
                <a:moveTo>
                  <a:pt x="364484" y="0"/>
                </a:moveTo>
                <a:lnTo>
                  <a:pt x="728969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4477" y="2277128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5592" y="1897550"/>
            <a:ext cx="1129030" cy="123825"/>
          </a:xfrm>
          <a:custGeom>
            <a:avLst/>
            <a:gdLst/>
            <a:ahLst/>
            <a:cxnLst/>
            <a:rect l="l" t="t" r="r" b="b"/>
            <a:pathLst>
              <a:path w="1129030" h="123825">
                <a:moveTo>
                  <a:pt x="564445" y="0"/>
                </a:moveTo>
                <a:lnTo>
                  <a:pt x="0" y="123252"/>
                </a:lnTo>
              </a:path>
              <a:path w="1129030" h="123825">
                <a:moveTo>
                  <a:pt x="564445" y="0"/>
                </a:moveTo>
                <a:lnTo>
                  <a:pt x="1128891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94139" y="1639403"/>
            <a:ext cx="962025" cy="10541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1305"/>
              </a:spcBef>
              <a:tabLst>
                <a:tab pos="670560" algn="l"/>
              </a:tabLst>
            </a:pPr>
            <a:r>
              <a:rPr sz="1400" spc="20" dirty="0">
                <a:latin typeface="Arial"/>
                <a:cs typeface="Arial"/>
              </a:rPr>
              <a:t>N	V</a:t>
            </a:r>
            <a:endParaRPr sz="1400">
              <a:latin typeface="Arial"/>
              <a:cs typeface="Arial"/>
            </a:endParaRPr>
          </a:p>
          <a:p>
            <a:pPr marL="27305" marR="5080" indent="-15240">
              <a:lnSpc>
                <a:spcPct val="100800"/>
              </a:lnSpc>
              <a:tabLst>
                <a:tab pos="513715" algn="l"/>
                <a:tab pos="563880" algn="l"/>
              </a:tabLst>
            </a:pPr>
            <a:r>
              <a:rPr sz="1400" spc="20" dirty="0">
                <a:latin typeface="Arial"/>
                <a:cs typeface="Arial"/>
              </a:rPr>
              <a:t>mao	</a:t>
            </a:r>
            <a:r>
              <a:rPr sz="1400" spc="10" dirty="0">
                <a:latin typeface="Arial"/>
                <a:cs typeface="Arial"/>
              </a:rPr>
              <a:t>chi-le  ‘cat’		‘ate’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84029" y="1897564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4029" y="1525898"/>
            <a:ext cx="1106170" cy="115570"/>
          </a:xfrm>
          <a:custGeom>
            <a:avLst/>
            <a:gdLst/>
            <a:ahLst/>
            <a:cxnLst/>
            <a:rect l="l" t="t" r="r" b="b"/>
            <a:pathLst>
              <a:path w="1106170" h="115569">
                <a:moveTo>
                  <a:pt x="553012" y="0"/>
                </a:moveTo>
                <a:lnTo>
                  <a:pt x="0" y="115326"/>
                </a:lnTo>
              </a:path>
              <a:path w="1106170" h="115569">
                <a:moveTo>
                  <a:pt x="553012" y="0"/>
                </a:moveTo>
                <a:lnTo>
                  <a:pt x="1106025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Cross-linguistic Phrase Structure Rules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Movement 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107950"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5" dirty="0"/>
              <a:t>跨语言的词类</a:t>
            </a:r>
            <a:endParaRPr spc="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47294" y="959139"/>
            <a:ext cx="3915511" cy="1356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pc="5" dirty="0"/>
              <a:t>跨语言研究发现，某些词在不同语言中所属的词类差异极大，例如，</a:t>
            </a:r>
            <a:endParaRPr lang="en-US" altLang="zh-CN" spc="5" dirty="0"/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lang="en-US" altLang="zh-CN" spc="5" dirty="0"/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pc="5" dirty="0"/>
              <a:t>在某些语言中形容词可以作名词</a:t>
            </a:r>
            <a:endParaRPr lang="en-US" altLang="zh-CN" spc="5" dirty="0"/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lang="en-US" altLang="zh-CN" spc="5" dirty="0"/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pc="5" dirty="0"/>
              <a:t>在另一些语言中形容词可以作动词</a:t>
            </a:r>
            <a:endParaRPr spc="10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Cross-linguistic Phrase Structure Rules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Movement 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474980"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汉语有形容词吗？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17966"/>
            <a:ext cx="3173095" cy="225542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汉语形容词的分布与名词的分布极其相似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Arial"/>
              <a:cs typeface="Arial"/>
            </a:endParaRPr>
          </a:p>
          <a:p>
            <a:pPr marL="12700" marR="1409065">
              <a:lnSpc>
                <a:spcPct val="99900"/>
              </a:lnSpc>
              <a:tabLst>
                <a:tab pos="751840" algn="l"/>
                <a:tab pos="1169670" algn="l"/>
              </a:tabLst>
            </a:pPr>
            <a:r>
              <a:rPr sz="1400" spc="10" dirty="0">
                <a:latin typeface="Arial"/>
                <a:cs typeface="Arial"/>
              </a:rPr>
              <a:t>meili	</a:t>
            </a:r>
            <a:r>
              <a:rPr sz="1400" spc="15" dirty="0">
                <a:latin typeface="Arial"/>
                <a:cs typeface="Arial"/>
              </a:rPr>
              <a:t>de	</a:t>
            </a:r>
            <a:r>
              <a:rPr sz="1400" spc="10" dirty="0">
                <a:latin typeface="Arial"/>
                <a:cs typeface="Arial"/>
              </a:rPr>
              <a:t>nvren  beautiful </a:t>
            </a:r>
            <a:r>
              <a:rPr sz="1150" spc="40" dirty="0">
                <a:latin typeface="Arial"/>
                <a:cs typeface="Arial"/>
              </a:rPr>
              <a:t>MOD </a:t>
            </a:r>
            <a:r>
              <a:rPr sz="1400" spc="15" dirty="0">
                <a:latin typeface="Arial"/>
                <a:cs typeface="Arial"/>
              </a:rPr>
              <a:t>woman  </a:t>
            </a:r>
            <a:r>
              <a:rPr sz="1400" spc="10" dirty="0">
                <a:latin typeface="Arial"/>
                <a:cs typeface="Arial"/>
              </a:rPr>
              <a:t>‘a beautiful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woman’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11835" algn="l"/>
              </a:tabLst>
            </a:pPr>
            <a:r>
              <a:rPr sz="1400" spc="10" dirty="0">
                <a:latin typeface="Arial"/>
                <a:cs typeface="Arial"/>
              </a:rPr>
              <a:t>wo </a:t>
            </a:r>
            <a:r>
              <a:rPr sz="1400" spc="15" dirty="0">
                <a:latin typeface="Arial"/>
                <a:cs typeface="Arial"/>
              </a:rPr>
              <a:t>de	diannao</a:t>
            </a:r>
            <a:endParaRPr sz="1400" dirty="0">
              <a:latin typeface="Arial"/>
              <a:cs typeface="Arial"/>
            </a:endParaRPr>
          </a:p>
          <a:p>
            <a:pPr marL="12700" marR="1692910">
              <a:lnSpc>
                <a:spcPts val="1660"/>
              </a:lnSpc>
              <a:spcBef>
                <a:spcPts val="90"/>
              </a:spcBef>
              <a:tabLst>
                <a:tab pos="298450" algn="l"/>
              </a:tabLst>
            </a:pPr>
            <a:r>
              <a:rPr sz="1400" spc="5" dirty="0">
                <a:latin typeface="Arial"/>
                <a:cs typeface="Arial"/>
              </a:rPr>
              <a:t>I	</a:t>
            </a:r>
            <a:r>
              <a:rPr sz="1150" spc="40" dirty="0">
                <a:latin typeface="Arial"/>
                <a:cs typeface="Arial"/>
              </a:rPr>
              <a:t>MOD </a:t>
            </a:r>
            <a:r>
              <a:rPr sz="1400" spc="15" dirty="0">
                <a:latin typeface="Arial"/>
                <a:cs typeface="Arial"/>
              </a:rPr>
              <a:t>computer  </a:t>
            </a:r>
            <a:r>
              <a:rPr sz="1400" spc="5" dirty="0">
                <a:latin typeface="Arial"/>
                <a:cs typeface="Arial"/>
              </a:rPr>
              <a:t>‘my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computer’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Cross-linguistic Phrase Structure Rules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Movement 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474980"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汉语有形容词吗？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021141"/>
            <a:ext cx="2712085" cy="17595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35"/>
              </a:spcBef>
              <a:tabLst>
                <a:tab pos="751840" algn="l"/>
                <a:tab pos="1521460" algn="l"/>
              </a:tabLst>
            </a:pPr>
            <a:r>
              <a:rPr sz="1400" spc="10" dirty="0">
                <a:latin typeface="Arial"/>
                <a:cs typeface="Arial"/>
              </a:rPr>
              <a:t>meili	shi </a:t>
            </a:r>
            <a:r>
              <a:rPr sz="1400" spc="15" dirty="0">
                <a:latin typeface="Arial"/>
                <a:cs typeface="Arial"/>
              </a:rPr>
              <a:t>xiang jishu-huo  </a:t>
            </a:r>
            <a:r>
              <a:rPr sz="1400" spc="10" dirty="0">
                <a:latin typeface="Arial"/>
                <a:cs typeface="Arial"/>
              </a:rPr>
              <a:t>beautiful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be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150" spc="30" dirty="0">
                <a:latin typeface="Arial"/>
                <a:cs typeface="Arial"/>
              </a:rPr>
              <a:t>CL	</a:t>
            </a:r>
            <a:r>
              <a:rPr sz="1400" spc="10" dirty="0">
                <a:latin typeface="Arial"/>
                <a:cs typeface="Arial"/>
              </a:rPr>
              <a:t>technical-job  </a:t>
            </a:r>
            <a:r>
              <a:rPr sz="1400" spc="-45" dirty="0">
                <a:latin typeface="Arial"/>
                <a:cs typeface="Arial"/>
              </a:rPr>
              <a:t>‘To </a:t>
            </a:r>
            <a:r>
              <a:rPr sz="1400" spc="15" dirty="0">
                <a:latin typeface="Arial"/>
                <a:cs typeface="Arial"/>
              </a:rPr>
              <a:t>be </a:t>
            </a:r>
            <a:r>
              <a:rPr sz="1400" spc="10" dirty="0">
                <a:latin typeface="Arial"/>
                <a:cs typeface="Arial"/>
              </a:rPr>
              <a:t>beautiful is </a:t>
            </a:r>
            <a:r>
              <a:rPr sz="1400" spc="15" dirty="0">
                <a:latin typeface="Arial"/>
                <a:cs typeface="Arial"/>
              </a:rPr>
              <a:t>a technical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job.’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2700" marR="716915">
              <a:lnSpc>
                <a:spcPct val="100800"/>
              </a:lnSpc>
              <a:spcBef>
                <a:spcPts val="1455"/>
              </a:spcBef>
              <a:tabLst>
                <a:tab pos="294005" algn="l"/>
                <a:tab pos="1196975" algn="l"/>
              </a:tabLst>
            </a:pPr>
            <a:r>
              <a:rPr sz="1400" spc="5" dirty="0">
                <a:latin typeface="Arial"/>
                <a:cs typeface="Arial"/>
              </a:rPr>
              <a:t>w</a:t>
            </a:r>
            <a:r>
              <a:rPr sz="1400" spc="1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shi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yi-ge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15" dirty="0">
                <a:latin typeface="Arial"/>
                <a:cs typeface="Arial"/>
              </a:rPr>
              <a:t>xuesheng   </a:t>
            </a:r>
            <a:r>
              <a:rPr sz="1400" spc="5" dirty="0">
                <a:latin typeface="Arial"/>
                <a:cs typeface="Arial"/>
              </a:rPr>
              <a:t>I	</a:t>
            </a:r>
            <a:r>
              <a:rPr sz="1400" spc="15" dirty="0">
                <a:latin typeface="Arial"/>
                <a:cs typeface="Arial"/>
              </a:rPr>
              <a:t>be </a:t>
            </a:r>
            <a:r>
              <a:rPr sz="1400" spc="25" dirty="0">
                <a:latin typeface="Arial"/>
                <a:cs typeface="Arial"/>
              </a:rPr>
              <a:t>one-</a:t>
            </a:r>
            <a:r>
              <a:rPr sz="1150" spc="25" dirty="0">
                <a:latin typeface="Arial"/>
                <a:cs typeface="Arial"/>
              </a:rPr>
              <a:t>CL</a:t>
            </a:r>
            <a:r>
              <a:rPr sz="1150" spc="-9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student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spc="5" dirty="0">
                <a:latin typeface="Arial"/>
                <a:cs typeface="Arial"/>
              </a:rPr>
              <a:t>‘I </a:t>
            </a:r>
            <a:r>
              <a:rPr sz="1400" spc="20" dirty="0">
                <a:latin typeface="Arial"/>
                <a:cs typeface="Arial"/>
              </a:rPr>
              <a:t>am </a:t>
            </a:r>
            <a:r>
              <a:rPr sz="1400" spc="1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student.’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Cross-linguistic Phrase Structure Rules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Movement 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en-US" altLang="zh-CN" spc="5" dirty="0"/>
              <a:t>PSR</a:t>
            </a:r>
            <a:r>
              <a:rPr lang="zh-CN" altLang="en-US" spc="5" dirty="0"/>
              <a:t>由什么构成？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772779"/>
            <a:ext cx="3430270" cy="21498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英语句子都需要一个显性主语（</a:t>
            </a:r>
            <a:r>
              <a:rPr sz="1400" spc="10" dirty="0">
                <a:latin typeface="Arial"/>
                <a:cs typeface="Arial"/>
              </a:rPr>
              <a:t>overt subject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400" dirty="0">
                <a:latin typeface="Arial"/>
                <a:cs typeface="Arial"/>
              </a:rPr>
              <a:t>We </a:t>
            </a:r>
            <a:r>
              <a:rPr sz="1400" spc="-5" dirty="0">
                <a:latin typeface="Arial"/>
                <a:cs typeface="Arial"/>
              </a:rPr>
              <a:t>go.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*go.</a:t>
            </a:r>
          </a:p>
          <a:p>
            <a:pPr marL="12700" marR="90170">
              <a:lnSpc>
                <a:spcPct val="100800"/>
              </a:lnSpc>
              <a:spcBef>
                <a:spcPts val="1570"/>
              </a:spcBef>
            </a:pPr>
            <a:r>
              <a:rPr lang="zh-CN" altLang="en-US" sz="1400" spc="15" dirty="0">
                <a:latin typeface="Arial"/>
                <a:cs typeface="Arial"/>
              </a:rPr>
              <a:t>西班牙语允许作为主语的代词脱落（</a:t>
            </a:r>
            <a:r>
              <a:rPr sz="1400" spc="15" dirty="0">
                <a:latin typeface="Arial"/>
                <a:cs typeface="Arial"/>
              </a:rPr>
              <a:t>drop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2393950" algn="l"/>
              </a:tabLst>
            </a:pPr>
            <a:r>
              <a:rPr sz="1400" spc="5" dirty="0">
                <a:latin typeface="Arial"/>
                <a:cs typeface="Arial"/>
              </a:rPr>
              <a:t>Estoy	</a:t>
            </a:r>
            <a:r>
              <a:rPr sz="1400" spc="10" dirty="0">
                <a:latin typeface="Arial"/>
                <a:cs typeface="Arial"/>
              </a:rPr>
              <a:t>mui</a:t>
            </a:r>
            <a:r>
              <a:rPr sz="1400" spc="40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bien</a:t>
            </a:r>
            <a:endParaRPr sz="1400" dirty="0">
              <a:latin typeface="Arial"/>
              <a:cs typeface="Arial"/>
            </a:endParaRPr>
          </a:p>
          <a:p>
            <a:pPr marL="12700" marR="226060">
              <a:lnSpc>
                <a:spcPts val="1660"/>
              </a:lnSpc>
              <a:spcBef>
                <a:spcPts val="85"/>
              </a:spcBef>
            </a:pPr>
            <a:r>
              <a:rPr sz="1400" spc="45" dirty="0">
                <a:latin typeface="Arial"/>
                <a:cs typeface="Arial"/>
              </a:rPr>
              <a:t>be.1</a:t>
            </a:r>
            <a:r>
              <a:rPr sz="1150" spc="45" dirty="0">
                <a:latin typeface="Arial"/>
                <a:cs typeface="Arial"/>
              </a:rPr>
              <a:t>SG</a:t>
            </a:r>
            <a:r>
              <a:rPr sz="1400" spc="45" dirty="0">
                <a:latin typeface="Arial"/>
                <a:cs typeface="Arial"/>
              </a:rPr>
              <a:t>.</a:t>
            </a:r>
            <a:r>
              <a:rPr sz="1150" spc="45" dirty="0">
                <a:latin typeface="Arial"/>
                <a:cs typeface="Arial"/>
              </a:rPr>
              <a:t>PRESENT</a:t>
            </a:r>
            <a:r>
              <a:rPr sz="1400" spc="45" dirty="0">
                <a:latin typeface="Arial"/>
                <a:cs typeface="Arial"/>
              </a:rPr>
              <a:t>.</a:t>
            </a:r>
            <a:r>
              <a:rPr sz="1150" spc="45" dirty="0">
                <a:latin typeface="Arial"/>
                <a:cs typeface="Arial"/>
              </a:rPr>
              <a:t>INDICATIVE </a:t>
            </a:r>
            <a:r>
              <a:rPr sz="1400" spc="15" dirty="0">
                <a:latin typeface="Arial"/>
                <a:cs typeface="Arial"/>
              </a:rPr>
              <a:t>very good  </a:t>
            </a:r>
            <a:r>
              <a:rPr sz="1400" spc="5" dirty="0">
                <a:latin typeface="Arial"/>
                <a:cs typeface="Arial"/>
              </a:rPr>
              <a:t>‘I </a:t>
            </a:r>
            <a:r>
              <a:rPr sz="1400" spc="20" dirty="0">
                <a:latin typeface="Arial"/>
                <a:cs typeface="Arial"/>
              </a:rPr>
              <a:t>am </a:t>
            </a:r>
            <a:r>
              <a:rPr sz="1400" spc="15" dirty="0">
                <a:latin typeface="Arial"/>
                <a:cs typeface="Arial"/>
              </a:rPr>
              <a:t>very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well.’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Cross-linguistic Phrase Structure Rules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Movement 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2573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1400" spc="20" dirty="0"/>
              <a:t>确定其他语言的短语结构规则</a:t>
            </a:r>
            <a:endParaRPr sz="1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928" y="1341351"/>
            <a:ext cx="176755" cy="176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8500" y="136182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928" y="1802628"/>
            <a:ext cx="176755" cy="17675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98500" y="182310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2071471"/>
            <a:ext cx="81381" cy="813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3020" y="2248611"/>
            <a:ext cx="81381" cy="813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04100" y="1296769"/>
            <a:ext cx="3109595" cy="11020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29210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首先确定语素所属的词类</a:t>
            </a:r>
            <a:endParaRPr lang="en-US" altLang="zh-CN" sz="1400" spc="20" dirty="0">
              <a:latin typeface="Arial"/>
              <a:cs typeface="Arial"/>
            </a:endParaRPr>
          </a:p>
          <a:p>
            <a:pPr marL="12700" marR="292100">
              <a:lnSpc>
                <a:spcPct val="100800"/>
              </a:lnSpc>
              <a:spcBef>
                <a:spcPts val="120"/>
              </a:spcBef>
            </a:pP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lang="zh-CN" altLang="en-US" sz="1400" spc="20" dirty="0">
                <a:latin typeface="Arial"/>
                <a:cs typeface="Arial"/>
              </a:rPr>
              <a:t>其次确定短语结构规则</a:t>
            </a:r>
            <a:endParaRPr sz="1400" dirty="0">
              <a:latin typeface="Arial"/>
              <a:cs typeface="Arial"/>
            </a:endParaRPr>
          </a:p>
          <a:p>
            <a:pPr marL="368935" marR="328930">
              <a:lnSpc>
                <a:spcPts val="1390"/>
              </a:lnSpc>
              <a:spcBef>
                <a:spcPts val="200"/>
              </a:spcBef>
            </a:pPr>
            <a:r>
              <a:rPr lang="zh-CN" altLang="en-US" sz="1200" spc="-5" dirty="0">
                <a:latin typeface="Arial"/>
                <a:cs typeface="Arial"/>
              </a:rPr>
              <a:t>左中心、右中心或兼而有之？          </a:t>
            </a:r>
            <a:r>
              <a:rPr sz="1200" spc="-10" dirty="0">
                <a:latin typeface="Arial"/>
                <a:cs typeface="Arial"/>
              </a:rPr>
              <a:t>  </a:t>
            </a:r>
            <a:r>
              <a:rPr lang="en-US" sz="1200" spc="-10" dirty="0">
                <a:latin typeface="Arial"/>
                <a:cs typeface="Arial"/>
              </a:rPr>
              <a:t>    </a:t>
            </a:r>
            <a:r>
              <a:rPr lang="zh-CN" altLang="en-US" sz="1200" spc="-10" dirty="0">
                <a:latin typeface="Arial"/>
                <a:cs typeface="Arial"/>
              </a:rPr>
              <a:t>哪些构成要素是可有可无的？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Cross-linguistic Phrase Structure Rules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Movement 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-5" dirty="0">
                <a:solidFill>
                  <a:srgbClr val="04064C"/>
                </a:solidFill>
                <a:latin typeface="Arial"/>
                <a:cs typeface="Arial"/>
              </a:rPr>
              <a:t>练习</a:t>
            </a:r>
            <a:r>
              <a:rPr sz="2050" dirty="0">
                <a:solidFill>
                  <a:srgbClr val="04064C"/>
                </a:solidFill>
                <a:latin typeface="Arial"/>
                <a:cs typeface="Arial"/>
              </a:rPr>
              <a:t>I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612834"/>
            <a:ext cx="515815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-5" dirty="0">
                <a:latin typeface="Arial"/>
                <a:cs typeface="Arial"/>
              </a:rPr>
              <a:t>我们来看看希卡利亚纳语的语料（</a:t>
            </a:r>
            <a:r>
              <a:rPr sz="1400" spc="15" dirty="0" err="1">
                <a:latin typeface="Arial"/>
                <a:cs typeface="Arial"/>
              </a:rPr>
              <a:t>Hixkaryana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Cross-linguistic Phrase Structure Rules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Movement 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1089025">
              <a:lnSpc>
                <a:spcPct val="100000"/>
              </a:lnSpc>
              <a:spcBef>
                <a:spcPts val="210"/>
              </a:spcBef>
            </a:pPr>
            <a:r>
              <a:rPr lang="zh-CN" altLang="en-US" spc="10" dirty="0"/>
              <a:t>希卡利亚纳语的</a:t>
            </a:r>
            <a:r>
              <a:rPr spc="10" dirty="0"/>
              <a:t>PSR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924544"/>
            <a:ext cx="3720465" cy="17343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  <a:buAutoNum type="arabicPeriod"/>
              <a:tabLst>
                <a:tab pos="227329" algn="l"/>
              </a:tabLst>
            </a:pPr>
            <a:r>
              <a:rPr lang="zh-CN" altLang="en-US" sz="1400" spc="-45" dirty="0">
                <a:latin typeface="Arial"/>
                <a:cs typeface="Arial"/>
              </a:rPr>
              <a:t>对的，“</a:t>
            </a:r>
            <a:r>
              <a:rPr lang="en-US" altLang="zh-CN" sz="1400" spc="-45" dirty="0">
                <a:latin typeface="Arial"/>
                <a:cs typeface="Arial"/>
              </a:rPr>
              <a:t>all</a:t>
            </a:r>
            <a:r>
              <a:rPr lang="zh-CN" altLang="en-US" sz="1400" spc="-45" dirty="0">
                <a:latin typeface="Arial"/>
                <a:cs typeface="Arial"/>
              </a:rPr>
              <a:t>”是限定词，出现在名词的右边</a:t>
            </a:r>
            <a:endParaRPr sz="1400" dirty="0">
              <a:latin typeface="Arial"/>
              <a:cs typeface="Arial"/>
            </a:endParaRPr>
          </a:p>
          <a:p>
            <a:pPr marL="12700" marR="2836545">
              <a:lnSpc>
                <a:spcPct val="100800"/>
              </a:lnSpc>
              <a:buAutoNum type="arabicPeriod"/>
              <a:tabLst>
                <a:tab pos="227329" algn="l"/>
              </a:tabLst>
            </a:pPr>
            <a:r>
              <a:rPr sz="1400" spc="20" dirty="0">
                <a:latin typeface="Arial"/>
                <a:cs typeface="Arial"/>
              </a:rPr>
              <a:t>AP </a:t>
            </a:r>
            <a:r>
              <a:rPr sz="1400" i="1" spc="165" dirty="0">
                <a:latin typeface="Calibri"/>
                <a:cs typeface="Calibri"/>
              </a:rPr>
              <a:t>→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spc="20" dirty="0">
                <a:latin typeface="Arial"/>
                <a:cs typeface="Arial"/>
              </a:rPr>
              <a:t>A  N </a:t>
            </a:r>
            <a:r>
              <a:rPr sz="1400" i="1" spc="165" dirty="0">
                <a:latin typeface="Calibri"/>
                <a:cs typeface="Calibri"/>
              </a:rPr>
              <a:t>→ </a:t>
            </a:r>
            <a:r>
              <a:rPr sz="1400" spc="20" dirty="0">
                <a:latin typeface="Arial"/>
                <a:cs typeface="Arial"/>
              </a:rPr>
              <a:t>N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AP</a:t>
            </a:r>
            <a:endParaRPr sz="1400" dirty="0">
              <a:latin typeface="Arial"/>
              <a:cs typeface="Arial"/>
            </a:endParaRPr>
          </a:p>
          <a:p>
            <a:pPr marL="227329" indent="-21462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27329" algn="l"/>
              </a:tabLst>
            </a:pPr>
            <a:r>
              <a:rPr sz="1400" spc="20" dirty="0">
                <a:latin typeface="Arial"/>
                <a:cs typeface="Arial"/>
              </a:rPr>
              <a:t>NP </a:t>
            </a:r>
            <a:r>
              <a:rPr sz="1400" i="1" spc="165" dirty="0">
                <a:latin typeface="Calibri"/>
                <a:cs typeface="Calibri"/>
              </a:rPr>
              <a:t>→ </a:t>
            </a:r>
            <a:r>
              <a:rPr sz="1400" spc="20" dirty="0">
                <a:latin typeface="Arial"/>
                <a:cs typeface="Arial"/>
              </a:rPr>
              <a:t>N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D</a:t>
            </a:r>
            <a:endParaRPr sz="1400" dirty="0">
              <a:latin typeface="Arial"/>
              <a:cs typeface="Arial"/>
            </a:endParaRPr>
          </a:p>
          <a:p>
            <a:pPr marL="227329" indent="-214629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227329" algn="l"/>
              </a:tabLst>
            </a:pPr>
            <a:r>
              <a:rPr sz="1400" spc="20" dirty="0">
                <a:latin typeface="Arial"/>
                <a:cs typeface="Arial"/>
              </a:rPr>
              <a:t>VP </a:t>
            </a:r>
            <a:r>
              <a:rPr sz="1400" i="1" spc="165" dirty="0">
                <a:latin typeface="Calibri"/>
                <a:cs typeface="Calibri"/>
              </a:rPr>
              <a:t>→ </a:t>
            </a:r>
            <a:r>
              <a:rPr sz="1400" spc="20" dirty="0">
                <a:latin typeface="Arial"/>
                <a:cs typeface="Arial"/>
              </a:rPr>
              <a:t>NP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V</a:t>
            </a:r>
            <a:endParaRPr sz="1400" dirty="0">
              <a:latin typeface="Arial"/>
              <a:cs typeface="Arial"/>
            </a:endParaRPr>
          </a:p>
          <a:p>
            <a:pPr marL="227329" indent="-21462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27329" algn="l"/>
              </a:tabLst>
            </a:pPr>
            <a:r>
              <a:rPr sz="1400" spc="20" dirty="0">
                <a:latin typeface="Arial"/>
                <a:cs typeface="Arial"/>
              </a:rPr>
              <a:t>S </a:t>
            </a:r>
            <a:r>
              <a:rPr sz="1400" i="1" spc="165" dirty="0">
                <a:latin typeface="Calibri"/>
                <a:cs typeface="Calibri"/>
              </a:rPr>
              <a:t>→ </a:t>
            </a:r>
            <a:r>
              <a:rPr sz="1400" spc="20" dirty="0">
                <a:latin typeface="Arial"/>
                <a:cs typeface="Arial"/>
              </a:rPr>
              <a:t>VP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NP</a:t>
            </a:r>
            <a:endParaRPr sz="1400" dirty="0">
              <a:latin typeface="Arial"/>
              <a:cs typeface="Arial"/>
            </a:endParaRPr>
          </a:p>
          <a:p>
            <a:pPr marL="12700" marR="94615">
              <a:lnSpc>
                <a:spcPct val="100800"/>
              </a:lnSpc>
              <a:buAutoNum type="arabicPeriod"/>
              <a:tabLst>
                <a:tab pos="227329" algn="l"/>
              </a:tabLst>
            </a:pPr>
            <a:r>
              <a:rPr lang="zh-CN" altLang="en-US" sz="1400" spc="-10" dirty="0">
                <a:latin typeface="Arial"/>
                <a:cs typeface="Arial"/>
              </a:rPr>
              <a:t>这是动词短语，因为它和作为主语的名词短语共同构成了一个句子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Cross-linguistic Phrase Structure Rules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Movement 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en-US" altLang="zh-CN" spc="-55" dirty="0"/>
              <a:t>a</a:t>
            </a:r>
            <a:r>
              <a:rPr lang="zh-CN" altLang="en-US" spc="-55" dirty="0"/>
              <a:t>的树状图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1833295" y="1181554"/>
            <a:ext cx="1473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43416" y="1815101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5854" y="1556962"/>
            <a:ext cx="268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VP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9920" y="1556941"/>
            <a:ext cx="1882139" cy="838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213995" algn="r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  <a:p>
            <a:pPr marR="274320" algn="r">
              <a:lnSpc>
                <a:spcPct val="100000"/>
              </a:lnSpc>
              <a:spcBef>
                <a:spcPts val="1305"/>
              </a:spcBef>
              <a:tabLst>
                <a:tab pos="996315" algn="l"/>
              </a:tabLst>
            </a:pPr>
            <a:r>
              <a:rPr sz="1400" spc="20" dirty="0">
                <a:latin typeface="Arial"/>
                <a:cs typeface="Arial"/>
              </a:rPr>
              <a:t>V	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1197610" algn="l"/>
              </a:tabLst>
            </a:pPr>
            <a:r>
              <a:rPr sz="1400" spc="10" dirty="0">
                <a:latin typeface="Arial"/>
                <a:cs typeface="Arial"/>
              </a:rPr>
              <a:t>yonyhoryeno	</a:t>
            </a:r>
            <a:r>
              <a:rPr sz="1400" spc="5" dirty="0">
                <a:latin typeface="Arial"/>
                <a:cs typeface="Arial"/>
              </a:rPr>
              <a:t>biyekom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015" y="1936557"/>
            <a:ext cx="581025" cy="838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5"/>
              </a:spcBef>
            </a:pPr>
            <a:r>
              <a:rPr sz="1400" spc="2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spc="15" dirty="0">
                <a:latin typeface="Arial"/>
                <a:cs typeface="Arial"/>
              </a:rPr>
              <a:t>kuraha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8287" y="2194718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8281" y="1815123"/>
            <a:ext cx="943610" cy="123825"/>
          </a:xfrm>
          <a:custGeom>
            <a:avLst/>
            <a:gdLst/>
            <a:ahLst/>
            <a:cxnLst/>
            <a:rect l="l" t="t" r="r" b="b"/>
            <a:pathLst>
              <a:path w="943610" h="123825">
                <a:moveTo>
                  <a:pt x="471799" y="0"/>
                </a:moveTo>
                <a:lnTo>
                  <a:pt x="0" y="123252"/>
                </a:lnTo>
              </a:path>
              <a:path w="943610" h="123825">
                <a:moveTo>
                  <a:pt x="471799" y="0"/>
                </a:moveTo>
                <a:lnTo>
                  <a:pt x="943599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0083" y="1443450"/>
            <a:ext cx="1473835" cy="115570"/>
          </a:xfrm>
          <a:custGeom>
            <a:avLst/>
            <a:gdLst/>
            <a:ahLst/>
            <a:cxnLst/>
            <a:rect l="l" t="t" r="r" b="b"/>
            <a:pathLst>
              <a:path w="1473835" h="115569">
                <a:moveTo>
                  <a:pt x="736669" y="0"/>
                </a:moveTo>
                <a:lnTo>
                  <a:pt x="0" y="115326"/>
                </a:lnTo>
              </a:path>
              <a:path w="1473835" h="115569">
                <a:moveTo>
                  <a:pt x="736669" y="0"/>
                </a:moveTo>
                <a:lnTo>
                  <a:pt x="1473339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Movement 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回顾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297927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1958975"/>
            <a:ext cx="101003" cy="1010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6592" y="2568575"/>
            <a:ext cx="101003" cy="1010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0050" y="817870"/>
            <a:ext cx="3665854" cy="1920013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zh-CN" altLang="en-US" sz="1400" spc="15" dirty="0">
                <a:latin typeface="Arial"/>
                <a:cs typeface="Arial"/>
              </a:rPr>
              <a:t>上节课，我们学了</a:t>
            </a:r>
            <a:endParaRPr sz="1400" dirty="0">
              <a:latin typeface="Arial"/>
              <a:cs typeface="Arial"/>
            </a:endParaRPr>
          </a:p>
          <a:p>
            <a:pPr marL="368935" marR="5080">
              <a:lnSpc>
                <a:spcPct val="100800"/>
              </a:lnSpc>
              <a:spcBef>
                <a:spcPts val="695"/>
              </a:spcBef>
            </a:pPr>
            <a:r>
              <a:rPr lang="zh-CN" altLang="en-US" sz="1400" spc="15" dirty="0">
                <a:latin typeface="Arial"/>
                <a:cs typeface="Arial"/>
              </a:rPr>
              <a:t>句法范畴（词类）</a:t>
            </a:r>
            <a:r>
              <a:rPr lang="en-US" altLang="zh-CN" sz="1400" spc="15" dirty="0">
                <a:latin typeface="Arial"/>
                <a:cs typeface="Arial"/>
              </a:rPr>
              <a:t>vs</a:t>
            </a:r>
            <a:r>
              <a:rPr lang="zh-CN" altLang="en-US" sz="1400" spc="15" dirty="0">
                <a:latin typeface="Arial"/>
                <a:cs typeface="Arial"/>
              </a:rPr>
              <a:t>语法关系</a:t>
            </a:r>
            <a:r>
              <a:rPr lang="en-US" sz="1400" spc="15" dirty="0">
                <a:latin typeface="Arial"/>
                <a:cs typeface="Arial"/>
              </a:rPr>
              <a:t>                     </a:t>
            </a:r>
            <a:r>
              <a:rPr lang="zh-CN" altLang="en-US" sz="1400" spc="15" dirty="0">
                <a:latin typeface="Arial"/>
                <a:cs typeface="Arial"/>
              </a:rPr>
              <a:t>                   </a:t>
            </a:r>
            <a:r>
              <a:rPr lang="en-US" sz="1400" spc="15" dirty="0">
                <a:latin typeface="Arial"/>
                <a:cs typeface="Arial"/>
              </a:rPr>
              <a:t>                 </a:t>
            </a:r>
          </a:p>
          <a:p>
            <a:pPr marL="368935" marR="5080">
              <a:lnSpc>
                <a:spcPct val="100800"/>
              </a:lnSpc>
              <a:spcBef>
                <a:spcPts val="695"/>
              </a:spcBef>
            </a:pPr>
            <a:endParaRPr sz="25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</a:pPr>
            <a:r>
              <a:rPr lang="zh-CN" altLang="en-US" sz="1400" spc="15" dirty="0">
                <a:latin typeface="Arial"/>
                <a:cs typeface="Arial"/>
              </a:rPr>
              <a:t>组构成分测试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</a:pPr>
            <a:r>
              <a:rPr lang="zh-CN" altLang="en-US" sz="1400" spc="20" dirty="0">
                <a:latin typeface="Arial"/>
                <a:cs typeface="Arial"/>
              </a:rPr>
              <a:t>短语结构规则（</a:t>
            </a:r>
            <a:r>
              <a:rPr sz="1400" spc="20" dirty="0">
                <a:latin typeface="Arial"/>
                <a:cs typeface="Arial"/>
              </a:rPr>
              <a:t>PSR</a:t>
            </a:r>
            <a:r>
              <a:rPr lang="zh-CN" altLang="en-US" sz="1400" spc="20" dirty="0">
                <a:latin typeface="Arial"/>
                <a:cs typeface="Arial"/>
              </a:rPr>
              <a:t>）与英语的树状图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Cross-linguistic Phrase Structure Rules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Movement 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en-US" altLang="zh-CN" spc="5" dirty="0"/>
              <a:t>c</a:t>
            </a:r>
            <a:r>
              <a:rPr lang="zh-CN" altLang="en-US" spc="5" dirty="0"/>
              <a:t>的树状图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2327859" y="877897"/>
            <a:ext cx="1473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36125" y="1511432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2272" y="1253313"/>
            <a:ext cx="268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VP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9200" y="1253284"/>
            <a:ext cx="1352550" cy="838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80975" algn="r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  <a:p>
            <a:pPr marR="241935" algn="r">
              <a:lnSpc>
                <a:spcPct val="100000"/>
              </a:lnSpc>
              <a:spcBef>
                <a:spcPts val="1305"/>
              </a:spcBef>
              <a:tabLst>
                <a:tab pos="731520" algn="l"/>
              </a:tabLst>
            </a:pPr>
            <a:r>
              <a:rPr sz="1400" spc="20" dirty="0">
                <a:latin typeface="Arial"/>
                <a:cs typeface="Arial"/>
              </a:rPr>
              <a:t>V	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734060" algn="l"/>
              </a:tabLst>
            </a:pPr>
            <a:r>
              <a:rPr sz="1400" spc="-15" dirty="0">
                <a:latin typeface="Arial"/>
                <a:cs typeface="Arial"/>
              </a:rPr>
              <a:t>y</a:t>
            </a:r>
            <a:r>
              <a:rPr sz="1400" spc="15" dirty="0">
                <a:latin typeface="Arial"/>
                <a:cs typeface="Arial"/>
              </a:rPr>
              <a:t>on</a:t>
            </a:r>
            <a:r>
              <a:rPr sz="1400" spc="-30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y</a:t>
            </a:r>
            <a:r>
              <a:rPr sz="1400" spc="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20" dirty="0">
                <a:latin typeface="Arial"/>
                <a:cs typeface="Arial"/>
              </a:rPr>
              <a:t>kama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1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4526" y="1632903"/>
            <a:ext cx="278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0604" y="2012480"/>
            <a:ext cx="467359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D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400" spc="10" dirty="0">
                <a:latin typeface="Arial"/>
                <a:cs typeface="Arial"/>
              </a:rPr>
              <a:t>komo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73941" y="2650240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7987" y="2012502"/>
            <a:ext cx="881380" cy="12185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  <a:spcBef>
                <a:spcPts val="1305"/>
              </a:spcBef>
              <a:tabLst>
                <a:tab pos="450215" algn="l"/>
              </a:tabLst>
            </a:pPr>
            <a:r>
              <a:rPr sz="1400" spc="20" dirty="0">
                <a:latin typeface="Arial"/>
                <a:cs typeface="Arial"/>
              </a:rPr>
              <a:t>N	AP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485"/>
              </a:lnSpc>
              <a:spcBef>
                <a:spcPts val="15"/>
              </a:spcBef>
            </a:pPr>
            <a:r>
              <a:rPr sz="1400" spc="10" dirty="0">
                <a:latin typeface="Arial"/>
                <a:cs typeface="Arial"/>
              </a:rPr>
              <a:t>toto</a:t>
            </a:r>
            <a:endParaRPr sz="1400">
              <a:latin typeface="Arial"/>
              <a:cs typeface="Arial"/>
            </a:endParaRPr>
          </a:p>
          <a:p>
            <a:pPr marL="450215" algn="ctr">
              <a:lnSpc>
                <a:spcPts val="1485"/>
              </a:lnSpc>
            </a:pPr>
            <a:r>
              <a:rPr sz="1400" spc="2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450215" algn="ctr">
              <a:lnSpc>
                <a:spcPct val="100000"/>
              </a:lnSpc>
              <a:spcBef>
                <a:spcPts val="15"/>
              </a:spcBef>
            </a:pPr>
            <a:r>
              <a:rPr sz="1400" spc="15" dirty="0">
                <a:latin typeface="Arial"/>
                <a:cs typeface="Arial"/>
              </a:rPr>
              <a:t>heno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2637" y="2270662"/>
            <a:ext cx="501650" cy="123825"/>
          </a:xfrm>
          <a:custGeom>
            <a:avLst/>
            <a:gdLst/>
            <a:ahLst/>
            <a:cxnLst/>
            <a:rect l="l" t="t" r="r" b="b"/>
            <a:pathLst>
              <a:path w="501650" h="123825">
                <a:moveTo>
                  <a:pt x="250656" y="0"/>
                </a:moveTo>
                <a:lnTo>
                  <a:pt x="0" y="123252"/>
                </a:lnTo>
              </a:path>
              <a:path w="501650" h="123825">
                <a:moveTo>
                  <a:pt x="250656" y="0"/>
                </a:moveTo>
                <a:lnTo>
                  <a:pt x="501312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290" y="1891064"/>
            <a:ext cx="821055" cy="123825"/>
          </a:xfrm>
          <a:custGeom>
            <a:avLst/>
            <a:gdLst/>
            <a:ahLst/>
            <a:cxnLst/>
            <a:rect l="l" t="t" r="r" b="b"/>
            <a:pathLst>
              <a:path w="821055" h="123825">
                <a:moveTo>
                  <a:pt x="410466" y="0"/>
                </a:moveTo>
                <a:lnTo>
                  <a:pt x="0" y="123252"/>
                </a:lnTo>
              </a:path>
              <a:path w="821055" h="123825">
                <a:moveTo>
                  <a:pt x="410466" y="0"/>
                </a:moveTo>
                <a:lnTo>
                  <a:pt x="820932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33765" y="1511461"/>
            <a:ext cx="1065530" cy="123825"/>
          </a:xfrm>
          <a:custGeom>
            <a:avLst/>
            <a:gdLst/>
            <a:ahLst/>
            <a:cxnLst/>
            <a:rect l="l" t="t" r="r" b="b"/>
            <a:pathLst>
              <a:path w="1065530" h="123825">
                <a:moveTo>
                  <a:pt x="532733" y="0"/>
                </a:moveTo>
                <a:lnTo>
                  <a:pt x="0" y="123252"/>
                </a:lnTo>
              </a:path>
              <a:path w="1065530" h="123825">
                <a:moveTo>
                  <a:pt x="532733" y="0"/>
                </a:moveTo>
                <a:lnTo>
                  <a:pt x="1065466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66500" y="1139780"/>
            <a:ext cx="1270000" cy="115570"/>
          </a:xfrm>
          <a:custGeom>
            <a:avLst/>
            <a:gdLst/>
            <a:ahLst/>
            <a:cxnLst/>
            <a:rect l="l" t="t" r="r" b="b"/>
            <a:pathLst>
              <a:path w="1270000" h="115569">
                <a:moveTo>
                  <a:pt x="634815" y="0"/>
                </a:moveTo>
                <a:lnTo>
                  <a:pt x="0" y="115326"/>
                </a:lnTo>
              </a:path>
              <a:path w="1270000" h="115569">
                <a:moveTo>
                  <a:pt x="634815" y="0"/>
                </a:moveTo>
                <a:lnTo>
                  <a:pt x="1269630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Movement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1180465" algn="l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 有</a:t>
            </a:r>
            <a:r>
              <a:rPr spc="10" dirty="0"/>
              <a:t>PSR</a:t>
            </a:r>
            <a:r>
              <a:rPr lang="zh-CN" altLang="en-US" spc="10" dirty="0"/>
              <a:t>就够了吗</a:t>
            </a:r>
            <a:r>
              <a:rPr lang="zh-CN" altLang="en-US" spc="-15" dirty="0"/>
              <a:t>？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730603"/>
            <a:ext cx="3906520" cy="20890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借助基本的</a:t>
            </a:r>
            <a:r>
              <a:rPr lang="en-US" altLang="zh-CN" sz="1400" spc="15" dirty="0">
                <a:latin typeface="Arial"/>
                <a:cs typeface="Arial"/>
              </a:rPr>
              <a:t>PSR</a:t>
            </a:r>
            <a:r>
              <a:rPr lang="zh-CN" altLang="en-US" sz="1400" spc="15" dirty="0">
                <a:latin typeface="Arial"/>
                <a:cs typeface="Arial"/>
              </a:rPr>
              <a:t>，我们可以生成诸如（</a:t>
            </a:r>
            <a:r>
              <a:rPr lang="en-US" altLang="zh-CN" sz="1400" spc="15" dirty="0">
                <a:latin typeface="Arial"/>
                <a:cs typeface="Arial"/>
              </a:rPr>
              <a:t>1</a:t>
            </a:r>
            <a:r>
              <a:rPr lang="zh-CN" altLang="en-US" sz="1400" spc="15" dirty="0">
                <a:latin typeface="Arial"/>
                <a:cs typeface="Arial"/>
              </a:rPr>
              <a:t>）的陈述句，但对于（</a:t>
            </a:r>
            <a:r>
              <a:rPr lang="en-US" altLang="zh-CN" sz="1400" spc="15" dirty="0">
                <a:latin typeface="Arial"/>
                <a:cs typeface="Arial"/>
              </a:rPr>
              <a:t>2</a:t>
            </a:r>
            <a:r>
              <a:rPr lang="zh-CN" altLang="en-US" sz="1400" spc="15" dirty="0">
                <a:latin typeface="Arial"/>
                <a:cs typeface="Arial"/>
              </a:rPr>
              <a:t>）或（</a:t>
            </a:r>
            <a:r>
              <a:rPr lang="en-US" altLang="zh-CN" sz="1400" spc="15" dirty="0">
                <a:latin typeface="Arial"/>
                <a:cs typeface="Arial"/>
              </a:rPr>
              <a:t>3</a:t>
            </a:r>
            <a:r>
              <a:rPr lang="zh-CN" altLang="en-US" sz="1400" spc="15" dirty="0">
                <a:latin typeface="Arial"/>
                <a:cs typeface="Arial"/>
              </a:rPr>
              <a:t>）这些句子呢？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Arial"/>
              <a:cs typeface="Arial"/>
            </a:endParaRPr>
          </a:p>
          <a:p>
            <a:pPr marL="573405" indent="-561340">
              <a:lnSpc>
                <a:spcPct val="100000"/>
              </a:lnSpc>
              <a:buAutoNum type="arabicParenBoth"/>
              <a:tabLst>
                <a:tab pos="573405" algn="l"/>
                <a:tab pos="574040" algn="l"/>
              </a:tabLst>
            </a:pPr>
            <a:r>
              <a:rPr sz="1400" spc="15" dirty="0">
                <a:latin typeface="Arial"/>
                <a:cs typeface="Arial"/>
              </a:rPr>
              <a:t>The woman read 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novel.</a:t>
            </a:r>
          </a:p>
          <a:p>
            <a:pPr marL="573405" indent="-561340">
              <a:lnSpc>
                <a:spcPct val="100000"/>
              </a:lnSpc>
              <a:spcBef>
                <a:spcPts val="560"/>
              </a:spcBef>
              <a:buAutoNum type="arabicParenBoth"/>
              <a:tabLst>
                <a:tab pos="573405" algn="l"/>
                <a:tab pos="574040" algn="l"/>
              </a:tabLst>
            </a:pPr>
            <a:r>
              <a:rPr sz="1400" spc="15" dirty="0">
                <a:latin typeface="Arial"/>
                <a:cs typeface="Arial"/>
              </a:rPr>
              <a:t>Did he </a:t>
            </a:r>
            <a:r>
              <a:rPr sz="1400" spc="20" dirty="0">
                <a:latin typeface="Arial"/>
                <a:cs typeface="Arial"/>
              </a:rPr>
              <a:t>come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15" dirty="0">
                <a:latin typeface="Arial"/>
                <a:cs typeface="Arial"/>
              </a:rPr>
              <a:t>the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party?</a:t>
            </a:r>
            <a:endParaRPr sz="1400" dirty="0">
              <a:latin typeface="Arial"/>
              <a:cs typeface="Arial"/>
            </a:endParaRPr>
          </a:p>
          <a:p>
            <a:pPr marL="573405" indent="-561340">
              <a:lnSpc>
                <a:spcPct val="100000"/>
              </a:lnSpc>
              <a:spcBef>
                <a:spcPts val="555"/>
              </a:spcBef>
              <a:buAutoNum type="arabicParenBoth"/>
              <a:tabLst>
                <a:tab pos="573405" algn="l"/>
                <a:tab pos="574040" algn="l"/>
              </a:tabLst>
            </a:pPr>
            <a:r>
              <a:rPr sz="1400" spc="20" dirty="0">
                <a:latin typeface="Arial"/>
                <a:cs typeface="Arial"/>
              </a:rPr>
              <a:t>What </a:t>
            </a:r>
            <a:r>
              <a:rPr sz="1400" spc="15" dirty="0">
                <a:latin typeface="Arial"/>
                <a:cs typeface="Arial"/>
              </a:rPr>
              <a:t>did the woman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read?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  <a:p>
            <a:pPr marL="12700" marR="771525">
              <a:lnSpc>
                <a:spcPct val="100800"/>
              </a:lnSpc>
            </a:pPr>
            <a:r>
              <a:rPr lang="zh-CN" altLang="en-US" sz="1400" spc="15" dirty="0">
                <a:latin typeface="Arial"/>
                <a:cs typeface="Arial"/>
              </a:rPr>
              <a:t>你觉得我们应该如何处理这些句子？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Movement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294640"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25" dirty="0"/>
              <a:t>我们需要额外的机制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564614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817662"/>
            <a:ext cx="101003" cy="1010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7294" y="772068"/>
            <a:ext cx="3792854" cy="20671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dirty="0">
                <a:latin typeface="Arial"/>
                <a:cs typeface="Arial"/>
              </a:rPr>
              <a:t>我们可以二选一：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</a:pPr>
            <a:r>
              <a:rPr lang="zh-CN" altLang="en-US" sz="1400" spc="10" dirty="0">
                <a:latin typeface="Arial"/>
                <a:cs typeface="Arial"/>
              </a:rPr>
              <a:t>扩展现有的</a:t>
            </a:r>
            <a:r>
              <a:rPr lang="en-US" altLang="zh-CN" sz="1400" spc="10" dirty="0">
                <a:latin typeface="Arial"/>
                <a:cs typeface="Arial"/>
              </a:rPr>
              <a:t>PSR</a:t>
            </a:r>
            <a:r>
              <a:rPr lang="zh-CN" altLang="en-US" sz="1400" spc="10" dirty="0">
                <a:latin typeface="Arial"/>
                <a:cs typeface="Arial"/>
              </a:rPr>
              <a:t>的总存（</a:t>
            </a:r>
            <a:r>
              <a:rPr sz="1400" spc="20" dirty="0">
                <a:latin typeface="Arial"/>
                <a:cs typeface="Arial"/>
              </a:rPr>
              <a:t>repertoire</a:t>
            </a:r>
            <a:r>
              <a:rPr lang="zh-CN" altLang="en-US" sz="1400" spc="20" dirty="0">
                <a:latin typeface="Arial"/>
                <a:cs typeface="Arial"/>
              </a:rPr>
              <a:t>）</a:t>
            </a:r>
            <a:r>
              <a:rPr sz="1400" spc="20" dirty="0">
                <a:latin typeface="Arial"/>
                <a:cs typeface="Arial"/>
              </a:rPr>
              <a:t> </a:t>
            </a:r>
            <a:endParaRPr sz="1400" dirty="0">
              <a:latin typeface="Arial"/>
              <a:cs typeface="Arial"/>
            </a:endParaRPr>
          </a:p>
          <a:p>
            <a:pPr marL="368935" marR="18415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10" dirty="0">
                <a:latin typeface="Arial"/>
                <a:cs typeface="Arial"/>
              </a:rPr>
              <a:t>通过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转换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transformation</a:t>
            </a:r>
            <a:r>
              <a:rPr lang="zh-CN" altLang="en-US" sz="1400" spc="10" dirty="0">
                <a:latin typeface="Arial"/>
                <a:cs typeface="Arial"/>
              </a:rPr>
              <a:t>），从（</a:t>
            </a:r>
            <a:r>
              <a:rPr lang="en-US" altLang="zh-CN" sz="1400" spc="10" dirty="0">
                <a:latin typeface="Arial"/>
                <a:cs typeface="Arial"/>
              </a:rPr>
              <a:t>1</a:t>
            </a:r>
            <a:r>
              <a:rPr lang="zh-CN" altLang="en-US" sz="1400" spc="10" dirty="0">
                <a:latin typeface="Arial"/>
                <a:cs typeface="Arial"/>
              </a:rPr>
              <a:t>）推导出（</a:t>
            </a:r>
            <a:r>
              <a:rPr lang="en-US" altLang="zh-CN" sz="1400" spc="10" dirty="0">
                <a:latin typeface="Arial"/>
                <a:cs typeface="Arial"/>
              </a:rPr>
              <a:t>2</a:t>
            </a:r>
            <a:r>
              <a:rPr lang="zh-CN" altLang="en-US" sz="1400" spc="10" dirty="0">
                <a:latin typeface="Arial"/>
                <a:cs typeface="Arial"/>
              </a:rPr>
              <a:t>）和（</a:t>
            </a:r>
            <a:r>
              <a:rPr lang="en-US" altLang="zh-CN" sz="1400" spc="10" dirty="0">
                <a:latin typeface="Arial"/>
                <a:cs typeface="Arial"/>
              </a:rPr>
              <a:t>3</a:t>
            </a:r>
            <a:r>
              <a:rPr lang="zh-CN" altLang="en-US" sz="1400" spc="10" dirty="0">
                <a:latin typeface="Arial"/>
                <a:cs typeface="Arial"/>
              </a:rPr>
              <a:t>）中的句子</a:t>
            </a:r>
            <a:endParaRPr sz="195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endParaRPr lang="en-US" altLang="zh-CN" sz="1400" spc="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15" dirty="0">
                <a:latin typeface="Arial"/>
                <a:cs typeface="Arial"/>
              </a:rPr>
              <a:t>（我们也有理由相信，纵使是诸如（</a:t>
            </a:r>
            <a:r>
              <a:rPr lang="en-US" altLang="zh-CN" sz="1400" spc="15" dirty="0">
                <a:latin typeface="Arial"/>
                <a:cs typeface="Arial"/>
              </a:rPr>
              <a:t>1</a:t>
            </a:r>
            <a:r>
              <a:rPr lang="zh-CN" altLang="en-US" sz="1400" spc="15" dirty="0">
                <a:latin typeface="Arial"/>
                <a:cs typeface="Arial"/>
              </a:rPr>
              <a:t>）的简单陈述句也需要某些移位）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Movement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5" dirty="0"/>
              <a:t>移位</a:t>
            </a:r>
            <a:endParaRPr spc="-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433677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1686725"/>
            <a:ext cx="101003" cy="1010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7294" y="823567"/>
            <a:ext cx="3790315" cy="222362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移位现象不能用</a:t>
            </a:r>
            <a:r>
              <a:rPr lang="en-US" altLang="zh-CN" sz="1400" spc="10" dirty="0">
                <a:latin typeface="Arial"/>
                <a:cs typeface="Arial"/>
              </a:rPr>
              <a:t>PSR</a:t>
            </a:r>
            <a:r>
              <a:rPr lang="zh-CN" altLang="en-US" sz="1400" spc="10" dirty="0">
                <a:latin typeface="Arial"/>
                <a:cs typeface="Arial"/>
              </a:rPr>
              <a:t>解释，我们需要另一套规则</a:t>
            </a:r>
            <a:endParaRPr sz="1400" dirty="0">
              <a:latin typeface="Arial"/>
              <a:cs typeface="Arial"/>
            </a:endParaRPr>
          </a:p>
          <a:p>
            <a:pPr marL="368935" marR="1584325">
              <a:lnSpc>
                <a:spcPct val="118600"/>
              </a:lnSpc>
              <a:spcBef>
                <a:spcPts val="400"/>
              </a:spcBef>
            </a:pPr>
            <a:r>
              <a:rPr sz="1400" spc="15" dirty="0">
                <a:latin typeface="Arial"/>
                <a:cs typeface="Arial"/>
              </a:rPr>
              <a:t>The dog ate the </a:t>
            </a:r>
            <a:r>
              <a:rPr sz="1400" spc="10" dirty="0">
                <a:latin typeface="Arial"/>
                <a:cs typeface="Arial"/>
              </a:rPr>
              <a:t>bone.  </a:t>
            </a: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10" dirty="0">
                <a:latin typeface="Arial"/>
                <a:cs typeface="Arial"/>
              </a:rPr>
              <a:t>bone, </a:t>
            </a:r>
            <a:r>
              <a:rPr sz="1400" spc="15" dirty="0">
                <a:latin typeface="Arial"/>
                <a:cs typeface="Arial"/>
              </a:rPr>
              <a:t>the dog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ate.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Arial"/>
              <a:cs typeface="Arial"/>
            </a:endParaRPr>
          </a:p>
          <a:p>
            <a:pPr marL="12700" marR="11430">
              <a:lnSpc>
                <a:spcPct val="100800"/>
              </a:lnSpc>
            </a:pPr>
            <a:r>
              <a:rPr lang="zh-CN" altLang="en-US" sz="1400" spc="20" dirty="0">
                <a:latin typeface="Arial"/>
                <a:cs typeface="Arial"/>
              </a:rPr>
              <a:t>需要指出，包含移位的句子有</a:t>
            </a:r>
            <a:r>
              <a:rPr lang="zh-CN" altLang="en-US" sz="1400" spc="20" dirty="0">
                <a:solidFill>
                  <a:srgbClr val="FF0000"/>
                </a:solidFill>
                <a:latin typeface="Arial"/>
                <a:cs typeface="Arial"/>
              </a:rPr>
              <a:t>两个树状图</a:t>
            </a:r>
            <a:r>
              <a:rPr lang="zh-CN" altLang="en-US" sz="1400" spc="20" dirty="0">
                <a:latin typeface="Arial"/>
                <a:cs typeface="Arial"/>
              </a:rPr>
              <a:t>：其中一个树状图和</a:t>
            </a:r>
            <a:r>
              <a:rPr lang="en-US" altLang="zh-CN" sz="1400" spc="15" dirty="0">
                <a:latin typeface="Arial"/>
                <a:cs typeface="Arial"/>
              </a:rPr>
              <a:t>The dog ate the bone</a:t>
            </a:r>
            <a:r>
              <a:rPr lang="zh-CN" altLang="en-US" sz="1400" spc="15" dirty="0">
                <a:latin typeface="Arial"/>
                <a:cs typeface="Arial"/>
              </a:rPr>
              <a:t>的结构一样，而在另一个树状图中，</a:t>
            </a:r>
            <a:r>
              <a:rPr lang="en-US" altLang="zh-CN" sz="1400" spc="15" dirty="0">
                <a:latin typeface="Arial"/>
                <a:cs typeface="Arial"/>
              </a:rPr>
              <a:t>the bone</a:t>
            </a:r>
            <a:r>
              <a:rPr lang="zh-CN" altLang="en-US" sz="1400" spc="15" dirty="0">
                <a:latin typeface="Arial"/>
                <a:cs typeface="Arial"/>
              </a:rPr>
              <a:t>位于句子开头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Movement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5" dirty="0"/>
              <a:t>移位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035608" y="827669"/>
            <a:ext cx="1270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8465" y="1203754"/>
            <a:ext cx="2279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VP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3285" y="1583332"/>
            <a:ext cx="23685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NP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0997" y="1800999"/>
            <a:ext cx="401320" cy="165735"/>
          </a:xfrm>
          <a:custGeom>
            <a:avLst/>
            <a:gdLst/>
            <a:ahLst/>
            <a:cxnLst/>
            <a:rect l="l" t="t" r="r" b="b"/>
            <a:pathLst>
              <a:path w="401319" h="165735">
                <a:moveTo>
                  <a:pt x="200436" y="0"/>
                </a:moveTo>
                <a:lnTo>
                  <a:pt x="0" y="165129"/>
                </a:lnTo>
              </a:path>
              <a:path w="401319" h="165735">
                <a:moveTo>
                  <a:pt x="200436" y="0"/>
                </a:moveTo>
                <a:lnTo>
                  <a:pt x="400873" y="16512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3437" y="1421421"/>
            <a:ext cx="538480" cy="165735"/>
          </a:xfrm>
          <a:custGeom>
            <a:avLst/>
            <a:gdLst/>
            <a:ahLst/>
            <a:cxnLst/>
            <a:rect l="l" t="t" r="r" b="b"/>
            <a:pathLst>
              <a:path w="538480" h="165734">
                <a:moveTo>
                  <a:pt x="268998" y="0"/>
                </a:moveTo>
                <a:lnTo>
                  <a:pt x="0" y="165129"/>
                </a:lnTo>
              </a:path>
              <a:path w="538480" h="165734">
                <a:moveTo>
                  <a:pt x="268998" y="0"/>
                </a:moveTo>
                <a:lnTo>
                  <a:pt x="537996" y="16512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7895" y="1583350"/>
            <a:ext cx="953769" cy="384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ts val="1415"/>
              </a:lnSpc>
              <a:spcBef>
                <a:spcPts val="95"/>
              </a:spcBef>
              <a:tabLst>
                <a:tab pos="421640" algn="l"/>
                <a:tab pos="784225" algn="l"/>
              </a:tabLst>
            </a:pPr>
            <a:r>
              <a:rPr sz="1200" spc="-5" dirty="0">
                <a:latin typeface="Arial"/>
                <a:cs typeface="Arial"/>
              </a:rPr>
              <a:t>D	N	V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5"/>
              </a:lnSpc>
            </a:pPr>
            <a:r>
              <a:rPr sz="1200" spc="-5" dirty="0">
                <a:latin typeface="Arial"/>
                <a:cs typeface="Arial"/>
              </a:rPr>
              <a:t>the dog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302" y="1203769"/>
            <a:ext cx="23685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NP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6117" y="1421436"/>
            <a:ext cx="358775" cy="165735"/>
          </a:xfrm>
          <a:custGeom>
            <a:avLst/>
            <a:gdLst/>
            <a:ahLst/>
            <a:cxnLst/>
            <a:rect l="l" t="t" r="r" b="b"/>
            <a:pathLst>
              <a:path w="358775" h="165734">
                <a:moveTo>
                  <a:pt x="179332" y="0"/>
                </a:moveTo>
                <a:lnTo>
                  <a:pt x="0" y="165129"/>
                </a:lnTo>
              </a:path>
              <a:path w="358775" h="165734">
                <a:moveTo>
                  <a:pt x="179332" y="0"/>
                </a:moveTo>
                <a:lnTo>
                  <a:pt x="358664" y="16512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445" y="1048448"/>
            <a:ext cx="807085" cy="158750"/>
          </a:xfrm>
          <a:custGeom>
            <a:avLst/>
            <a:gdLst/>
            <a:ahLst/>
            <a:cxnLst/>
            <a:rect l="l" t="t" r="r" b="b"/>
            <a:pathLst>
              <a:path w="807085" h="158750">
                <a:moveTo>
                  <a:pt x="403497" y="0"/>
                </a:moveTo>
                <a:lnTo>
                  <a:pt x="0" y="158525"/>
                </a:lnTo>
              </a:path>
              <a:path w="807085" h="158750">
                <a:moveTo>
                  <a:pt x="403497" y="0"/>
                </a:moveTo>
                <a:lnTo>
                  <a:pt x="806995" y="15852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21608" y="827669"/>
            <a:ext cx="1270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0281" y="1203754"/>
            <a:ext cx="2279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VP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44251" y="1421421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4">
                <a:moveTo>
                  <a:pt x="0" y="0"/>
                </a:moveTo>
                <a:lnTo>
                  <a:pt x="0" y="16512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88119" y="1203769"/>
            <a:ext cx="23685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NP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26922" y="1421436"/>
            <a:ext cx="358775" cy="165735"/>
          </a:xfrm>
          <a:custGeom>
            <a:avLst/>
            <a:gdLst/>
            <a:ahLst/>
            <a:cxnLst/>
            <a:rect l="l" t="t" r="r" b="b"/>
            <a:pathLst>
              <a:path w="358775" h="165734">
                <a:moveTo>
                  <a:pt x="179332" y="0"/>
                </a:moveTo>
                <a:lnTo>
                  <a:pt x="0" y="165129"/>
                </a:lnTo>
              </a:path>
              <a:path w="358775" h="165734">
                <a:moveTo>
                  <a:pt x="179332" y="0"/>
                </a:moveTo>
                <a:lnTo>
                  <a:pt x="358664" y="16512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06963" y="1583383"/>
            <a:ext cx="1755775" cy="384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ts val="1415"/>
              </a:lnSpc>
              <a:spcBef>
                <a:spcPts val="95"/>
              </a:spcBef>
              <a:tabLst>
                <a:tab pos="464184" algn="l"/>
                <a:tab pos="864869" algn="l"/>
                <a:tab pos="1223645" algn="l"/>
                <a:tab pos="1586230" algn="l"/>
              </a:tabLst>
            </a:pPr>
            <a:r>
              <a:rPr sz="1200" spc="-5" dirty="0">
                <a:latin typeface="Arial"/>
                <a:cs typeface="Arial"/>
              </a:rPr>
              <a:t>D	N	D	N	V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5"/>
              </a:lnSpc>
            </a:pPr>
            <a:r>
              <a:rPr sz="1200" spc="-5" dirty="0">
                <a:latin typeface="Arial"/>
                <a:cs typeface="Arial"/>
              </a:rPr>
              <a:t>the bone the dog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07477" y="1203776"/>
            <a:ext cx="23685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NP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25188" y="1421457"/>
            <a:ext cx="401320" cy="165735"/>
          </a:xfrm>
          <a:custGeom>
            <a:avLst/>
            <a:gdLst/>
            <a:ahLst/>
            <a:cxnLst/>
            <a:rect l="l" t="t" r="r" b="b"/>
            <a:pathLst>
              <a:path w="401319" h="165734">
                <a:moveTo>
                  <a:pt x="200436" y="0"/>
                </a:moveTo>
                <a:lnTo>
                  <a:pt x="0" y="165129"/>
                </a:lnTo>
              </a:path>
              <a:path w="401319" h="165734">
                <a:moveTo>
                  <a:pt x="200436" y="0"/>
                </a:moveTo>
                <a:lnTo>
                  <a:pt x="400873" y="16512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7293" y="1962913"/>
            <a:ext cx="4015155" cy="10688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8400">
              <a:lnSpc>
                <a:spcPts val="1415"/>
              </a:lnSpc>
              <a:spcBef>
                <a:spcPts val="95"/>
              </a:spcBef>
              <a:tabLst>
                <a:tab pos="1569085" algn="l"/>
              </a:tabLst>
            </a:pPr>
            <a:r>
              <a:rPr sz="1200" spc="-5" dirty="0">
                <a:latin typeface="Arial"/>
                <a:cs typeface="Arial"/>
              </a:rPr>
              <a:t>D	N</a:t>
            </a:r>
            <a:endParaRPr sz="1200" dirty="0">
              <a:latin typeface="Arial"/>
              <a:cs typeface="Arial"/>
            </a:endParaRPr>
          </a:p>
          <a:p>
            <a:pPr marL="1117600">
              <a:lnSpc>
                <a:spcPts val="1415"/>
              </a:lnSpc>
            </a:pPr>
            <a:r>
              <a:rPr sz="1200" spc="-5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bone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Arial"/>
              <a:cs typeface="Arial"/>
            </a:endParaRPr>
          </a:p>
          <a:p>
            <a:pPr marL="12700" marR="5080">
              <a:lnSpc>
                <a:spcPts val="1390"/>
              </a:lnSpc>
            </a:pPr>
            <a:r>
              <a:rPr lang="zh-CN" altLang="en-US" sz="1200" spc="-5" dirty="0">
                <a:latin typeface="Arial"/>
                <a:cs typeface="Arial"/>
              </a:rPr>
              <a:t>左边的树状图表征句子的</a:t>
            </a:r>
            <a:r>
              <a:rPr lang="zh-CN" altLang="en-US" sz="1200" spc="-5" dirty="0">
                <a:solidFill>
                  <a:srgbClr val="FF0000"/>
                </a:solidFill>
                <a:latin typeface="Arial"/>
                <a:cs typeface="Arial"/>
              </a:rPr>
              <a:t>底层结构</a:t>
            </a:r>
            <a:r>
              <a:rPr lang="zh-CN" altLang="en-US" sz="1200" spc="-5" dirty="0">
                <a:latin typeface="Arial"/>
                <a:cs typeface="Arial"/>
              </a:rPr>
              <a:t>（</a:t>
            </a:r>
            <a:r>
              <a:rPr lang="en-US" altLang="zh-CN" sz="1200" spc="-5" dirty="0">
                <a:solidFill>
                  <a:srgbClr val="FF0000"/>
                </a:solidFill>
                <a:latin typeface="Arial"/>
                <a:cs typeface="Arial"/>
              </a:rPr>
              <a:t>underlying structure</a:t>
            </a:r>
            <a:r>
              <a:rPr lang="zh-CN" altLang="en-US" sz="1200" spc="-5" dirty="0">
                <a:latin typeface="Arial"/>
                <a:cs typeface="Arial"/>
              </a:rPr>
              <a:t>），右边的则表征</a:t>
            </a:r>
            <a:r>
              <a:rPr lang="zh-CN" altLang="en-US" sz="1200" spc="-5" dirty="0">
                <a:solidFill>
                  <a:srgbClr val="FF0000"/>
                </a:solidFill>
                <a:latin typeface="Arial"/>
                <a:cs typeface="Arial"/>
              </a:rPr>
              <a:t>表层结构</a:t>
            </a:r>
            <a:r>
              <a:rPr lang="zh-CN" altLang="en-US" sz="1200" spc="-5" dirty="0">
                <a:latin typeface="Arial"/>
                <a:cs typeface="Arial"/>
              </a:rPr>
              <a:t>（</a:t>
            </a:r>
            <a:r>
              <a:rPr lang="en-US" altLang="zh-CN" sz="1200" spc="-10" dirty="0">
                <a:solidFill>
                  <a:srgbClr val="FF0000"/>
                </a:solidFill>
                <a:latin typeface="Arial"/>
                <a:cs typeface="Arial"/>
              </a:rPr>
              <a:t>surface</a:t>
            </a:r>
            <a:r>
              <a:rPr lang="en-US" altLang="zh-CN" sz="12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200" spc="-5" dirty="0">
                <a:solidFill>
                  <a:srgbClr val="FF0000"/>
                </a:solidFill>
                <a:latin typeface="Arial"/>
                <a:cs typeface="Arial"/>
              </a:rPr>
              <a:t>structure</a:t>
            </a:r>
            <a:r>
              <a:rPr lang="zh-CN" altLang="en-US" sz="1200" spc="-5" dirty="0">
                <a:latin typeface="Arial"/>
                <a:cs typeface="Arial"/>
              </a:rPr>
              <a:t>）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25623" y="1048448"/>
            <a:ext cx="1318895" cy="158750"/>
          </a:xfrm>
          <a:custGeom>
            <a:avLst/>
            <a:gdLst/>
            <a:ahLst/>
            <a:cxnLst/>
            <a:rect l="l" t="t" r="r" b="b"/>
            <a:pathLst>
              <a:path w="1318895" h="158750">
                <a:moveTo>
                  <a:pt x="659320" y="0"/>
                </a:moveTo>
                <a:lnTo>
                  <a:pt x="0" y="158525"/>
                </a:lnTo>
              </a:path>
              <a:path w="1318895" h="158750">
                <a:moveTo>
                  <a:pt x="659320" y="0"/>
                </a:moveTo>
                <a:lnTo>
                  <a:pt x="780643" y="158525"/>
                </a:lnTo>
              </a:path>
              <a:path w="1318895" h="158750">
                <a:moveTo>
                  <a:pt x="659320" y="0"/>
                </a:moveTo>
                <a:lnTo>
                  <a:pt x="1318641" y="15852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Movement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6508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109220" rIns="0" bIns="0" rtlCol="0">
            <a:spAutoFit/>
          </a:bodyPr>
          <a:lstStyle/>
          <a:p>
            <a:pPr marL="158115"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1600" dirty="0"/>
              <a:t>转换语法：管辖与约束理论</a:t>
            </a:r>
            <a:endParaRPr sz="16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887" y="882691"/>
            <a:ext cx="3883117" cy="20472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CF7E5F-B026-6DD8-C92D-E6AAB6401D4D}"/>
              </a:ext>
            </a:extLst>
          </p:cNvPr>
          <p:cNvSpPr txBox="1"/>
          <p:nvPr/>
        </p:nvSpPr>
        <p:spPr>
          <a:xfrm>
            <a:off x="1162050" y="50671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范畴</a:t>
            </a:r>
            <a:r>
              <a:rPr lang="en-US" altLang="zh-CN" sz="1200" dirty="0">
                <a:solidFill>
                  <a:srgbClr val="FF0000"/>
                </a:solidFill>
              </a:rPr>
              <a:t>/</a:t>
            </a:r>
            <a:r>
              <a:rPr lang="zh-CN" altLang="en-US" sz="1200" dirty="0">
                <a:solidFill>
                  <a:srgbClr val="FF0000"/>
                </a:solidFill>
              </a:rPr>
              <a:t>语类部分（短语结构规则，</a:t>
            </a:r>
            <a:r>
              <a:rPr lang="en-US" altLang="zh-CN" sz="1200" dirty="0">
                <a:solidFill>
                  <a:srgbClr val="FF0000"/>
                </a:solidFill>
              </a:rPr>
              <a:t>X-</a:t>
            </a:r>
            <a:r>
              <a:rPr lang="zh-CN" altLang="en-US" sz="1200" dirty="0">
                <a:solidFill>
                  <a:srgbClr val="FF0000"/>
                </a:solidFill>
              </a:rPr>
              <a:t>标杆理论），词库（；次范畴</a:t>
            </a:r>
            <a:r>
              <a:rPr lang="en-US" altLang="zh-CN" sz="1200" dirty="0">
                <a:solidFill>
                  <a:srgbClr val="FF0000"/>
                </a:solidFill>
              </a:rPr>
              <a:t>/</a:t>
            </a:r>
            <a:r>
              <a:rPr lang="zh-CN" altLang="en-US" sz="1200" dirty="0">
                <a:solidFill>
                  <a:srgbClr val="FF0000"/>
                </a:solidFill>
              </a:rPr>
              <a:t>语类化，</a:t>
            </a:r>
            <a:r>
              <a:rPr lang="en-US" altLang="zh-CN" sz="1200" dirty="0">
                <a:solidFill>
                  <a:srgbClr val="FF0000"/>
                </a:solidFill>
              </a:rPr>
              <a:t>θ</a:t>
            </a:r>
            <a:r>
              <a:rPr lang="zh-CN" altLang="en-US" sz="1200" dirty="0">
                <a:solidFill>
                  <a:srgbClr val="FF0000"/>
                </a:solidFill>
              </a:rPr>
              <a:t>理论）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7F0B3F-26F9-F33A-1565-AB38FA5F76F2}"/>
              </a:ext>
            </a:extLst>
          </p:cNvPr>
          <p:cNvSpPr txBox="1"/>
          <p:nvPr/>
        </p:nvSpPr>
        <p:spPr>
          <a:xfrm>
            <a:off x="1771650" y="283967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组配，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限定（界限理论，约束理论，控制理论）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BA33B1-AEEA-1546-11BC-1BD177201FD2}"/>
              </a:ext>
            </a:extLst>
          </p:cNvPr>
          <p:cNvSpPr txBox="1"/>
          <p:nvPr/>
        </p:nvSpPr>
        <p:spPr>
          <a:xfrm>
            <a:off x="1695450" y="1398502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α</a:t>
            </a:r>
            <a:r>
              <a:rPr lang="zh-CN" altLang="en-US" sz="1200" dirty="0">
                <a:solidFill>
                  <a:srgbClr val="FF0000"/>
                </a:solidFill>
              </a:rPr>
              <a:t>移位（界限理论，语迹理论，结构保存）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B82C08-C499-51B5-447C-0351215F65E3}"/>
              </a:ext>
            </a:extLst>
          </p:cNvPr>
          <p:cNvSpPr txBox="1"/>
          <p:nvPr/>
        </p:nvSpPr>
        <p:spPr>
          <a:xfrm>
            <a:off x="239406" y="2760444"/>
            <a:ext cx="998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删除、过滤、音位学、风格规则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Movement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54825"/>
            <a:ext cx="4608195" cy="32573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109220" rIns="0" bIns="0" rtlCol="0">
            <a:spAutoFit/>
          </a:bodyPr>
          <a:lstStyle/>
          <a:p>
            <a:pPr marL="166370"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1400" spc="5" dirty="0">
                <a:solidFill>
                  <a:srgbClr val="04064C"/>
                </a:solidFill>
                <a:latin typeface="Arial"/>
                <a:cs typeface="Arial"/>
              </a:rPr>
              <a:t>补充两种词类和短语结构规则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454604"/>
            <a:ext cx="3830954" cy="435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5" dirty="0">
                <a:latin typeface="Arial"/>
                <a:cs typeface="Arial"/>
              </a:rPr>
              <a:t>在做移位分析（</a:t>
            </a:r>
            <a:r>
              <a:rPr lang="en-US" altLang="zh-CN" sz="1400" spc="5" dirty="0">
                <a:latin typeface="Arial"/>
                <a:cs typeface="Arial"/>
              </a:rPr>
              <a:t>movement analysis</a:t>
            </a:r>
            <a:r>
              <a:rPr lang="zh-CN" altLang="en-US" sz="1400" spc="5" dirty="0">
                <a:latin typeface="Arial"/>
                <a:cs typeface="Arial"/>
              </a:rPr>
              <a:t>）之前，我们先介绍两种词类和对应的短语结构规则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Movement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标补语和标补短语（</a:t>
            </a:r>
            <a:r>
              <a:rPr lang="en-US" altLang="zh-CN" spc="5" dirty="0"/>
              <a:t>CP</a:t>
            </a:r>
            <a:r>
              <a:rPr lang="zh-CN" altLang="en-US" spc="5" dirty="0"/>
              <a:t>）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645005"/>
            <a:ext cx="4472355" cy="10995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标补语（</a:t>
            </a:r>
            <a:r>
              <a:rPr sz="1400" spc="15" dirty="0">
                <a:latin typeface="Arial"/>
                <a:cs typeface="Arial"/>
              </a:rPr>
              <a:t>Complementizer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r>
              <a:rPr sz="1400" spc="15" dirty="0">
                <a:latin typeface="Arial"/>
                <a:cs typeface="Arial"/>
              </a:rPr>
              <a:t>: C: </a:t>
            </a:r>
            <a:r>
              <a:rPr sz="1400" spc="10" dirty="0">
                <a:latin typeface="Arial"/>
                <a:cs typeface="Arial"/>
              </a:rPr>
              <a:t>that, </a:t>
            </a:r>
            <a:r>
              <a:rPr sz="1400" spc="5" dirty="0">
                <a:latin typeface="Arial"/>
                <a:cs typeface="Arial"/>
              </a:rPr>
              <a:t>whether, </a:t>
            </a:r>
            <a:r>
              <a:rPr sz="1400" spc="-10" dirty="0">
                <a:latin typeface="Arial"/>
                <a:cs typeface="Arial"/>
              </a:rPr>
              <a:t>if, </a:t>
            </a:r>
            <a:r>
              <a:rPr sz="1400" spc="5" dirty="0">
                <a:latin typeface="Arial"/>
                <a:cs typeface="Arial"/>
              </a:rPr>
              <a:t>. .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 </a:t>
            </a:r>
            <a:endParaRPr lang="en-US" sz="1400" spc="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400" spc="20" dirty="0">
                <a:latin typeface="Arial"/>
                <a:cs typeface="Arial"/>
              </a:rPr>
              <a:t>CP </a:t>
            </a:r>
            <a:r>
              <a:rPr sz="1400" i="1" spc="165" dirty="0">
                <a:latin typeface="Calibri"/>
                <a:cs typeface="Calibri"/>
              </a:rPr>
              <a:t>→ </a:t>
            </a:r>
            <a:r>
              <a:rPr sz="1400" spc="20" dirty="0">
                <a:latin typeface="Arial"/>
                <a:cs typeface="Arial"/>
              </a:rPr>
              <a:t>C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20" dirty="0">
                <a:latin typeface="Arial"/>
                <a:cs typeface="Arial"/>
              </a:rPr>
              <a:t>VP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i="1" spc="165" dirty="0">
                <a:latin typeface="Calibri"/>
                <a:cs typeface="Calibri"/>
              </a:rPr>
              <a:t>→</a:t>
            </a:r>
            <a:r>
              <a:rPr sz="1400" i="1" spc="80" dirty="0">
                <a:latin typeface="Calibri"/>
                <a:cs typeface="Calibri"/>
              </a:rPr>
              <a:t> </a:t>
            </a:r>
            <a:r>
              <a:rPr sz="1400" spc="20" dirty="0">
                <a:latin typeface="Arial"/>
                <a:cs typeface="Arial"/>
              </a:rPr>
              <a:t>V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CP: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know,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wonder,</a:t>
            </a:r>
            <a:r>
              <a:rPr sz="1400" spc="5" dirty="0">
                <a:latin typeface="Arial"/>
                <a:cs typeface="Arial"/>
              </a:rPr>
              <a:t> .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647700">
              <a:lnSpc>
                <a:spcPct val="100000"/>
              </a:lnSpc>
              <a:spcBef>
                <a:spcPts val="1565"/>
              </a:spcBef>
            </a:pPr>
            <a:r>
              <a:rPr sz="1400" spc="20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0375" y="1862935"/>
            <a:ext cx="268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VP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8162" y="2246703"/>
            <a:ext cx="278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CP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2838" y="2626281"/>
            <a:ext cx="1640839" cy="619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sz="1400" spc="5" dirty="0">
                <a:latin typeface="Arial"/>
                <a:cs typeface="Arial"/>
              </a:rPr>
              <a:t>you </a:t>
            </a:r>
            <a:r>
              <a:rPr sz="1400" spc="15" dirty="0">
                <a:latin typeface="Arial"/>
                <a:cs typeface="Arial"/>
              </a:rPr>
              <a:t>are doing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great!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82266" y="2888176"/>
            <a:ext cx="1741805" cy="115570"/>
          </a:xfrm>
          <a:custGeom>
            <a:avLst/>
            <a:gdLst/>
            <a:ahLst/>
            <a:cxnLst/>
            <a:rect l="l" t="t" r="r" b="b"/>
            <a:pathLst>
              <a:path w="1741804" h="115569">
                <a:moveTo>
                  <a:pt x="870751" y="0"/>
                </a:moveTo>
                <a:lnTo>
                  <a:pt x="0" y="115326"/>
                </a:lnTo>
                <a:lnTo>
                  <a:pt x="1741502" y="115326"/>
                </a:lnTo>
                <a:lnTo>
                  <a:pt x="870751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77121" y="2626295"/>
            <a:ext cx="329565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10" dirty="0">
                <a:latin typeface="Arial"/>
                <a:cs typeface="Arial"/>
              </a:rPr>
              <a:t>that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41760" y="2508599"/>
            <a:ext cx="1111885" cy="115570"/>
          </a:xfrm>
          <a:custGeom>
            <a:avLst/>
            <a:gdLst/>
            <a:ahLst/>
            <a:cxnLst/>
            <a:rect l="l" t="t" r="r" b="b"/>
            <a:pathLst>
              <a:path w="1111885" h="115569">
                <a:moveTo>
                  <a:pt x="555632" y="0"/>
                </a:moveTo>
                <a:lnTo>
                  <a:pt x="0" y="115326"/>
                </a:lnTo>
              </a:path>
              <a:path w="1111885" h="115569">
                <a:moveTo>
                  <a:pt x="555632" y="0"/>
                </a:moveTo>
                <a:lnTo>
                  <a:pt x="1111264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1801" y="2121095"/>
            <a:ext cx="1066165" cy="123825"/>
          </a:xfrm>
          <a:custGeom>
            <a:avLst/>
            <a:gdLst/>
            <a:ahLst/>
            <a:cxnLst/>
            <a:rect l="l" t="t" r="r" b="b"/>
            <a:pathLst>
              <a:path w="1066164" h="123825">
                <a:moveTo>
                  <a:pt x="532800" y="0"/>
                </a:moveTo>
                <a:lnTo>
                  <a:pt x="0" y="123252"/>
                </a:lnTo>
              </a:path>
              <a:path w="1066164" h="123825">
                <a:moveTo>
                  <a:pt x="532800" y="0"/>
                </a:moveTo>
                <a:lnTo>
                  <a:pt x="1065600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8024" y="1862953"/>
            <a:ext cx="848360" cy="838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  <a:p>
            <a:pPr marL="73025">
              <a:lnSpc>
                <a:spcPct val="100000"/>
              </a:lnSpc>
              <a:spcBef>
                <a:spcPts val="1305"/>
              </a:spcBef>
              <a:tabLst>
                <a:tab pos="562610" algn="l"/>
              </a:tabLst>
            </a:pPr>
            <a:r>
              <a:rPr sz="1400" spc="20" dirty="0">
                <a:latin typeface="Arial"/>
                <a:cs typeface="Arial"/>
              </a:rPr>
              <a:t>N	V</a:t>
            </a:r>
            <a:endParaRPr sz="14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15"/>
              </a:spcBef>
              <a:tabLst>
                <a:tab pos="412115" algn="l"/>
              </a:tabLst>
            </a:pPr>
            <a:r>
              <a:rPr sz="1400" spc="5" dirty="0">
                <a:latin typeface="Arial"/>
                <a:cs typeface="Arial"/>
              </a:rPr>
              <a:t>I	</a:t>
            </a:r>
            <a:r>
              <a:rPr sz="1400" spc="15" dirty="0">
                <a:latin typeface="Arial"/>
                <a:cs typeface="Arial"/>
              </a:rPr>
              <a:t>kn</a:t>
            </a:r>
            <a:r>
              <a:rPr sz="1400" spc="-10" dirty="0">
                <a:latin typeface="Arial"/>
                <a:cs typeface="Arial"/>
              </a:rPr>
              <a:t>o</a:t>
            </a:r>
            <a:r>
              <a:rPr sz="1400" spc="20" dirty="0"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7254" y="2121114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7252" y="1749443"/>
            <a:ext cx="1017905" cy="115570"/>
          </a:xfrm>
          <a:custGeom>
            <a:avLst/>
            <a:gdLst/>
            <a:ahLst/>
            <a:cxnLst/>
            <a:rect l="l" t="t" r="r" b="b"/>
            <a:pathLst>
              <a:path w="1017905" h="115569">
                <a:moveTo>
                  <a:pt x="508676" y="0"/>
                </a:moveTo>
                <a:lnTo>
                  <a:pt x="0" y="115326"/>
                </a:lnTo>
              </a:path>
              <a:path w="1017905" h="115569">
                <a:moveTo>
                  <a:pt x="508676" y="0"/>
                </a:moveTo>
                <a:lnTo>
                  <a:pt x="1017353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Movement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45" dirty="0"/>
              <a:t>时态和时态短语（</a:t>
            </a:r>
            <a:r>
              <a:rPr lang="en-US" altLang="zh-CN" spc="-45" dirty="0"/>
              <a:t>TP</a:t>
            </a:r>
            <a:r>
              <a:rPr lang="zh-CN" altLang="en-US" spc="-45" dirty="0"/>
              <a:t>）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576836"/>
            <a:ext cx="3311525" cy="1203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90"/>
              </a:spcBef>
            </a:pPr>
            <a:r>
              <a:rPr lang="zh-CN" altLang="en-US" sz="1400" spc="-15" dirty="0">
                <a:latin typeface="Arial"/>
                <a:cs typeface="Arial"/>
              </a:rPr>
              <a:t>时态</a:t>
            </a:r>
            <a:r>
              <a:rPr sz="1400" spc="-15" dirty="0">
                <a:latin typeface="Arial"/>
                <a:cs typeface="Arial"/>
              </a:rPr>
              <a:t>: </a:t>
            </a:r>
            <a:r>
              <a:rPr sz="1400" spc="10" dirty="0">
                <a:latin typeface="Arial"/>
                <a:cs typeface="Arial"/>
              </a:rPr>
              <a:t>will,-ed, did, </a:t>
            </a:r>
            <a:r>
              <a:rPr sz="1400" spc="-30" dirty="0">
                <a:latin typeface="Arial"/>
                <a:cs typeface="Arial"/>
              </a:rPr>
              <a:t>may, </a:t>
            </a:r>
            <a:r>
              <a:rPr sz="1400" spc="15" dirty="0">
                <a:latin typeface="Arial"/>
                <a:cs typeface="Arial"/>
              </a:rPr>
              <a:t>might, </a:t>
            </a:r>
            <a:r>
              <a:rPr sz="1400" spc="10" dirty="0">
                <a:latin typeface="Arial"/>
                <a:cs typeface="Arial"/>
              </a:rPr>
              <a:t>must, </a:t>
            </a:r>
            <a:r>
              <a:rPr sz="1400" spc="5" dirty="0">
                <a:latin typeface="Arial"/>
                <a:cs typeface="Arial"/>
              </a:rPr>
              <a:t>. .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  </a:t>
            </a:r>
            <a:r>
              <a:rPr sz="1400" spc="20" dirty="0">
                <a:latin typeface="Arial"/>
                <a:cs typeface="Arial"/>
              </a:rPr>
              <a:t>TP </a:t>
            </a:r>
            <a:r>
              <a:rPr sz="1400" i="1" spc="165" dirty="0">
                <a:latin typeface="Calibri"/>
                <a:cs typeface="Calibri"/>
              </a:rPr>
              <a:t>→ </a:t>
            </a:r>
            <a:r>
              <a:rPr sz="1400" spc="20" dirty="0">
                <a:latin typeface="Arial"/>
                <a:cs typeface="Arial"/>
              </a:rPr>
              <a:t>T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VP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20" dirty="0">
                <a:latin typeface="Arial"/>
                <a:cs typeface="Arial"/>
              </a:rPr>
              <a:t>S </a:t>
            </a:r>
            <a:r>
              <a:rPr sz="1400" i="1" spc="165" dirty="0">
                <a:latin typeface="Calibri"/>
                <a:cs typeface="Calibri"/>
              </a:rPr>
              <a:t>→ </a:t>
            </a:r>
            <a:r>
              <a:rPr sz="1400" spc="20" dirty="0">
                <a:latin typeface="Arial"/>
                <a:cs typeface="Arial"/>
              </a:rPr>
              <a:t>NP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TP</a:t>
            </a:r>
            <a:endParaRPr sz="1400" dirty="0">
              <a:latin typeface="Arial"/>
              <a:cs typeface="Arial"/>
            </a:endParaRPr>
          </a:p>
          <a:p>
            <a:pPr marL="118745" algn="ctr">
              <a:lnSpc>
                <a:spcPct val="100000"/>
              </a:lnSpc>
              <a:spcBef>
                <a:spcPts val="1889"/>
              </a:spcBef>
            </a:pPr>
            <a:r>
              <a:rPr sz="1400" spc="20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3919" y="1911461"/>
            <a:ext cx="258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TP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7320" y="2291039"/>
            <a:ext cx="704215" cy="838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VP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5"/>
              </a:spcBef>
            </a:pPr>
            <a:r>
              <a:rPr sz="1400" spc="20" dirty="0">
                <a:latin typeface="Arial"/>
                <a:cs typeface="Arial"/>
              </a:rPr>
              <a:t>V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spc="15" dirty="0">
                <a:latin typeface="Arial"/>
                <a:cs typeface="Arial"/>
              </a:rPr>
              <a:t>succeed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39263" y="2549200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26813" y="2169622"/>
            <a:ext cx="612775" cy="123825"/>
          </a:xfrm>
          <a:custGeom>
            <a:avLst/>
            <a:gdLst/>
            <a:ahLst/>
            <a:cxnLst/>
            <a:rect l="l" t="t" r="r" b="b"/>
            <a:pathLst>
              <a:path w="612775" h="123825">
                <a:moveTo>
                  <a:pt x="306227" y="0"/>
                </a:moveTo>
                <a:lnTo>
                  <a:pt x="0" y="123252"/>
                </a:lnTo>
              </a:path>
              <a:path w="612775" h="123825">
                <a:moveTo>
                  <a:pt x="306227" y="0"/>
                </a:moveTo>
                <a:lnTo>
                  <a:pt x="612455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16792" y="1911481"/>
            <a:ext cx="749300" cy="838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  <a:p>
            <a:pPr marL="108585">
              <a:lnSpc>
                <a:spcPct val="100000"/>
              </a:lnSpc>
              <a:spcBef>
                <a:spcPts val="1305"/>
              </a:spcBef>
              <a:tabLst>
                <a:tab pos="553720" algn="l"/>
              </a:tabLst>
            </a:pPr>
            <a:r>
              <a:rPr sz="1400" spc="20" dirty="0">
                <a:latin typeface="Arial"/>
                <a:cs typeface="Arial"/>
              </a:rPr>
              <a:t>N	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483234" algn="l"/>
              </a:tabLst>
            </a:pPr>
            <a:r>
              <a:rPr sz="1400" spc="20" dirty="0">
                <a:latin typeface="Arial"/>
                <a:cs typeface="Arial"/>
              </a:rPr>
              <a:t>She	</a:t>
            </a:r>
            <a:r>
              <a:rPr sz="1400" spc="10" dirty="0">
                <a:latin typeface="Arial"/>
                <a:cs typeface="Arial"/>
              </a:rPr>
              <a:t>will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91544" y="2169641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1542" y="1797970"/>
            <a:ext cx="741680" cy="115570"/>
          </a:xfrm>
          <a:custGeom>
            <a:avLst/>
            <a:gdLst/>
            <a:ahLst/>
            <a:cxnLst/>
            <a:rect l="l" t="t" r="r" b="b"/>
            <a:pathLst>
              <a:path w="741680" h="115569">
                <a:moveTo>
                  <a:pt x="370747" y="0"/>
                </a:moveTo>
                <a:lnTo>
                  <a:pt x="0" y="115326"/>
                </a:lnTo>
              </a:path>
              <a:path w="741680" h="115569">
                <a:moveTo>
                  <a:pt x="370747" y="0"/>
                </a:moveTo>
                <a:lnTo>
                  <a:pt x="741494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Movement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5" dirty="0"/>
              <a:t>练习</a:t>
            </a:r>
            <a:r>
              <a:rPr dirty="0"/>
              <a:t>II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761413"/>
            <a:ext cx="3728085" cy="435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基于我们现有的短语结构规则，我们需要生成哪些移位？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928" y="1512878"/>
            <a:ext cx="176755" cy="1767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8500" y="153335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100" y="1468295"/>
            <a:ext cx="15697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-20" dirty="0">
                <a:latin typeface="Arial"/>
                <a:cs typeface="Arial"/>
              </a:rPr>
              <a:t>一般疑问句？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4288" y="1989986"/>
            <a:ext cx="141404" cy="14140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71181" y="199911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0894" y="1939820"/>
            <a:ext cx="2411730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5" dirty="0">
                <a:latin typeface="Arial"/>
                <a:cs typeface="Arial"/>
              </a:rPr>
              <a:t>Is she coming to the </a:t>
            </a:r>
            <a:r>
              <a:rPr sz="1200" spc="-10" dirty="0">
                <a:latin typeface="Arial"/>
                <a:cs typeface="Arial"/>
              </a:rPr>
              <a:t>movie </a:t>
            </a:r>
            <a:r>
              <a:rPr sz="1200" spc="-5" dirty="0">
                <a:latin typeface="Arial"/>
                <a:cs typeface="Arial"/>
              </a:rPr>
              <a:t>tonight?  Did he go to the </a:t>
            </a:r>
            <a:r>
              <a:rPr sz="1200" spc="5" dirty="0">
                <a:latin typeface="Arial"/>
                <a:cs typeface="Arial"/>
              </a:rPr>
              <a:t>party </a:t>
            </a:r>
            <a:r>
              <a:rPr sz="1200" spc="-5" dirty="0">
                <a:latin typeface="Arial"/>
                <a:cs typeface="Arial"/>
              </a:rPr>
              <a:t>last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night?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4288" y="2167112"/>
            <a:ext cx="141404" cy="14140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71181" y="217625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928" y="2422185"/>
            <a:ext cx="176755" cy="17675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98500" y="244267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4100" y="2377602"/>
            <a:ext cx="12814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z="1400" spc="15" dirty="0" err="1">
                <a:latin typeface="Arial"/>
                <a:cs typeface="Arial"/>
              </a:rPr>
              <a:t>Wh</a:t>
            </a:r>
            <a:r>
              <a:rPr lang="en-US" altLang="zh-CN" sz="1400" spc="15" dirty="0">
                <a:latin typeface="Arial"/>
                <a:cs typeface="Arial"/>
              </a:rPr>
              <a:t>-</a:t>
            </a:r>
            <a:r>
              <a:rPr lang="zh-CN" altLang="en-US" sz="1400" spc="15" dirty="0">
                <a:latin typeface="Arial"/>
                <a:cs typeface="Arial"/>
              </a:rPr>
              <a:t>类疑问句？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34288" y="2711180"/>
            <a:ext cx="141605" cy="318770"/>
            <a:chOff x="834288" y="2711180"/>
            <a:chExt cx="141605" cy="31877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288" y="2711180"/>
              <a:ext cx="141404" cy="14140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288" y="2888307"/>
              <a:ext cx="141404" cy="14140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71181" y="2720307"/>
            <a:ext cx="67945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0894" y="2661015"/>
            <a:ext cx="1927860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5" dirty="0">
                <a:latin typeface="Arial"/>
                <a:cs typeface="Arial"/>
              </a:rPr>
              <a:t>Who did </a:t>
            </a:r>
            <a:r>
              <a:rPr sz="1200" spc="-15" dirty="0">
                <a:latin typeface="Arial"/>
                <a:cs typeface="Arial"/>
              </a:rPr>
              <a:t>you </a:t>
            </a:r>
            <a:r>
              <a:rPr sz="1200" spc="-5" dirty="0">
                <a:latin typeface="Arial"/>
                <a:cs typeface="Arial"/>
              </a:rPr>
              <a:t>meet just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now?  </a:t>
            </a:r>
            <a:r>
              <a:rPr sz="1200" spc="-5" dirty="0">
                <a:latin typeface="Arial"/>
                <a:cs typeface="Arial"/>
              </a:rPr>
              <a:t>What is </a:t>
            </a:r>
            <a:r>
              <a:rPr sz="1200" spc="-10" dirty="0">
                <a:latin typeface="Arial"/>
                <a:cs typeface="Arial"/>
              </a:rPr>
              <a:t>your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name?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Movement 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55" dirty="0"/>
              <a:t>今天的学习目标</a:t>
            </a:r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177010"/>
            <a:ext cx="101003" cy="1010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4100" y="1051220"/>
            <a:ext cx="3538220" cy="1199367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lang="zh-CN" altLang="en-US" sz="1400" spc="15" dirty="0">
                <a:latin typeface="Arial"/>
                <a:cs typeface="Arial"/>
              </a:rPr>
              <a:t>句法歧义性（</a:t>
            </a:r>
            <a:r>
              <a:rPr sz="1400" spc="15" dirty="0">
                <a:latin typeface="Arial"/>
                <a:cs typeface="Arial"/>
              </a:rPr>
              <a:t>Syntactic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Ambiguities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 marL="12700" marR="356235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10" dirty="0">
                <a:latin typeface="Arial"/>
                <a:cs typeface="Arial"/>
              </a:rPr>
              <a:t>构建跨语言的短语结构规则（</a:t>
            </a:r>
            <a:r>
              <a:rPr lang="en-US" altLang="zh-CN" sz="1400" spc="10" dirty="0">
                <a:latin typeface="Arial"/>
                <a:cs typeface="Arial"/>
              </a:rPr>
              <a:t>PSR</a:t>
            </a:r>
            <a:r>
              <a:rPr lang="zh-CN" altLang="en-US" sz="1400" spc="10" dirty="0">
                <a:latin typeface="Arial"/>
                <a:cs typeface="Arial"/>
              </a:rPr>
              <a:t>），画出简单的树状图</a:t>
            </a:r>
            <a:endParaRPr lang="en-US" altLang="zh-CN" sz="1400" spc="10" dirty="0">
              <a:latin typeface="Arial"/>
              <a:cs typeface="Arial"/>
            </a:endParaRPr>
          </a:p>
          <a:p>
            <a:pPr marL="12700" marR="356235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10" dirty="0">
                <a:latin typeface="Arial"/>
                <a:cs typeface="Arial"/>
              </a:rPr>
              <a:t>推导出仅靠</a:t>
            </a:r>
            <a:r>
              <a:rPr lang="en-US" altLang="zh-CN" sz="1400" spc="10" dirty="0">
                <a:latin typeface="Arial"/>
                <a:cs typeface="Arial"/>
              </a:rPr>
              <a:t>PSR</a:t>
            </a:r>
            <a:r>
              <a:rPr lang="zh-CN" altLang="en-US" sz="1400" spc="10" dirty="0">
                <a:latin typeface="Arial"/>
                <a:cs typeface="Arial"/>
              </a:rPr>
              <a:t>无法解释的其他类型的英语句子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1430058"/>
            <a:ext cx="101003" cy="1010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1857972"/>
            <a:ext cx="101003" cy="1010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Movement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Wh Movement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2573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1400" spc="20" dirty="0"/>
              <a:t>一点点</a:t>
            </a:r>
            <a:r>
              <a:rPr lang="en-US" altLang="zh-CN" sz="1400" spc="20" dirty="0"/>
              <a:t>X-</a:t>
            </a:r>
            <a:r>
              <a:rPr lang="zh-CN" altLang="en-US" sz="1400" spc="20" dirty="0"/>
              <a:t>标杆理论（</a:t>
            </a:r>
            <a:r>
              <a:rPr lang="en-US" altLang="zh-CN" sz="1400" spc="20" dirty="0"/>
              <a:t>X-bar</a:t>
            </a:r>
            <a:r>
              <a:rPr lang="zh-CN" altLang="en-US" sz="1400" spc="20" dirty="0"/>
              <a:t> </a:t>
            </a:r>
            <a:r>
              <a:rPr lang="en-US" altLang="zh-CN" sz="1400" spc="20" dirty="0"/>
              <a:t>Theory</a:t>
            </a:r>
            <a:r>
              <a:rPr lang="zh-CN" altLang="en-US" sz="1400" spc="20" dirty="0"/>
              <a:t>）</a:t>
            </a:r>
            <a:endParaRPr sz="1400" dirty="0"/>
          </a:p>
        </p:txBody>
      </p:sp>
      <p:sp>
        <p:nvSpPr>
          <p:cNvPr id="4" name="object 4"/>
          <p:cNvSpPr/>
          <p:nvPr/>
        </p:nvSpPr>
        <p:spPr>
          <a:xfrm>
            <a:off x="832347" y="2087769"/>
            <a:ext cx="278765" cy="165735"/>
          </a:xfrm>
          <a:custGeom>
            <a:avLst/>
            <a:gdLst/>
            <a:ahLst/>
            <a:cxnLst/>
            <a:rect l="l" t="t" r="r" b="b"/>
            <a:pathLst>
              <a:path w="278765" h="165735">
                <a:moveTo>
                  <a:pt x="139211" y="0"/>
                </a:moveTo>
                <a:lnTo>
                  <a:pt x="0" y="165129"/>
                </a:lnTo>
              </a:path>
              <a:path w="278765" h="165735">
                <a:moveTo>
                  <a:pt x="139211" y="0"/>
                </a:moveTo>
                <a:lnTo>
                  <a:pt x="278422" y="16512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1556" y="1708187"/>
            <a:ext cx="464184" cy="165735"/>
          </a:xfrm>
          <a:custGeom>
            <a:avLst/>
            <a:gdLst/>
            <a:ahLst/>
            <a:cxnLst/>
            <a:rect l="l" t="t" r="r" b="b"/>
            <a:pathLst>
              <a:path w="464184" h="165735">
                <a:moveTo>
                  <a:pt x="232009" y="0"/>
                </a:moveTo>
                <a:lnTo>
                  <a:pt x="0" y="165129"/>
                </a:lnTo>
              </a:path>
              <a:path w="464184" h="165735">
                <a:moveTo>
                  <a:pt x="232009" y="0"/>
                </a:moveTo>
                <a:lnTo>
                  <a:pt x="464018" y="16512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800326"/>
            <a:ext cx="1907539" cy="1614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57250" algn="ctr">
              <a:lnSpc>
                <a:spcPct val="100000"/>
              </a:lnSpc>
              <a:spcBef>
                <a:spcPts val="1005"/>
              </a:spcBef>
            </a:pPr>
            <a:endParaRPr lang="en-US" sz="1200" spc="-5" dirty="0">
              <a:latin typeface="Arial"/>
              <a:cs typeface="Arial"/>
            </a:endParaRPr>
          </a:p>
          <a:p>
            <a:pPr marR="857250" algn="ctr">
              <a:lnSpc>
                <a:spcPct val="100000"/>
              </a:lnSpc>
              <a:spcBef>
                <a:spcPts val="1005"/>
              </a:spcBef>
            </a:pPr>
            <a:r>
              <a:rPr sz="1200" spc="-5" dirty="0">
                <a:latin typeface="Arial"/>
                <a:cs typeface="Arial"/>
              </a:rPr>
              <a:t>XP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 dirty="0">
              <a:latin typeface="Arial"/>
              <a:cs typeface="Arial"/>
            </a:endParaRPr>
          </a:p>
          <a:p>
            <a:pPr marR="912494" algn="ctr">
              <a:lnSpc>
                <a:spcPct val="100000"/>
              </a:lnSpc>
              <a:tabLst>
                <a:tab pos="725170" algn="l"/>
              </a:tabLst>
            </a:pPr>
            <a:r>
              <a:rPr sz="1200" spc="-5" dirty="0">
                <a:latin typeface="Arial"/>
                <a:cs typeface="Arial"/>
              </a:rPr>
              <a:t>WP	X’</a:t>
            </a:r>
            <a:endParaRPr sz="1200" dirty="0">
              <a:latin typeface="Arial"/>
              <a:cs typeface="Arial"/>
            </a:endParaRPr>
          </a:p>
          <a:p>
            <a:pPr marL="434340" marR="714375" indent="121920">
              <a:lnSpc>
                <a:spcPct val="207600"/>
              </a:lnSpc>
              <a:tabLst>
                <a:tab pos="990600" algn="l"/>
              </a:tabLst>
            </a:pPr>
            <a:r>
              <a:rPr sz="1200" spc="-5" dirty="0">
                <a:latin typeface="Arial"/>
                <a:cs typeface="Arial"/>
              </a:rPr>
              <a:t>X’	ZP  X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YP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2898" y="1328610"/>
            <a:ext cx="671195" cy="165735"/>
          </a:xfrm>
          <a:custGeom>
            <a:avLst/>
            <a:gdLst/>
            <a:ahLst/>
            <a:cxnLst/>
            <a:rect l="l" t="t" r="r" b="b"/>
            <a:pathLst>
              <a:path w="671194" h="165734">
                <a:moveTo>
                  <a:pt x="335336" y="0"/>
                </a:moveTo>
                <a:lnTo>
                  <a:pt x="0" y="165129"/>
                </a:lnTo>
              </a:path>
              <a:path w="671194" h="165734">
                <a:moveTo>
                  <a:pt x="335336" y="0"/>
                </a:moveTo>
                <a:lnTo>
                  <a:pt x="670673" y="16512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61830" y="1109553"/>
            <a:ext cx="19431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NP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5352" y="1413215"/>
            <a:ext cx="1403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N’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9715" y="1716877"/>
            <a:ext cx="18796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PP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80173" y="1893551"/>
            <a:ext cx="746760" cy="132715"/>
          </a:xfrm>
          <a:custGeom>
            <a:avLst/>
            <a:gdLst/>
            <a:ahLst/>
            <a:cxnLst/>
            <a:rect l="l" t="t" r="r" b="b"/>
            <a:pathLst>
              <a:path w="746760" h="132714">
                <a:moveTo>
                  <a:pt x="373257" y="0"/>
                </a:moveTo>
                <a:lnTo>
                  <a:pt x="0" y="132103"/>
                </a:lnTo>
                <a:lnTo>
                  <a:pt x="746514" y="132103"/>
                </a:lnTo>
                <a:lnTo>
                  <a:pt x="373257" y="0"/>
                </a:lnTo>
                <a:close/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13709" y="2020550"/>
            <a:ext cx="108331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8305" algn="l"/>
              </a:tabLst>
            </a:pPr>
            <a:r>
              <a:rPr sz="950" dirty="0">
                <a:latin typeface="Arial"/>
                <a:cs typeface="Arial"/>
              </a:rPr>
              <a:t>PP	with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glasses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7304" y="1716888"/>
            <a:ext cx="140335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N’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58975" y="2197224"/>
            <a:ext cx="497205" cy="132715"/>
          </a:xfrm>
          <a:custGeom>
            <a:avLst/>
            <a:gdLst/>
            <a:ahLst/>
            <a:cxnLst/>
            <a:rect l="l" t="t" r="r" b="b"/>
            <a:pathLst>
              <a:path w="497204" h="132714">
                <a:moveTo>
                  <a:pt x="248450" y="0"/>
                </a:moveTo>
                <a:lnTo>
                  <a:pt x="0" y="132103"/>
                </a:lnTo>
                <a:lnTo>
                  <a:pt x="496901" y="132103"/>
                </a:lnTo>
                <a:lnTo>
                  <a:pt x="248450" y="0"/>
                </a:lnTo>
                <a:close/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05543" y="2327006"/>
            <a:ext cx="9207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mother of</a:t>
            </a:r>
            <a:r>
              <a:rPr sz="950" spc="-25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three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0688" y="2020557"/>
            <a:ext cx="113664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07239" y="2197231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103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07225" y="1893562"/>
            <a:ext cx="500380" cy="132715"/>
          </a:xfrm>
          <a:custGeom>
            <a:avLst/>
            <a:gdLst/>
            <a:ahLst/>
            <a:cxnLst/>
            <a:rect l="l" t="t" r="r" b="b"/>
            <a:pathLst>
              <a:path w="500379" h="132714">
                <a:moveTo>
                  <a:pt x="250101" y="0"/>
                </a:moveTo>
                <a:lnTo>
                  <a:pt x="0" y="132103"/>
                </a:lnTo>
              </a:path>
              <a:path w="500379" h="132714">
                <a:moveTo>
                  <a:pt x="250101" y="0"/>
                </a:moveTo>
                <a:lnTo>
                  <a:pt x="500202" y="132103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57334" y="1589889"/>
            <a:ext cx="896619" cy="132715"/>
          </a:xfrm>
          <a:custGeom>
            <a:avLst/>
            <a:gdLst/>
            <a:ahLst/>
            <a:cxnLst/>
            <a:rect l="l" t="t" r="r" b="b"/>
            <a:pathLst>
              <a:path w="896620" h="132714">
                <a:moveTo>
                  <a:pt x="448051" y="0"/>
                </a:moveTo>
                <a:lnTo>
                  <a:pt x="0" y="132103"/>
                </a:lnTo>
              </a:path>
              <a:path w="896620" h="132714">
                <a:moveTo>
                  <a:pt x="448051" y="0"/>
                </a:moveTo>
                <a:lnTo>
                  <a:pt x="896102" y="132103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55841" y="1413223"/>
            <a:ext cx="113664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95043" y="1716885"/>
            <a:ext cx="23495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The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12391" y="158989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103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12385" y="1286227"/>
            <a:ext cx="1093470" cy="132715"/>
          </a:xfrm>
          <a:custGeom>
            <a:avLst/>
            <a:gdLst/>
            <a:ahLst/>
            <a:cxnLst/>
            <a:rect l="l" t="t" r="r" b="b"/>
            <a:pathLst>
              <a:path w="1093470" h="132715">
                <a:moveTo>
                  <a:pt x="546503" y="0"/>
                </a:moveTo>
                <a:lnTo>
                  <a:pt x="0" y="132103"/>
                </a:lnTo>
              </a:path>
              <a:path w="1093470" h="132715">
                <a:moveTo>
                  <a:pt x="546503" y="0"/>
                </a:moveTo>
                <a:lnTo>
                  <a:pt x="1093006" y="132103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7306" y="2679849"/>
            <a:ext cx="3208655" cy="61298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5" dirty="0">
                <a:latin typeface="Arial"/>
                <a:cs typeface="Arial"/>
              </a:rPr>
              <a:t>WP: </a:t>
            </a:r>
            <a:r>
              <a:rPr lang="zh-CN" altLang="en-US" sz="1200" spc="-5" dirty="0">
                <a:latin typeface="Arial"/>
                <a:cs typeface="Arial"/>
              </a:rPr>
              <a:t>指定语位置</a:t>
            </a:r>
            <a:endParaRPr lang="en-US" altLang="zh-CN" sz="1200" spc="-10" dirty="0">
              <a:latin typeface="Arial"/>
              <a:cs typeface="Arial"/>
            </a:endParaRPr>
          </a:p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5" dirty="0">
                <a:latin typeface="Arial"/>
                <a:cs typeface="Arial"/>
              </a:rPr>
              <a:t>ZP: </a:t>
            </a:r>
            <a:r>
              <a:rPr lang="zh-CN" altLang="en-US" sz="1200" spc="-5" dirty="0">
                <a:latin typeface="Arial"/>
                <a:cs typeface="Arial"/>
              </a:rPr>
              <a:t>附接语位置</a:t>
            </a:r>
            <a:endParaRPr lang="en-US" altLang="zh-CN" sz="1200" spc="-5" dirty="0">
              <a:latin typeface="Arial"/>
              <a:cs typeface="Arial"/>
            </a:endParaRPr>
          </a:p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5" dirty="0">
                <a:latin typeface="Arial"/>
                <a:cs typeface="Arial"/>
              </a:rPr>
              <a:t>YP: </a:t>
            </a:r>
            <a:r>
              <a:rPr lang="zh-CN" altLang="en-US" sz="1200" spc="-5" dirty="0">
                <a:latin typeface="Arial"/>
                <a:cs typeface="Arial"/>
              </a:rPr>
              <a:t>补足语位置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902E56-2832-AE1A-E555-05ACE942C976}"/>
              </a:ext>
            </a:extLst>
          </p:cNvPr>
          <p:cNvSpPr txBox="1"/>
          <p:nvPr/>
        </p:nvSpPr>
        <p:spPr>
          <a:xfrm>
            <a:off x="171450" y="659110"/>
            <a:ext cx="200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中心语、指示语（</a:t>
            </a: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Specifier</a:t>
            </a:r>
            <a:r>
              <a:rPr kumimoji="0" lang="zh-CN" alt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）和附接语（</a:t>
            </a: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Adjunct</a:t>
            </a:r>
            <a:r>
              <a:rPr kumimoji="0" lang="zh-CN" altLang="en-US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Movement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Wh Movement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en-US" altLang="zh-CN" spc="-5" dirty="0" err="1"/>
              <a:t>Wh</a:t>
            </a:r>
            <a:r>
              <a:rPr lang="en-US" altLang="zh-CN" spc="-5" dirty="0"/>
              <a:t>-</a:t>
            </a:r>
            <a:r>
              <a:rPr lang="zh-CN" altLang="en-US" spc="-5" dirty="0"/>
              <a:t>移位</a:t>
            </a:r>
            <a:endParaRPr spc="-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723557"/>
            <a:ext cx="101003" cy="1010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4100" y="632203"/>
            <a:ext cx="4039350" cy="117391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722630">
              <a:lnSpc>
                <a:spcPct val="100800"/>
              </a:lnSpc>
              <a:spcBef>
                <a:spcPts val="120"/>
              </a:spcBef>
            </a:pPr>
            <a:r>
              <a:rPr lang="en-US" altLang="zh-CN" sz="1400" spc="15" dirty="0" err="1">
                <a:latin typeface="Arial"/>
                <a:cs typeface="Arial"/>
              </a:rPr>
              <a:t>Wh</a:t>
            </a:r>
            <a:r>
              <a:rPr lang="zh-CN" altLang="en-US" sz="1400" spc="15" dirty="0">
                <a:latin typeface="Arial"/>
                <a:cs typeface="Arial"/>
              </a:rPr>
              <a:t>类疑问句</a:t>
            </a:r>
            <a:r>
              <a:rPr lang="zh-CN" altLang="en-US" sz="1400" spc="15">
                <a:latin typeface="Arial"/>
                <a:cs typeface="Arial"/>
              </a:rPr>
              <a:t>是带有不发音标</a:t>
            </a:r>
            <a:r>
              <a:rPr lang="zh-CN" altLang="en-US" sz="1400" spc="15" dirty="0">
                <a:latin typeface="Arial"/>
                <a:cs typeface="Arial"/>
              </a:rPr>
              <a:t>补语的标补短语（</a:t>
            </a:r>
            <a:r>
              <a:rPr sz="1400" spc="20" dirty="0">
                <a:latin typeface="Arial"/>
                <a:cs typeface="Arial"/>
              </a:rPr>
              <a:t>CPs </a:t>
            </a:r>
            <a:r>
              <a:rPr sz="1400" spc="15" dirty="0">
                <a:latin typeface="Arial"/>
                <a:cs typeface="Arial"/>
              </a:rPr>
              <a:t>with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silent complementizers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altLang="zh-CN" sz="1400" spc="15" dirty="0" err="1">
                <a:latin typeface="Arial"/>
                <a:cs typeface="Arial"/>
              </a:rPr>
              <a:t>Wh</a:t>
            </a:r>
            <a:r>
              <a:rPr lang="en-US" altLang="zh-CN" sz="1400" spc="15" dirty="0">
                <a:latin typeface="Arial"/>
                <a:cs typeface="Arial"/>
              </a:rPr>
              <a:t>-</a:t>
            </a:r>
            <a:r>
              <a:rPr lang="zh-CN" altLang="en-US" sz="1400" spc="15" dirty="0">
                <a:latin typeface="Arial"/>
                <a:cs typeface="Arial"/>
              </a:rPr>
              <a:t>词语移到标补短语的指示语位置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z="1400" spc="15" dirty="0">
                <a:latin typeface="Arial"/>
                <a:cs typeface="Arial"/>
              </a:rPr>
              <a:t>                            </a:t>
            </a: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z="1400" spc="15" dirty="0">
                <a:latin typeface="Arial"/>
                <a:cs typeface="Arial"/>
              </a:rPr>
              <a:t>                            </a:t>
            </a:r>
            <a:r>
              <a:rPr sz="1400" spc="20" dirty="0">
                <a:latin typeface="Arial"/>
                <a:cs typeface="Arial"/>
              </a:rPr>
              <a:t>CP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1171930"/>
            <a:ext cx="101003" cy="1010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32075" y="2015589"/>
            <a:ext cx="1974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C’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56073" y="2657062"/>
            <a:ext cx="481330" cy="115570"/>
          </a:xfrm>
          <a:custGeom>
            <a:avLst/>
            <a:gdLst/>
            <a:ahLst/>
            <a:cxnLst/>
            <a:rect l="l" t="t" r="r" b="b"/>
            <a:pathLst>
              <a:path w="481330" h="115569">
                <a:moveTo>
                  <a:pt x="240530" y="0"/>
                </a:moveTo>
                <a:lnTo>
                  <a:pt x="0" y="115326"/>
                </a:lnTo>
                <a:lnTo>
                  <a:pt x="481060" y="115326"/>
                </a:lnTo>
                <a:lnTo>
                  <a:pt x="24053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49622" y="2395185"/>
            <a:ext cx="937260" cy="619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685" algn="ctr">
              <a:lnSpc>
                <a:spcPct val="100000"/>
              </a:lnSpc>
              <a:spcBef>
                <a:spcPts val="135"/>
              </a:spcBef>
              <a:tabLst>
                <a:tab pos="556895" algn="l"/>
              </a:tabLst>
            </a:pPr>
            <a:r>
              <a:rPr sz="1400" spc="20" dirty="0">
                <a:latin typeface="Arial"/>
                <a:cs typeface="Arial"/>
              </a:rPr>
              <a:t>C	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75"/>
              </a:spcBef>
              <a:tabLst>
                <a:tab pos="556895" algn="l"/>
              </a:tabLst>
            </a:pPr>
            <a:r>
              <a:rPr sz="1400" spc="10" dirty="0">
                <a:latin typeface="Arial"/>
                <a:cs typeface="Arial"/>
              </a:rPr>
              <a:t>[that]	</a:t>
            </a:r>
            <a:r>
              <a:rPr sz="2100" spc="7" baseline="1984" dirty="0">
                <a:latin typeface="Arial"/>
                <a:cs typeface="Arial"/>
              </a:rPr>
              <a:t>...t...</a:t>
            </a:r>
            <a:endParaRPr sz="2100" baseline="1984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64920" y="2277484"/>
            <a:ext cx="532130" cy="115570"/>
          </a:xfrm>
          <a:custGeom>
            <a:avLst/>
            <a:gdLst/>
            <a:ahLst/>
            <a:cxnLst/>
            <a:rect l="l" t="t" r="r" b="b"/>
            <a:pathLst>
              <a:path w="532130" h="115569">
                <a:moveTo>
                  <a:pt x="265846" y="0"/>
                </a:moveTo>
                <a:lnTo>
                  <a:pt x="0" y="115326"/>
                </a:lnTo>
              </a:path>
              <a:path w="532130" h="115569">
                <a:moveTo>
                  <a:pt x="265846" y="0"/>
                </a:moveTo>
                <a:lnTo>
                  <a:pt x="531692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745995" y="2651238"/>
            <a:ext cx="1254760" cy="518159"/>
            <a:chOff x="1745995" y="2651238"/>
            <a:chExt cx="1254760" cy="518159"/>
          </a:xfrm>
        </p:grpSpPr>
        <p:sp>
          <p:nvSpPr>
            <p:cNvPr id="12" name="object 12"/>
            <p:cNvSpPr/>
            <p:nvPr/>
          </p:nvSpPr>
          <p:spPr>
            <a:xfrm>
              <a:off x="2464925" y="2657081"/>
              <a:ext cx="0" cy="115570"/>
            </a:xfrm>
            <a:custGeom>
              <a:avLst/>
              <a:gdLst/>
              <a:ahLst/>
              <a:cxnLst/>
              <a:rect l="l" t="t" r="r" b="b"/>
              <a:pathLst>
                <a:path h="115569">
                  <a:moveTo>
                    <a:pt x="0" y="0"/>
                  </a:moveTo>
                  <a:lnTo>
                    <a:pt x="0" y="115326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2312" y="2658639"/>
              <a:ext cx="1224915" cy="507365"/>
            </a:xfrm>
            <a:custGeom>
              <a:avLst/>
              <a:gdLst/>
              <a:ahLst/>
              <a:cxnLst/>
              <a:rect l="l" t="t" r="r" b="b"/>
              <a:pathLst>
                <a:path w="1224914" h="507364">
                  <a:moveTo>
                    <a:pt x="1224311" y="365984"/>
                  </a:moveTo>
                  <a:lnTo>
                    <a:pt x="1204684" y="414250"/>
                  </a:lnTo>
                  <a:lnTo>
                    <a:pt x="1171704" y="441338"/>
                  </a:lnTo>
                  <a:lnTo>
                    <a:pt x="1124950" y="464077"/>
                  </a:lnTo>
                  <a:lnTo>
                    <a:pt x="1066260" y="482229"/>
                  </a:lnTo>
                  <a:lnTo>
                    <a:pt x="997469" y="495558"/>
                  </a:lnTo>
                  <a:lnTo>
                    <a:pt x="920414" y="503825"/>
                  </a:lnTo>
                  <a:lnTo>
                    <a:pt x="879361" y="505986"/>
                  </a:lnTo>
                  <a:lnTo>
                    <a:pt x="836931" y="506793"/>
                  </a:lnTo>
                  <a:lnTo>
                    <a:pt x="793353" y="506216"/>
                  </a:lnTo>
                  <a:lnTo>
                    <a:pt x="748857" y="504225"/>
                  </a:lnTo>
                  <a:lnTo>
                    <a:pt x="703673" y="500791"/>
                  </a:lnTo>
                  <a:lnTo>
                    <a:pt x="658029" y="495884"/>
                  </a:lnTo>
                  <a:lnTo>
                    <a:pt x="612155" y="489474"/>
                  </a:lnTo>
                  <a:lnTo>
                    <a:pt x="566282" y="481531"/>
                  </a:lnTo>
                  <a:lnTo>
                    <a:pt x="520638" y="472027"/>
                  </a:lnTo>
                  <a:lnTo>
                    <a:pt x="475453" y="460931"/>
                  </a:lnTo>
                  <a:lnTo>
                    <a:pt x="430957" y="448213"/>
                  </a:lnTo>
                  <a:lnTo>
                    <a:pt x="387379" y="433844"/>
                  </a:lnTo>
                  <a:lnTo>
                    <a:pt x="344949" y="417795"/>
                  </a:lnTo>
                  <a:lnTo>
                    <a:pt x="303897" y="400035"/>
                  </a:lnTo>
                  <a:lnTo>
                    <a:pt x="264451" y="380535"/>
                  </a:lnTo>
                  <a:lnTo>
                    <a:pt x="226841" y="359265"/>
                  </a:lnTo>
                  <a:lnTo>
                    <a:pt x="191298" y="336195"/>
                  </a:lnTo>
                  <a:lnTo>
                    <a:pt x="158050" y="311297"/>
                  </a:lnTo>
                  <a:lnTo>
                    <a:pt x="127328" y="284539"/>
                  </a:lnTo>
                  <a:lnTo>
                    <a:pt x="99360" y="255893"/>
                  </a:lnTo>
                  <a:lnTo>
                    <a:pt x="74376" y="225329"/>
                  </a:lnTo>
                  <a:lnTo>
                    <a:pt x="52607" y="192817"/>
                  </a:lnTo>
                  <a:lnTo>
                    <a:pt x="34280" y="158327"/>
                  </a:lnTo>
                  <a:lnTo>
                    <a:pt x="19627" y="121830"/>
                  </a:lnTo>
                  <a:lnTo>
                    <a:pt x="8876" y="83297"/>
                  </a:lnTo>
                  <a:lnTo>
                    <a:pt x="2257" y="42696"/>
                  </a:lnTo>
                  <a:lnTo>
                    <a:pt x="0" y="0"/>
                  </a:lnTo>
                </a:path>
              </a:pathLst>
            </a:custGeom>
            <a:ln w="75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9032" y="2654275"/>
              <a:ext cx="46990" cy="22225"/>
            </a:xfrm>
            <a:custGeom>
              <a:avLst/>
              <a:gdLst/>
              <a:ahLst/>
              <a:cxnLst/>
              <a:rect l="l" t="t" r="r" b="b"/>
              <a:pathLst>
                <a:path w="46989" h="22225">
                  <a:moveTo>
                    <a:pt x="0" y="21825"/>
                  </a:moveTo>
                  <a:lnTo>
                    <a:pt x="7116" y="18414"/>
                  </a:lnTo>
                  <a:lnTo>
                    <a:pt x="14368" y="12003"/>
                  </a:lnTo>
                  <a:lnTo>
                    <a:pt x="20256" y="5046"/>
                  </a:lnTo>
                  <a:lnTo>
                    <a:pt x="23280" y="0"/>
                  </a:lnTo>
                  <a:lnTo>
                    <a:pt x="26304" y="5046"/>
                  </a:lnTo>
                  <a:lnTo>
                    <a:pt x="32192" y="12003"/>
                  </a:lnTo>
                  <a:lnTo>
                    <a:pt x="39444" y="18414"/>
                  </a:lnTo>
                  <a:lnTo>
                    <a:pt x="46560" y="21825"/>
                  </a:lnTo>
                </a:path>
              </a:pathLst>
            </a:custGeom>
            <a:ln w="6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16355" y="2011419"/>
            <a:ext cx="712470" cy="6242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DP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5"/>
              </a:spcBef>
            </a:pPr>
            <a:r>
              <a:rPr sz="1400" spc="15" dirty="0">
                <a:latin typeface="Arial"/>
                <a:cs typeface="Arial"/>
              </a:rPr>
              <a:t>wh-word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72311" y="2269567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72312" y="1897906"/>
            <a:ext cx="958850" cy="115570"/>
          </a:xfrm>
          <a:custGeom>
            <a:avLst/>
            <a:gdLst/>
            <a:ahLst/>
            <a:cxnLst/>
            <a:rect l="l" t="t" r="r" b="b"/>
            <a:pathLst>
              <a:path w="958850" h="115569">
                <a:moveTo>
                  <a:pt x="479232" y="0"/>
                </a:moveTo>
                <a:lnTo>
                  <a:pt x="0" y="115326"/>
                </a:lnTo>
              </a:path>
              <a:path w="958850" h="115569">
                <a:moveTo>
                  <a:pt x="479232" y="0"/>
                </a:moveTo>
                <a:lnTo>
                  <a:pt x="958464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Movement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Wh Movement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40" dirty="0"/>
              <a:t>一般疑问句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1134465" y="963927"/>
            <a:ext cx="278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CP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4677" y="1343505"/>
            <a:ext cx="1473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4415" y="1718891"/>
            <a:ext cx="258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TP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2667" y="2098469"/>
            <a:ext cx="268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VP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0731" y="2478046"/>
            <a:ext cx="785495" cy="6242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latin typeface="Arial"/>
                <a:cs typeface="Arial"/>
              </a:rPr>
              <a:t>NP</a:t>
            </a:r>
            <a:r>
              <a:rPr sz="1500" i="1" spc="15" baseline="-11111" dirty="0">
                <a:latin typeface="Arial"/>
                <a:cs typeface="Arial"/>
              </a:rPr>
              <a:t>i</a:t>
            </a:r>
            <a:endParaRPr sz="1500" baseline="-11111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5"/>
              </a:spcBef>
            </a:pPr>
            <a:r>
              <a:rPr sz="1400" spc="15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bone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25579" y="2763600"/>
            <a:ext cx="835660" cy="95885"/>
          </a:xfrm>
          <a:custGeom>
            <a:avLst/>
            <a:gdLst/>
            <a:ahLst/>
            <a:cxnLst/>
            <a:rect l="l" t="t" r="r" b="b"/>
            <a:pathLst>
              <a:path w="835660" h="95885">
                <a:moveTo>
                  <a:pt x="417810" y="0"/>
                </a:moveTo>
                <a:lnTo>
                  <a:pt x="0" y="95859"/>
                </a:lnTo>
                <a:lnTo>
                  <a:pt x="835621" y="95859"/>
                </a:lnTo>
                <a:lnTo>
                  <a:pt x="41781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71062" y="2478057"/>
            <a:ext cx="278765" cy="6178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V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400" spc="15" dirty="0">
                <a:latin typeface="Arial"/>
                <a:cs typeface="Arial"/>
              </a:rPr>
              <a:t>eat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10394" y="2736218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0393" y="2356629"/>
            <a:ext cx="633095" cy="123825"/>
          </a:xfrm>
          <a:custGeom>
            <a:avLst/>
            <a:gdLst/>
            <a:ahLst/>
            <a:cxnLst/>
            <a:rect l="l" t="t" r="r" b="b"/>
            <a:pathLst>
              <a:path w="633094" h="123825">
                <a:moveTo>
                  <a:pt x="316499" y="0"/>
                </a:moveTo>
                <a:lnTo>
                  <a:pt x="0" y="123252"/>
                </a:lnTo>
              </a:path>
              <a:path w="633094" h="123825">
                <a:moveTo>
                  <a:pt x="316499" y="0"/>
                </a:moveTo>
                <a:lnTo>
                  <a:pt x="632999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0194" y="2384033"/>
            <a:ext cx="0" cy="95885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85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40199" y="1977052"/>
            <a:ext cx="687070" cy="123825"/>
          </a:xfrm>
          <a:custGeom>
            <a:avLst/>
            <a:gdLst/>
            <a:ahLst/>
            <a:cxnLst/>
            <a:rect l="l" t="t" r="r" b="b"/>
            <a:pathLst>
              <a:path w="687069" h="123825">
                <a:moveTo>
                  <a:pt x="343349" y="0"/>
                </a:moveTo>
                <a:lnTo>
                  <a:pt x="0" y="123252"/>
                </a:lnTo>
              </a:path>
              <a:path w="687069" h="123825">
                <a:moveTo>
                  <a:pt x="343349" y="0"/>
                </a:moveTo>
                <a:lnTo>
                  <a:pt x="686698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2733" y="203108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2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92722" y="1605400"/>
            <a:ext cx="890905" cy="115570"/>
          </a:xfrm>
          <a:custGeom>
            <a:avLst/>
            <a:gdLst/>
            <a:ahLst/>
            <a:cxnLst/>
            <a:rect l="l" t="t" r="r" b="b"/>
            <a:pathLst>
              <a:path w="890905" h="115569">
                <a:moveTo>
                  <a:pt x="445412" y="0"/>
                </a:moveTo>
                <a:lnTo>
                  <a:pt x="0" y="115326"/>
                </a:lnTo>
              </a:path>
              <a:path w="890905" h="115569">
                <a:moveTo>
                  <a:pt x="445412" y="0"/>
                </a:moveTo>
                <a:lnTo>
                  <a:pt x="890824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214" y="1723107"/>
            <a:ext cx="1711960" cy="9931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35"/>
              </a:spcBef>
              <a:tabLst>
                <a:tab pos="452755" algn="l"/>
                <a:tab pos="885825" algn="l"/>
              </a:tabLst>
            </a:pPr>
            <a:r>
              <a:rPr sz="2100" spc="7" baseline="1984" dirty="0">
                <a:latin typeface="Arial"/>
                <a:cs typeface="Arial"/>
              </a:rPr>
              <a:t>T</a:t>
            </a:r>
            <a:r>
              <a:rPr sz="1500" i="1" spc="7" baseline="-11111" dirty="0">
                <a:latin typeface="Arial"/>
                <a:cs typeface="Arial"/>
              </a:rPr>
              <a:t>k	</a:t>
            </a:r>
            <a:r>
              <a:rPr sz="1400" spc="20" dirty="0">
                <a:latin typeface="Arial"/>
                <a:cs typeface="Arial"/>
              </a:rPr>
              <a:t>C	</a:t>
            </a:r>
            <a:r>
              <a:rPr sz="2100" spc="22" baseline="1984" dirty="0">
                <a:latin typeface="Arial"/>
                <a:cs typeface="Arial"/>
              </a:rPr>
              <a:t>NP</a:t>
            </a:r>
            <a:r>
              <a:rPr sz="1500" i="1" spc="22" baseline="-11111" dirty="0">
                <a:latin typeface="Arial"/>
                <a:cs typeface="Arial"/>
              </a:rPr>
              <a:t>j</a:t>
            </a:r>
            <a:endParaRPr sz="1500" baseline="-11111">
              <a:latin typeface="Arial"/>
              <a:cs typeface="Arial"/>
            </a:endParaRPr>
          </a:p>
          <a:p>
            <a:pPr marR="43180" algn="r">
              <a:lnSpc>
                <a:spcPct val="100000"/>
              </a:lnSpc>
              <a:spcBef>
                <a:spcPts val="1275"/>
              </a:spcBef>
              <a:tabLst>
                <a:tab pos="668020" algn="l"/>
                <a:tab pos="1422400" algn="l"/>
              </a:tabLst>
            </a:pPr>
            <a:r>
              <a:rPr sz="1400" spc="15" dirty="0">
                <a:latin typeface="Arial"/>
                <a:cs typeface="Arial"/>
              </a:rPr>
              <a:t>did	the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dog	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500" i="1" spc="7" baseline="-11111" dirty="0">
                <a:latin typeface="Arial"/>
                <a:cs typeface="Arial"/>
              </a:rPr>
              <a:t>k</a:t>
            </a:r>
            <a:endParaRPr sz="1500" baseline="-11111">
              <a:latin typeface="Arial"/>
              <a:cs typeface="Arial"/>
            </a:endParaRPr>
          </a:p>
          <a:p>
            <a:pPr marR="103505" algn="r">
              <a:lnSpc>
                <a:spcPct val="100000"/>
              </a:lnSpc>
              <a:spcBef>
                <a:spcPts val="1260"/>
              </a:spcBef>
            </a:pPr>
            <a:r>
              <a:rPr sz="1400" i="1" spc="5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4830" y="1279814"/>
            <a:ext cx="2425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spc="37" baseline="-19841" dirty="0">
                <a:latin typeface="Arial"/>
                <a:cs typeface="Arial"/>
              </a:rPr>
              <a:t>C</a:t>
            </a:r>
            <a:r>
              <a:rPr lang="en-US" sz="1000" i="1" spc="25" baseline="-19841" dirty="0">
                <a:latin typeface="Calibri"/>
                <a:cs typeface="Calibri"/>
              </a:rPr>
              <a:t>'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2227" y="2004478"/>
            <a:ext cx="0" cy="95885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85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236" y="1607817"/>
            <a:ext cx="334645" cy="113030"/>
          </a:xfrm>
          <a:custGeom>
            <a:avLst/>
            <a:gdLst/>
            <a:ahLst/>
            <a:cxnLst/>
            <a:rect l="l" t="t" r="r" b="b"/>
            <a:pathLst>
              <a:path w="334644" h="113030">
                <a:moveTo>
                  <a:pt x="167028" y="0"/>
                </a:moveTo>
                <a:lnTo>
                  <a:pt x="0" y="112921"/>
                </a:lnTo>
              </a:path>
              <a:path w="334644" h="113030">
                <a:moveTo>
                  <a:pt x="167028" y="0"/>
                </a:moveTo>
                <a:lnTo>
                  <a:pt x="334056" y="11292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9270" y="1225822"/>
            <a:ext cx="1129030" cy="115570"/>
          </a:xfrm>
          <a:custGeom>
            <a:avLst/>
            <a:gdLst/>
            <a:ahLst/>
            <a:cxnLst/>
            <a:rect l="l" t="t" r="r" b="b"/>
            <a:pathLst>
              <a:path w="1129030" h="115569">
                <a:moveTo>
                  <a:pt x="564437" y="0"/>
                </a:moveTo>
                <a:lnTo>
                  <a:pt x="0" y="115326"/>
                </a:lnTo>
              </a:path>
              <a:path w="1129030" h="115569">
                <a:moveTo>
                  <a:pt x="564437" y="0"/>
                </a:moveTo>
                <a:lnTo>
                  <a:pt x="1128875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515924" y="2358736"/>
            <a:ext cx="1331595" cy="394970"/>
            <a:chOff x="515924" y="2358736"/>
            <a:chExt cx="1331595" cy="394970"/>
          </a:xfrm>
        </p:grpSpPr>
        <p:sp>
          <p:nvSpPr>
            <p:cNvPr id="23" name="object 23"/>
            <p:cNvSpPr/>
            <p:nvPr/>
          </p:nvSpPr>
          <p:spPr>
            <a:xfrm>
              <a:off x="542241" y="2366137"/>
              <a:ext cx="1301750" cy="384175"/>
            </a:xfrm>
            <a:custGeom>
              <a:avLst/>
              <a:gdLst/>
              <a:ahLst/>
              <a:cxnLst/>
              <a:rect l="l" t="t" r="r" b="b"/>
              <a:pathLst>
                <a:path w="1301750" h="384175">
                  <a:moveTo>
                    <a:pt x="1301188" y="336637"/>
                  </a:moveTo>
                  <a:lnTo>
                    <a:pt x="1260573" y="361315"/>
                  </a:lnTo>
                  <a:lnTo>
                    <a:pt x="1199976" y="376639"/>
                  </a:lnTo>
                  <a:lnTo>
                    <a:pt x="1122517" y="383309"/>
                  </a:lnTo>
                  <a:lnTo>
                    <a:pt x="1078438" y="383616"/>
                  </a:lnTo>
                  <a:lnTo>
                    <a:pt x="1031313" y="382021"/>
                  </a:lnTo>
                  <a:lnTo>
                    <a:pt x="981531" y="378612"/>
                  </a:lnTo>
                  <a:lnTo>
                    <a:pt x="929483" y="373475"/>
                  </a:lnTo>
                  <a:lnTo>
                    <a:pt x="875558" y="366698"/>
                  </a:lnTo>
                  <a:lnTo>
                    <a:pt x="820146" y="358368"/>
                  </a:lnTo>
                  <a:lnTo>
                    <a:pt x="763637" y="348572"/>
                  </a:lnTo>
                  <a:lnTo>
                    <a:pt x="706420" y="337398"/>
                  </a:lnTo>
                  <a:lnTo>
                    <a:pt x="648886" y="324932"/>
                  </a:lnTo>
                  <a:lnTo>
                    <a:pt x="591425" y="311263"/>
                  </a:lnTo>
                  <a:lnTo>
                    <a:pt x="534426" y="296476"/>
                  </a:lnTo>
                  <a:lnTo>
                    <a:pt x="478279" y="280661"/>
                  </a:lnTo>
                  <a:lnTo>
                    <a:pt x="423374" y="263903"/>
                  </a:lnTo>
                  <a:lnTo>
                    <a:pt x="370101" y="246289"/>
                  </a:lnTo>
                  <a:lnTo>
                    <a:pt x="318849" y="227909"/>
                  </a:lnTo>
                  <a:lnTo>
                    <a:pt x="270009" y="208847"/>
                  </a:lnTo>
                  <a:lnTo>
                    <a:pt x="223970" y="189193"/>
                  </a:lnTo>
                  <a:lnTo>
                    <a:pt x="181122" y="169032"/>
                  </a:lnTo>
                  <a:lnTo>
                    <a:pt x="141855" y="148453"/>
                  </a:lnTo>
                  <a:lnTo>
                    <a:pt x="106559" y="127542"/>
                  </a:lnTo>
                  <a:lnTo>
                    <a:pt x="49438" y="85074"/>
                  </a:lnTo>
                  <a:lnTo>
                    <a:pt x="12879" y="42327"/>
                  </a:lnTo>
                  <a:lnTo>
                    <a:pt x="3284" y="21067"/>
                  </a:lnTo>
                  <a:lnTo>
                    <a:pt x="0" y="0"/>
                  </a:lnTo>
                </a:path>
              </a:pathLst>
            </a:custGeom>
            <a:ln w="75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8961" y="2361772"/>
              <a:ext cx="46990" cy="22225"/>
            </a:xfrm>
            <a:custGeom>
              <a:avLst/>
              <a:gdLst/>
              <a:ahLst/>
              <a:cxnLst/>
              <a:rect l="l" t="t" r="r" b="b"/>
              <a:pathLst>
                <a:path w="46990" h="22225">
                  <a:moveTo>
                    <a:pt x="0" y="21825"/>
                  </a:moveTo>
                  <a:lnTo>
                    <a:pt x="7116" y="18414"/>
                  </a:lnTo>
                  <a:lnTo>
                    <a:pt x="14368" y="12003"/>
                  </a:lnTo>
                  <a:lnTo>
                    <a:pt x="20256" y="5046"/>
                  </a:lnTo>
                  <a:lnTo>
                    <a:pt x="23280" y="0"/>
                  </a:lnTo>
                  <a:lnTo>
                    <a:pt x="26304" y="5046"/>
                  </a:lnTo>
                  <a:lnTo>
                    <a:pt x="32192" y="12003"/>
                  </a:lnTo>
                  <a:lnTo>
                    <a:pt x="39444" y="18414"/>
                  </a:lnTo>
                  <a:lnTo>
                    <a:pt x="46560" y="21825"/>
                  </a:lnTo>
                </a:path>
              </a:pathLst>
            </a:custGeom>
            <a:ln w="6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FFA9CD37-5821-7FF7-5527-02A8D2CD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2" y="1367411"/>
            <a:ext cx="278765" cy="16219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Movement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Wh Movement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en-US" altLang="zh-CN" dirty="0" err="1"/>
              <a:t>Wh</a:t>
            </a:r>
            <a:r>
              <a:rPr lang="en-US" altLang="zh-CN" dirty="0"/>
              <a:t>-</a:t>
            </a:r>
            <a:r>
              <a:rPr lang="zh-CN" altLang="en-US" dirty="0"/>
              <a:t>移位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63383" y="770570"/>
            <a:ext cx="278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CP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7675" y="1086431"/>
            <a:ext cx="242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spc="37" baseline="-19841" dirty="0">
                <a:latin typeface="Arial"/>
                <a:cs typeface="Arial"/>
              </a:rPr>
              <a:t>C</a:t>
            </a:r>
            <a:r>
              <a:rPr sz="1000" i="1" spc="25" dirty="0">
                <a:latin typeface="Calibri"/>
                <a:cs typeface="Calibri"/>
              </a:rPr>
              <a:t>j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9921" y="1529712"/>
            <a:ext cx="1473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3357" y="1905099"/>
            <a:ext cx="258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TP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4471" y="2949807"/>
            <a:ext cx="0" cy="95885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85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02621" y="3037657"/>
            <a:ext cx="5918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27685" algn="l"/>
              </a:tabLst>
            </a:pPr>
            <a:r>
              <a:rPr sz="1400" spc="15" dirty="0">
                <a:latin typeface="Arial"/>
                <a:cs typeface="Arial"/>
              </a:rPr>
              <a:t>eat	</a:t>
            </a:r>
            <a:r>
              <a:rPr sz="1400" i="1" spc="5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39398" y="2540297"/>
            <a:ext cx="427990" cy="508000"/>
            <a:chOff x="2839398" y="2540297"/>
            <a:chExt cx="427990" cy="508000"/>
          </a:xfrm>
        </p:grpSpPr>
        <p:sp>
          <p:nvSpPr>
            <p:cNvPr id="11" name="object 11"/>
            <p:cNvSpPr/>
            <p:nvPr/>
          </p:nvSpPr>
          <p:spPr>
            <a:xfrm>
              <a:off x="2841940" y="2922425"/>
              <a:ext cx="0" cy="123825"/>
            </a:xfrm>
            <a:custGeom>
              <a:avLst/>
              <a:gdLst/>
              <a:ahLst/>
              <a:cxnLst/>
              <a:rect l="l" t="t" r="r" b="b"/>
              <a:pathLst>
                <a:path h="123825">
                  <a:moveTo>
                    <a:pt x="0" y="0"/>
                  </a:moveTo>
                  <a:lnTo>
                    <a:pt x="0" y="12325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41938" y="2542837"/>
              <a:ext cx="422909" cy="123825"/>
            </a:xfrm>
            <a:custGeom>
              <a:avLst/>
              <a:gdLst/>
              <a:ahLst/>
              <a:cxnLst/>
              <a:rect l="l" t="t" r="r" b="b"/>
              <a:pathLst>
                <a:path w="422910" h="123825">
                  <a:moveTo>
                    <a:pt x="211268" y="0"/>
                  </a:moveTo>
                  <a:lnTo>
                    <a:pt x="0" y="123252"/>
                  </a:lnTo>
                </a:path>
                <a:path w="422910" h="123825">
                  <a:moveTo>
                    <a:pt x="211268" y="0"/>
                  </a:moveTo>
                  <a:lnTo>
                    <a:pt x="422536" y="12325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24128" y="2284699"/>
            <a:ext cx="1123315" cy="6242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607060" algn="l"/>
              </a:tabLst>
            </a:pPr>
            <a:r>
              <a:rPr sz="1400" spc="5" dirty="0">
                <a:latin typeface="Arial"/>
                <a:cs typeface="Arial"/>
              </a:rPr>
              <a:t>T</a:t>
            </a:r>
            <a:r>
              <a:rPr sz="1500" i="1" spc="7" baseline="-11111" dirty="0">
                <a:latin typeface="Arial"/>
                <a:cs typeface="Arial"/>
              </a:rPr>
              <a:t>k	</a:t>
            </a:r>
            <a:r>
              <a:rPr sz="1400" spc="20" dirty="0">
                <a:latin typeface="Arial"/>
                <a:cs typeface="Arial"/>
              </a:rPr>
              <a:t>VP</a:t>
            </a:r>
            <a:endParaRPr sz="14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1305"/>
              </a:spcBef>
              <a:tabLst>
                <a:tab pos="456565" algn="l"/>
                <a:tab pos="790575" algn="l"/>
              </a:tabLst>
            </a:pPr>
            <a:r>
              <a:rPr sz="2100" i="1" spc="7" baseline="1984" dirty="0">
                <a:latin typeface="Arial"/>
                <a:cs typeface="Arial"/>
              </a:rPr>
              <a:t>t	</a:t>
            </a:r>
            <a:r>
              <a:rPr sz="1400" spc="20" dirty="0">
                <a:latin typeface="Arial"/>
                <a:cs typeface="Arial"/>
              </a:rPr>
              <a:t>V	</a:t>
            </a:r>
            <a:r>
              <a:rPr sz="1400" spc="15" dirty="0">
                <a:latin typeface="Arial"/>
                <a:cs typeface="Arial"/>
              </a:rPr>
              <a:t>NP</a:t>
            </a:r>
            <a:r>
              <a:rPr sz="1500" i="1" spc="22" baseline="-11111" dirty="0">
                <a:latin typeface="Arial"/>
                <a:cs typeface="Arial"/>
              </a:rPr>
              <a:t>i</a:t>
            </a:r>
            <a:endParaRPr sz="1500" baseline="-11111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21734" y="1789067"/>
            <a:ext cx="1134110" cy="880110"/>
            <a:chOff x="1921734" y="1789067"/>
            <a:chExt cx="1134110" cy="880110"/>
          </a:xfrm>
        </p:grpSpPr>
        <p:sp>
          <p:nvSpPr>
            <p:cNvPr id="15" name="object 15"/>
            <p:cNvSpPr/>
            <p:nvPr/>
          </p:nvSpPr>
          <p:spPr>
            <a:xfrm>
              <a:off x="2471740" y="2570240"/>
              <a:ext cx="0" cy="95885"/>
            </a:xfrm>
            <a:custGeom>
              <a:avLst/>
              <a:gdLst/>
              <a:ahLst/>
              <a:cxnLst/>
              <a:rect l="l" t="t" r="r" b="b"/>
              <a:pathLst>
                <a:path h="95885">
                  <a:moveTo>
                    <a:pt x="0" y="0"/>
                  </a:moveTo>
                  <a:lnTo>
                    <a:pt x="0" y="9585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71745" y="2163259"/>
              <a:ext cx="581660" cy="123825"/>
            </a:xfrm>
            <a:custGeom>
              <a:avLst/>
              <a:gdLst/>
              <a:ahLst/>
              <a:cxnLst/>
              <a:rect l="l" t="t" r="r" b="b"/>
              <a:pathLst>
                <a:path w="581660" h="123825">
                  <a:moveTo>
                    <a:pt x="290733" y="0"/>
                  </a:moveTo>
                  <a:lnTo>
                    <a:pt x="0" y="123252"/>
                  </a:lnTo>
                </a:path>
                <a:path w="581660" h="123825">
                  <a:moveTo>
                    <a:pt x="290733" y="0"/>
                  </a:moveTo>
                  <a:lnTo>
                    <a:pt x="581467" y="12325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24278" y="2217296"/>
              <a:ext cx="0" cy="69850"/>
            </a:xfrm>
            <a:custGeom>
              <a:avLst/>
              <a:gdLst/>
              <a:ahLst/>
              <a:cxnLst/>
              <a:rect l="l" t="t" r="r" b="b"/>
              <a:pathLst>
                <a:path h="69850">
                  <a:moveTo>
                    <a:pt x="0" y="0"/>
                  </a:moveTo>
                  <a:lnTo>
                    <a:pt x="0" y="69226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24274" y="1791607"/>
              <a:ext cx="838835" cy="115570"/>
            </a:xfrm>
            <a:custGeom>
              <a:avLst/>
              <a:gdLst/>
              <a:ahLst/>
              <a:cxnLst/>
              <a:rect l="l" t="t" r="r" b="b"/>
              <a:pathLst>
                <a:path w="838835" h="115569">
                  <a:moveTo>
                    <a:pt x="419104" y="0"/>
                  </a:moveTo>
                  <a:lnTo>
                    <a:pt x="0" y="115326"/>
                  </a:lnTo>
                </a:path>
                <a:path w="838835" h="115569">
                  <a:moveTo>
                    <a:pt x="419104" y="0"/>
                  </a:moveTo>
                  <a:lnTo>
                    <a:pt x="838209" y="115326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01472" y="1909315"/>
            <a:ext cx="1390650" cy="619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35"/>
              </a:spcBef>
              <a:tabLst>
                <a:tab pos="440055" algn="l"/>
                <a:tab pos="873125" algn="l"/>
              </a:tabLst>
            </a:pPr>
            <a:r>
              <a:rPr sz="2100" spc="7" baseline="1984" dirty="0">
                <a:latin typeface="Arial"/>
                <a:cs typeface="Arial"/>
              </a:rPr>
              <a:t>T</a:t>
            </a:r>
            <a:r>
              <a:rPr sz="1500" i="1" spc="7" baseline="-11111" dirty="0">
                <a:latin typeface="Arial"/>
                <a:cs typeface="Arial"/>
              </a:rPr>
              <a:t>k	</a:t>
            </a:r>
            <a:r>
              <a:rPr sz="1400" spc="20" dirty="0">
                <a:latin typeface="Arial"/>
                <a:cs typeface="Arial"/>
              </a:rPr>
              <a:t>C	</a:t>
            </a:r>
            <a:r>
              <a:rPr sz="2100" spc="22" baseline="1984" dirty="0">
                <a:latin typeface="Arial"/>
                <a:cs typeface="Arial"/>
              </a:rPr>
              <a:t>NP</a:t>
            </a:r>
            <a:r>
              <a:rPr sz="1500" i="1" spc="22" baseline="-11111" dirty="0">
                <a:latin typeface="Arial"/>
                <a:cs typeface="Arial"/>
              </a:rPr>
              <a:t>j</a:t>
            </a:r>
            <a:endParaRPr sz="1500" baseline="-11111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275"/>
              </a:spcBef>
              <a:tabLst>
                <a:tab pos="718820" algn="l"/>
              </a:tabLst>
            </a:pPr>
            <a:r>
              <a:rPr sz="1400" spc="15" dirty="0">
                <a:latin typeface="Arial"/>
                <a:cs typeface="Arial"/>
              </a:rPr>
              <a:t>did	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dog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16388" y="1466021"/>
            <a:ext cx="242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100" spc="37" baseline="-19841" dirty="0">
                <a:latin typeface="Arial"/>
                <a:cs typeface="Arial"/>
              </a:rPr>
              <a:t>C</a:t>
            </a:r>
            <a:r>
              <a:rPr sz="1000" i="1" spc="25" dirty="0">
                <a:latin typeface="Calibri"/>
                <a:cs typeface="Calibri"/>
              </a:rPr>
              <a:t>j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6799" y="1785784"/>
            <a:ext cx="2585085" cy="1649730"/>
            <a:chOff x="586799" y="1785784"/>
            <a:chExt cx="2585085" cy="1649730"/>
          </a:xfrm>
        </p:grpSpPr>
        <p:sp>
          <p:nvSpPr>
            <p:cNvPr id="22" name="object 22"/>
            <p:cNvSpPr/>
            <p:nvPr/>
          </p:nvSpPr>
          <p:spPr>
            <a:xfrm>
              <a:off x="1073786" y="2190685"/>
              <a:ext cx="0" cy="95885"/>
            </a:xfrm>
            <a:custGeom>
              <a:avLst/>
              <a:gdLst/>
              <a:ahLst/>
              <a:cxnLst/>
              <a:rect l="l" t="t" r="r" b="b"/>
              <a:pathLst>
                <a:path h="95885">
                  <a:moveTo>
                    <a:pt x="0" y="0"/>
                  </a:moveTo>
                  <a:lnTo>
                    <a:pt x="0" y="9585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3794" y="1794024"/>
              <a:ext cx="334645" cy="113030"/>
            </a:xfrm>
            <a:custGeom>
              <a:avLst/>
              <a:gdLst/>
              <a:ahLst/>
              <a:cxnLst/>
              <a:rect l="l" t="t" r="r" b="b"/>
              <a:pathLst>
                <a:path w="334644" h="113030">
                  <a:moveTo>
                    <a:pt x="167028" y="0"/>
                  </a:moveTo>
                  <a:lnTo>
                    <a:pt x="0" y="112921"/>
                  </a:lnTo>
                </a:path>
                <a:path w="334644" h="113030">
                  <a:moveTo>
                    <a:pt x="167028" y="0"/>
                  </a:moveTo>
                  <a:lnTo>
                    <a:pt x="334056" y="112921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3116" y="1793185"/>
              <a:ext cx="2554605" cy="1638300"/>
            </a:xfrm>
            <a:custGeom>
              <a:avLst/>
              <a:gdLst/>
              <a:ahLst/>
              <a:cxnLst/>
              <a:rect l="l" t="t" r="r" b="b"/>
              <a:pathLst>
                <a:path w="2554605" h="1638300">
                  <a:moveTo>
                    <a:pt x="2554607" y="1475322"/>
                  </a:moveTo>
                  <a:lnTo>
                    <a:pt x="2500951" y="1522291"/>
                  </a:lnTo>
                  <a:lnTo>
                    <a:pt x="2442793" y="1560804"/>
                  </a:lnTo>
                  <a:lnTo>
                    <a:pt x="2380449" y="1591184"/>
                  </a:lnTo>
                  <a:lnTo>
                    <a:pt x="2314233" y="1613755"/>
                  </a:lnTo>
                  <a:lnTo>
                    <a:pt x="2244458" y="1628840"/>
                  </a:lnTo>
                  <a:lnTo>
                    <a:pt x="2171439" y="1636764"/>
                  </a:lnTo>
                  <a:lnTo>
                    <a:pt x="2133812" y="1638142"/>
                  </a:lnTo>
                  <a:lnTo>
                    <a:pt x="2095492" y="1637850"/>
                  </a:lnTo>
                  <a:lnTo>
                    <a:pt x="2056517" y="1635930"/>
                  </a:lnTo>
                  <a:lnTo>
                    <a:pt x="2016929" y="1632422"/>
                  </a:lnTo>
                  <a:lnTo>
                    <a:pt x="1976765" y="1627367"/>
                  </a:lnTo>
                  <a:lnTo>
                    <a:pt x="1936066" y="1620805"/>
                  </a:lnTo>
                  <a:lnTo>
                    <a:pt x="1894870" y="1612776"/>
                  </a:lnTo>
                  <a:lnTo>
                    <a:pt x="1853217" y="1603321"/>
                  </a:lnTo>
                  <a:lnTo>
                    <a:pt x="1811146" y="1592480"/>
                  </a:lnTo>
                  <a:lnTo>
                    <a:pt x="1768697" y="1580294"/>
                  </a:lnTo>
                  <a:lnTo>
                    <a:pt x="1725908" y="1566804"/>
                  </a:lnTo>
                  <a:lnTo>
                    <a:pt x="1682819" y="1552049"/>
                  </a:lnTo>
                  <a:lnTo>
                    <a:pt x="1639469" y="1536070"/>
                  </a:lnTo>
                  <a:lnTo>
                    <a:pt x="1595898" y="1518909"/>
                  </a:lnTo>
                  <a:lnTo>
                    <a:pt x="1552145" y="1500604"/>
                  </a:lnTo>
                  <a:lnTo>
                    <a:pt x="1508250" y="1481198"/>
                  </a:lnTo>
                  <a:lnTo>
                    <a:pt x="1464250" y="1460729"/>
                  </a:lnTo>
                  <a:lnTo>
                    <a:pt x="1420187" y="1439240"/>
                  </a:lnTo>
                  <a:lnTo>
                    <a:pt x="1376099" y="1416769"/>
                  </a:lnTo>
                  <a:lnTo>
                    <a:pt x="1332025" y="1393358"/>
                  </a:lnTo>
                  <a:lnTo>
                    <a:pt x="1288005" y="1369047"/>
                  </a:lnTo>
                  <a:lnTo>
                    <a:pt x="1244078" y="1343877"/>
                  </a:lnTo>
                  <a:lnTo>
                    <a:pt x="1200283" y="1317887"/>
                  </a:lnTo>
                  <a:lnTo>
                    <a:pt x="1156660" y="1291120"/>
                  </a:lnTo>
                  <a:lnTo>
                    <a:pt x="1113248" y="1263614"/>
                  </a:lnTo>
                  <a:lnTo>
                    <a:pt x="1070086" y="1235411"/>
                  </a:lnTo>
                  <a:lnTo>
                    <a:pt x="1027213" y="1206551"/>
                  </a:lnTo>
                  <a:lnTo>
                    <a:pt x="984670" y="1177074"/>
                  </a:lnTo>
                  <a:lnTo>
                    <a:pt x="942494" y="1147021"/>
                  </a:lnTo>
                  <a:lnTo>
                    <a:pt x="900727" y="1116432"/>
                  </a:lnTo>
                  <a:lnTo>
                    <a:pt x="859405" y="1085349"/>
                  </a:lnTo>
                  <a:lnTo>
                    <a:pt x="818570" y="1053811"/>
                  </a:lnTo>
                  <a:lnTo>
                    <a:pt x="778260" y="1021858"/>
                  </a:lnTo>
                  <a:lnTo>
                    <a:pt x="738515" y="989532"/>
                  </a:lnTo>
                  <a:lnTo>
                    <a:pt x="699374" y="956873"/>
                  </a:lnTo>
                  <a:lnTo>
                    <a:pt x="660876" y="923921"/>
                  </a:lnTo>
                  <a:lnTo>
                    <a:pt x="623061" y="890716"/>
                  </a:lnTo>
                  <a:lnTo>
                    <a:pt x="585968" y="857300"/>
                  </a:lnTo>
                  <a:lnTo>
                    <a:pt x="549635" y="823713"/>
                  </a:lnTo>
                  <a:lnTo>
                    <a:pt x="514104" y="789995"/>
                  </a:lnTo>
                  <a:lnTo>
                    <a:pt x="479412" y="756186"/>
                  </a:lnTo>
                  <a:lnTo>
                    <a:pt x="445599" y="722328"/>
                  </a:lnTo>
                  <a:lnTo>
                    <a:pt x="412704" y="688460"/>
                  </a:lnTo>
                  <a:lnTo>
                    <a:pt x="380768" y="654623"/>
                  </a:lnTo>
                  <a:lnTo>
                    <a:pt x="349828" y="620858"/>
                  </a:lnTo>
                  <a:lnTo>
                    <a:pt x="319924" y="587204"/>
                  </a:lnTo>
                  <a:lnTo>
                    <a:pt x="291096" y="553704"/>
                  </a:lnTo>
                  <a:lnTo>
                    <a:pt x="263383" y="520396"/>
                  </a:lnTo>
                  <a:lnTo>
                    <a:pt x="236824" y="487321"/>
                  </a:lnTo>
                  <a:lnTo>
                    <a:pt x="211459" y="454521"/>
                  </a:lnTo>
                  <a:lnTo>
                    <a:pt x="187326" y="422035"/>
                  </a:lnTo>
                  <a:lnTo>
                    <a:pt x="164466" y="389904"/>
                  </a:lnTo>
                  <a:lnTo>
                    <a:pt x="142917" y="358168"/>
                  </a:lnTo>
                  <a:lnTo>
                    <a:pt x="103910" y="296045"/>
                  </a:lnTo>
                  <a:lnTo>
                    <a:pt x="70621" y="235989"/>
                  </a:lnTo>
                  <a:lnTo>
                    <a:pt x="43363" y="178324"/>
                  </a:lnTo>
                  <a:lnTo>
                    <a:pt x="22451" y="123373"/>
                  </a:lnTo>
                  <a:lnTo>
                    <a:pt x="8200" y="71461"/>
                  </a:lnTo>
                  <a:lnTo>
                    <a:pt x="924" y="22912"/>
                  </a:lnTo>
                  <a:lnTo>
                    <a:pt x="0" y="0"/>
                  </a:lnTo>
                </a:path>
              </a:pathLst>
            </a:custGeom>
            <a:ln w="75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9835" y="1788820"/>
              <a:ext cx="46990" cy="22225"/>
            </a:xfrm>
            <a:custGeom>
              <a:avLst/>
              <a:gdLst/>
              <a:ahLst/>
              <a:cxnLst/>
              <a:rect l="l" t="t" r="r" b="b"/>
              <a:pathLst>
                <a:path w="46990" h="22225">
                  <a:moveTo>
                    <a:pt x="0" y="21825"/>
                  </a:moveTo>
                  <a:lnTo>
                    <a:pt x="7116" y="18414"/>
                  </a:lnTo>
                  <a:lnTo>
                    <a:pt x="14368" y="12003"/>
                  </a:lnTo>
                  <a:lnTo>
                    <a:pt x="20256" y="5046"/>
                  </a:lnTo>
                  <a:lnTo>
                    <a:pt x="23280" y="0"/>
                  </a:lnTo>
                  <a:lnTo>
                    <a:pt x="26304" y="5046"/>
                  </a:lnTo>
                  <a:lnTo>
                    <a:pt x="32192" y="12003"/>
                  </a:lnTo>
                  <a:lnTo>
                    <a:pt x="39444" y="18414"/>
                  </a:lnTo>
                  <a:lnTo>
                    <a:pt x="46560" y="21825"/>
                  </a:lnTo>
                </a:path>
              </a:pathLst>
            </a:custGeom>
            <a:ln w="6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73799" y="2552348"/>
              <a:ext cx="1301750" cy="384175"/>
            </a:xfrm>
            <a:custGeom>
              <a:avLst/>
              <a:gdLst/>
              <a:ahLst/>
              <a:cxnLst/>
              <a:rect l="l" t="t" r="r" b="b"/>
              <a:pathLst>
                <a:path w="1301750" h="384175">
                  <a:moveTo>
                    <a:pt x="1301187" y="336637"/>
                  </a:moveTo>
                  <a:lnTo>
                    <a:pt x="1260573" y="361315"/>
                  </a:lnTo>
                  <a:lnTo>
                    <a:pt x="1199976" y="376639"/>
                  </a:lnTo>
                  <a:lnTo>
                    <a:pt x="1122517" y="383309"/>
                  </a:lnTo>
                  <a:lnTo>
                    <a:pt x="1078438" y="383616"/>
                  </a:lnTo>
                  <a:lnTo>
                    <a:pt x="1031312" y="382021"/>
                  </a:lnTo>
                  <a:lnTo>
                    <a:pt x="981531" y="378612"/>
                  </a:lnTo>
                  <a:lnTo>
                    <a:pt x="929483" y="373475"/>
                  </a:lnTo>
                  <a:lnTo>
                    <a:pt x="875558" y="366698"/>
                  </a:lnTo>
                  <a:lnTo>
                    <a:pt x="820146" y="358368"/>
                  </a:lnTo>
                  <a:lnTo>
                    <a:pt x="763637" y="348572"/>
                  </a:lnTo>
                  <a:lnTo>
                    <a:pt x="706420" y="337398"/>
                  </a:lnTo>
                  <a:lnTo>
                    <a:pt x="648886" y="324932"/>
                  </a:lnTo>
                  <a:lnTo>
                    <a:pt x="591425" y="311263"/>
                  </a:lnTo>
                  <a:lnTo>
                    <a:pt x="534426" y="296476"/>
                  </a:lnTo>
                  <a:lnTo>
                    <a:pt x="478279" y="280661"/>
                  </a:lnTo>
                  <a:lnTo>
                    <a:pt x="423374" y="263903"/>
                  </a:lnTo>
                  <a:lnTo>
                    <a:pt x="370101" y="246289"/>
                  </a:lnTo>
                  <a:lnTo>
                    <a:pt x="318849" y="227909"/>
                  </a:lnTo>
                  <a:lnTo>
                    <a:pt x="270009" y="208847"/>
                  </a:lnTo>
                  <a:lnTo>
                    <a:pt x="223970" y="189193"/>
                  </a:lnTo>
                  <a:lnTo>
                    <a:pt x="181122" y="169032"/>
                  </a:lnTo>
                  <a:lnTo>
                    <a:pt x="141855" y="148453"/>
                  </a:lnTo>
                  <a:lnTo>
                    <a:pt x="106559" y="127542"/>
                  </a:lnTo>
                  <a:lnTo>
                    <a:pt x="49438" y="85074"/>
                  </a:lnTo>
                  <a:lnTo>
                    <a:pt x="12879" y="42327"/>
                  </a:lnTo>
                  <a:lnTo>
                    <a:pt x="3284" y="21067"/>
                  </a:lnTo>
                  <a:lnTo>
                    <a:pt x="0" y="0"/>
                  </a:lnTo>
                </a:path>
              </a:pathLst>
            </a:custGeom>
            <a:ln w="75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50518" y="2547983"/>
              <a:ext cx="46990" cy="22225"/>
            </a:xfrm>
            <a:custGeom>
              <a:avLst/>
              <a:gdLst/>
              <a:ahLst/>
              <a:cxnLst/>
              <a:rect l="l" t="t" r="r" b="b"/>
              <a:pathLst>
                <a:path w="46990" h="22225">
                  <a:moveTo>
                    <a:pt x="0" y="21825"/>
                  </a:moveTo>
                  <a:lnTo>
                    <a:pt x="7116" y="18414"/>
                  </a:lnTo>
                  <a:lnTo>
                    <a:pt x="14368" y="12003"/>
                  </a:lnTo>
                  <a:lnTo>
                    <a:pt x="20256" y="5046"/>
                  </a:lnTo>
                  <a:lnTo>
                    <a:pt x="23280" y="0"/>
                  </a:lnTo>
                  <a:lnTo>
                    <a:pt x="26304" y="5046"/>
                  </a:lnTo>
                  <a:lnTo>
                    <a:pt x="32192" y="12003"/>
                  </a:lnTo>
                  <a:lnTo>
                    <a:pt x="39444" y="18414"/>
                  </a:lnTo>
                  <a:lnTo>
                    <a:pt x="46560" y="21825"/>
                  </a:lnTo>
                </a:path>
              </a:pathLst>
            </a:custGeom>
            <a:ln w="6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1240825" y="1414434"/>
            <a:ext cx="1102995" cy="113030"/>
          </a:xfrm>
          <a:custGeom>
            <a:avLst/>
            <a:gdLst/>
            <a:ahLst/>
            <a:cxnLst/>
            <a:rect l="l" t="t" r="r" b="b"/>
            <a:pathLst>
              <a:path w="1102995" h="113030">
                <a:moveTo>
                  <a:pt x="551283" y="0"/>
                </a:moveTo>
                <a:lnTo>
                  <a:pt x="0" y="112921"/>
                </a:lnTo>
              </a:path>
              <a:path w="1102995" h="113030">
                <a:moveTo>
                  <a:pt x="551283" y="0"/>
                </a:moveTo>
                <a:lnTo>
                  <a:pt x="1102567" y="11292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2623" y="1145965"/>
            <a:ext cx="461009" cy="6242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NP</a:t>
            </a:r>
            <a:r>
              <a:rPr sz="1500" i="1" spc="22" baseline="-11111" dirty="0">
                <a:latin typeface="Arial"/>
                <a:cs typeface="Arial"/>
              </a:rPr>
              <a:t>i</a:t>
            </a:r>
            <a:endParaRPr sz="1500" baseline="-11111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305"/>
              </a:spcBef>
            </a:pPr>
            <a:r>
              <a:rPr sz="1400" spc="15" dirty="0">
                <a:latin typeface="Arial"/>
                <a:cs typeface="Arial"/>
              </a:rPr>
              <a:t>what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3115" y="1431505"/>
            <a:ext cx="0" cy="95885"/>
          </a:xfrm>
          <a:custGeom>
            <a:avLst/>
            <a:gdLst/>
            <a:ahLst/>
            <a:cxnLst/>
            <a:rect l="l" t="t" r="r" b="b"/>
            <a:pathLst>
              <a:path h="95884">
                <a:moveTo>
                  <a:pt x="0" y="0"/>
                </a:moveTo>
                <a:lnTo>
                  <a:pt x="0" y="9585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3116" y="1032452"/>
            <a:ext cx="1179195" cy="115570"/>
          </a:xfrm>
          <a:custGeom>
            <a:avLst/>
            <a:gdLst/>
            <a:ahLst/>
            <a:cxnLst/>
            <a:rect l="l" t="t" r="r" b="b"/>
            <a:pathLst>
              <a:path w="1179195" h="115569">
                <a:moveTo>
                  <a:pt x="589497" y="0"/>
                </a:moveTo>
                <a:lnTo>
                  <a:pt x="0" y="115326"/>
                </a:lnTo>
              </a:path>
              <a:path w="1179195" h="115569">
                <a:moveTo>
                  <a:pt x="589497" y="0"/>
                </a:moveTo>
                <a:lnTo>
                  <a:pt x="1178995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C268E2B-A22C-73BC-9F46-15FF8D84B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740" y="1186167"/>
            <a:ext cx="280440" cy="16460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2C92BA6-A7D8-013E-2605-CE4BAF4C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803" y="1557759"/>
            <a:ext cx="278765" cy="16219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Movement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Wh Movement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-5" dirty="0">
                <a:solidFill>
                  <a:srgbClr val="04064C"/>
                </a:solidFill>
                <a:latin typeface="Arial"/>
                <a:cs typeface="Arial"/>
              </a:rPr>
              <a:t>练习</a:t>
            </a:r>
            <a:r>
              <a:rPr lang="en-US" altLang="zh-CN" sz="2050" spc="-5" dirty="0">
                <a:solidFill>
                  <a:srgbClr val="04064C"/>
                </a:solidFill>
                <a:latin typeface="Arial"/>
                <a:cs typeface="Arial"/>
              </a:rPr>
              <a:t>III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1650" y="1613997"/>
            <a:ext cx="24104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25" dirty="0">
                <a:latin typeface="Arial"/>
                <a:cs typeface="Arial"/>
              </a:rPr>
              <a:t>德语词序问题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Movement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Wh Movement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5" dirty="0"/>
              <a:t>答案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010574"/>
            <a:ext cx="3837940" cy="19567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227329" algn="l"/>
              </a:tabLst>
            </a:pPr>
            <a:r>
              <a:rPr lang="zh-CN" altLang="en-US" sz="1400" spc="15" dirty="0">
                <a:latin typeface="Arial"/>
                <a:cs typeface="Arial"/>
              </a:rPr>
              <a:t>基本词序是</a:t>
            </a:r>
            <a:r>
              <a:rPr sz="1400" spc="-5" dirty="0">
                <a:latin typeface="Arial"/>
                <a:cs typeface="Arial"/>
              </a:rPr>
              <a:t>SOV</a:t>
            </a:r>
            <a:endParaRPr sz="1400" dirty="0">
              <a:latin typeface="Arial"/>
              <a:cs typeface="Arial"/>
            </a:endParaRPr>
          </a:p>
          <a:p>
            <a:pPr marL="227329" indent="-214629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227329" algn="l"/>
              </a:tabLst>
            </a:pPr>
            <a:r>
              <a:rPr sz="1400" spc="20" dirty="0">
                <a:latin typeface="Arial"/>
                <a:cs typeface="Arial"/>
              </a:rPr>
              <a:t>NP </a:t>
            </a:r>
            <a:r>
              <a:rPr sz="1400" i="1" spc="165" dirty="0">
                <a:latin typeface="Calibri"/>
                <a:cs typeface="Calibri"/>
              </a:rPr>
              <a:t>→ </a:t>
            </a:r>
            <a:r>
              <a:rPr sz="1400" spc="20" dirty="0">
                <a:latin typeface="Arial"/>
                <a:cs typeface="Arial"/>
              </a:rPr>
              <a:t>D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  <a:p>
            <a:pPr marL="227329" indent="-21462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27329" algn="l"/>
              </a:tabLst>
            </a:pPr>
            <a:r>
              <a:rPr sz="1400" spc="20" dirty="0">
                <a:latin typeface="Arial"/>
                <a:cs typeface="Arial"/>
              </a:rPr>
              <a:t>VP </a:t>
            </a:r>
            <a:r>
              <a:rPr sz="1400" i="1" spc="165" dirty="0">
                <a:latin typeface="Calibri"/>
                <a:cs typeface="Calibri"/>
              </a:rPr>
              <a:t>→ </a:t>
            </a:r>
            <a:r>
              <a:rPr sz="1400" spc="20" dirty="0">
                <a:latin typeface="Arial"/>
                <a:cs typeface="Arial"/>
              </a:rPr>
              <a:t>NP </a:t>
            </a:r>
            <a:r>
              <a:rPr sz="1400" spc="-15" dirty="0">
                <a:latin typeface="Arial"/>
                <a:cs typeface="Arial"/>
              </a:rPr>
              <a:t>V; </a:t>
            </a:r>
            <a:r>
              <a:rPr sz="1400" spc="15" dirty="0">
                <a:latin typeface="Arial"/>
                <a:cs typeface="Arial"/>
              </a:rPr>
              <a:t>(VP </a:t>
            </a:r>
            <a:r>
              <a:rPr sz="1400" i="1" spc="165" dirty="0">
                <a:latin typeface="Calibri"/>
                <a:cs typeface="Calibri"/>
              </a:rPr>
              <a:t>→ </a:t>
            </a:r>
            <a:r>
              <a:rPr sz="1400" spc="20" dirty="0">
                <a:latin typeface="Arial"/>
                <a:cs typeface="Arial"/>
              </a:rPr>
              <a:t>CP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V)</a:t>
            </a:r>
            <a:endParaRPr sz="1400" dirty="0">
              <a:latin typeface="Arial"/>
              <a:cs typeface="Arial"/>
            </a:endParaRPr>
          </a:p>
          <a:p>
            <a:pPr marL="227329" indent="-214629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27329" algn="l"/>
              </a:tabLst>
            </a:pPr>
            <a:r>
              <a:rPr sz="1400" spc="20" dirty="0">
                <a:latin typeface="Arial"/>
                <a:cs typeface="Arial"/>
              </a:rPr>
              <a:t>TP </a:t>
            </a:r>
            <a:r>
              <a:rPr sz="1400" i="1" spc="165" dirty="0">
                <a:latin typeface="Calibri"/>
                <a:cs typeface="Calibri"/>
              </a:rPr>
              <a:t>→ </a:t>
            </a:r>
            <a:r>
              <a:rPr sz="1400" spc="20" dirty="0">
                <a:latin typeface="Arial"/>
                <a:cs typeface="Arial"/>
              </a:rPr>
              <a:t>VP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T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buAutoNum type="arabicPeriod"/>
              <a:tabLst>
                <a:tab pos="227329" algn="l"/>
              </a:tabLst>
            </a:pPr>
            <a:r>
              <a:rPr sz="1400" spc="10" dirty="0">
                <a:latin typeface="Arial"/>
                <a:cs typeface="Arial"/>
              </a:rPr>
              <a:t>‘heute’ </a:t>
            </a:r>
            <a:r>
              <a:rPr lang="zh-CN" altLang="en-US" sz="1400" spc="15" dirty="0">
                <a:latin typeface="Arial"/>
                <a:cs typeface="Arial"/>
              </a:rPr>
              <a:t>附加于</a:t>
            </a:r>
            <a:r>
              <a:rPr lang="en-US" altLang="zh-CN" sz="1400" spc="15" dirty="0">
                <a:latin typeface="Arial"/>
                <a:cs typeface="Arial"/>
              </a:rPr>
              <a:t>VP</a:t>
            </a:r>
            <a:r>
              <a:rPr lang="zh-CN" altLang="en-US" sz="1400" spc="20" dirty="0">
                <a:latin typeface="Arial"/>
                <a:cs typeface="Arial"/>
              </a:rPr>
              <a:t>（也有可能附加于</a:t>
            </a:r>
            <a:r>
              <a:rPr lang="en-US" altLang="zh-CN" sz="1400" spc="20" dirty="0">
                <a:latin typeface="Arial"/>
                <a:cs typeface="Arial"/>
              </a:rPr>
              <a:t>TP</a:t>
            </a:r>
            <a:r>
              <a:rPr lang="zh-CN" altLang="en-US" sz="1400" spc="20" dirty="0">
                <a:latin typeface="Arial"/>
                <a:cs typeface="Arial"/>
              </a:rPr>
              <a:t>，尽管缺乏足够语料加以说明）</a:t>
            </a:r>
            <a:endParaRPr lang="en-US" altLang="zh-CN" sz="1400" spc="2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tabLst>
                <a:tab pos="227329" algn="l"/>
              </a:tabLst>
            </a:pPr>
            <a:r>
              <a:rPr sz="1400" spc="20" dirty="0">
                <a:latin typeface="Arial"/>
                <a:cs typeface="Arial"/>
              </a:rPr>
              <a:t>VP </a:t>
            </a:r>
            <a:r>
              <a:rPr sz="1400" i="1" spc="165" dirty="0">
                <a:latin typeface="Calibri"/>
                <a:cs typeface="Calibri"/>
              </a:rPr>
              <a:t>→ </a:t>
            </a:r>
            <a:r>
              <a:rPr sz="1400" spc="20" dirty="0">
                <a:latin typeface="Arial"/>
                <a:cs typeface="Arial"/>
              </a:rPr>
              <a:t>VP </a:t>
            </a:r>
            <a:r>
              <a:rPr sz="1400" spc="20" dirty="0" err="1">
                <a:latin typeface="Arial"/>
                <a:cs typeface="Arial"/>
              </a:rPr>
              <a:t>AdvP</a:t>
            </a:r>
            <a:r>
              <a:rPr sz="1400" spc="20" dirty="0">
                <a:latin typeface="Arial"/>
                <a:cs typeface="Arial"/>
              </a:rPr>
              <a:t> </a:t>
            </a:r>
            <a:endParaRPr lang="en-US" sz="1400" spc="2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tabLst>
                <a:tab pos="227329" algn="l"/>
              </a:tabLst>
            </a:pPr>
            <a:r>
              <a:rPr sz="1400" spc="20" dirty="0">
                <a:latin typeface="Arial"/>
                <a:cs typeface="Arial"/>
              </a:rPr>
              <a:t> AdvP </a:t>
            </a:r>
            <a:r>
              <a:rPr sz="1400" i="1" spc="165" dirty="0">
                <a:latin typeface="Calibri"/>
                <a:cs typeface="Calibri"/>
              </a:rPr>
              <a:t>→ </a:t>
            </a:r>
            <a:r>
              <a:rPr sz="1400" spc="15" dirty="0">
                <a:latin typeface="Arial"/>
                <a:cs typeface="Arial"/>
              </a:rPr>
              <a:t>Adv </a:t>
            </a:r>
            <a:r>
              <a:rPr lang="zh-CN" altLang="en-US" sz="1400" spc="15" dirty="0">
                <a:latin typeface="Arial"/>
                <a:cs typeface="Arial"/>
              </a:rPr>
              <a:t>（需要附加规则：</a:t>
            </a:r>
            <a:r>
              <a:rPr sz="1400" spc="20" dirty="0">
                <a:latin typeface="Arial"/>
                <a:cs typeface="Arial"/>
              </a:rPr>
              <a:t>S </a:t>
            </a:r>
            <a:r>
              <a:rPr sz="1400" i="1" spc="165" dirty="0">
                <a:latin typeface="Calibri"/>
                <a:cs typeface="Calibri"/>
              </a:rPr>
              <a:t>→ </a:t>
            </a:r>
            <a:r>
              <a:rPr sz="1400" spc="20" dirty="0">
                <a:latin typeface="Arial"/>
                <a:cs typeface="Arial"/>
              </a:rPr>
              <a:t>NP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TP;  </a:t>
            </a:r>
            <a:r>
              <a:rPr sz="1400" spc="20" dirty="0">
                <a:latin typeface="Arial"/>
                <a:cs typeface="Arial"/>
              </a:rPr>
              <a:t>CP </a:t>
            </a:r>
            <a:r>
              <a:rPr sz="1400" i="1" spc="165" dirty="0">
                <a:latin typeface="Calibri"/>
                <a:cs typeface="Calibri"/>
              </a:rPr>
              <a:t>→ </a:t>
            </a:r>
            <a:r>
              <a:rPr sz="1400" spc="20" dirty="0">
                <a:latin typeface="Arial"/>
                <a:cs typeface="Arial"/>
              </a:rPr>
              <a:t>C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Movement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Wh Movement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-5" dirty="0">
                <a:solidFill>
                  <a:srgbClr val="04064C"/>
                </a:solidFill>
                <a:latin typeface="Arial"/>
                <a:cs typeface="Arial"/>
              </a:rPr>
              <a:t>答案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439885"/>
            <a:ext cx="3822065" cy="435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120"/>
              </a:spcBef>
            </a:pPr>
            <a:r>
              <a:rPr sz="1400" spc="10" dirty="0">
                <a:latin typeface="Arial"/>
                <a:cs typeface="Arial"/>
              </a:rPr>
              <a:t>6. </a:t>
            </a:r>
            <a:r>
              <a:rPr lang="zh-CN" altLang="en-US" sz="1400" spc="10" dirty="0">
                <a:latin typeface="Arial"/>
                <a:cs typeface="Arial"/>
              </a:rPr>
              <a:t>首先把助动词（如有）或主动词前移；然后把剩下的短语中的一个前移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Movement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Wh Movement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pc="5" dirty="0"/>
              <a:t>(5)</a:t>
            </a:r>
            <a:r>
              <a:rPr lang="zh-CN" altLang="en-US" spc="5" dirty="0"/>
              <a:t>的树状图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985983" y="765273"/>
            <a:ext cx="19050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CP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1951" y="970583"/>
            <a:ext cx="18478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350" spc="30" baseline="-21604" dirty="0">
                <a:latin typeface="Arial"/>
                <a:cs typeface="Arial"/>
              </a:rPr>
              <a:t>C</a:t>
            </a:r>
            <a:r>
              <a:rPr sz="650" i="1" spc="20" dirty="0">
                <a:latin typeface="Calibri"/>
                <a:cs typeface="Calibri"/>
              </a:rPr>
              <a:t>j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2465" y="1258724"/>
            <a:ext cx="1047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8664" y="1502717"/>
            <a:ext cx="17716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TP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6952" y="1939497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08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75422" y="1749459"/>
            <a:ext cx="18351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VP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5385" y="1749443"/>
            <a:ext cx="622935" cy="6572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58470">
              <a:lnSpc>
                <a:spcPct val="100000"/>
              </a:lnSpc>
              <a:spcBef>
                <a:spcPts val="130"/>
              </a:spcBef>
            </a:pPr>
            <a:r>
              <a:rPr sz="900" spc="5" dirty="0">
                <a:latin typeface="Arial"/>
                <a:cs typeface="Arial"/>
              </a:rPr>
              <a:t>T</a:t>
            </a:r>
            <a:r>
              <a:rPr sz="975" i="1" spc="7" baseline="-12820" dirty="0">
                <a:latin typeface="Arial"/>
                <a:cs typeface="Arial"/>
              </a:rPr>
              <a:t>k</a:t>
            </a:r>
            <a:endParaRPr sz="975" baseline="-12820">
              <a:latin typeface="Arial"/>
              <a:cs typeface="Arial"/>
            </a:endParaRPr>
          </a:p>
          <a:p>
            <a:pPr marL="184785" marR="82550" indent="-134620">
              <a:lnSpc>
                <a:spcPct val="176900"/>
              </a:lnSpc>
              <a:spcBef>
                <a:spcPts val="35"/>
              </a:spcBef>
              <a:tabLst>
                <a:tab pos="499109" algn="l"/>
              </a:tabLst>
            </a:pPr>
            <a:r>
              <a:rPr sz="900" spc="15" dirty="0">
                <a:latin typeface="Arial"/>
                <a:cs typeface="Arial"/>
              </a:rPr>
              <a:t>AdvP</a:t>
            </a:r>
            <a:r>
              <a:rPr sz="975" i="1" spc="-7" baseline="-12820" dirty="0">
                <a:latin typeface="Arial"/>
                <a:cs typeface="Arial"/>
              </a:rPr>
              <a:t>i	</a:t>
            </a:r>
            <a:r>
              <a:rPr sz="1350" i="1" spc="7" baseline="3086" dirty="0">
                <a:latin typeface="Arial"/>
                <a:cs typeface="Arial"/>
              </a:rPr>
              <a:t>t   </a:t>
            </a:r>
            <a:r>
              <a:rPr sz="900" i="1" spc="5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92402" y="2186239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08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50128" y="1996198"/>
            <a:ext cx="18351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VP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99260" y="2415173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0"/>
                </a:moveTo>
                <a:lnTo>
                  <a:pt x="0" y="80113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41891" y="2242935"/>
            <a:ext cx="911860" cy="554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30"/>
              </a:spcBef>
              <a:tabLst>
                <a:tab pos="717550" algn="l"/>
              </a:tabLst>
            </a:pPr>
            <a:r>
              <a:rPr sz="900" spc="20" dirty="0">
                <a:latin typeface="Arial"/>
                <a:cs typeface="Arial"/>
              </a:rPr>
              <a:t>NP	V</a:t>
            </a:r>
            <a:endParaRPr sz="900">
              <a:latin typeface="Arial"/>
              <a:cs typeface="Arial"/>
            </a:endParaRPr>
          </a:p>
          <a:p>
            <a:pPr marL="12700" marR="5080" indent="36195">
              <a:lnSpc>
                <a:spcPct val="101899"/>
              </a:lnSpc>
              <a:spcBef>
                <a:spcPts val="845"/>
              </a:spcBef>
              <a:tabLst>
                <a:tab pos="349885" algn="l"/>
                <a:tab pos="615315" algn="l"/>
              </a:tabLst>
            </a:pPr>
            <a:r>
              <a:rPr sz="900" spc="20" dirty="0">
                <a:latin typeface="Arial"/>
                <a:cs typeface="Arial"/>
              </a:rPr>
              <a:t>D	N	</a:t>
            </a:r>
            <a:r>
              <a:rPr sz="900" spc="10" dirty="0">
                <a:latin typeface="Arial"/>
                <a:cs typeface="Arial"/>
              </a:rPr>
              <a:t>lesen  ein</a:t>
            </a:r>
            <a:r>
              <a:rPr sz="900" spc="22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buch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60371" y="1673062"/>
            <a:ext cx="1649095" cy="824230"/>
            <a:chOff x="1460371" y="1673062"/>
            <a:chExt cx="1649095" cy="824230"/>
          </a:xfrm>
        </p:grpSpPr>
        <p:sp>
          <p:nvSpPr>
            <p:cNvPr id="16" name="object 16"/>
            <p:cNvSpPr/>
            <p:nvPr/>
          </p:nvSpPr>
          <p:spPr>
            <a:xfrm>
              <a:off x="1733584" y="2415184"/>
              <a:ext cx="301625" cy="80645"/>
            </a:xfrm>
            <a:custGeom>
              <a:avLst/>
              <a:gdLst/>
              <a:ahLst/>
              <a:cxnLst/>
              <a:rect l="l" t="t" r="r" b="b"/>
              <a:pathLst>
                <a:path w="301625" h="80644">
                  <a:moveTo>
                    <a:pt x="150788" y="0"/>
                  </a:moveTo>
                  <a:lnTo>
                    <a:pt x="0" y="80113"/>
                  </a:lnTo>
                </a:path>
                <a:path w="301625" h="80644">
                  <a:moveTo>
                    <a:pt x="150788" y="0"/>
                  </a:moveTo>
                  <a:lnTo>
                    <a:pt x="301576" y="80113"/>
                  </a:lnTo>
                </a:path>
              </a:pathLst>
            </a:custGeom>
            <a:ln w="3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84372" y="2168448"/>
              <a:ext cx="514984" cy="80645"/>
            </a:xfrm>
            <a:custGeom>
              <a:avLst/>
              <a:gdLst/>
              <a:ahLst/>
              <a:cxnLst/>
              <a:rect l="l" t="t" r="r" b="b"/>
              <a:pathLst>
                <a:path w="514985" h="80644">
                  <a:moveTo>
                    <a:pt x="257447" y="0"/>
                  </a:moveTo>
                  <a:lnTo>
                    <a:pt x="0" y="80113"/>
                  </a:lnTo>
                </a:path>
                <a:path w="514985" h="80644">
                  <a:moveTo>
                    <a:pt x="257447" y="0"/>
                  </a:moveTo>
                  <a:lnTo>
                    <a:pt x="514895" y="80113"/>
                  </a:lnTo>
                </a:path>
              </a:pathLst>
            </a:custGeom>
            <a:ln w="3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41822" y="1921708"/>
              <a:ext cx="650875" cy="80645"/>
            </a:xfrm>
            <a:custGeom>
              <a:avLst/>
              <a:gdLst/>
              <a:ahLst/>
              <a:cxnLst/>
              <a:rect l="l" t="t" r="r" b="b"/>
              <a:pathLst>
                <a:path w="650875" h="80644">
                  <a:moveTo>
                    <a:pt x="325292" y="0"/>
                  </a:moveTo>
                  <a:lnTo>
                    <a:pt x="0" y="80113"/>
                  </a:lnTo>
                </a:path>
                <a:path w="650875" h="80644">
                  <a:moveTo>
                    <a:pt x="325292" y="0"/>
                  </a:moveTo>
                  <a:lnTo>
                    <a:pt x="650584" y="80113"/>
                  </a:lnTo>
                </a:path>
              </a:pathLst>
            </a:custGeom>
            <a:ln w="3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67120" y="1674967"/>
              <a:ext cx="640080" cy="80645"/>
            </a:xfrm>
            <a:custGeom>
              <a:avLst/>
              <a:gdLst/>
              <a:ahLst/>
              <a:cxnLst/>
              <a:rect l="l" t="t" r="r" b="b"/>
              <a:pathLst>
                <a:path w="640080" h="80644">
                  <a:moveTo>
                    <a:pt x="319918" y="0"/>
                  </a:moveTo>
                  <a:lnTo>
                    <a:pt x="0" y="80113"/>
                  </a:lnTo>
                </a:path>
                <a:path w="640080" h="80644">
                  <a:moveTo>
                    <a:pt x="319918" y="0"/>
                  </a:moveTo>
                  <a:lnTo>
                    <a:pt x="639836" y="80113"/>
                  </a:lnTo>
                </a:path>
              </a:pathLst>
            </a:custGeom>
            <a:ln w="3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62276" y="171008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h="45085">
                  <a:moveTo>
                    <a:pt x="0" y="0"/>
                  </a:moveTo>
                  <a:lnTo>
                    <a:pt x="0" y="44997"/>
                  </a:lnTo>
                </a:path>
              </a:pathLst>
            </a:custGeom>
            <a:ln w="3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462267" y="1433393"/>
            <a:ext cx="1325245" cy="75565"/>
          </a:xfrm>
          <a:custGeom>
            <a:avLst/>
            <a:gdLst/>
            <a:ahLst/>
            <a:cxnLst/>
            <a:rect l="l" t="t" r="r" b="b"/>
            <a:pathLst>
              <a:path w="1325245" h="75565">
                <a:moveTo>
                  <a:pt x="662390" y="0"/>
                </a:moveTo>
                <a:lnTo>
                  <a:pt x="0" y="74962"/>
                </a:lnTo>
              </a:path>
              <a:path w="1325245" h="75565">
                <a:moveTo>
                  <a:pt x="662390" y="0"/>
                </a:moveTo>
                <a:lnTo>
                  <a:pt x="1324780" y="74962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56499" y="1424705"/>
            <a:ext cx="855344" cy="47117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765"/>
              </a:spcBef>
              <a:tabLst>
                <a:tab pos="427355" algn="l"/>
              </a:tabLst>
            </a:pPr>
            <a:r>
              <a:rPr sz="900" spc="5" dirty="0">
                <a:latin typeface="Arial"/>
                <a:cs typeface="Arial"/>
              </a:rPr>
              <a:t>T</a:t>
            </a:r>
            <a:r>
              <a:rPr sz="975" i="1" spc="7" baseline="-8547" dirty="0">
                <a:latin typeface="Arial"/>
                <a:cs typeface="Arial"/>
              </a:rPr>
              <a:t>k	</a:t>
            </a:r>
            <a:r>
              <a:rPr sz="900" spc="20" dirty="0">
                <a:latin typeface="Arial"/>
                <a:cs typeface="Arial"/>
              </a:rPr>
              <a:t>C </a:t>
            </a:r>
            <a:r>
              <a:rPr sz="900" spc="14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NP</a:t>
            </a:r>
            <a:r>
              <a:rPr sz="975" i="1" spc="15" baseline="-8547" dirty="0">
                <a:latin typeface="Arial"/>
                <a:cs typeface="Arial"/>
              </a:rPr>
              <a:t>j</a:t>
            </a:r>
            <a:endParaRPr sz="975" baseline="-8547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75"/>
              </a:spcBef>
              <a:tabLst>
                <a:tab pos="629920" algn="l"/>
              </a:tabLst>
            </a:pPr>
            <a:r>
              <a:rPr sz="900" spc="15" dirty="0">
                <a:latin typeface="Arial"/>
                <a:cs typeface="Arial"/>
              </a:rPr>
              <a:t>muss	</a:t>
            </a:r>
            <a:r>
              <a:rPr sz="1350" spc="15" baseline="-9259" dirty="0">
                <a:latin typeface="Arial"/>
                <a:cs typeface="Arial"/>
              </a:rPr>
              <a:t>ich</a:t>
            </a:r>
            <a:endParaRPr sz="1350" baseline="-9259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3459" y="1217318"/>
            <a:ext cx="18478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350" spc="30" baseline="-21604" dirty="0">
                <a:latin typeface="Arial"/>
                <a:cs typeface="Arial"/>
              </a:rPr>
              <a:t>C</a:t>
            </a:r>
            <a:r>
              <a:rPr sz="650" i="1" spc="20" dirty="0">
                <a:latin typeface="Calibri"/>
                <a:cs typeface="Calibri"/>
              </a:rPr>
              <a:t>j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48168" y="1434965"/>
            <a:ext cx="279400" cy="73660"/>
          </a:xfrm>
          <a:custGeom>
            <a:avLst/>
            <a:gdLst/>
            <a:ahLst/>
            <a:cxnLst/>
            <a:rect l="l" t="t" r="r" b="b"/>
            <a:pathLst>
              <a:path w="279400" h="73659">
                <a:moveTo>
                  <a:pt x="139508" y="0"/>
                </a:moveTo>
                <a:lnTo>
                  <a:pt x="0" y="73399"/>
                </a:lnTo>
              </a:path>
              <a:path w="279400" h="73659">
                <a:moveTo>
                  <a:pt x="139508" y="0"/>
                </a:moveTo>
                <a:lnTo>
                  <a:pt x="279016" y="73399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538877" y="1569461"/>
            <a:ext cx="2509520" cy="1456690"/>
            <a:chOff x="538877" y="1569461"/>
            <a:chExt cx="2509520" cy="1456690"/>
          </a:xfrm>
        </p:grpSpPr>
        <p:sp>
          <p:nvSpPr>
            <p:cNvPr id="26" name="object 26"/>
            <p:cNvSpPr/>
            <p:nvPr/>
          </p:nvSpPr>
          <p:spPr>
            <a:xfrm>
              <a:off x="948163" y="1692789"/>
              <a:ext cx="0" cy="62865"/>
            </a:xfrm>
            <a:custGeom>
              <a:avLst/>
              <a:gdLst/>
              <a:ahLst/>
              <a:cxnLst/>
              <a:rect l="l" t="t" r="r" b="b"/>
              <a:pathLst>
                <a:path h="62864">
                  <a:moveTo>
                    <a:pt x="0" y="0"/>
                  </a:moveTo>
                  <a:lnTo>
                    <a:pt x="0" y="62308"/>
                  </a:lnTo>
                </a:path>
              </a:pathLst>
            </a:custGeom>
            <a:ln w="3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5330" y="1576862"/>
              <a:ext cx="2164715" cy="1295400"/>
            </a:xfrm>
            <a:custGeom>
              <a:avLst/>
              <a:gdLst/>
              <a:ahLst/>
              <a:cxnLst/>
              <a:rect l="l" t="t" r="r" b="b"/>
              <a:pathLst>
                <a:path w="2164715" h="1295400">
                  <a:moveTo>
                    <a:pt x="2164231" y="813168"/>
                  </a:moveTo>
                  <a:lnTo>
                    <a:pt x="2127847" y="848806"/>
                  </a:lnTo>
                  <a:lnTo>
                    <a:pt x="2091165" y="882999"/>
                  </a:lnTo>
                  <a:lnTo>
                    <a:pt x="2054207" y="915755"/>
                  </a:lnTo>
                  <a:lnTo>
                    <a:pt x="2016993" y="947085"/>
                  </a:lnTo>
                  <a:lnTo>
                    <a:pt x="1979543" y="976997"/>
                  </a:lnTo>
                  <a:lnTo>
                    <a:pt x="1941878" y="1005501"/>
                  </a:lnTo>
                  <a:lnTo>
                    <a:pt x="1904019" y="1032606"/>
                  </a:lnTo>
                  <a:lnTo>
                    <a:pt x="1865986" y="1058320"/>
                  </a:lnTo>
                  <a:lnTo>
                    <a:pt x="1827800" y="1082654"/>
                  </a:lnTo>
                  <a:lnTo>
                    <a:pt x="1789482" y="1105615"/>
                  </a:lnTo>
                  <a:lnTo>
                    <a:pt x="1751051" y="1127215"/>
                  </a:lnTo>
                  <a:lnTo>
                    <a:pt x="1712530" y="1147460"/>
                  </a:lnTo>
                  <a:lnTo>
                    <a:pt x="1673938" y="1166362"/>
                  </a:lnTo>
                  <a:lnTo>
                    <a:pt x="1635296" y="1183929"/>
                  </a:lnTo>
                  <a:lnTo>
                    <a:pt x="1596624" y="1200169"/>
                  </a:lnTo>
                  <a:lnTo>
                    <a:pt x="1557944" y="1215093"/>
                  </a:lnTo>
                  <a:lnTo>
                    <a:pt x="1519275" y="1228710"/>
                  </a:lnTo>
                  <a:lnTo>
                    <a:pt x="1480639" y="1241028"/>
                  </a:lnTo>
                  <a:lnTo>
                    <a:pt x="1442056" y="1252057"/>
                  </a:lnTo>
                  <a:lnTo>
                    <a:pt x="1403546" y="1261806"/>
                  </a:lnTo>
                  <a:lnTo>
                    <a:pt x="1365130" y="1270284"/>
                  </a:lnTo>
                  <a:lnTo>
                    <a:pt x="1326830" y="1277501"/>
                  </a:lnTo>
                  <a:lnTo>
                    <a:pt x="1288664" y="1283465"/>
                  </a:lnTo>
                  <a:lnTo>
                    <a:pt x="1250655" y="1288186"/>
                  </a:lnTo>
                  <a:lnTo>
                    <a:pt x="1175187" y="1293934"/>
                  </a:lnTo>
                  <a:lnTo>
                    <a:pt x="1137769" y="1294980"/>
                  </a:lnTo>
                  <a:lnTo>
                    <a:pt x="1100590" y="1294820"/>
                  </a:lnTo>
                  <a:lnTo>
                    <a:pt x="1027030" y="1290916"/>
                  </a:lnTo>
                  <a:lnTo>
                    <a:pt x="954670" y="1282296"/>
                  </a:lnTo>
                  <a:lnTo>
                    <a:pt x="883676" y="1269033"/>
                  </a:lnTo>
                  <a:lnTo>
                    <a:pt x="814213" y="1251200"/>
                  </a:lnTo>
                  <a:lnTo>
                    <a:pt x="746446" y="1228872"/>
                  </a:lnTo>
                  <a:lnTo>
                    <a:pt x="680538" y="1202121"/>
                  </a:lnTo>
                  <a:lnTo>
                    <a:pt x="616656" y="1171022"/>
                  </a:lnTo>
                  <a:lnTo>
                    <a:pt x="554964" y="1135646"/>
                  </a:lnTo>
                  <a:lnTo>
                    <a:pt x="495627" y="1096068"/>
                  </a:lnTo>
                  <a:lnTo>
                    <a:pt x="438810" y="1052361"/>
                  </a:lnTo>
                  <a:lnTo>
                    <a:pt x="384677" y="1004599"/>
                  </a:lnTo>
                  <a:lnTo>
                    <a:pt x="333394" y="952854"/>
                  </a:lnTo>
                  <a:lnTo>
                    <a:pt x="285125" y="897201"/>
                  </a:lnTo>
                  <a:lnTo>
                    <a:pt x="240035" y="837713"/>
                  </a:lnTo>
                  <a:lnTo>
                    <a:pt x="198289" y="774463"/>
                  </a:lnTo>
                  <a:lnTo>
                    <a:pt x="178722" y="741450"/>
                  </a:lnTo>
                  <a:lnTo>
                    <a:pt x="160052" y="707524"/>
                  </a:lnTo>
                  <a:lnTo>
                    <a:pt x="142301" y="672695"/>
                  </a:lnTo>
                  <a:lnTo>
                    <a:pt x="125489" y="636971"/>
                  </a:lnTo>
                  <a:lnTo>
                    <a:pt x="109636" y="600361"/>
                  </a:lnTo>
                  <a:lnTo>
                    <a:pt x="94764" y="562876"/>
                  </a:lnTo>
                  <a:lnTo>
                    <a:pt x="80892" y="524523"/>
                  </a:lnTo>
                  <a:lnTo>
                    <a:pt x="68042" y="485312"/>
                  </a:lnTo>
                  <a:lnTo>
                    <a:pt x="56234" y="445253"/>
                  </a:lnTo>
                  <a:lnTo>
                    <a:pt x="45489" y="404354"/>
                  </a:lnTo>
                  <a:lnTo>
                    <a:pt x="35827" y="362625"/>
                  </a:lnTo>
                  <a:lnTo>
                    <a:pt x="27268" y="320074"/>
                  </a:lnTo>
                  <a:lnTo>
                    <a:pt x="19835" y="276712"/>
                  </a:lnTo>
                  <a:lnTo>
                    <a:pt x="13546" y="232547"/>
                  </a:lnTo>
                  <a:lnTo>
                    <a:pt x="8423" y="187588"/>
                  </a:lnTo>
                  <a:lnTo>
                    <a:pt x="4486" y="141844"/>
                  </a:lnTo>
                  <a:lnTo>
                    <a:pt x="1756" y="95326"/>
                  </a:lnTo>
                  <a:lnTo>
                    <a:pt x="254" y="48041"/>
                  </a:lnTo>
                  <a:lnTo>
                    <a:pt x="0" y="0"/>
                  </a:lnTo>
                </a:path>
              </a:pathLst>
            </a:custGeom>
            <a:ln w="75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1914" y="1572497"/>
              <a:ext cx="46990" cy="22225"/>
            </a:xfrm>
            <a:custGeom>
              <a:avLst/>
              <a:gdLst/>
              <a:ahLst/>
              <a:cxnLst/>
              <a:rect l="l" t="t" r="r" b="b"/>
              <a:pathLst>
                <a:path w="46990" h="22225">
                  <a:moveTo>
                    <a:pt x="0" y="21644"/>
                  </a:moveTo>
                  <a:lnTo>
                    <a:pt x="7142" y="18289"/>
                  </a:lnTo>
                  <a:lnTo>
                    <a:pt x="14444" y="11934"/>
                  </a:lnTo>
                  <a:lnTo>
                    <a:pt x="20386" y="5023"/>
                  </a:lnTo>
                  <a:lnTo>
                    <a:pt x="23449" y="0"/>
                  </a:lnTo>
                  <a:lnTo>
                    <a:pt x="26434" y="5070"/>
                  </a:lnTo>
                  <a:lnTo>
                    <a:pt x="32268" y="12072"/>
                  </a:lnTo>
                  <a:lnTo>
                    <a:pt x="39471" y="18540"/>
                  </a:lnTo>
                  <a:lnTo>
                    <a:pt x="46560" y="22005"/>
                  </a:lnTo>
                </a:path>
              </a:pathLst>
            </a:custGeom>
            <a:ln w="6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1662" y="1909375"/>
              <a:ext cx="2092960" cy="1113155"/>
            </a:xfrm>
            <a:custGeom>
              <a:avLst/>
              <a:gdLst/>
              <a:ahLst/>
              <a:cxnLst/>
              <a:rect l="l" t="t" r="r" b="b"/>
              <a:pathLst>
                <a:path w="2092960" h="1113155">
                  <a:moveTo>
                    <a:pt x="2092452" y="234413"/>
                  </a:moveTo>
                  <a:lnTo>
                    <a:pt x="2051929" y="274690"/>
                  </a:lnTo>
                  <a:lnTo>
                    <a:pt x="2011503" y="314157"/>
                  </a:lnTo>
                  <a:lnTo>
                    <a:pt x="1971184" y="352804"/>
                  </a:lnTo>
                  <a:lnTo>
                    <a:pt x="1930982" y="390622"/>
                  </a:lnTo>
                  <a:lnTo>
                    <a:pt x="1890908" y="427600"/>
                  </a:lnTo>
                  <a:lnTo>
                    <a:pt x="1850972" y="463727"/>
                  </a:lnTo>
                  <a:lnTo>
                    <a:pt x="1811185" y="498993"/>
                  </a:lnTo>
                  <a:lnTo>
                    <a:pt x="1771555" y="533389"/>
                  </a:lnTo>
                  <a:lnTo>
                    <a:pt x="1732095" y="566904"/>
                  </a:lnTo>
                  <a:lnTo>
                    <a:pt x="1692814" y="599527"/>
                  </a:lnTo>
                  <a:lnTo>
                    <a:pt x="1653721" y="631249"/>
                  </a:lnTo>
                  <a:lnTo>
                    <a:pt x="1614829" y="662059"/>
                  </a:lnTo>
                  <a:lnTo>
                    <a:pt x="1576146" y="691946"/>
                  </a:lnTo>
                  <a:lnTo>
                    <a:pt x="1537683" y="720902"/>
                  </a:lnTo>
                  <a:lnTo>
                    <a:pt x="1499451" y="748915"/>
                  </a:lnTo>
                  <a:lnTo>
                    <a:pt x="1461460" y="775974"/>
                  </a:lnTo>
                  <a:lnTo>
                    <a:pt x="1423719" y="802071"/>
                  </a:lnTo>
                  <a:lnTo>
                    <a:pt x="1386239" y="827195"/>
                  </a:lnTo>
                  <a:lnTo>
                    <a:pt x="1349031" y="851334"/>
                  </a:lnTo>
                  <a:lnTo>
                    <a:pt x="1312105" y="874480"/>
                  </a:lnTo>
                  <a:lnTo>
                    <a:pt x="1275470" y="896622"/>
                  </a:lnTo>
                  <a:lnTo>
                    <a:pt x="1239138" y="917750"/>
                  </a:lnTo>
                  <a:lnTo>
                    <a:pt x="1203118" y="937853"/>
                  </a:lnTo>
                  <a:lnTo>
                    <a:pt x="1167421" y="956921"/>
                  </a:lnTo>
                  <a:lnTo>
                    <a:pt x="1132057" y="974944"/>
                  </a:lnTo>
                  <a:lnTo>
                    <a:pt x="1097036" y="991912"/>
                  </a:lnTo>
                  <a:lnTo>
                    <a:pt x="1062369" y="1007814"/>
                  </a:lnTo>
                  <a:lnTo>
                    <a:pt x="994137" y="1036380"/>
                  </a:lnTo>
                  <a:lnTo>
                    <a:pt x="927442" y="1060561"/>
                  </a:lnTo>
                  <a:lnTo>
                    <a:pt x="862367" y="1080274"/>
                  </a:lnTo>
                  <a:lnTo>
                    <a:pt x="798993" y="1095438"/>
                  </a:lnTo>
                  <a:lnTo>
                    <a:pt x="737403" y="1105971"/>
                  </a:lnTo>
                  <a:lnTo>
                    <a:pt x="677680" y="1111791"/>
                  </a:lnTo>
                  <a:lnTo>
                    <a:pt x="648543" y="1112907"/>
                  </a:lnTo>
                  <a:lnTo>
                    <a:pt x="619904" y="1112815"/>
                  </a:lnTo>
                  <a:lnTo>
                    <a:pt x="564159" y="1108961"/>
                  </a:lnTo>
                  <a:lnTo>
                    <a:pt x="510526" y="1100149"/>
                  </a:lnTo>
                  <a:lnTo>
                    <a:pt x="459088" y="1086295"/>
                  </a:lnTo>
                  <a:lnTo>
                    <a:pt x="409926" y="1067318"/>
                  </a:lnTo>
                  <a:lnTo>
                    <a:pt x="363124" y="1043135"/>
                  </a:lnTo>
                  <a:lnTo>
                    <a:pt x="318762" y="1013665"/>
                  </a:lnTo>
                  <a:lnTo>
                    <a:pt x="276924" y="978826"/>
                  </a:lnTo>
                  <a:lnTo>
                    <a:pt x="237690" y="938535"/>
                  </a:lnTo>
                  <a:lnTo>
                    <a:pt x="201144" y="892711"/>
                  </a:lnTo>
                  <a:lnTo>
                    <a:pt x="167368" y="841272"/>
                  </a:lnTo>
                  <a:lnTo>
                    <a:pt x="136443" y="784135"/>
                  </a:lnTo>
                  <a:lnTo>
                    <a:pt x="108453" y="721220"/>
                  </a:lnTo>
                  <a:lnTo>
                    <a:pt x="83478" y="652443"/>
                  </a:lnTo>
                  <a:lnTo>
                    <a:pt x="72147" y="615830"/>
                  </a:lnTo>
                  <a:lnTo>
                    <a:pt x="61601" y="577722"/>
                  </a:lnTo>
                  <a:lnTo>
                    <a:pt x="51850" y="538108"/>
                  </a:lnTo>
                  <a:lnTo>
                    <a:pt x="42904" y="496977"/>
                  </a:lnTo>
                  <a:lnTo>
                    <a:pt x="34774" y="454319"/>
                  </a:lnTo>
                  <a:lnTo>
                    <a:pt x="27470" y="410124"/>
                  </a:lnTo>
                  <a:lnTo>
                    <a:pt x="21002" y="364381"/>
                  </a:lnTo>
                  <a:lnTo>
                    <a:pt x="15380" y="317082"/>
                  </a:lnTo>
                  <a:lnTo>
                    <a:pt x="10615" y="268214"/>
                  </a:lnTo>
                  <a:lnTo>
                    <a:pt x="6717" y="217768"/>
                  </a:lnTo>
                  <a:lnTo>
                    <a:pt x="3696" y="165734"/>
                  </a:lnTo>
                  <a:lnTo>
                    <a:pt x="1563" y="112101"/>
                  </a:lnTo>
                  <a:lnTo>
                    <a:pt x="327" y="56860"/>
                  </a:lnTo>
                  <a:lnTo>
                    <a:pt x="0" y="0"/>
                  </a:lnTo>
                </a:path>
              </a:pathLst>
            </a:custGeom>
            <a:ln w="75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8342" y="1905010"/>
              <a:ext cx="46990" cy="22225"/>
            </a:xfrm>
            <a:custGeom>
              <a:avLst/>
              <a:gdLst/>
              <a:ahLst/>
              <a:cxnLst/>
              <a:rect l="l" t="t" r="r" b="b"/>
              <a:pathLst>
                <a:path w="46990" h="22225">
                  <a:moveTo>
                    <a:pt x="0" y="21773"/>
                  </a:moveTo>
                  <a:lnTo>
                    <a:pt x="7123" y="18378"/>
                  </a:lnTo>
                  <a:lnTo>
                    <a:pt x="14390" y="11983"/>
                  </a:lnTo>
                  <a:lnTo>
                    <a:pt x="20294" y="5040"/>
                  </a:lnTo>
                  <a:lnTo>
                    <a:pt x="23329" y="0"/>
                  </a:lnTo>
                  <a:lnTo>
                    <a:pt x="26341" y="5053"/>
                  </a:lnTo>
                  <a:lnTo>
                    <a:pt x="32214" y="12023"/>
                  </a:lnTo>
                  <a:lnTo>
                    <a:pt x="39452" y="18451"/>
                  </a:lnTo>
                  <a:lnTo>
                    <a:pt x="46560" y="21877"/>
                  </a:lnTo>
                </a:path>
              </a:pathLst>
            </a:custGeom>
            <a:ln w="6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087672" y="1188230"/>
            <a:ext cx="1037590" cy="73660"/>
          </a:xfrm>
          <a:custGeom>
            <a:avLst/>
            <a:gdLst/>
            <a:ahLst/>
            <a:cxnLst/>
            <a:rect l="l" t="t" r="r" b="b"/>
            <a:pathLst>
              <a:path w="1037589" h="73659">
                <a:moveTo>
                  <a:pt x="518496" y="0"/>
                </a:moveTo>
                <a:lnTo>
                  <a:pt x="0" y="73399"/>
                </a:lnTo>
              </a:path>
              <a:path w="1037589" h="73659">
                <a:moveTo>
                  <a:pt x="518496" y="0"/>
                </a:moveTo>
                <a:lnTo>
                  <a:pt x="1036993" y="73399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1368" y="1009278"/>
            <a:ext cx="381000" cy="554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latin typeface="Arial"/>
                <a:cs typeface="Arial"/>
              </a:rPr>
              <a:t>AdvP</a:t>
            </a:r>
            <a:r>
              <a:rPr sz="975" i="1" spc="22" baseline="-12820" dirty="0">
                <a:latin typeface="Arial"/>
                <a:cs typeface="Arial"/>
              </a:rPr>
              <a:t>i</a:t>
            </a:r>
            <a:endParaRPr sz="975" baseline="-12820">
              <a:latin typeface="Arial"/>
              <a:cs typeface="Arial"/>
            </a:endParaRPr>
          </a:p>
          <a:p>
            <a:pPr marL="45720" marR="30480" indent="45720">
              <a:lnSpc>
                <a:spcPct val="101899"/>
              </a:lnSpc>
              <a:spcBef>
                <a:spcPts val="845"/>
              </a:spcBef>
            </a:pPr>
            <a:r>
              <a:rPr sz="900" spc="15" dirty="0">
                <a:latin typeface="Arial"/>
                <a:cs typeface="Arial"/>
              </a:rPr>
              <a:t>Adv  heute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55685" y="1199332"/>
            <a:ext cx="0" cy="62865"/>
          </a:xfrm>
          <a:custGeom>
            <a:avLst/>
            <a:gdLst/>
            <a:ahLst/>
            <a:cxnLst/>
            <a:rect l="l" t="t" r="r" b="b"/>
            <a:pathLst>
              <a:path h="62865">
                <a:moveTo>
                  <a:pt x="0" y="0"/>
                </a:moveTo>
                <a:lnTo>
                  <a:pt x="0" y="62308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5682" y="939942"/>
            <a:ext cx="1050925" cy="75565"/>
          </a:xfrm>
          <a:custGeom>
            <a:avLst/>
            <a:gdLst/>
            <a:ahLst/>
            <a:cxnLst/>
            <a:rect l="l" t="t" r="r" b="b"/>
            <a:pathLst>
              <a:path w="1050925" h="75565">
                <a:moveTo>
                  <a:pt x="525245" y="0"/>
                </a:moveTo>
                <a:lnTo>
                  <a:pt x="0" y="74962"/>
                </a:lnTo>
              </a:path>
              <a:path w="1050925" h="75565">
                <a:moveTo>
                  <a:pt x="525245" y="0"/>
                </a:moveTo>
                <a:lnTo>
                  <a:pt x="1050491" y="74962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7399928-243A-141C-666E-611B8C7F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9" y="739590"/>
            <a:ext cx="3316632" cy="228294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Movement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Wh Movement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en-US" altLang="zh-CN" spc="5" dirty="0"/>
              <a:t>(5)</a:t>
            </a:r>
            <a:r>
              <a:rPr lang="zh-CN" altLang="en-US" spc="5" dirty="0"/>
              <a:t>的树状图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573300"/>
            <a:ext cx="1515110" cy="56361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也有可能：</a:t>
            </a:r>
            <a:endParaRPr lang="en-US" sz="1400" dirty="0">
              <a:latin typeface="Arial"/>
              <a:cs typeface="Arial"/>
            </a:endParaRPr>
          </a:p>
          <a:p>
            <a:pPr marR="57150" algn="ctr">
              <a:lnSpc>
                <a:spcPct val="100000"/>
              </a:lnSpc>
              <a:spcBef>
                <a:spcPts val="1520"/>
              </a:spcBef>
            </a:pPr>
            <a:r>
              <a:rPr lang="en-US" sz="900" spc="20" dirty="0">
                <a:latin typeface="Arial"/>
                <a:cs typeface="Arial"/>
              </a:rPr>
              <a:t>CP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4459" y="1185675"/>
            <a:ext cx="18478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350" spc="30" baseline="-21604" dirty="0">
                <a:latin typeface="Arial"/>
                <a:cs typeface="Arial"/>
              </a:rPr>
              <a:t>C</a:t>
            </a:r>
            <a:r>
              <a:rPr sz="650" i="1" spc="20" dirty="0">
                <a:latin typeface="Calibri"/>
                <a:cs typeface="Calibri"/>
              </a:rPr>
              <a:t>j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7480" y="1473816"/>
            <a:ext cx="1047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8695" y="1717817"/>
            <a:ext cx="17716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TP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9345" y="1964543"/>
            <a:ext cx="377825" cy="4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latin typeface="Arial"/>
                <a:cs typeface="Arial"/>
              </a:rPr>
              <a:t>AdvP</a:t>
            </a:r>
            <a:r>
              <a:rPr sz="975" i="1" spc="22" baseline="-12820" dirty="0">
                <a:latin typeface="Arial"/>
                <a:cs typeface="Arial"/>
              </a:rPr>
              <a:t>i</a:t>
            </a:r>
            <a:endParaRPr sz="975" baseline="-1282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900" i="1" spc="5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13662" y="2154597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08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32089" y="1964559"/>
            <a:ext cx="17716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TP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99102" y="2401339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08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50117" y="2211298"/>
            <a:ext cx="18351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VP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99258" y="2630273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0"/>
                </a:moveTo>
                <a:lnTo>
                  <a:pt x="0" y="80113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16488" y="2211284"/>
            <a:ext cx="1184275" cy="8013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130"/>
              </a:spcBef>
            </a:pPr>
            <a:r>
              <a:rPr sz="900" spc="5" dirty="0">
                <a:latin typeface="Arial"/>
                <a:cs typeface="Arial"/>
              </a:rPr>
              <a:t>T</a:t>
            </a:r>
            <a:r>
              <a:rPr sz="975" i="1" spc="7" baseline="-12820" dirty="0">
                <a:latin typeface="Arial"/>
                <a:cs typeface="Arial"/>
              </a:rPr>
              <a:t>k</a:t>
            </a:r>
            <a:endParaRPr sz="975" baseline="-12820">
              <a:latin typeface="Arial"/>
              <a:cs typeface="Arial"/>
            </a:endParaRPr>
          </a:p>
          <a:p>
            <a:pPr marR="82550" algn="r">
              <a:lnSpc>
                <a:spcPct val="100000"/>
              </a:lnSpc>
              <a:spcBef>
                <a:spcPts val="865"/>
              </a:spcBef>
              <a:tabLst>
                <a:tab pos="557530" algn="l"/>
                <a:tab pos="875030" algn="l"/>
              </a:tabLst>
            </a:pPr>
            <a:r>
              <a:rPr sz="900" spc="20" dirty="0">
                <a:latin typeface="Arial"/>
                <a:cs typeface="Arial"/>
              </a:rPr>
              <a:t>NP	V	</a:t>
            </a:r>
            <a:r>
              <a:rPr sz="1350" i="1" spc="7" baseline="3086" dirty="0">
                <a:latin typeface="Arial"/>
                <a:cs typeface="Arial"/>
              </a:rPr>
              <a:t>t</a:t>
            </a:r>
            <a:endParaRPr sz="1350" baseline="3086">
              <a:latin typeface="Arial"/>
              <a:cs typeface="Arial"/>
            </a:endParaRPr>
          </a:p>
          <a:p>
            <a:pPr marL="38100" marR="251460" indent="36195">
              <a:lnSpc>
                <a:spcPct val="101899"/>
              </a:lnSpc>
              <a:spcBef>
                <a:spcPts val="840"/>
              </a:spcBef>
              <a:tabLst>
                <a:tab pos="375285" algn="l"/>
                <a:tab pos="640715" algn="l"/>
              </a:tabLst>
            </a:pPr>
            <a:r>
              <a:rPr sz="900" spc="20" dirty="0">
                <a:latin typeface="Arial"/>
                <a:cs typeface="Arial"/>
              </a:rPr>
              <a:t>D	N	</a:t>
            </a:r>
            <a:r>
              <a:rPr sz="900" spc="10" dirty="0">
                <a:latin typeface="Arial"/>
                <a:cs typeface="Arial"/>
              </a:rPr>
              <a:t>lesen  ein</a:t>
            </a:r>
            <a:r>
              <a:rPr sz="900" spc="22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buch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60371" y="1888162"/>
            <a:ext cx="1555750" cy="824230"/>
            <a:chOff x="1460371" y="1888162"/>
            <a:chExt cx="1555750" cy="824230"/>
          </a:xfrm>
        </p:grpSpPr>
        <p:sp>
          <p:nvSpPr>
            <p:cNvPr id="16" name="object 16"/>
            <p:cNvSpPr/>
            <p:nvPr/>
          </p:nvSpPr>
          <p:spPr>
            <a:xfrm>
              <a:off x="1733574" y="2630284"/>
              <a:ext cx="301625" cy="80645"/>
            </a:xfrm>
            <a:custGeom>
              <a:avLst/>
              <a:gdLst/>
              <a:ahLst/>
              <a:cxnLst/>
              <a:rect l="l" t="t" r="r" b="b"/>
              <a:pathLst>
                <a:path w="301625" h="80644">
                  <a:moveTo>
                    <a:pt x="150788" y="0"/>
                  </a:moveTo>
                  <a:lnTo>
                    <a:pt x="0" y="80113"/>
                  </a:lnTo>
                </a:path>
                <a:path w="301625" h="80644">
                  <a:moveTo>
                    <a:pt x="150788" y="0"/>
                  </a:moveTo>
                  <a:lnTo>
                    <a:pt x="301576" y="80113"/>
                  </a:lnTo>
                </a:path>
              </a:pathLst>
            </a:custGeom>
            <a:ln w="3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84362" y="2383548"/>
              <a:ext cx="514984" cy="80645"/>
            </a:xfrm>
            <a:custGeom>
              <a:avLst/>
              <a:gdLst/>
              <a:ahLst/>
              <a:cxnLst/>
              <a:rect l="l" t="t" r="r" b="b"/>
              <a:pathLst>
                <a:path w="514985" h="80644">
                  <a:moveTo>
                    <a:pt x="257447" y="0"/>
                  </a:moveTo>
                  <a:lnTo>
                    <a:pt x="0" y="80113"/>
                  </a:lnTo>
                </a:path>
                <a:path w="514985" h="80644">
                  <a:moveTo>
                    <a:pt x="257447" y="0"/>
                  </a:moveTo>
                  <a:lnTo>
                    <a:pt x="514895" y="80113"/>
                  </a:lnTo>
                </a:path>
              </a:pathLst>
            </a:custGeom>
            <a:ln w="3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41817" y="2136808"/>
              <a:ext cx="557530" cy="80645"/>
            </a:xfrm>
            <a:custGeom>
              <a:avLst/>
              <a:gdLst/>
              <a:ahLst/>
              <a:cxnLst/>
              <a:rect l="l" t="t" r="r" b="b"/>
              <a:pathLst>
                <a:path w="557530" h="80644">
                  <a:moveTo>
                    <a:pt x="278645" y="0"/>
                  </a:moveTo>
                  <a:lnTo>
                    <a:pt x="0" y="80113"/>
                  </a:lnTo>
                </a:path>
                <a:path w="557530" h="80644">
                  <a:moveTo>
                    <a:pt x="278645" y="0"/>
                  </a:moveTo>
                  <a:lnTo>
                    <a:pt x="557291" y="80113"/>
                  </a:lnTo>
                </a:path>
              </a:pathLst>
            </a:custGeom>
            <a:ln w="3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20473" y="1890067"/>
              <a:ext cx="593725" cy="80645"/>
            </a:xfrm>
            <a:custGeom>
              <a:avLst/>
              <a:gdLst/>
              <a:ahLst/>
              <a:cxnLst/>
              <a:rect l="l" t="t" r="r" b="b"/>
              <a:pathLst>
                <a:path w="593725" h="80644">
                  <a:moveTo>
                    <a:pt x="296595" y="0"/>
                  </a:moveTo>
                  <a:lnTo>
                    <a:pt x="0" y="80113"/>
                  </a:lnTo>
                </a:path>
                <a:path w="593725" h="80644">
                  <a:moveTo>
                    <a:pt x="296595" y="0"/>
                  </a:moveTo>
                  <a:lnTo>
                    <a:pt x="593190" y="80113"/>
                  </a:lnTo>
                </a:path>
              </a:pathLst>
            </a:custGeom>
            <a:ln w="3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62276" y="192518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h="45085">
                  <a:moveTo>
                    <a:pt x="0" y="0"/>
                  </a:moveTo>
                  <a:lnTo>
                    <a:pt x="0" y="44997"/>
                  </a:lnTo>
                </a:path>
              </a:pathLst>
            </a:custGeom>
            <a:ln w="3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462267" y="1648493"/>
            <a:ext cx="1255395" cy="75565"/>
          </a:xfrm>
          <a:custGeom>
            <a:avLst/>
            <a:gdLst/>
            <a:ahLst/>
            <a:cxnLst/>
            <a:rect l="l" t="t" r="r" b="b"/>
            <a:pathLst>
              <a:path w="1255395" h="75564">
                <a:moveTo>
                  <a:pt x="627405" y="0"/>
                </a:moveTo>
                <a:lnTo>
                  <a:pt x="0" y="74962"/>
                </a:lnTo>
              </a:path>
              <a:path w="1255395" h="75564">
                <a:moveTo>
                  <a:pt x="627405" y="0"/>
                </a:moveTo>
                <a:lnTo>
                  <a:pt x="1254810" y="74962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56499" y="1639789"/>
            <a:ext cx="855344" cy="47117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765"/>
              </a:spcBef>
              <a:tabLst>
                <a:tab pos="427355" algn="l"/>
              </a:tabLst>
            </a:pPr>
            <a:r>
              <a:rPr sz="900" spc="5" dirty="0">
                <a:latin typeface="Arial"/>
                <a:cs typeface="Arial"/>
              </a:rPr>
              <a:t>T</a:t>
            </a:r>
            <a:r>
              <a:rPr sz="975" i="1" spc="7" baseline="-8547" dirty="0">
                <a:latin typeface="Arial"/>
                <a:cs typeface="Arial"/>
              </a:rPr>
              <a:t>k	</a:t>
            </a:r>
            <a:r>
              <a:rPr sz="900" spc="20" dirty="0">
                <a:latin typeface="Arial"/>
                <a:cs typeface="Arial"/>
              </a:rPr>
              <a:t>C </a:t>
            </a:r>
            <a:r>
              <a:rPr sz="900" spc="140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NP</a:t>
            </a:r>
            <a:r>
              <a:rPr sz="975" i="1" spc="15" baseline="-8547" dirty="0">
                <a:latin typeface="Arial"/>
                <a:cs typeface="Arial"/>
              </a:rPr>
              <a:t>j</a:t>
            </a:r>
            <a:endParaRPr sz="975" baseline="-8547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75"/>
              </a:spcBef>
              <a:tabLst>
                <a:tab pos="629920" algn="l"/>
              </a:tabLst>
            </a:pPr>
            <a:r>
              <a:rPr sz="900" spc="15" dirty="0">
                <a:latin typeface="Arial"/>
                <a:cs typeface="Arial"/>
              </a:rPr>
              <a:t>muss	</a:t>
            </a:r>
            <a:r>
              <a:rPr sz="1350" spc="15" baseline="-9259" dirty="0">
                <a:latin typeface="Arial"/>
                <a:cs typeface="Arial"/>
              </a:rPr>
              <a:t>ich</a:t>
            </a:r>
            <a:endParaRPr sz="1350" baseline="-9259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3459" y="1432418"/>
            <a:ext cx="18478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350" spc="30" baseline="-21604" dirty="0">
                <a:latin typeface="Arial"/>
                <a:cs typeface="Arial"/>
              </a:rPr>
              <a:t>C</a:t>
            </a:r>
            <a:r>
              <a:rPr sz="650" i="1" spc="20" dirty="0">
                <a:latin typeface="Calibri"/>
                <a:cs typeface="Calibri"/>
              </a:rPr>
              <a:t>j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48168" y="1650065"/>
            <a:ext cx="279400" cy="73660"/>
          </a:xfrm>
          <a:custGeom>
            <a:avLst/>
            <a:gdLst/>
            <a:ahLst/>
            <a:cxnLst/>
            <a:rect l="l" t="t" r="r" b="b"/>
            <a:pathLst>
              <a:path w="279400" h="73660">
                <a:moveTo>
                  <a:pt x="139508" y="0"/>
                </a:moveTo>
                <a:lnTo>
                  <a:pt x="0" y="73399"/>
                </a:lnTo>
              </a:path>
              <a:path w="279400" h="73660">
                <a:moveTo>
                  <a:pt x="139508" y="0"/>
                </a:moveTo>
                <a:lnTo>
                  <a:pt x="279016" y="73399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536330" y="1784561"/>
            <a:ext cx="2703195" cy="1457325"/>
            <a:chOff x="536330" y="1784561"/>
            <a:chExt cx="2703195" cy="1457325"/>
          </a:xfrm>
        </p:grpSpPr>
        <p:sp>
          <p:nvSpPr>
            <p:cNvPr id="26" name="object 26"/>
            <p:cNvSpPr/>
            <p:nvPr/>
          </p:nvSpPr>
          <p:spPr>
            <a:xfrm>
              <a:off x="948163" y="1907888"/>
              <a:ext cx="0" cy="62865"/>
            </a:xfrm>
            <a:custGeom>
              <a:avLst/>
              <a:gdLst/>
              <a:ahLst/>
              <a:cxnLst/>
              <a:rect l="l" t="t" r="r" b="b"/>
              <a:pathLst>
                <a:path h="62864">
                  <a:moveTo>
                    <a:pt x="0" y="0"/>
                  </a:moveTo>
                  <a:lnTo>
                    <a:pt x="0" y="62308"/>
                  </a:lnTo>
                </a:path>
              </a:pathLst>
            </a:custGeom>
            <a:ln w="3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2719" y="1791962"/>
              <a:ext cx="2673350" cy="1279525"/>
            </a:xfrm>
            <a:custGeom>
              <a:avLst/>
              <a:gdLst/>
              <a:ahLst/>
              <a:cxnLst/>
              <a:rect l="l" t="t" r="r" b="b"/>
              <a:pathLst>
                <a:path w="2673350" h="1279525">
                  <a:moveTo>
                    <a:pt x="2513913" y="565026"/>
                  </a:moveTo>
                  <a:lnTo>
                    <a:pt x="2554322" y="608307"/>
                  </a:lnTo>
                  <a:lnTo>
                    <a:pt x="2588494" y="650500"/>
                  </a:lnTo>
                  <a:lnTo>
                    <a:pt x="2616607" y="691579"/>
                  </a:lnTo>
                  <a:lnTo>
                    <a:pt x="2638841" y="731515"/>
                  </a:lnTo>
                  <a:lnTo>
                    <a:pt x="2655376" y="770281"/>
                  </a:lnTo>
                  <a:lnTo>
                    <a:pt x="2666391" y="807849"/>
                  </a:lnTo>
                  <a:lnTo>
                    <a:pt x="2672956" y="861897"/>
                  </a:lnTo>
                  <a:lnTo>
                    <a:pt x="2672579" y="879285"/>
                  </a:lnTo>
                  <a:lnTo>
                    <a:pt x="2664064" y="929515"/>
                  </a:lnTo>
                  <a:lnTo>
                    <a:pt x="2644946" y="976773"/>
                  </a:lnTo>
                  <a:lnTo>
                    <a:pt x="2615829" y="1020967"/>
                  </a:lnTo>
                  <a:lnTo>
                    <a:pt x="2577321" y="1062004"/>
                  </a:lnTo>
                  <a:lnTo>
                    <a:pt x="2546729" y="1087563"/>
                  </a:lnTo>
                  <a:lnTo>
                    <a:pt x="2512412" y="1111651"/>
                  </a:lnTo>
                  <a:lnTo>
                    <a:pt x="2474548" y="1134239"/>
                  </a:lnTo>
                  <a:lnTo>
                    <a:pt x="2433317" y="1155301"/>
                  </a:lnTo>
                  <a:lnTo>
                    <a:pt x="2388898" y="1174810"/>
                  </a:lnTo>
                  <a:lnTo>
                    <a:pt x="2341471" y="1192737"/>
                  </a:lnTo>
                  <a:lnTo>
                    <a:pt x="2291216" y="1209056"/>
                  </a:lnTo>
                  <a:lnTo>
                    <a:pt x="2238310" y="1223738"/>
                  </a:lnTo>
                  <a:lnTo>
                    <a:pt x="2182935" y="1236758"/>
                  </a:lnTo>
                  <a:lnTo>
                    <a:pt x="2125270" y="1248086"/>
                  </a:lnTo>
                  <a:lnTo>
                    <a:pt x="2065493" y="1257696"/>
                  </a:lnTo>
                  <a:lnTo>
                    <a:pt x="2003784" y="1265561"/>
                  </a:lnTo>
                  <a:lnTo>
                    <a:pt x="1940323" y="1271652"/>
                  </a:lnTo>
                  <a:lnTo>
                    <a:pt x="1875289" y="1275943"/>
                  </a:lnTo>
                  <a:lnTo>
                    <a:pt x="1808861" y="1278406"/>
                  </a:lnTo>
                  <a:lnTo>
                    <a:pt x="1741220" y="1279014"/>
                  </a:lnTo>
                  <a:lnTo>
                    <a:pt x="1707000" y="1278613"/>
                  </a:lnTo>
                  <a:lnTo>
                    <a:pt x="1637873" y="1276387"/>
                  </a:lnTo>
                  <a:lnTo>
                    <a:pt x="1567981" y="1272236"/>
                  </a:lnTo>
                  <a:lnTo>
                    <a:pt x="1497503" y="1266134"/>
                  </a:lnTo>
                  <a:lnTo>
                    <a:pt x="1426618" y="1258054"/>
                  </a:lnTo>
                  <a:lnTo>
                    <a:pt x="1355505" y="1247967"/>
                  </a:lnTo>
                  <a:lnTo>
                    <a:pt x="1284345" y="1235847"/>
                  </a:lnTo>
                  <a:lnTo>
                    <a:pt x="1213316" y="1221666"/>
                  </a:lnTo>
                  <a:lnTo>
                    <a:pt x="1142598" y="1205396"/>
                  </a:lnTo>
                  <a:lnTo>
                    <a:pt x="1072371" y="1187011"/>
                  </a:lnTo>
                  <a:lnTo>
                    <a:pt x="1002813" y="1166482"/>
                  </a:lnTo>
                  <a:lnTo>
                    <a:pt x="934104" y="1143783"/>
                  </a:lnTo>
                  <a:lnTo>
                    <a:pt x="866423" y="1118886"/>
                  </a:lnTo>
                  <a:lnTo>
                    <a:pt x="799951" y="1091763"/>
                  </a:lnTo>
                  <a:lnTo>
                    <a:pt x="734866" y="1062388"/>
                  </a:lnTo>
                  <a:lnTo>
                    <a:pt x="671348" y="1030732"/>
                  </a:lnTo>
                  <a:lnTo>
                    <a:pt x="609576" y="996769"/>
                  </a:lnTo>
                  <a:lnTo>
                    <a:pt x="549729" y="960470"/>
                  </a:lnTo>
                  <a:lnTo>
                    <a:pt x="491987" y="921809"/>
                  </a:lnTo>
                  <a:lnTo>
                    <a:pt x="436530" y="880758"/>
                  </a:lnTo>
                  <a:lnTo>
                    <a:pt x="383537" y="837289"/>
                  </a:lnTo>
                  <a:lnTo>
                    <a:pt x="333187" y="791376"/>
                  </a:lnTo>
                  <a:lnTo>
                    <a:pt x="285659" y="742990"/>
                  </a:lnTo>
                  <a:lnTo>
                    <a:pt x="241134" y="692105"/>
                  </a:lnTo>
                  <a:lnTo>
                    <a:pt x="199790" y="638693"/>
                  </a:lnTo>
                  <a:lnTo>
                    <a:pt x="161807" y="582726"/>
                  </a:lnTo>
                  <a:lnTo>
                    <a:pt x="127364" y="524178"/>
                  </a:lnTo>
                  <a:lnTo>
                    <a:pt x="96641" y="463020"/>
                  </a:lnTo>
                  <a:lnTo>
                    <a:pt x="69817" y="399226"/>
                  </a:lnTo>
                  <a:lnTo>
                    <a:pt x="47072" y="332767"/>
                  </a:lnTo>
                  <a:lnTo>
                    <a:pt x="28584" y="263617"/>
                  </a:lnTo>
                  <a:lnTo>
                    <a:pt x="14534" y="191748"/>
                  </a:lnTo>
                  <a:lnTo>
                    <a:pt x="5101" y="117132"/>
                  </a:lnTo>
                  <a:lnTo>
                    <a:pt x="2171" y="78786"/>
                  </a:lnTo>
                  <a:lnTo>
                    <a:pt x="463" y="39743"/>
                  </a:lnTo>
                  <a:lnTo>
                    <a:pt x="0" y="0"/>
                  </a:lnTo>
                </a:path>
              </a:pathLst>
            </a:custGeom>
            <a:ln w="75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9366" y="1787597"/>
              <a:ext cx="46990" cy="22225"/>
            </a:xfrm>
            <a:custGeom>
              <a:avLst/>
              <a:gdLst/>
              <a:ahLst/>
              <a:cxnLst/>
              <a:rect l="l" t="t" r="r" b="b"/>
              <a:pathLst>
                <a:path w="46990" h="22225">
                  <a:moveTo>
                    <a:pt x="0" y="21729"/>
                  </a:moveTo>
                  <a:lnTo>
                    <a:pt x="7130" y="18348"/>
                  </a:lnTo>
                  <a:lnTo>
                    <a:pt x="14409" y="11967"/>
                  </a:lnTo>
                  <a:lnTo>
                    <a:pt x="20325" y="5034"/>
                  </a:lnTo>
                  <a:lnTo>
                    <a:pt x="23370" y="0"/>
                  </a:lnTo>
                  <a:lnTo>
                    <a:pt x="26373" y="5059"/>
                  </a:lnTo>
                  <a:lnTo>
                    <a:pt x="32232" y="12040"/>
                  </a:lnTo>
                  <a:lnTo>
                    <a:pt x="39458" y="18481"/>
                  </a:lnTo>
                  <a:lnTo>
                    <a:pt x="46560" y="21921"/>
                  </a:lnTo>
                </a:path>
              </a:pathLst>
            </a:custGeom>
            <a:ln w="6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1658" y="2124474"/>
              <a:ext cx="1952625" cy="1113155"/>
            </a:xfrm>
            <a:custGeom>
              <a:avLst/>
              <a:gdLst/>
              <a:ahLst/>
              <a:cxnLst/>
              <a:rect l="l" t="t" r="r" b="b"/>
              <a:pathLst>
                <a:path w="1952625" h="1113155">
                  <a:moveTo>
                    <a:pt x="1810421" y="478315"/>
                  </a:moveTo>
                  <a:lnTo>
                    <a:pt x="1851212" y="522649"/>
                  </a:lnTo>
                  <a:lnTo>
                    <a:pt x="1884701" y="565877"/>
                  </a:lnTo>
                  <a:lnTo>
                    <a:pt x="1911149" y="607938"/>
                  </a:lnTo>
                  <a:lnTo>
                    <a:pt x="1930815" y="648769"/>
                  </a:lnTo>
                  <a:lnTo>
                    <a:pt x="1943961" y="688310"/>
                  </a:lnTo>
                  <a:lnTo>
                    <a:pt x="1950845" y="726498"/>
                  </a:lnTo>
                  <a:lnTo>
                    <a:pt x="1952021" y="745066"/>
                  </a:lnTo>
                  <a:lnTo>
                    <a:pt x="1951729" y="763272"/>
                  </a:lnTo>
                  <a:lnTo>
                    <a:pt x="1942373" y="815646"/>
                  </a:lnTo>
                  <a:lnTo>
                    <a:pt x="1920980" y="864491"/>
                  </a:lnTo>
                  <a:lnTo>
                    <a:pt x="1888428" y="909599"/>
                  </a:lnTo>
                  <a:lnTo>
                    <a:pt x="1860960" y="937492"/>
                  </a:lnTo>
                  <a:lnTo>
                    <a:pt x="1829184" y="963570"/>
                  </a:lnTo>
                  <a:lnTo>
                    <a:pt x="1793359" y="987771"/>
                  </a:lnTo>
                  <a:lnTo>
                    <a:pt x="1753746" y="1010033"/>
                  </a:lnTo>
                  <a:lnTo>
                    <a:pt x="1710604" y="1030295"/>
                  </a:lnTo>
                  <a:lnTo>
                    <a:pt x="1664195" y="1048495"/>
                  </a:lnTo>
                  <a:lnTo>
                    <a:pt x="1614777" y="1064572"/>
                  </a:lnTo>
                  <a:lnTo>
                    <a:pt x="1562613" y="1078463"/>
                  </a:lnTo>
                  <a:lnTo>
                    <a:pt x="1507961" y="1090107"/>
                  </a:lnTo>
                  <a:lnTo>
                    <a:pt x="1451082" y="1099442"/>
                  </a:lnTo>
                  <a:lnTo>
                    <a:pt x="1392236" y="1106407"/>
                  </a:lnTo>
                  <a:lnTo>
                    <a:pt x="1331684" y="1110940"/>
                  </a:lnTo>
                  <a:lnTo>
                    <a:pt x="1269686" y="1112980"/>
                  </a:lnTo>
                  <a:lnTo>
                    <a:pt x="1238225" y="1113045"/>
                  </a:lnTo>
                  <a:lnTo>
                    <a:pt x="1206501" y="1112464"/>
                  </a:lnTo>
                  <a:lnTo>
                    <a:pt x="1142391" y="1109330"/>
                  </a:lnTo>
                  <a:lnTo>
                    <a:pt x="1077616" y="1103518"/>
                  </a:lnTo>
                  <a:lnTo>
                    <a:pt x="1012435" y="1094965"/>
                  </a:lnTo>
                  <a:lnTo>
                    <a:pt x="947109" y="1083611"/>
                  </a:lnTo>
                  <a:lnTo>
                    <a:pt x="881898" y="1069392"/>
                  </a:lnTo>
                  <a:lnTo>
                    <a:pt x="817063" y="1052248"/>
                  </a:lnTo>
                  <a:lnTo>
                    <a:pt x="752864" y="1032116"/>
                  </a:lnTo>
                  <a:lnTo>
                    <a:pt x="689561" y="1008936"/>
                  </a:lnTo>
                  <a:lnTo>
                    <a:pt x="627414" y="982645"/>
                  </a:lnTo>
                  <a:lnTo>
                    <a:pt x="566683" y="953182"/>
                  </a:lnTo>
                  <a:lnTo>
                    <a:pt x="507629" y="920484"/>
                  </a:lnTo>
                  <a:lnTo>
                    <a:pt x="450512" y="884491"/>
                  </a:lnTo>
                  <a:lnTo>
                    <a:pt x="395593" y="845141"/>
                  </a:lnTo>
                  <a:lnTo>
                    <a:pt x="343131" y="802372"/>
                  </a:lnTo>
                  <a:lnTo>
                    <a:pt x="293386" y="756121"/>
                  </a:lnTo>
                  <a:lnTo>
                    <a:pt x="246620" y="706329"/>
                  </a:lnTo>
                  <a:lnTo>
                    <a:pt x="203092" y="652932"/>
                  </a:lnTo>
                  <a:lnTo>
                    <a:pt x="163062" y="595870"/>
                  </a:lnTo>
                  <a:lnTo>
                    <a:pt x="126791" y="535080"/>
                  </a:lnTo>
                  <a:lnTo>
                    <a:pt x="94539" y="470501"/>
                  </a:lnTo>
                  <a:lnTo>
                    <a:pt x="66566" y="402071"/>
                  </a:lnTo>
                  <a:lnTo>
                    <a:pt x="43133" y="329728"/>
                  </a:lnTo>
                  <a:lnTo>
                    <a:pt x="33200" y="292071"/>
                  </a:lnTo>
                  <a:lnTo>
                    <a:pt x="24499" y="253412"/>
                  </a:lnTo>
                  <a:lnTo>
                    <a:pt x="17064" y="213744"/>
                  </a:lnTo>
                  <a:lnTo>
                    <a:pt x="10926" y="173059"/>
                  </a:lnTo>
                  <a:lnTo>
                    <a:pt x="6118" y="131350"/>
                  </a:lnTo>
                  <a:lnTo>
                    <a:pt x="2672" y="88609"/>
                  </a:lnTo>
                  <a:lnTo>
                    <a:pt x="622" y="44828"/>
                  </a:lnTo>
                  <a:lnTo>
                    <a:pt x="0" y="0"/>
                  </a:lnTo>
                </a:path>
              </a:pathLst>
            </a:custGeom>
            <a:ln w="75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8339" y="2120110"/>
              <a:ext cx="46990" cy="22225"/>
            </a:xfrm>
            <a:custGeom>
              <a:avLst/>
              <a:gdLst/>
              <a:ahLst/>
              <a:cxnLst/>
              <a:rect l="l" t="t" r="r" b="b"/>
              <a:pathLst>
                <a:path w="46990" h="22225">
                  <a:moveTo>
                    <a:pt x="0" y="21773"/>
                  </a:moveTo>
                  <a:lnTo>
                    <a:pt x="7123" y="18378"/>
                  </a:lnTo>
                  <a:lnTo>
                    <a:pt x="14390" y="11983"/>
                  </a:lnTo>
                  <a:lnTo>
                    <a:pt x="20294" y="5040"/>
                  </a:lnTo>
                  <a:lnTo>
                    <a:pt x="23329" y="0"/>
                  </a:lnTo>
                  <a:lnTo>
                    <a:pt x="26341" y="5053"/>
                  </a:lnTo>
                  <a:lnTo>
                    <a:pt x="32214" y="12023"/>
                  </a:lnTo>
                  <a:lnTo>
                    <a:pt x="39452" y="18451"/>
                  </a:lnTo>
                  <a:lnTo>
                    <a:pt x="46560" y="21877"/>
                  </a:lnTo>
                </a:path>
              </a:pathLst>
            </a:custGeom>
            <a:ln w="6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087672" y="1403330"/>
            <a:ext cx="1002030" cy="73660"/>
          </a:xfrm>
          <a:custGeom>
            <a:avLst/>
            <a:gdLst/>
            <a:ahLst/>
            <a:cxnLst/>
            <a:rect l="l" t="t" r="r" b="b"/>
            <a:pathLst>
              <a:path w="1002030" h="73659">
                <a:moveTo>
                  <a:pt x="501004" y="0"/>
                </a:moveTo>
                <a:lnTo>
                  <a:pt x="0" y="73399"/>
                </a:lnTo>
              </a:path>
              <a:path w="1002030" h="73659">
                <a:moveTo>
                  <a:pt x="501004" y="0"/>
                </a:moveTo>
                <a:lnTo>
                  <a:pt x="1002008" y="73399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1368" y="1224377"/>
            <a:ext cx="381000" cy="554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latin typeface="Arial"/>
                <a:cs typeface="Arial"/>
              </a:rPr>
              <a:t>AdvP</a:t>
            </a:r>
            <a:r>
              <a:rPr sz="975" i="1" spc="22" baseline="-12820" dirty="0">
                <a:latin typeface="Arial"/>
                <a:cs typeface="Arial"/>
              </a:rPr>
              <a:t>i</a:t>
            </a:r>
            <a:endParaRPr sz="975" baseline="-12820">
              <a:latin typeface="Arial"/>
              <a:cs typeface="Arial"/>
            </a:endParaRPr>
          </a:p>
          <a:p>
            <a:pPr marL="45720" marR="30480" indent="45720">
              <a:lnSpc>
                <a:spcPct val="101899"/>
              </a:lnSpc>
              <a:spcBef>
                <a:spcPts val="845"/>
              </a:spcBef>
            </a:pPr>
            <a:r>
              <a:rPr sz="900" spc="15" dirty="0">
                <a:latin typeface="Arial"/>
                <a:cs typeface="Arial"/>
              </a:rPr>
              <a:t>Adv  heute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55685" y="1414432"/>
            <a:ext cx="0" cy="62865"/>
          </a:xfrm>
          <a:custGeom>
            <a:avLst/>
            <a:gdLst/>
            <a:ahLst/>
            <a:cxnLst/>
            <a:rect l="l" t="t" r="r" b="b"/>
            <a:pathLst>
              <a:path h="62865">
                <a:moveTo>
                  <a:pt x="0" y="0"/>
                </a:moveTo>
                <a:lnTo>
                  <a:pt x="0" y="62308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5686" y="1155042"/>
            <a:ext cx="1033144" cy="75565"/>
          </a:xfrm>
          <a:custGeom>
            <a:avLst/>
            <a:gdLst/>
            <a:ahLst/>
            <a:cxnLst/>
            <a:rect l="l" t="t" r="r" b="b"/>
            <a:pathLst>
              <a:path w="1033144" h="75565">
                <a:moveTo>
                  <a:pt x="516499" y="0"/>
                </a:moveTo>
                <a:lnTo>
                  <a:pt x="0" y="74962"/>
                </a:lnTo>
              </a:path>
              <a:path w="1033144" h="75565">
                <a:moveTo>
                  <a:pt x="516499" y="0"/>
                </a:moveTo>
                <a:lnTo>
                  <a:pt x="1032998" y="74962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2A8B729-945C-F2DD-C43C-3807DD5E3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1" y="927210"/>
            <a:ext cx="3434111" cy="234073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Movement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Wh Movement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5" dirty="0"/>
              <a:t>答案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47294" y="959139"/>
            <a:ext cx="3915511" cy="964495"/>
          </a:xfrm>
          <a:prstGeom prst="rect">
            <a:avLst/>
          </a:prstGeom>
        </p:spPr>
        <p:txBody>
          <a:bodyPr vert="horz" wrap="square" lIns="0" tIns="323913" rIns="0" bIns="0" rtlCol="0">
            <a:spAutoFit/>
          </a:bodyPr>
          <a:lstStyle/>
          <a:p>
            <a:pPr marL="12700" marR="30480">
              <a:lnSpc>
                <a:spcPct val="100800"/>
              </a:lnSpc>
              <a:spcBef>
                <a:spcPts val="120"/>
              </a:spcBef>
            </a:pPr>
            <a:r>
              <a:rPr spc="10" dirty="0"/>
              <a:t>7. </a:t>
            </a:r>
            <a:r>
              <a:rPr lang="zh-CN" altLang="en-US" spc="10" dirty="0"/>
              <a:t>我们只需要把助动词（如有）或主动词前移，不需要把处于</a:t>
            </a:r>
            <a:r>
              <a:rPr lang="en-US" altLang="zh-CN" spc="10" dirty="0"/>
              <a:t>V</a:t>
            </a:r>
            <a:r>
              <a:rPr lang="en-US" altLang="zh-CN" sz="1500" spc="15" baseline="-11111" dirty="0"/>
              <a:t>2 </a:t>
            </a:r>
            <a:r>
              <a:rPr lang="zh-CN" altLang="en-US" spc="10" dirty="0"/>
              <a:t>位置的动词前移，否则（</a:t>
            </a:r>
            <a:r>
              <a:rPr lang="en-US" altLang="zh-CN" spc="10" dirty="0"/>
              <a:t>11</a:t>
            </a:r>
            <a:r>
              <a:rPr lang="zh-CN" altLang="en-US" spc="10" dirty="0"/>
              <a:t>）就应该是合乎语法的</a:t>
            </a:r>
            <a:r>
              <a:rPr lang="en-US" altLang="zh-CN" spc="10" dirty="0"/>
              <a:t> 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Syntactic Ambiguities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Cross-linguistic Phrase Structure Rules Movement 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1129030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       结构歧义性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692211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587" y="2187575"/>
            <a:ext cx="101003" cy="1010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7350" y="720151"/>
            <a:ext cx="3898900" cy="23081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32321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某些句子具有歧义性，因为它们的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句法结构有歧义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syntactic</a:t>
            </a:r>
            <a:r>
              <a:rPr lang="en-US" altLang="zh-CN" sz="1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ambiguity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15" dirty="0">
                <a:latin typeface="Arial"/>
                <a:cs typeface="Arial"/>
              </a:rPr>
              <a:t>The woman </a:t>
            </a:r>
            <a:r>
              <a:rPr sz="1400" spc="10" dirty="0">
                <a:latin typeface="Arial"/>
                <a:cs typeface="Arial"/>
              </a:rPr>
              <a:t>saw </a:t>
            </a:r>
            <a:r>
              <a:rPr sz="1400" spc="15" dirty="0">
                <a:latin typeface="Arial"/>
                <a:cs typeface="Arial"/>
              </a:rPr>
              <a:t>a </a:t>
            </a:r>
            <a:r>
              <a:rPr sz="1400" spc="20" dirty="0">
                <a:latin typeface="Arial"/>
                <a:cs typeface="Arial"/>
              </a:rPr>
              <a:t>man </a:t>
            </a:r>
            <a:r>
              <a:rPr sz="1400" spc="15" dirty="0">
                <a:latin typeface="Arial"/>
                <a:cs typeface="Arial"/>
              </a:rPr>
              <a:t>with a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telescope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Arial"/>
              <a:cs typeface="Arial"/>
            </a:endParaRPr>
          </a:p>
          <a:p>
            <a:pPr marL="368935" marR="5080">
              <a:lnSpc>
                <a:spcPct val="100800"/>
              </a:lnSpc>
            </a:pPr>
            <a:r>
              <a:rPr lang="zh-CN" altLang="en-US" sz="1400" spc="15" dirty="0">
                <a:latin typeface="Arial"/>
                <a:cs typeface="Arial"/>
              </a:rPr>
              <a:t>第一种解读：女人借助望远镜看到了男人</a:t>
            </a:r>
            <a:endParaRPr sz="1400" dirty="0">
              <a:latin typeface="Arial"/>
              <a:cs typeface="Arial"/>
            </a:endParaRPr>
          </a:p>
          <a:p>
            <a:pPr marL="368935" marR="158115">
              <a:lnSpc>
                <a:spcPct val="100800"/>
              </a:lnSpc>
              <a:spcBef>
                <a:spcPts val="300"/>
              </a:spcBef>
            </a:pPr>
            <a:endParaRPr lang="en-US" altLang="zh-CN" sz="1400" spc="15" dirty="0">
              <a:latin typeface="Arial"/>
              <a:cs typeface="Arial"/>
            </a:endParaRPr>
          </a:p>
          <a:p>
            <a:pPr marL="368935" marR="158115">
              <a:lnSpc>
                <a:spcPct val="100800"/>
              </a:lnSpc>
              <a:spcBef>
                <a:spcPts val="300"/>
              </a:spcBef>
            </a:pPr>
            <a:r>
              <a:rPr lang="zh-CN" altLang="en-US" sz="1400" spc="15" dirty="0">
                <a:latin typeface="Arial"/>
                <a:cs typeface="Arial"/>
              </a:rPr>
              <a:t>第二种解读：是男人携带着望远镜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Arial"/>
              <a:cs typeface="Arial"/>
            </a:endParaRPr>
          </a:p>
          <a:p>
            <a:pPr marL="12700" marR="248920">
              <a:lnSpc>
                <a:spcPct val="100800"/>
              </a:lnSpc>
            </a:pPr>
            <a:r>
              <a:rPr lang="zh-CN" altLang="en-US" sz="1400" spc="15" dirty="0">
                <a:latin typeface="Arial"/>
                <a:cs typeface="Arial"/>
              </a:rPr>
              <a:t>你能分别把表征这两种不同语义的树状图画出来吗？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Cross-linguistic Phrase Structure Rules Movement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Wh Movement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pc="5" dirty="0"/>
              <a:t>(9)</a:t>
            </a:r>
            <a:r>
              <a:rPr lang="zh-CN" altLang="en-US" spc="5" dirty="0"/>
              <a:t>的树状图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695065" y="859077"/>
            <a:ext cx="614045" cy="43624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30"/>
              </a:spcBef>
            </a:pPr>
            <a:r>
              <a:rPr sz="900" spc="20" dirty="0">
                <a:latin typeface="Arial"/>
                <a:cs typeface="Arial"/>
              </a:rPr>
              <a:t>CP</a:t>
            </a:r>
            <a:endParaRPr sz="900">
              <a:latin typeface="Arial"/>
              <a:cs typeface="Arial"/>
            </a:endParaRPr>
          </a:p>
          <a:p>
            <a:pPr marL="454659">
              <a:lnSpc>
                <a:spcPct val="100000"/>
              </a:lnSpc>
              <a:spcBef>
                <a:spcPts val="535"/>
              </a:spcBef>
            </a:pPr>
            <a:r>
              <a:rPr sz="1350" spc="30" baseline="-21604" dirty="0">
                <a:latin typeface="Arial"/>
                <a:cs typeface="Arial"/>
              </a:rPr>
              <a:t>C</a:t>
            </a:r>
            <a:r>
              <a:rPr sz="650" i="1" spc="20" dirty="0">
                <a:latin typeface="Calibri"/>
                <a:cs typeface="Calibri"/>
              </a:rPr>
              <a:t>j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3828" y="1415724"/>
            <a:ext cx="1047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2988" y="1659717"/>
            <a:ext cx="17716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TP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2458" y="1906443"/>
            <a:ext cx="18986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spc="5" dirty="0">
                <a:latin typeface="Arial"/>
                <a:cs typeface="Arial"/>
              </a:rPr>
              <a:t>T</a:t>
            </a:r>
            <a:r>
              <a:rPr sz="975" i="1" spc="7" baseline="-12820" dirty="0">
                <a:latin typeface="Arial"/>
                <a:cs typeface="Arial"/>
              </a:rPr>
              <a:t>k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7546" y="1906456"/>
            <a:ext cx="18351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VP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3471" y="2153182"/>
            <a:ext cx="104775" cy="4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V</a:t>
            </a:r>
            <a:endParaRPr sz="9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830"/>
              </a:spcBef>
            </a:pPr>
            <a:r>
              <a:rPr sz="900" i="1" spc="5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25662" y="2325431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0"/>
                </a:moveTo>
                <a:lnTo>
                  <a:pt x="0" y="80113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70316" y="2153193"/>
            <a:ext cx="533400" cy="554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40005" algn="ctr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NP</a:t>
            </a:r>
            <a:endParaRPr sz="900">
              <a:latin typeface="Arial"/>
              <a:cs typeface="Arial"/>
            </a:endParaRPr>
          </a:p>
          <a:p>
            <a:pPr marR="40005" algn="ctr">
              <a:lnSpc>
                <a:spcPct val="100000"/>
              </a:lnSpc>
              <a:spcBef>
                <a:spcPts val="865"/>
              </a:spcBef>
              <a:tabLst>
                <a:tab pos="300990" algn="l"/>
              </a:tabLst>
            </a:pPr>
            <a:r>
              <a:rPr sz="900" spc="20" dirty="0">
                <a:latin typeface="Arial"/>
                <a:cs typeface="Arial"/>
              </a:rPr>
              <a:t>D	N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900" spc="10" dirty="0">
                <a:latin typeface="Arial"/>
                <a:cs typeface="Arial"/>
              </a:rPr>
              <a:t>ein</a:t>
            </a:r>
            <a:r>
              <a:rPr sz="900" spc="175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buch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6291" y="2077061"/>
            <a:ext cx="1521460" cy="816610"/>
            <a:chOff x="636291" y="2077061"/>
            <a:chExt cx="1521460" cy="816610"/>
          </a:xfrm>
        </p:grpSpPr>
        <p:sp>
          <p:nvSpPr>
            <p:cNvPr id="13" name="object 13"/>
            <p:cNvSpPr/>
            <p:nvPr/>
          </p:nvSpPr>
          <p:spPr>
            <a:xfrm>
              <a:off x="1462010" y="2325442"/>
              <a:ext cx="301625" cy="80645"/>
            </a:xfrm>
            <a:custGeom>
              <a:avLst/>
              <a:gdLst/>
              <a:ahLst/>
              <a:cxnLst/>
              <a:rect l="l" t="t" r="r" b="b"/>
              <a:pathLst>
                <a:path w="301625" h="80644">
                  <a:moveTo>
                    <a:pt x="150788" y="0"/>
                  </a:moveTo>
                  <a:lnTo>
                    <a:pt x="0" y="80113"/>
                  </a:lnTo>
                </a:path>
                <a:path w="301625" h="80644">
                  <a:moveTo>
                    <a:pt x="150788" y="0"/>
                  </a:moveTo>
                  <a:lnTo>
                    <a:pt x="301576" y="80113"/>
                  </a:lnTo>
                </a:path>
              </a:pathLst>
            </a:custGeom>
            <a:ln w="3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12795" y="2078706"/>
              <a:ext cx="413384" cy="80645"/>
            </a:xfrm>
            <a:custGeom>
              <a:avLst/>
              <a:gdLst/>
              <a:ahLst/>
              <a:cxnLst/>
              <a:rect l="l" t="t" r="r" b="b"/>
              <a:pathLst>
                <a:path w="413385" h="80644">
                  <a:moveTo>
                    <a:pt x="206434" y="0"/>
                  </a:moveTo>
                  <a:lnTo>
                    <a:pt x="0" y="80113"/>
                  </a:lnTo>
                </a:path>
                <a:path w="413385" h="80644">
                  <a:moveTo>
                    <a:pt x="206434" y="0"/>
                  </a:moveTo>
                  <a:lnTo>
                    <a:pt x="412869" y="80113"/>
                  </a:lnTo>
                </a:path>
              </a:pathLst>
            </a:custGeom>
            <a:ln w="3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2714" y="2087512"/>
              <a:ext cx="1491615" cy="802005"/>
            </a:xfrm>
            <a:custGeom>
              <a:avLst/>
              <a:gdLst/>
              <a:ahLst/>
              <a:cxnLst/>
              <a:rect l="l" t="t" r="r" b="b"/>
              <a:pathLst>
                <a:path w="1491614" h="802005">
                  <a:moveTo>
                    <a:pt x="1425902" y="453396"/>
                  </a:moveTo>
                  <a:lnTo>
                    <a:pt x="1457524" y="490711"/>
                  </a:lnTo>
                  <a:lnTo>
                    <a:pt x="1478467" y="526607"/>
                  </a:lnTo>
                  <a:lnTo>
                    <a:pt x="1491136" y="577487"/>
                  </a:lnTo>
                  <a:lnTo>
                    <a:pt x="1490652" y="593586"/>
                  </a:lnTo>
                  <a:lnTo>
                    <a:pt x="1476102" y="639058"/>
                  </a:lnTo>
                  <a:lnTo>
                    <a:pt x="1443435" y="679924"/>
                  </a:lnTo>
                  <a:lnTo>
                    <a:pt x="1412566" y="704375"/>
                  </a:lnTo>
                  <a:lnTo>
                    <a:pt x="1375106" y="726429"/>
                  </a:lnTo>
                  <a:lnTo>
                    <a:pt x="1331637" y="745945"/>
                  </a:lnTo>
                  <a:lnTo>
                    <a:pt x="1282744" y="762785"/>
                  </a:lnTo>
                  <a:lnTo>
                    <a:pt x="1229010" y="776807"/>
                  </a:lnTo>
                  <a:lnTo>
                    <a:pt x="1171020" y="787873"/>
                  </a:lnTo>
                  <a:lnTo>
                    <a:pt x="1109357" y="795842"/>
                  </a:lnTo>
                  <a:lnTo>
                    <a:pt x="1044606" y="800573"/>
                  </a:lnTo>
                  <a:lnTo>
                    <a:pt x="977349" y="801929"/>
                  </a:lnTo>
                  <a:lnTo>
                    <a:pt x="942963" y="801296"/>
                  </a:lnTo>
                  <a:lnTo>
                    <a:pt x="873044" y="797324"/>
                  </a:lnTo>
                  <a:lnTo>
                    <a:pt x="802078" y="789625"/>
                  </a:lnTo>
                  <a:lnTo>
                    <a:pt x="730651" y="778060"/>
                  </a:lnTo>
                  <a:lnTo>
                    <a:pt x="659347" y="762488"/>
                  </a:lnTo>
                  <a:lnTo>
                    <a:pt x="588748" y="742770"/>
                  </a:lnTo>
                  <a:lnTo>
                    <a:pt x="519439" y="718766"/>
                  </a:lnTo>
                  <a:lnTo>
                    <a:pt x="452004" y="690335"/>
                  </a:lnTo>
                  <a:lnTo>
                    <a:pt x="387026" y="657339"/>
                  </a:lnTo>
                  <a:lnTo>
                    <a:pt x="325089" y="619636"/>
                  </a:lnTo>
                  <a:lnTo>
                    <a:pt x="266778" y="577088"/>
                  </a:lnTo>
                  <a:lnTo>
                    <a:pt x="212676" y="529554"/>
                  </a:lnTo>
                  <a:lnTo>
                    <a:pt x="163366" y="476894"/>
                  </a:lnTo>
                  <a:lnTo>
                    <a:pt x="119433" y="418968"/>
                  </a:lnTo>
                  <a:lnTo>
                    <a:pt x="81461" y="355637"/>
                  </a:lnTo>
                  <a:lnTo>
                    <a:pt x="50033" y="286760"/>
                  </a:lnTo>
                  <a:lnTo>
                    <a:pt x="36955" y="250198"/>
                  </a:lnTo>
                  <a:lnTo>
                    <a:pt x="25733" y="212198"/>
                  </a:lnTo>
                  <a:lnTo>
                    <a:pt x="16438" y="172741"/>
                  </a:lnTo>
                  <a:lnTo>
                    <a:pt x="9144" y="131810"/>
                  </a:lnTo>
                  <a:lnTo>
                    <a:pt x="3925" y="89388"/>
                  </a:lnTo>
                  <a:lnTo>
                    <a:pt x="852" y="45457"/>
                  </a:lnTo>
                  <a:lnTo>
                    <a:pt x="0" y="0"/>
                  </a:lnTo>
                </a:path>
              </a:pathLst>
            </a:custGeom>
            <a:ln w="75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9327" y="2083147"/>
              <a:ext cx="46990" cy="22225"/>
            </a:xfrm>
            <a:custGeom>
              <a:avLst/>
              <a:gdLst/>
              <a:ahLst/>
              <a:cxnLst/>
              <a:rect l="l" t="t" r="r" b="b"/>
              <a:pathLst>
                <a:path w="46990" h="22225">
                  <a:moveTo>
                    <a:pt x="0" y="21683"/>
                  </a:moveTo>
                  <a:lnTo>
                    <a:pt x="7136" y="18316"/>
                  </a:lnTo>
                  <a:lnTo>
                    <a:pt x="14428" y="11949"/>
                  </a:lnTo>
                  <a:lnTo>
                    <a:pt x="20359" y="5028"/>
                  </a:lnTo>
                  <a:lnTo>
                    <a:pt x="23413" y="0"/>
                  </a:lnTo>
                  <a:lnTo>
                    <a:pt x="26406" y="5065"/>
                  </a:lnTo>
                  <a:lnTo>
                    <a:pt x="32252" y="12058"/>
                  </a:lnTo>
                  <a:lnTo>
                    <a:pt x="39465" y="18513"/>
                  </a:lnTo>
                  <a:lnTo>
                    <a:pt x="46560" y="21966"/>
                  </a:lnTo>
                </a:path>
              </a:pathLst>
            </a:custGeom>
            <a:ln w="6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819236" y="1831967"/>
            <a:ext cx="404495" cy="80645"/>
          </a:xfrm>
          <a:custGeom>
            <a:avLst/>
            <a:gdLst/>
            <a:ahLst/>
            <a:cxnLst/>
            <a:rect l="l" t="t" r="r" b="b"/>
            <a:pathLst>
              <a:path w="404494" h="80644">
                <a:moveTo>
                  <a:pt x="202126" y="0"/>
                </a:moveTo>
                <a:lnTo>
                  <a:pt x="0" y="80113"/>
                </a:lnTo>
              </a:path>
              <a:path w="404494" h="80644">
                <a:moveTo>
                  <a:pt x="202126" y="0"/>
                </a:moveTo>
                <a:lnTo>
                  <a:pt x="404252" y="80113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55648" y="1659732"/>
            <a:ext cx="259079" cy="4171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latin typeface="Arial"/>
                <a:cs typeface="Arial"/>
              </a:rPr>
              <a:t>NP</a:t>
            </a:r>
            <a:r>
              <a:rPr sz="975" i="1" spc="15" baseline="-12820" dirty="0">
                <a:latin typeface="Arial"/>
                <a:cs typeface="Arial"/>
              </a:rPr>
              <a:t>j</a:t>
            </a:r>
            <a:endParaRPr sz="975" baseline="-1282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885"/>
              </a:spcBef>
            </a:pPr>
            <a:r>
              <a:rPr sz="900" spc="15" dirty="0">
                <a:latin typeface="Arial"/>
                <a:cs typeface="Arial"/>
              </a:rPr>
              <a:t>Sie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90695" y="1867090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997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90687" y="1590393"/>
            <a:ext cx="831215" cy="75565"/>
          </a:xfrm>
          <a:custGeom>
            <a:avLst/>
            <a:gdLst/>
            <a:ahLst/>
            <a:cxnLst/>
            <a:rect l="l" t="t" r="r" b="b"/>
            <a:pathLst>
              <a:path w="831214" h="75564">
                <a:moveTo>
                  <a:pt x="415341" y="0"/>
                </a:moveTo>
                <a:lnTo>
                  <a:pt x="0" y="74962"/>
                </a:lnTo>
              </a:path>
              <a:path w="831214" h="75564">
                <a:moveTo>
                  <a:pt x="415341" y="0"/>
                </a:moveTo>
                <a:lnTo>
                  <a:pt x="830682" y="74962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1659" y="1374317"/>
            <a:ext cx="18478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350" spc="30" baseline="-21604" dirty="0">
                <a:latin typeface="Arial"/>
                <a:cs typeface="Arial"/>
              </a:rPr>
              <a:t>C</a:t>
            </a:r>
            <a:r>
              <a:rPr sz="650" i="1" spc="20" dirty="0">
                <a:latin typeface="Calibri"/>
                <a:cs typeface="Calibri"/>
              </a:rPr>
              <a:t>j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0145" y="1662458"/>
            <a:ext cx="11112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6751" y="1659739"/>
            <a:ext cx="399415" cy="414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30"/>
              </a:spcBef>
            </a:pPr>
            <a:r>
              <a:rPr sz="900" spc="5" dirty="0">
                <a:latin typeface="Arial"/>
                <a:cs typeface="Arial"/>
              </a:rPr>
              <a:t>T</a:t>
            </a:r>
            <a:r>
              <a:rPr sz="975" i="1" spc="7" baseline="-12820" dirty="0">
                <a:latin typeface="Arial"/>
                <a:cs typeface="Arial"/>
              </a:rPr>
              <a:t>k</a:t>
            </a:r>
            <a:endParaRPr sz="975" baseline="-1282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sz="900" spc="15" dirty="0">
                <a:latin typeface="Arial"/>
                <a:cs typeface="Arial"/>
              </a:rPr>
              <a:t>Lesen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6154" y="1849794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08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6154" y="1591964"/>
            <a:ext cx="299720" cy="73660"/>
          </a:xfrm>
          <a:custGeom>
            <a:avLst/>
            <a:gdLst/>
            <a:ahLst/>
            <a:cxnLst/>
            <a:rect l="l" t="t" r="r" b="b"/>
            <a:pathLst>
              <a:path w="299719" h="73660">
                <a:moveTo>
                  <a:pt x="149722" y="0"/>
                </a:moveTo>
                <a:lnTo>
                  <a:pt x="0" y="73399"/>
                </a:lnTo>
              </a:path>
              <a:path w="299719" h="73660">
                <a:moveTo>
                  <a:pt x="149722" y="0"/>
                </a:moveTo>
                <a:lnTo>
                  <a:pt x="299444" y="73399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5870" y="1345230"/>
            <a:ext cx="800735" cy="73660"/>
          </a:xfrm>
          <a:custGeom>
            <a:avLst/>
            <a:gdLst/>
            <a:ahLst/>
            <a:cxnLst/>
            <a:rect l="l" t="t" r="r" b="b"/>
            <a:pathLst>
              <a:path w="800735" h="73659">
                <a:moveTo>
                  <a:pt x="400079" y="0"/>
                </a:moveTo>
                <a:lnTo>
                  <a:pt x="0" y="73399"/>
                </a:lnTo>
              </a:path>
              <a:path w="800735" h="73659">
                <a:moveTo>
                  <a:pt x="400079" y="0"/>
                </a:moveTo>
                <a:lnTo>
                  <a:pt x="800158" y="73399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9463" y="1096942"/>
            <a:ext cx="807085" cy="75565"/>
          </a:xfrm>
          <a:custGeom>
            <a:avLst/>
            <a:gdLst/>
            <a:ahLst/>
            <a:cxnLst/>
            <a:rect l="l" t="t" r="r" b="b"/>
            <a:pathLst>
              <a:path w="807085" h="75565">
                <a:moveTo>
                  <a:pt x="403246" y="0"/>
                </a:moveTo>
                <a:lnTo>
                  <a:pt x="0" y="74962"/>
                </a:lnTo>
              </a:path>
              <a:path w="807085" h="75565">
                <a:moveTo>
                  <a:pt x="403246" y="0"/>
                </a:moveTo>
                <a:lnTo>
                  <a:pt x="806493" y="74962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BA51257-2356-59EE-EE29-78D749339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63" y="739775"/>
            <a:ext cx="2818887" cy="249363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Syntactic Ambiguities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Cross-linguistic Phrase Structure Rules Movement 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10" dirty="0"/>
              <a:t>结构</a:t>
            </a:r>
            <a:r>
              <a:rPr spc="5"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52668" y="971898"/>
            <a:ext cx="13525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7611" y="1309746"/>
            <a:ext cx="24447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Arial"/>
                <a:cs typeface="Arial"/>
              </a:rPr>
              <a:t>VP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9169" y="1651366"/>
            <a:ext cx="24447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Arial"/>
                <a:cs typeface="Arial"/>
              </a:rPr>
              <a:t>PP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4352" y="1992985"/>
            <a:ext cx="25336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Arial"/>
                <a:cs typeface="Arial"/>
              </a:rPr>
              <a:t>NP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0865" y="2334617"/>
            <a:ext cx="1012190" cy="415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540"/>
              </a:lnSpc>
              <a:spcBef>
                <a:spcPts val="90"/>
              </a:spcBef>
              <a:tabLst>
                <a:tab pos="588645" algn="l"/>
              </a:tabLst>
            </a:pPr>
            <a:r>
              <a:rPr sz="1300" spc="-10" dirty="0">
                <a:latin typeface="Arial"/>
                <a:cs typeface="Arial"/>
              </a:rPr>
              <a:t>D	N</a:t>
            </a:r>
            <a:endParaRPr sz="1300">
              <a:latin typeface="Arial"/>
              <a:cs typeface="Arial"/>
            </a:endParaRPr>
          </a:p>
          <a:p>
            <a:pPr marL="26034">
              <a:lnSpc>
                <a:spcPts val="1540"/>
              </a:lnSpc>
              <a:tabLst>
                <a:tab pos="297180" algn="l"/>
              </a:tabLst>
            </a:pPr>
            <a:r>
              <a:rPr sz="1300" spc="-10" dirty="0">
                <a:latin typeface="Arial"/>
                <a:cs typeface="Arial"/>
              </a:rPr>
              <a:t>a	</a:t>
            </a:r>
            <a:r>
              <a:rPr sz="1300" spc="-5" dirty="0">
                <a:latin typeface="Arial"/>
                <a:cs typeface="Arial"/>
              </a:rPr>
              <a:t>telescope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52753" y="2226600"/>
            <a:ext cx="576580" cy="111125"/>
          </a:xfrm>
          <a:custGeom>
            <a:avLst/>
            <a:gdLst/>
            <a:ahLst/>
            <a:cxnLst/>
            <a:rect l="l" t="t" r="r" b="b"/>
            <a:pathLst>
              <a:path w="576579" h="111125">
                <a:moveTo>
                  <a:pt x="288176" y="0"/>
                </a:moveTo>
                <a:lnTo>
                  <a:pt x="0" y="110926"/>
                </a:lnTo>
              </a:path>
              <a:path w="576579" h="111125">
                <a:moveTo>
                  <a:pt x="288176" y="0"/>
                </a:moveTo>
                <a:lnTo>
                  <a:pt x="576352" y="11092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23073" y="1992998"/>
            <a:ext cx="317500" cy="415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3505">
              <a:lnSpc>
                <a:spcPts val="1540"/>
              </a:lnSpc>
              <a:spcBef>
                <a:spcPts val="90"/>
              </a:spcBef>
            </a:pPr>
            <a:r>
              <a:rPr sz="1300" spc="-10" dirty="0">
                <a:latin typeface="Arial"/>
                <a:cs typeface="Arial"/>
              </a:rPr>
              <a:t>P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540"/>
              </a:lnSpc>
            </a:pPr>
            <a:r>
              <a:rPr sz="1300" spc="-5" dirty="0">
                <a:latin typeface="Arial"/>
                <a:cs typeface="Arial"/>
              </a:rPr>
              <a:t>with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81535" y="1884980"/>
            <a:ext cx="659765" cy="111125"/>
          </a:xfrm>
          <a:custGeom>
            <a:avLst/>
            <a:gdLst/>
            <a:ahLst/>
            <a:cxnLst/>
            <a:rect l="l" t="t" r="r" b="b"/>
            <a:pathLst>
              <a:path w="659764" h="111125">
                <a:moveTo>
                  <a:pt x="329696" y="0"/>
                </a:moveTo>
                <a:lnTo>
                  <a:pt x="0" y="110926"/>
                </a:lnTo>
              </a:path>
              <a:path w="659764" h="111125">
                <a:moveTo>
                  <a:pt x="329696" y="0"/>
                </a:moveTo>
                <a:lnTo>
                  <a:pt x="659392" y="11092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46058" y="1651385"/>
            <a:ext cx="24447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Arial"/>
                <a:cs typeface="Arial"/>
              </a:rPr>
              <a:t>VP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3640" y="1993005"/>
            <a:ext cx="25336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Arial"/>
                <a:cs typeface="Arial"/>
              </a:rPr>
              <a:t>NP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3725" y="2334636"/>
            <a:ext cx="738505" cy="415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7310">
              <a:lnSpc>
                <a:spcPts val="1540"/>
              </a:lnSpc>
              <a:spcBef>
                <a:spcPts val="90"/>
              </a:spcBef>
              <a:tabLst>
                <a:tab pos="506730" algn="l"/>
              </a:tabLst>
            </a:pPr>
            <a:r>
              <a:rPr sz="1300" spc="-10" dirty="0">
                <a:latin typeface="Arial"/>
                <a:cs typeface="Arial"/>
              </a:rPr>
              <a:t>D	N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540"/>
              </a:lnSpc>
              <a:tabLst>
                <a:tab pos="406400" algn="l"/>
              </a:tabLst>
            </a:pPr>
            <a:r>
              <a:rPr sz="1300" spc="-5" dirty="0">
                <a:latin typeface="Arial"/>
                <a:cs typeface="Arial"/>
              </a:rPr>
              <a:t>the	</a:t>
            </a:r>
            <a:r>
              <a:rPr sz="1300" spc="-10" dirty="0">
                <a:latin typeface="Arial"/>
                <a:cs typeface="Arial"/>
              </a:rPr>
              <a:t>man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70379" y="2226619"/>
            <a:ext cx="440055" cy="111125"/>
          </a:xfrm>
          <a:custGeom>
            <a:avLst/>
            <a:gdLst/>
            <a:ahLst/>
            <a:cxnLst/>
            <a:rect l="l" t="t" r="r" b="b"/>
            <a:pathLst>
              <a:path w="440055" h="111125">
                <a:moveTo>
                  <a:pt x="219838" y="0"/>
                </a:moveTo>
                <a:lnTo>
                  <a:pt x="0" y="110926"/>
                </a:lnTo>
              </a:path>
              <a:path w="440055" h="111125">
                <a:moveTo>
                  <a:pt x="219838" y="0"/>
                </a:moveTo>
                <a:lnTo>
                  <a:pt x="439676" y="11092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89201" y="1993017"/>
            <a:ext cx="313690" cy="415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1600">
              <a:lnSpc>
                <a:spcPts val="1540"/>
              </a:lnSpc>
              <a:spcBef>
                <a:spcPts val="90"/>
              </a:spcBef>
            </a:pPr>
            <a:r>
              <a:rPr sz="1300" spc="-10" dirty="0">
                <a:latin typeface="Arial"/>
                <a:cs typeface="Arial"/>
              </a:rPr>
              <a:t>V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540"/>
              </a:lnSpc>
            </a:pPr>
            <a:r>
              <a:rPr sz="1300" spc="-5" dirty="0">
                <a:latin typeface="Arial"/>
                <a:cs typeface="Arial"/>
              </a:rPr>
              <a:t>s</a:t>
            </a:r>
            <a:r>
              <a:rPr sz="1300" spc="-3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w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46039" y="1884999"/>
            <a:ext cx="644525" cy="111125"/>
          </a:xfrm>
          <a:custGeom>
            <a:avLst/>
            <a:gdLst/>
            <a:ahLst/>
            <a:cxnLst/>
            <a:rect l="l" t="t" r="r" b="b"/>
            <a:pathLst>
              <a:path w="644525" h="111125">
                <a:moveTo>
                  <a:pt x="322091" y="0"/>
                </a:moveTo>
                <a:lnTo>
                  <a:pt x="0" y="110926"/>
                </a:lnTo>
              </a:path>
              <a:path w="644525" h="111125">
                <a:moveTo>
                  <a:pt x="322091" y="0"/>
                </a:moveTo>
                <a:lnTo>
                  <a:pt x="644183" y="11092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68127" y="1543360"/>
            <a:ext cx="1343660" cy="111125"/>
          </a:xfrm>
          <a:custGeom>
            <a:avLst/>
            <a:gdLst/>
            <a:ahLst/>
            <a:cxnLst/>
            <a:rect l="l" t="t" r="r" b="b"/>
            <a:pathLst>
              <a:path w="1343660" h="111125">
                <a:moveTo>
                  <a:pt x="671557" y="0"/>
                </a:moveTo>
                <a:lnTo>
                  <a:pt x="0" y="110926"/>
                </a:lnTo>
              </a:path>
              <a:path w="1343660" h="111125">
                <a:moveTo>
                  <a:pt x="671557" y="0"/>
                </a:moveTo>
                <a:lnTo>
                  <a:pt x="1343115" y="11092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3844" y="1309761"/>
            <a:ext cx="25336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Arial"/>
                <a:cs typeface="Arial"/>
              </a:rPr>
              <a:t>NP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1945" y="1651393"/>
            <a:ext cx="946785" cy="415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7310">
              <a:lnSpc>
                <a:spcPts val="1540"/>
              </a:lnSpc>
              <a:spcBef>
                <a:spcPts val="90"/>
              </a:spcBef>
              <a:tabLst>
                <a:tab pos="610870" algn="l"/>
              </a:tabLst>
            </a:pPr>
            <a:r>
              <a:rPr sz="1300" spc="-10" dirty="0">
                <a:latin typeface="Arial"/>
                <a:cs typeface="Arial"/>
              </a:rPr>
              <a:t>D	N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540"/>
              </a:lnSpc>
              <a:tabLst>
                <a:tab pos="406400" algn="l"/>
              </a:tabLst>
            </a:pPr>
            <a:r>
              <a:rPr sz="1300" spc="-5" dirty="0">
                <a:latin typeface="Arial"/>
                <a:cs typeface="Arial"/>
              </a:rPr>
              <a:t>the	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0" dirty="0">
                <a:latin typeface="Arial"/>
                <a:cs typeface="Arial"/>
              </a:rPr>
              <a:t>oman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8602" y="1543376"/>
            <a:ext cx="544195" cy="111125"/>
          </a:xfrm>
          <a:custGeom>
            <a:avLst/>
            <a:gdLst/>
            <a:ahLst/>
            <a:cxnLst/>
            <a:rect l="l" t="t" r="r" b="b"/>
            <a:pathLst>
              <a:path w="544194" h="111125">
                <a:moveTo>
                  <a:pt x="271819" y="0"/>
                </a:moveTo>
                <a:lnTo>
                  <a:pt x="0" y="110926"/>
                </a:lnTo>
              </a:path>
              <a:path w="544194" h="111125">
                <a:moveTo>
                  <a:pt x="271819" y="0"/>
                </a:moveTo>
                <a:lnTo>
                  <a:pt x="543638" y="11092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0420" y="1208874"/>
            <a:ext cx="1839595" cy="104139"/>
          </a:xfrm>
          <a:custGeom>
            <a:avLst/>
            <a:gdLst/>
            <a:ahLst/>
            <a:cxnLst/>
            <a:rect l="l" t="t" r="r" b="b"/>
            <a:pathLst>
              <a:path w="1839595" h="104140">
                <a:moveTo>
                  <a:pt x="919640" y="0"/>
                </a:moveTo>
                <a:lnTo>
                  <a:pt x="0" y="103793"/>
                </a:lnTo>
              </a:path>
              <a:path w="1839595" h="104140">
                <a:moveTo>
                  <a:pt x="919640" y="0"/>
                </a:moveTo>
                <a:lnTo>
                  <a:pt x="1839281" y="103793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Syntactic Ambiguities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Cross-linguistic Phrase Structure Rules Movement 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10" dirty="0"/>
              <a:t>结构</a:t>
            </a:r>
            <a:r>
              <a:rPr spc="5"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66975" y="698600"/>
            <a:ext cx="13525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6213" y="1036448"/>
            <a:ext cx="24447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Arial"/>
                <a:cs typeface="Arial"/>
              </a:rPr>
              <a:t>VP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3934" y="1378068"/>
            <a:ext cx="25336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Arial"/>
                <a:cs typeface="Arial"/>
              </a:rPr>
              <a:t>NP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8748" y="1719688"/>
            <a:ext cx="14414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9169" y="2061308"/>
            <a:ext cx="24447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Arial"/>
                <a:cs typeface="Arial"/>
              </a:rPr>
              <a:t>PP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4352" y="2402916"/>
            <a:ext cx="25336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Arial"/>
                <a:cs typeface="Arial"/>
              </a:rPr>
              <a:t>NP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0865" y="2744548"/>
            <a:ext cx="1012190" cy="415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540"/>
              </a:lnSpc>
              <a:spcBef>
                <a:spcPts val="90"/>
              </a:spcBef>
              <a:tabLst>
                <a:tab pos="588645" algn="l"/>
              </a:tabLst>
            </a:pPr>
            <a:r>
              <a:rPr sz="1300" spc="-10" dirty="0">
                <a:latin typeface="Arial"/>
                <a:cs typeface="Arial"/>
              </a:rPr>
              <a:t>D	N</a:t>
            </a:r>
            <a:endParaRPr sz="1300">
              <a:latin typeface="Arial"/>
              <a:cs typeface="Arial"/>
            </a:endParaRPr>
          </a:p>
          <a:p>
            <a:pPr marL="26034">
              <a:lnSpc>
                <a:spcPts val="1540"/>
              </a:lnSpc>
              <a:tabLst>
                <a:tab pos="297180" algn="l"/>
              </a:tabLst>
            </a:pPr>
            <a:r>
              <a:rPr sz="1300" spc="-10" dirty="0">
                <a:latin typeface="Arial"/>
                <a:cs typeface="Arial"/>
              </a:rPr>
              <a:t>a	</a:t>
            </a:r>
            <a:r>
              <a:rPr sz="1300" spc="-5" dirty="0">
                <a:latin typeface="Arial"/>
                <a:cs typeface="Arial"/>
              </a:rPr>
              <a:t>telescope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52753" y="2636531"/>
            <a:ext cx="576580" cy="111125"/>
          </a:xfrm>
          <a:custGeom>
            <a:avLst/>
            <a:gdLst/>
            <a:ahLst/>
            <a:cxnLst/>
            <a:rect l="l" t="t" r="r" b="b"/>
            <a:pathLst>
              <a:path w="576579" h="111125">
                <a:moveTo>
                  <a:pt x="288176" y="0"/>
                </a:moveTo>
                <a:lnTo>
                  <a:pt x="0" y="110926"/>
                </a:lnTo>
              </a:path>
              <a:path w="576579" h="111125">
                <a:moveTo>
                  <a:pt x="288176" y="0"/>
                </a:moveTo>
                <a:lnTo>
                  <a:pt x="576352" y="11092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23073" y="2402928"/>
            <a:ext cx="317500" cy="415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3505">
              <a:lnSpc>
                <a:spcPts val="1540"/>
              </a:lnSpc>
              <a:spcBef>
                <a:spcPts val="90"/>
              </a:spcBef>
            </a:pPr>
            <a:r>
              <a:rPr sz="1300" spc="-10" dirty="0">
                <a:latin typeface="Arial"/>
                <a:cs typeface="Arial"/>
              </a:rPr>
              <a:t>P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540"/>
              </a:lnSpc>
            </a:pPr>
            <a:r>
              <a:rPr sz="1300" spc="-5" dirty="0">
                <a:latin typeface="Arial"/>
                <a:cs typeface="Arial"/>
              </a:rPr>
              <a:t>with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81535" y="2294911"/>
            <a:ext cx="659765" cy="111125"/>
          </a:xfrm>
          <a:custGeom>
            <a:avLst/>
            <a:gdLst/>
            <a:ahLst/>
            <a:cxnLst/>
            <a:rect l="l" t="t" r="r" b="b"/>
            <a:pathLst>
              <a:path w="659764" h="111125">
                <a:moveTo>
                  <a:pt x="329696" y="0"/>
                </a:moveTo>
                <a:lnTo>
                  <a:pt x="0" y="110926"/>
                </a:lnTo>
              </a:path>
              <a:path w="659764" h="111125">
                <a:moveTo>
                  <a:pt x="329696" y="0"/>
                </a:moveTo>
                <a:lnTo>
                  <a:pt x="659392" y="11092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37893" y="2061308"/>
            <a:ext cx="344805" cy="415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2395">
              <a:lnSpc>
                <a:spcPts val="1540"/>
              </a:lnSpc>
              <a:spcBef>
                <a:spcPts val="90"/>
              </a:spcBef>
            </a:pPr>
            <a:r>
              <a:rPr sz="1300" spc="-10" dirty="0">
                <a:latin typeface="Arial"/>
                <a:cs typeface="Arial"/>
              </a:rPr>
              <a:t>N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540"/>
              </a:lnSpc>
            </a:pPr>
            <a:r>
              <a:rPr sz="1300" spc="-10" dirty="0">
                <a:latin typeface="Arial"/>
                <a:cs typeface="Arial"/>
              </a:rPr>
              <a:t>man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10052" y="1953291"/>
            <a:ext cx="801370" cy="111125"/>
          </a:xfrm>
          <a:custGeom>
            <a:avLst/>
            <a:gdLst/>
            <a:ahLst/>
            <a:cxnLst/>
            <a:rect l="l" t="t" r="r" b="b"/>
            <a:pathLst>
              <a:path w="801370" h="111125">
                <a:moveTo>
                  <a:pt x="400592" y="0"/>
                </a:moveTo>
                <a:lnTo>
                  <a:pt x="0" y="110926"/>
                </a:lnTo>
              </a:path>
              <a:path w="801370" h="111125">
                <a:moveTo>
                  <a:pt x="400592" y="0"/>
                </a:moveTo>
                <a:lnTo>
                  <a:pt x="801184" y="11092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43731" y="1719689"/>
            <a:ext cx="253365" cy="415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7310">
              <a:lnSpc>
                <a:spcPts val="1540"/>
              </a:lnSpc>
              <a:spcBef>
                <a:spcPts val="90"/>
              </a:spcBef>
            </a:pPr>
            <a:r>
              <a:rPr sz="1300" spc="-10" dirty="0"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540"/>
              </a:lnSpc>
            </a:pPr>
            <a:r>
              <a:rPr sz="1300" spc="-5" dirty="0">
                <a:latin typeface="Arial"/>
                <a:cs typeface="Arial"/>
              </a:rPr>
              <a:t>the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70388" y="1611671"/>
            <a:ext cx="840740" cy="111125"/>
          </a:xfrm>
          <a:custGeom>
            <a:avLst/>
            <a:gdLst/>
            <a:ahLst/>
            <a:cxnLst/>
            <a:rect l="l" t="t" r="r" b="b"/>
            <a:pathLst>
              <a:path w="840739" h="111125">
                <a:moveTo>
                  <a:pt x="420134" y="0"/>
                </a:moveTo>
                <a:lnTo>
                  <a:pt x="0" y="110926"/>
                </a:lnTo>
              </a:path>
              <a:path w="840739" h="111125">
                <a:moveTo>
                  <a:pt x="420134" y="0"/>
                </a:moveTo>
                <a:lnTo>
                  <a:pt x="840268" y="11092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46047" y="1270063"/>
            <a:ext cx="844550" cy="111125"/>
          </a:xfrm>
          <a:custGeom>
            <a:avLst/>
            <a:gdLst/>
            <a:ahLst/>
            <a:cxnLst/>
            <a:rect l="l" t="t" r="r" b="b"/>
            <a:pathLst>
              <a:path w="844550" h="111125">
                <a:moveTo>
                  <a:pt x="422239" y="0"/>
                </a:moveTo>
                <a:lnTo>
                  <a:pt x="0" y="110926"/>
                </a:lnTo>
              </a:path>
              <a:path w="844550" h="111125">
                <a:moveTo>
                  <a:pt x="422239" y="0"/>
                </a:moveTo>
                <a:lnTo>
                  <a:pt x="844480" y="11092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1945" y="1378096"/>
            <a:ext cx="1401445" cy="415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7310">
              <a:lnSpc>
                <a:spcPts val="1540"/>
              </a:lnSpc>
              <a:spcBef>
                <a:spcPts val="90"/>
              </a:spcBef>
              <a:tabLst>
                <a:tab pos="610870" algn="l"/>
                <a:tab pos="1189355" algn="l"/>
              </a:tabLst>
            </a:pPr>
            <a:r>
              <a:rPr sz="1300" spc="-10" dirty="0">
                <a:latin typeface="Arial"/>
                <a:cs typeface="Arial"/>
              </a:rPr>
              <a:t>D	N	V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540"/>
              </a:lnSpc>
              <a:tabLst>
                <a:tab pos="406400" algn="l"/>
                <a:tab pos="1099820" algn="l"/>
              </a:tabLst>
            </a:pPr>
            <a:r>
              <a:rPr sz="1300" spc="-5" dirty="0">
                <a:latin typeface="Arial"/>
                <a:cs typeface="Arial"/>
              </a:rPr>
              <a:t>the	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0" dirty="0">
                <a:latin typeface="Arial"/>
                <a:cs typeface="Arial"/>
              </a:rPr>
              <a:t>oman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5" dirty="0">
                <a:latin typeface="Arial"/>
                <a:cs typeface="Arial"/>
              </a:rPr>
              <a:t>s</a:t>
            </a:r>
            <a:r>
              <a:rPr sz="1300" spc="-3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w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844" y="1036464"/>
            <a:ext cx="25336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latin typeface="Arial"/>
                <a:cs typeface="Arial"/>
              </a:rPr>
              <a:t>NP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8602" y="1270078"/>
            <a:ext cx="544195" cy="111125"/>
          </a:xfrm>
          <a:custGeom>
            <a:avLst/>
            <a:gdLst/>
            <a:ahLst/>
            <a:cxnLst/>
            <a:rect l="l" t="t" r="r" b="b"/>
            <a:pathLst>
              <a:path w="544194" h="111125">
                <a:moveTo>
                  <a:pt x="271819" y="0"/>
                </a:moveTo>
                <a:lnTo>
                  <a:pt x="0" y="110926"/>
                </a:lnTo>
              </a:path>
              <a:path w="544194" h="111125">
                <a:moveTo>
                  <a:pt x="271819" y="0"/>
                </a:moveTo>
                <a:lnTo>
                  <a:pt x="543638" y="11092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0421" y="935576"/>
            <a:ext cx="1268095" cy="104139"/>
          </a:xfrm>
          <a:custGeom>
            <a:avLst/>
            <a:gdLst/>
            <a:ahLst/>
            <a:cxnLst/>
            <a:rect l="l" t="t" r="r" b="b"/>
            <a:pathLst>
              <a:path w="1268095" h="104140">
                <a:moveTo>
                  <a:pt x="633935" y="0"/>
                </a:moveTo>
                <a:lnTo>
                  <a:pt x="0" y="103793"/>
                </a:lnTo>
              </a:path>
              <a:path w="1268095" h="104140">
                <a:moveTo>
                  <a:pt x="633935" y="0"/>
                </a:moveTo>
                <a:lnTo>
                  <a:pt x="1267871" y="103793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Syntactic Ambiguities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Cross-linguistic Phrase Structure Rules Movement 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结论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331341"/>
            <a:ext cx="101003" cy="1010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4100" y="1205550"/>
            <a:ext cx="3277350" cy="105028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105535">
              <a:lnSpc>
                <a:spcPct val="118600"/>
              </a:lnSpc>
              <a:spcBef>
                <a:spcPts val="90"/>
              </a:spcBef>
            </a:pPr>
            <a:r>
              <a:rPr lang="zh-CN" altLang="en-US" sz="1400" spc="15" dirty="0">
                <a:latin typeface="Arial"/>
                <a:cs typeface="Arial"/>
              </a:rPr>
              <a:t>组构成分测试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1105535">
              <a:lnSpc>
                <a:spcPct val="118600"/>
              </a:lnSpc>
              <a:spcBef>
                <a:spcPts val="90"/>
              </a:spcBef>
            </a:pPr>
            <a:r>
              <a:rPr lang="zh-CN" altLang="en-US" sz="1400" spc="15" dirty="0">
                <a:latin typeface="Arial"/>
                <a:cs typeface="Arial"/>
              </a:rPr>
              <a:t>语法关系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1105535">
              <a:lnSpc>
                <a:spcPct val="118600"/>
              </a:lnSpc>
              <a:spcBef>
                <a:spcPts val="90"/>
              </a:spcBef>
            </a:pPr>
            <a:r>
              <a:rPr lang="zh-CN" altLang="en-US" sz="1400" spc="15" dirty="0">
                <a:latin typeface="Arial"/>
                <a:cs typeface="Arial"/>
              </a:rPr>
              <a:t>短语结构规则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1105535">
              <a:lnSpc>
                <a:spcPct val="118600"/>
              </a:lnSpc>
              <a:spcBef>
                <a:spcPts val="90"/>
              </a:spcBef>
            </a:pPr>
            <a:r>
              <a:rPr lang="zh-CN" altLang="en-US" sz="1400" spc="15" dirty="0">
                <a:latin typeface="Arial"/>
                <a:cs typeface="Arial"/>
              </a:rPr>
              <a:t>画英语句法树状图的步骤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584388"/>
            <a:ext cx="101003" cy="1010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1837448"/>
            <a:ext cx="101003" cy="1010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090496"/>
            <a:ext cx="101003" cy="1010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Cross-linguistic Phrase Structure Rules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Movement 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5" dirty="0"/>
              <a:t>跨语言差异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074127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1296187"/>
            <a:ext cx="81381" cy="813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1473327"/>
            <a:ext cx="81381" cy="813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3020" y="1650466"/>
            <a:ext cx="81381" cy="8138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845932"/>
            <a:ext cx="101003" cy="1010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2068004"/>
            <a:ext cx="81381" cy="8138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2245131"/>
            <a:ext cx="81381" cy="8138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440609"/>
            <a:ext cx="101003" cy="10100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2662669"/>
            <a:ext cx="81381" cy="8138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04100" y="965745"/>
            <a:ext cx="2362200" cy="182678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zh-CN" altLang="en-US" sz="1400" spc="15" dirty="0">
                <a:latin typeface="Arial"/>
                <a:cs typeface="Arial"/>
              </a:rPr>
              <a:t>中心语位置：词序</a:t>
            </a:r>
            <a:endParaRPr sz="1400" dirty="0">
              <a:latin typeface="Arial"/>
              <a:cs typeface="Arial"/>
            </a:endParaRPr>
          </a:p>
          <a:p>
            <a:pPr marL="368935" marR="1047750">
              <a:lnSpc>
                <a:spcPts val="1390"/>
              </a:lnSpc>
              <a:spcBef>
                <a:spcPts val="204"/>
              </a:spcBef>
            </a:pPr>
            <a:r>
              <a:rPr lang="zh-CN" altLang="en-US" sz="1200" spc="-5" dirty="0">
                <a:latin typeface="Arial"/>
                <a:cs typeface="Arial"/>
              </a:rPr>
              <a:t>右中心          左中心             兼而有之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zh-CN" altLang="en-US" sz="1400" spc="5" dirty="0">
                <a:latin typeface="Arial"/>
                <a:cs typeface="Arial"/>
              </a:rPr>
              <a:t>词类</a:t>
            </a:r>
            <a:endParaRPr sz="1400" dirty="0">
              <a:latin typeface="Arial"/>
              <a:cs typeface="Arial"/>
            </a:endParaRPr>
          </a:p>
          <a:p>
            <a:pPr marL="368935" marR="5080">
              <a:lnSpc>
                <a:spcPts val="1390"/>
              </a:lnSpc>
              <a:spcBef>
                <a:spcPts val="200"/>
              </a:spcBef>
            </a:pPr>
            <a:r>
              <a:rPr lang="zh-CN" altLang="en-US" sz="1200" spc="-5" dirty="0">
                <a:latin typeface="Arial"/>
                <a:cs typeface="Arial"/>
              </a:rPr>
              <a:t>什么样的词才算是动词？             什么样的词才算是形容词？</a:t>
            </a:r>
            <a:endParaRPr lang="en-US"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altLang="zh-CN" sz="1400" spc="20" dirty="0">
                <a:latin typeface="Arial"/>
                <a:cs typeface="Arial"/>
              </a:rPr>
              <a:t>PSR</a:t>
            </a:r>
            <a:r>
              <a:rPr lang="zh-CN" altLang="en-US" sz="1400" spc="20" dirty="0">
                <a:latin typeface="Arial"/>
                <a:cs typeface="Arial"/>
              </a:rPr>
              <a:t>由什么构成？</a:t>
            </a:r>
            <a:endParaRPr lang="zh-CN" altLang="en-US" sz="14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114"/>
              </a:spcBef>
            </a:pPr>
            <a:r>
              <a:rPr lang="zh-CN" altLang="en-US" sz="1200" spc="-5" dirty="0">
                <a:latin typeface="Arial"/>
                <a:cs typeface="Arial"/>
              </a:rPr>
              <a:t>代语脱落（</a:t>
            </a:r>
            <a:r>
              <a:rPr lang="en-US" sz="1200" spc="-5" dirty="0">
                <a:latin typeface="Arial"/>
                <a:cs typeface="Arial"/>
              </a:rPr>
              <a:t>Pro-Drop</a:t>
            </a:r>
            <a:r>
              <a:rPr lang="zh-CN" altLang="en-US" sz="1200" spc="-5" dirty="0">
                <a:latin typeface="Arial"/>
                <a:cs typeface="Arial"/>
              </a:rPr>
              <a:t>）</a:t>
            </a:r>
            <a:endParaRPr lang="en-US"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54940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Syntactic Ambiguities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Cross-linguistic Phrase Structure Rules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Movement Wh Movement Language Universals Phonological</a:t>
            </a:r>
            <a:r>
              <a:rPr sz="600" spc="-10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806335"/>
                </a:solidFill>
                <a:latin typeface="Arial"/>
                <a:cs typeface="Arial"/>
              </a:rPr>
              <a:t>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左中心：以法语为例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736305"/>
            <a:ext cx="3258185" cy="86626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5" dirty="0">
                <a:latin typeface="Arial"/>
                <a:cs typeface="Arial"/>
              </a:rPr>
              <a:t>中心词大多在左边（</a:t>
            </a:r>
            <a:r>
              <a:rPr lang="en-US" altLang="zh-CN" sz="1400" spc="15" dirty="0">
                <a:latin typeface="Arial"/>
                <a:cs typeface="Arial"/>
              </a:rPr>
              <a:t>left-headed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R="39370" algn="ctr">
              <a:lnSpc>
                <a:spcPct val="100000"/>
              </a:lnSpc>
              <a:spcBef>
                <a:spcPts val="1090"/>
              </a:spcBef>
            </a:pPr>
            <a:r>
              <a:rPr sz="1400" spc="20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8323" y="1726486"/>
            <a:ext cx="268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VP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3400" y="2106063"/>
            <a:ext cx="157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8110" y="2485655"/>
            <a:ext cx="1033144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22225" algn="ctr">
              <a:lnSpc>
                <a:spcPct val="100000"/>
              </a:lnSpc>
              <a:spcBef>
                <a:spcPts val="135"/>
              </a:spcBef>
              <a:tabLst>
                <a:tab pos="581660" algn="l"/>
              </a:tabLst>
            </a:pPr>
            <a:r>
              <a:rPr sz="1400" spc="20" dirty="0">
                <a:latin typeface="Arial"/>
                <a:cs typeface="Arial"/>
              </a:rPr>
              <a:t>N	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  <a:tabLst>
                <a:tab pos="551180" algn="l"/>
              </a:tabLst>
            </a:pPr>
            <a:r>
              <a:rPr sz="1400" spc="15" dirty="0">
                <a:latin typeface="Arial"/>
                <a:cs typeface="Arial"/>
              </a:rPr>
              <a:t>Mont	Blanc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3320" y="2364224"/>
            <a:ext cx="577215" cy="123825"/>
          </a:xfrm>
          <a:custGeom>
            <a:avLst/>
            <a:gdLst/>
            <a:ahLst/>
            <a:cxnLst/>
            <a:rect l="l" t="t" r="r" b="b"/>
            <a:pathLst>
              <a:path w="577214" h="123825">
                <a:moveTo>
                  <a:pt x="288553" y="0"/>
                </a:moveTo>
                <a:lnTo>
                  <a:pt x="0" y="123252"/>
                </a:lnTo>
              </a:path>
              <a:path w="577214" h="123825">
                <a:moveTo>
                  <a:pt x="288553" y="0"/>
                </a:moveTo>
                <a:lnTo>
                  <a:pt x="577107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3226" y="1984647"/>
            <a:ext cx="859155" cy="123825"/>
          </a:xfrm>
          <a:custGeom>
            <a:avLst/>
            <a:gdLst/>
            <a:ahLst/>
            <a:cxnLst/>
            <a:rect l="l" t="t" r="r" b="b"/>
            <a:pathLst>
              <a:path w="859155" h="123825">
                <a:moveTo>
                  <a:pt x="429323" y="0"/>
                </a:moveTo>
                <a:lnTo>
                  <a:pt x="0" y="123252"/>
                </a:lnTo>
              </a:path>
              <a:path w="859155" h="123825">
                <a:moveTo>
                  <a:pt x="429323" y="0"/>
                </a:moveTo>
                <a:lnTo>
                  <a:pt x="858647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77045" y="1726503"/>
            <a:ext cx="1099820" cy="10541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  <a:p>
            <a:pPr marL="189865">
              <a:lnSpc>
                <a:spcPct val="100000"/>
              </a:lnSpc>
              <a:spcBef>
                <a:spcPts val="1305"/>
              </a:spcBef>
              <a:tabLst>
                <a:tab pos="805180" algn="l"/>
              </a:tabLst>
            </a:pPr>
            <a:r>
              <a:rPr sz="1400" spc="20" dirty="0">
                <a:latin typeface="Arial"/>
                <a:cs typeface="Arial"/>
              </a:rPr>
              <a:t>N	V</a:t>
            </a:r>
            <a:endParaRPr sz="1400">
              <a:latin typeface="Arial"/>
              <a:cs typeface="Arial"/>
            </a:endParaRPr>
          </a:p>
          <a:p>
            <a:pPr marR="27940" algn="r">
              <a:lnSpc>
                <a:spcPct val="100000"/>
              </a:lnSpc>
              <a:spcBef>
                <a:spcPts val="15"/>
              </a:spcBef>
              <a:tabLst>
                <a:tab pos="655955" algn="l"/>
              </a:tabLst>
            </a:pPr>
            <a:r>
              <a:rPr sz="1400" spc="15" dirty="0">
                <a:latin typeface="Arial"/>
                <a:cs typeface="Arial"/>
              </a:rPr>
              <a:t>Pierre	aime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400" spc="5" dirty="0">
                <a:latin typeface="Arial"/>
                <a:cs typeface="Arial"/>
              </a:rPr>
              <a:t>‘likes’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32696" y="1984664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2692" y="1612995"/>
            <a:ext cx="1040130" cy="115570"/>
          </a:xfrm>
          <a:custGeom>
            <a:avLst/>
            <a:gdLst/>
            <a:ahLst/>
            <a:cxnLst/>
            <a:rect l="l" t="t" r="r" b="b"/>
            <a:pathLst>
              <a:path w="1040130" h="115569">
                <a:moveTo>
                  <a:pt x="519932" y="0"/>
                </a:moveTo>
                <a:lnTo>
                  <a:pt x="0" y="115326"/>
                </a:lnTo>
              </a:path>
              <a:path w="1040130" h="115569">
                <a:moveTo>
                  <a:pt x="519932" y="0"/>
                </a:moveTo>
                <a:lnTo>
                  <a:pt x="1039865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2211</Words>
  <Application>Microsoft Macintosh PowerPoint</Application>
  <PresentationFormat>Custom</PresentationFormat>
  <Paragraphs>421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跨语言句法与移位</vt:lpstr>
      <vt:lpstr>回顾</vt:lpstr>
      <vt:lpstr>今天的学习目标</vt:lpstr>
      <vt:lpstr>       结构歧义性</vt:lpstr>
      <vt:lpstr>结构1</vt:lpstr>
      <vt:lpstr>结构2</vt:lpstr>
      <vt:lpstr>结论</vt:lpstr>
      <vt:lpstr>跨语言差异</vt:lpstr>
      <vt:lpstr>左中心：以法语为例</vt:lpstr>
      <vt:lpstr>右中心：以日语为例</vt:lpstr>
      <vt:lpstr>兼而有之：以英语、汉语为例</vt:lpstr>
      <vt:lpstr>跨语言的词类</vt:lpstr>
      <vt:lpstr>汉语有形容词吗？</vt:lpstr>
      <vt:lpstr>汉语有形容词吗？</vt:lpstr>
      <vt:lpstr>PSR由什么构成？</vt:lpstr>
      <vt:lpstr>确定其他语言的短语结构规则</vt:lpstr>
      <vt:lpstr>PowerPoint Presentation</vt:lpstr>
      <vt:lpstr>希卡利亚纳语的PSR</vt:lpstr>
      <vt:lpstr>a的树状图</vt:lpstr>
      <vt:lpstr>c的树状图</vt:lpstr>
      <vt:lpstr> 有PSR就够了吗？</vt:lpstr>
      <vt:lpstr>我们需要额外的机制</vt:lpstr>
      <vt:lpstr>移位</vt:lpstr>
      <vt:lpstr>移位</vt:lpstr>
      <vt:lpstr>转换语法：管辖与约束理论</vt:lpstr>
      <vt:lpstr>PowerPoint Presentation</vt:lpstr>
      <vt:lpstr>标补语和标补短语（CP）</vt:lpstr>
      <vt:lpstr>时态和时态短语（TP）</vt:lpstr>
      <vt:lpstr>练习II</vt:lpstr>
      <vt:lpstr>一点点X-标杆理论（X-bar Theory）</vt:lpstr>
      <vt:lpstr>Wh-移位</vt:lpstr>
      <vt:lpstr>一般疑问句</vt:lpstr>
      <vt:lpstr>Wh-移位</vt:lpstr>
      <vt:lpstr>PowerPoint Presentation</vt:lpstr>
      <vt:lpstr>答案</vt:lpstr>
      <vt:lpstr>PowerPoint Presentation</vt:lpstr>
      <vt:lpstr>(5)的树状图</vt:lpstr>
      <vt:lpstr>(5)的树状图</vt:lpstr>
      <vt:lpstr>答案</vt:lpstr>
      <vt:lpstr>(9)的树状图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跨语言句法与位移</dc:title>
  <cp:lastModifiedBy>Anqi Zhang</cp:lastModifiedBy>
  <cp:revision>10</cp:revision>
  <dcterms:created xsi:type="dcterms:W3CDTF">2022-10-19T07:10:40Z</dcterms:created>
  <dcterms:modified xsi:type="dcterms:W3CDTF">2022-11-03T08:25:59Z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Xpdf - https://xpdf.net</vt:lpwstr>
  </property>
</Properties>
</file>