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737"/>
  </p:normalViewPr>
  <p:slideViewPr>
    <p:cSldViewPr>
      <p:cViewPr varScale="1">
        <p:scale>
          <a:sx n="167" d="100"/>
          <a:sy n="167" d="100"/>
        </p:scale>
        <p:origin x="11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265455"/>
            <a:ext cx="4608195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266065"/>
          </a:xfrm>
          <a:custGeom>
            <a:avLst/>
            <a:gdLst/>
            <a:ahLst/>
            <a:cxnLst/>
            <a:rect l="l" t="t" r="r" b="b"/>
            <a:pathLst>
              <a:path w="4608195" h="266065">
                <a:moveTo>
                  <a:pt x="4608004" y="0"/>
                </a:moveTo>
                <a:lnTo>
                  <a:pt x="0" y="0"/>
                </a:lnTo>
                <a:lnTo>
                  <a:pt x="0" y="265455"/>
                </a:lnTo>
                <a:lnTo>
                  <a:pt x="4608004" y="265455"/>
                </a:lnTo>
                <a:lnTo>
                  <a:pt x="4608004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86974" y="1429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37368" y="1429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87774" y="1429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38168" y="1429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88574" y="1429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38968" y="1429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189374" y="1429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974" y="204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37368" y="204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87774" y="204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038168" y="204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CA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65455"/>
            <a:ext cx="4608195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924" y="844232"/>
            <a:ext cx="3376295" cy="203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90333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947756"/>
            <a:ext cx="4040504" cy="467359"/>
            <a:chOff x="309193" y="947756"/>
            <a:chExt cx="4040504" cy="4673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312887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300187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953897"/>
              <a:ext cx="50751" cy="3589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947756"/>
              <a:ext cx="3989704" cy="416559"/>
            </a:xfrm>
            <a:custGeom>
              <a:avLst/>
              <a:gdLst/>
              <a:ahLst/>
              <a:cxnLst/>
              <a:rect l="l" t="t" r="r" b="b"/>
              <a:pathLst>
                <a:path w="3989704" h="416559">
                  <a:moveTo>
                    <a:pt x="3989652" y="0"/>
                  </a:moveTo>
                  <a:lnTo>
                    <a:pt x="0" y="0"/>
                  </a:lnTo>
                  <a:lnTo>
                    <a:pt x="0" y="365131"/>
                  </a:lnTo>
                  <a:lnTo>
                    <a:pt x="4008" y="384856"/>
                  </a:lnTo>
                  <a:lnTo>
                    <a:pt x="14922" y="401009"/>
                  </a:lnTo>
                  <a:lnTo>
                    <a:pt x="31075" y="411923"/>
                  </a:lnTo>
                  <a:lnTo>
                    <a:pt x="50800" y="415931"/>
                  </a:lnTo>
                  <a:lnTo>
                    <a:pt x="3938852" y="415931"/>
                  </a:lnTo>
                  <a:lnTo>
                    <a:pt x="3958576" y="411923"/>
                  </a:lnTo>
                  <a:lnTo>
                    <a:pt x="3974729" y="401009"/>
                  </a:lnTo>
                  <a:lnTo>
                    <a:pt x="3985644" y="384856"/>
                  </a:lnTo>
                  <a:lnTo>
                    <a:pt x="3989652" y="36513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6" y="991993"/>
              <a:ext cx="0" cy="340360"/>
            </a:xfrm>
            <a:custGeom>
              <a:avLst/>
              <a:gdLst/>
              <a:ahLst/>
              <a:cxnLst/>
              <a:rect l="l" t="t" r="r" b="b"/>
              <a:pathLst>
                <a:path h="340359">
                  <a:moveTo>
                    <a:pt x="0" y="3399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792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665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538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1939" y="935336"/>
            <a:ext cx="1404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10" dirty="0"/>
              <a:t>形态学</a:t>
            </a:r>
            <a:endParaRPr spc="10" dirty="0"/>
          </a:p>
        </p:txBody>
      </p:sp>
      <p:sp>
        <p:nvSpPr>
          <p:cNvPr id="13" name="object 13"/>
          <p:cNvSpPr txBox="1"/>
          <p:nvPr/>
        </p:nvSpPr>
        <p:spPr>
          <a:xfrm>
            <a:off x="844041" y="1607373"/>
            <a:ext cx="2920365" cy="93839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ja-JP" altLang="en-US" sz="1200" spc="1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张安琪</a:t>
            </a:r>
            <a:endParaRPr lang="en-US" altLang="ja-JP" sz="1200" spc="15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ja-JP" altLang="en-US" sz="1200" spc="-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南京大学</a:t>
            </a:r>
            <a:endParaRPr sz="1200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lang="ja-JP" altLang="en-US" sz="1200" spc="1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语言学概论</a:t>
            </a:r>
            <a:endParaRPr lang="en-US" altLang="ja-JP" sz="1200" spc="10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lang="ja-JP" altLang="en-US" sz="1200" spc="1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第六周</a:t>
            </a:r>
            <a:endParaRPr lang="en-US" altLang="ja-JP" sz="1200" spc="15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sz="1200" spc="15" dirty="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10/1</a:t>
            </a:r>
            <a:r>
              <a:rPr lang="en-US" altLang="zh-CN" sz="1200" spc="15" dirty="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4</a:t>
            </a:r>
            <a:r>
              <a:rPr sz="1200" spc="15" dirty="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/202</a:t>
            </a:r>
            <a:r>
              <a:rPr lang="en-US" altLang="zh-CN" sz="1200" spc="15" dirty="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2</a:t>
            </a:r>
            <a:endParaRPr sz="1200" dirty="0">
              <a:latin typeface="SimSun" panose="02010600030101010101" pitchFamily="2" charset="-122"/>
              <a:ea typeface="SimSun" panose="02010600030101010101" pitchFamily="2" charset="-122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20" dirty="0"/>
              <a:t>自由语素</a:t>
            </a:r>
            <a:r>
              <a:rPr lang="en-US" altLang="zh-CN" spc="-20" dirty="0"/>
              <a:t>vs</a:t>
            </a:r>
            <a:r>
              <a:rPr lang="zh-CN" altLang="en-US" spc="-20" dirty="0"/>
              <a:t>黏着语素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87562"/>
            <a:ext cx="3855085" cy="12884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solidFill>
                  <a:srgbClr val="C00000"/>
                </a:solidFill>
                <a:latin typeface="Arial"/>
                <a:cs typeface="Arial"/>
              </a:rPr>
              <a:t>自由语素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dirty="0">
                <a:solidFill>
                  <a:srgbClr val="BC1919"/>
                </a:solidFill>
                <a:latin typeface="Arial"/>
                <a:cs typeface="Arial"/>
              </a:rPr>
              <a:t>Free </a:t>
            </a:r>
            <a:r>
              <a:rPr lang="en-US" altLang="zh-CN" sz="1400" spc="20" dirty="0">
                <a:solidFill>
                  <a:srgbClr val="BC1919"/>
                </a:solidFill>
                <a:latin typeface="Arial"/>
                <a:cs typeface="Arial"/>
              </a:rPr>
              <a:t>morphemes</a:t>
            </a:r>
            <a:r>
              <a:rPr lang="zh-CN" altLang="en-US" sz="1400" spc="20" dirty="0">
                <a:latin typeface="Arial"/>
                <a:cs typeface="Arial"/>
              </a:rPr>
              <a:t>）能独立构词，其使用不依赖于其他语素的出现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marR="104775">
              <a:lnSpc>
                <a:spcPct val="100800"/>
              </a:lnSpc>
              <a:spcBef>
                <a:spcPts val="1110"/>
              </a:spcBef>
            </a:pPr>
            <a:r>
              <a:rPr lang="zh-CN" altLang="en-US" sz="1400" spc="20" dirty="0">
                <a:solidFill>
                  <a:srgbClr val="C00000"/>
                </a:solidFill>
                <a:latin typeface="Arial"/>
                <a:cs typeface="Arial"/>
              </a:rPr>
              <a:t>黏着语素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Bound </a:t>
            </a:r>
            <a:r>
              <a:rPr lang="en-US" altLang="zh-CN" sz="1400" spc="20" dirty="0">
                <a:solidFill>
                  <a:srgbClr val="BC1919"/>
                </a:solidFill>
                <a:latin typeface="Arial"/>
                <a:cs typeface="Arial"/>
              </a:rPr>
              <a:t>morphemes</a:t>
            </a:r>
            <a:r>
              <a:rPr lang="zh-CN" altLang="en-US" sz="1400" spc="20" dirty="0">
                <a:latin typeface="Arial"/>
                <a:cs typeface="Arial"/>
              </a:rPr>
              <a:t>）不能独立出现，其使用依赖于其他语素的出现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20" dirty="0"/>
              <a:t>自由语素</a:t>
            </a:r>
            <a:r>
              <a:rPr lang="en-US" altLang="zh-CN" spc="-20" dirty="0"/>
              <a:t>vs</a:t>
            </a:r>
            <a:r>
              <a:rPr lang="zh-CN" altLang="en-US" spc="-20" dirty="0"/>
              <a:t>黏着语素</a:t>
            </a:r>
            <a:endParaRPr spc="1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9474" y="838543"/>
          <a:ext cx="2443480" cy="94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748">
                <a:tc>
                  <a:txBody>
                    <a:bodyPr/>
                    <a:lstStyle/>
                    <a:p>
                      <a:pPr marL="16700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dog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-s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dogs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87">
                <a:tc>
                  <a:txBody>
                    <a:bodyPr/>
                    <a:lstStyle/>
                    <a:p>
                      <a:pPr marL="16700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de-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toxify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595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detoxify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16700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create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-ion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creation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19">
                <a:tc>
                  <a:txBody>
                    <a:bodyPr/>
                    <a:lstStyle/>
                    <a:p>
                      <a:pPr marL="16700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cran-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berry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60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cranberry?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1893821"/>
            <a:ext cx="370141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你觉得“</a:t>
            </a:r>
            <a:r>
              <a:rPr lang="en-US" altLang="zh-CN" sz="1400" spc="20" dirty="0" err="1">
                <a:latin typeface="Arial"/>
                <a:cs typeface="Arial"/>
              </a:rPr>
              <a:t>cran</a:t>
            </a:r>
            <a:r>
              <a:rPr lang="en-US" altLang="zh-CN" sz="1400" spc="20" dirty="0">
                <a:latin typeface="Arial"/>
                <a:cs typeface="Arial"/>
              </a:rPr>
              <a:t>-</a:t>
            </a:r>
            <a:r>
              <a:rPr lang="zh-CN" altLang="en-US" sz="1400" spc="20" dirty="0">
                <a:latin typeface="Arial"/>
                <a:cs typeface="Arial"/>
              </a:rPr>
              <a:t>”是英语的语素吗？（界线可能是模糊的）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037" y="2516975"/>
            <a:ext cx="2984500" cy="7264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"/>
                <a:cs typeface="Arial"/>
              </a:rPr>
              <a:t>*I saw </a:t>
            </a:r>
            <a:r>
              <a:rPr sz="1400" spc="15" dirty="0">
                <a:latin typeface="Arial"/>
                <a:cs typeface="Arial"/>
              </a:rPr>
              <a:t>three 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dog.</a:t>
            </a:r>
            <a:endParaRPr sz="14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*John ate </a:t>
            </a:r>
            <a:r>
              <a:rPr sz="1400" spc="10" dirty="0">
                <a:latin typeface="Arial"/>
                <a:cs typeface="Arial"/>
              </a:rPr>
              <a:t>two </a:t>
            </a:r>
            <a:r>
              <a:rPr sz="1400" spc="15" dirty="0">
                <a:latin typeface="Arial"/>
                <a:cs typeface="Arial"/>
              </a:rPr>
              <a:t>apples and 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cran.</a:t>
            </a:r>
            <a:endParaRPr sz="14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5"/>
              </a:spcBef>
            </a:pPr>
            <a:r>
              <a:rPr sz="1400" spc="10" dirty="0">
                <a:latin typeface="Arial"/>
                <a:cs typeface="Arial"/>
              </a:rPr>
              <a:t>*Alice </a:t>
            </a:r>
            <a:r>
              <a:rPr sz="1400" spc="15" dirty="0">
                <a:latin typeface="Arial"/>
                <a:cs typeface="Arial"/>
              </a:rPr>
              <a:t>had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de the </a:t>
            </a:r>
            <a:r>
              <a:rPr sz="1400" spc="10" dirty="0">
                <a:latin typeface="Arial"/>
                <a:cs typeface="Arial"/>
              </a:rPr>
              <a:t>water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toxify.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20" dirty="0"/>
              <a:t>自由语素</a:t>
            </a:r>
            <a:r>
              <a:rPr lang="en-US" altLang="zh-CN" spc="-20" dirty="0"/>
              <a:t>vs</a:t>
            </a:r>
            <a:r>
              <a:rPr lang="zh-CN" altLang="en-US" spc="-20" dirty="0"/>
              <a:t>黏着语素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03170"/>
            <a:ext cx="3677285" cy="11012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一种语言中的自由语素可能是另一种语言中的黏着语素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12700" marR="21590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在</a:t>
            </a:r>
            <a:r>
              <a:rPr lang="en-US" sz="1400" dirty="0">
                <a:latin typeface="Arial"/>
                <a:cs typeface="Arial"/>
              </a:rPr>
              <a:t>Slave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(Athabaskan), </a:t>
            </a:r>
            <a:r>
              <a:rPr lang="zh-CN" altLang="en-US" sz="1400" spc="15" dirty="0">
                <a:latin typeface="Arial"/>
                <a:cs typeface="Arial"/>
              </a:rPr>
              <a:t>身体部位必须是有所属的</a:t>
            </a:r>
            <a:r>
              <a:rPr sz="1400" spc="15" dirty="0">
                <a:latin typeface="Arial"/>
                <a:cs typeface="Arial"/>
              </a:rPr>
              <a:t>(Hare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dialect):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223" y="2446426"/>
            <a:ext cx="4014470" cy="0"/>
          </a:xfrm>
          <a:custGeom>
            <a:avLst/>
            <a:gdLst/>
            <a:ahLst/>
            <a:cxnLst/>
            <a:rect l="l" t="t" r="r" b="b"/>
            <a:pathLst>
              <a:path w="4014470">
                <a:moveTo>
                  <a:pt x="0" y="0"/>
                </a:moveTo>
                <a:lnTo>
                  <a:pt x="4014127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534" y="2192883"/>
            <a:ext cx="4179570" cy="789319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  <a:tabLst>
                <a:tab pos="1668780" algn="l"/>
              </a:tabLst>
            </a:pPr>
            <a:r>
              <a:rPr lang="zh-CN" altLang="en-US" sz="1200" b="1" spc="-5" dirty="0">
                <a:latin typeface="Arial"/>
                <a:cs typeface="Arial"/>
              </a:rPr>
              <a:t>没有所属者               有所属者</a:t>
            </a:r>
            <a:endParaRPr lang="en-US" sz="1200" b="1" spc="-5" dirty="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95"/>
              </a:spcBef>
              <a:tabLst>
                <a:tab pos="1668780" algn="l"/>
              </a:tabLst>
            </a:pPr>
            <a:endParaRPr lang="en-US" sz="1200" i="1" spc="-5" dirty="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95"/>
              </a:spcBef>
              <a:tabLst>
                <a:tab pos="1668780" algn="l"/>
              </a:tabLst>
            </a:pPr>
            <a:endParaRPr lang="en-US" sz="1200" i="1" spc="-5" dirty="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95"/>
              </a:spcBef>
              <a:tabLst>
                <a:tab pos="1668780" algn="l"/>
              </a:tabLst>
            </a:pPr>
            <a:endParaRPr sz="1200" dirty="0">
              <a:latin typeface="Arial"/>
              <a:cs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FB1553-7F44-2C12-86CE-D7C7C38C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23" y="2461019"/>
            <a:ext cx="3643291" cy="5065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词根与词缀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95322"/>
            <a:ext cx="3712210" cy="120347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9748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词根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C00000"/>
                </a:solidFill>
                <a:latin typeface="Arial"/>
                <a:cs typeface="Arial"/>
              </a:rPr>
              <a:t>Root</a:t>
            </a:r>
            <a:r>
              <a:rPr lang="zh-CN" altLang="en-US" sz="1400" spc="10" dirty="0">
                <a:latin typeface="Arial"/>
                <a:cs typeface="Arial"/>
              </a:rPr>
              <a:t>）是决定一个更大的词的基本意义的语素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875"/>
              </a:spcBef>
            </a:pP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词缀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solidFill>
                  <a:srgbClr val="BC1919"/>
                </a:solidFill>
                <a:latin typeface="Arial"/>
                <a:cs typeface="Arial"/>
              </a:rPr>
              <a:t>Affix</a:t>
            </a:r>
            <a:r>
              <a:rPr lang="zh-CN" altLang="en-US" sz="1400" spc="15" dirty="0">
                <a:latin typeface="Arial"/>
                <a:cs typeface="Arial"/>
              </a:rPr>
              <a:t>）是与某个词根相系连（</a:t>
            </a:r>
            <a:r>
              <a:rPr lang="en-US" altLang="zh-CN" sz="1400" spc="15" dirty="0">
                <a:latin typeface="Arial"/>
                <a:cs typeface="Arial"/>
              </a:rPr>
              <a:t>concatenate</a:t>
            </a:r>
            <a:r>
              <a:rPr lang="zh-CN" altLang="en-US" sz="1400" spc="15" dirty="0">
                <a:latin typeface="Arial"/>
                <a:cs typeface="Arial"/>
              </a:rPr>
              <a:t>）以有规律地改变其意义或功能的黏着语素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6847" y="2582900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309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2755" y="2775163"/>
            <a:ext cx="1035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69925" algn="l"/>
              </a:tabLst>
            </a:pPr>
            <a:r>
              <a:rPr sz="1200" spc="-5" dirty="0">
                <a:latin typeface="Arial"/>
                <a:cs typeface="Arial"/>
              </a:rPr>
              <a:t>ch</a:t>
            </a:r>
            <a:r>
              <a:rPr sz="1200" spc="-3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ch</a:t>
            </a:r>
            <a:r>
              <a:rPr sz="1200" spc="-3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w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755" y="2242782"/>
            <a:ext cx="1571625" cy="740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  <a:tabLst>
                <a:tab pos="673735" algn="l"/>
                <a:tab pos="1199515" algn="l"/>
              </a:tabLst>
            </a:pPr>
            <a:r>
              <a:rPr sz="1200" i="1" spc="-5" dirty="0">
                <a:latin typeface="Arial"/>
                <a:cs typeface="Arial"/>
              </a:rPr>
              <a:t>English	</a:t>
            </a:r>
            <a:r>
              <a:rPr lang="en-US" sz="950" spc="40" dirty="0">
                <a:latin typeface="Arial"/>
                <a:cs typeface="Arial"/>
              </a:rPr>
              <a:t>R</a:t>
            </a:r>
            <a:r>
              <a:rPr lang="en-US" sz="950" spc="60" dirty="0">
                <a:latin typeface="Arial"/>
                <a:cs typeface="Arial"/>
              </a:rPr>
              <a:t>O</a:t>
            </a:r>
            <a:r>
              <a:rPr lang="en-US" sz="950" spc="25" dirty="0">
                <a:latin typeface="Arial"/>
                <a:cs typeface="Arial"/>
              </a:rPr>
              <a:t>O</a:t>
            </a:r>
            <a:r>
              <a:rPr lang="en-US" sz="950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	</a:t>
            </a:r>
            <a:r>
              <a:rPr lang="en-US" sz="950" spc="55" dirty="0">
                <a:latin typeface="Arial"/>
                <a:cs typeface="Arial"/>
              </a:rPr>
              <a:t>A</a:t>
            </a:r>
            <a:r>
              <a:rPr lang="en-US" sz="950" dirty="0">
                <a:latin typeface="Arial"/>
                <a:cs typeface="Arial"/>
              </a:rPr>
              <a:t>FF</a:t>
            </a:r>
            <a:r>
              <a:rPr lang="en-US" sz="950" spc="55" dirty="0">
                <a:latin typeface="Arial"/>
                <a:cs typeface="Arial"/>
              </a:rPr>
              <a:t>I</a:t>
            </a:r>
            <a:r>
              <a:rPr lang="en-US" sz="950" dirty="0">
                <a:latin typeface="Arial"/>
                <a:cs typeface="Arial"/>
              </a:rPr>
              <a:t>X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ts val="1415"/>
              </a:lnSpc>
              <a:spcBef>
                <a:spcPts val="675"/>
              </a:spcBef>
              <a:tabLst>
                <a:tab pos="669925" algn="l"/>
                <a:tab pos="1195705" algn="l"/>
              </a:tabLst>
            </a:pPr>
            <a:r>
              <a:rPr sz="1200" spc="-5" dirty="0">
                <a:latin typeface="Arial"/>
                <a:cs typeface="Arial"/>
              </a:rPr>
              <a:t>dogs	dog	-s</a:t>
            </a:r>
            <a:endParaRPr sz="1200" dirty="0">
              <a:latin typeface="Arial"/>
              <a:cs typeface="Arial"/>
            </a:endParaRPr>
          </a:p>
          <a:p>
            <a:pPr marL="1195705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-ed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1617" y="2326830"/>
            <a:ext cx="1885314" cy="709295"/>
            <a:chOff x="1361617" y="2326830"/>
            <a:chExt cx="1885314" cy="709295"/>
          </a:xfrm>
        </p:grpSpPr>
        <p:sp>
          <p:nvSpPr>
            <p:cNvPr id="9" name="object 9"/>
            <p:cNvSpPr/>
            <p:nvPr/>
          </p:nvSpPr>
          <p:spPr>
            <a:xfrm>
              <a:off x="1361617" y="2329357"/>
              <a:ext cx="1885314" cy="0"/>
            </a:xfrm>
            <a:custGeom>
              <a:avLst/>
              <a:gdLst/>
              <a:ahLst/>
              <a:cxnLst/>
              <a:rect l="l" t="t" r="r" b="b"/>
              <a:pathLst>
                <a:path w="1885314">
                  <a:moveTo>
                    <a:pt x="0" y="0"/>
                  </a:moveTo>
                  <a:lnTo>
                    <a:pt x="18847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4145" y="2329357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70397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3846" y="2329357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70397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1617" y="3033331"/>
              <a:ext cx="1885314" cy="0"/>
            </a:xfrm>
            <a:custGeom>
              <a:avLst/>
              <a:gdLst/>
              <a:ahLst/>
              <a:cxnLst/>
              <a:rect l="l" t="t" r="r" b="b"/>
              <a:pathLst>
                <a:path w="1885314">
                  <a:moveTo>
                    <a:pt x="0" y="0"/>
                  </a:moveTo>
                  <a:lnTo>
                    <a:pt x="18847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词根与词缀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86152"/>
            <a:ext cx="3647440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英语中的词根经常是自由语素，但并不总是如此</a:t>
            </a:r>
            <a:r>
              <a:rPr lang="en-US" altLang="zh-CN" sz="1400" spc="15" dirty="0">
                <a:latin typeface="Arial"/>
                <a:cs typeface="Arial"/>
              </a:rPr>
              <a:t>……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0" y="1762376"/>
            <a:ext cx="93727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西班牙语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8223" y="1763687"/>
            <a:ext cx="138493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lang="zh-CN" altLang="en-US" sz="1400" dirty="0">
                <a:latin typeface="Arial"/>
                <a:cs typeface="Arial"/>
              </a:rPr>
              <a:t>词根</a:t>
            </a:r>
            <a:r>
              <a:rPr sz="1400" dirty="0">
                <a:latin typeface="Arial"/>
                <a:cs typeface="Arial"/>
              </a:rPr>
              <a:t>	</a:t>
            </a:r>
            <a:r>
              <a:rPr lang="zh-CN" altLang="en-US" sz="1400" spc="65" dirty="0">
                <a:latin typeface="Arial"/>
                <a:cs typeface="Arial"/>
              </a:rPr>
              <a:t>词缀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669" y="2022602"/>
            <a:ext cx="3975100" cy="0"/>
          </a:xfrm>
          <a:custGeom>
            <a:avLst/>
            <a:gdLst/>
            <a:ahLst/>
            <a:cxnLst/>
            <a:rect l="l" t="t" r="r" b="b"/>
            <a:pathLst>
              <a:path w="3975100">
                <a:moveTo>
                  <a:pt x="0" y="0"/>
                </a:moveTo>
                <a:lnTo>
                  <a:pt x="3975011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59994" y="1728559"/>
            <a:ext cx="4162425" cy="822960"/>
            <a:chOff x="359994" y="1728559"/>
            <a:chExt cx="4162425" cy="822960"/>
          </a:xfrm>
        </p:grpSpPr>
        <p:sp>
          <p:nvSpPr>
            <p:cNvPr id="9" name="object 9"/>
            <p:cNvSpPr/>
            <p:nvPr/>
          </p:nvSpPr>
          <p:spPr>
            <a:xfrm>
              <a:off x="359994" y="1731086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6233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731099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84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9803" y="1731099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84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994" y="2548928"/>
              <a:ext cx="4162425" cy="0"/>
            </a:xfrm>
            <a:custGeom>
              <a:avLst/>
              <a:gdLst/>
              <a:ahLst/>
              <a:cxnLst/>
              <a:rect l="l" t="t" r="r" b="b"/>
              <a:pathLst>
                <a:path w="4162425">
                  <a:moveTo>
                    <a:pt x="0" y="0"/>
                  </a:moveTo>
                  <a:lnTo>
                    <a:pt x="416233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2033927"/>
            <a:ext cx="4018279" cy="12243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2245" marR="5080">
              <a:lnSpc>
                <a:spcPct val="100800"/>
              </a:lnSpc>
              <a:spcBef>
                <a:spcPts val="120"/>
              </a:spcBef>
              <a:tabLst>
                <a:tab pos="1336040" algn="l"/>
                <a:tab pos="2065020" algn="l"/>
                <a:tab pos="3256915" algn="l"/>
              </a:tabLst>
            </a:pPr>
            <a:r>
              <a:rPr sz="1400" spc="15" dirty="0">
                <a:latin typeface="Arial"/>
                <a:cs typeface="Arial"/>
              </a:rPr>
              <a:t>madera	mader-	-a	</a:t>
            </a:r>
            <a:r>
              <a:rPr sz="1400" spc="10" dirty="0">
                <a:latin typeface="Arial"/>
                <a:cs typeface="Arial"/>
              </a:rPr>
              <a:t>‘wood’  </a:t>
            </a:r>
            <a:r>
              <a:rPr sz="1400" spc="15" dirty="0">
                <a:latin typeface="Arial"/>
                <a:cs typeface="Arial"/>
              </a:rPr>
              <a:t>comeríamos	com-	</a:t>
            </a:r>
            <a:r>
              <a:rPr sz="1400" spc="5" dirty="0">
                <a:latin typeface="Arial"/>
                <a:cs typeface="Arial"/>
              </a:rPr>
              <a:t>-e,</a:t>
            </a:r>
            <a:r>
              <a:rPr sz="1400" spc="10" dirty="0">
                <a:latin typeface="Arial"/>
                <a:cs typeface="Arial"/>
              </a:rPr>
              <a:t> -ría, </a:t>
            </a:r>
            <a:r>
              <a:rPr sz="1400" spc="15" dirty="0">
                <a:latin typeface="Arial"/>
                <a:cs typeface="Arial"/>
              </a:rPr>
              <a:t>-mos	</a:t>
            </a:r>
            <a:r>
              <a:rPr sz="1400" spc="-5" dirty="0">
                <a:latin typeface="Arial"/>
                <a:cs typeface="Arial"/>
              </a:rPr>
              <a:t>‘we’d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eat’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Arial"/>
              <a:cs typeface="Arial"/>
            </a:endParaRPr>
          </a:p>
          <a:p>
            <a:pPr marL="12700" marR="56134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除了复合词之外的每个词语都只包含一个词根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词缀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30236" y="680513"/>
            <a:ext cx="3346450" cy="7931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90"/>
              </a:spcBef>
            </a:pPr>
            <a:r>
              <a:rPr lang="zh-CN" altLang="en-US" sz="1400" spc="5" dirty="0">
                <a:latin typeface="Arial"/>
                <a:cs typeface="Arial"/>
              </a:rPr>
              <a:t>词缀有可能在词根之前或之后</a:t>
            </a:r>
            <a:endParaRPr lang="en-US" altLang="zh-CN" sz="1400" spc="5" dirty="0">
              <a:latin typeface="Arial"/>
              <a:cs typeface="Arial"/>
            </a:endParaRPr>
          </a:p>
          <a:p>
            <a:pPr marL="12700" marR="5080">
              <a:lnSpc>
                <a:spcPct val="120900"/>
              </a:lnSpc>
              <a:spcBef>
                <a:spcPts val="90"/>
              </a:spcBef>
            </a:pPr>
            <a:r>
              <a:rPr lang="zh-CN" altLang="en-US" sz="1400" spc="5" dirty="0">
                <a:latin typeface="Arial"/>
                <a:cs typeface="Arial"/>
              </a:rPr>
              <a:t>在词根之前的是</a:t>
            </a:r>
            <a:r>
              <a:rPr lang="zh-CN" altLang="en-US" sz="1400" spc="5" dirty="0">
                <a:solidFill>
                  <a:srgbClr val="C00000"/>
                </a:solidFill>
                <a:latin typeface="Arial"/>
                <a:cs typeface="Arial"/>
              </a:rPr>
              <a:t>前缀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solidFill>
                  <a:srgbClr val="BC1919"/>
                </a:solidFill>
                <a:latin typeface="Arial"/>
                <a:cs typeface="Arial"/>
              </a:rPr>
              <a:t>prefix</a:t>
            </a:r>
            <a:r>
              <a:rPr lang="zh-CN" altLang="en-US" sz="1400" spc="5" dirty="0">
                <a:latin typeface="Arial"/>
                <a:cs typeface="Arial"/>
              </a:rPr>
              <a:t>）</a:t>
            </a:r>
            <a:endParaRPr lang="en-US" altLang="zh-CN" sz="1400" spc="5" dirty="0">
              <a:latin typeface="Arial"/>
              <a:cs typeface="Arial"/>
            </a:endParaRPr>
          </a:p>
          <a:p>
            <a:pPr marL="12700" marR="5080">
              <a:lnSpc>
                <a:spcPct val="120900"/>
              </a:lnSpc>
              <a:spcBef>
                <a:spcPts val="90"/>
              </a:spcBef>
            </a:pPr>
            <a:r>
              <a:rPr lang="zh-CN" altLang="en-US" sz="1400" spc="5" dirty="0">
                <a:latin typeface="Arial"/>
                <a:cs typeface="Arial"/>
              </a:rPr>
              <a:t>在词根之后的是</a:t>
            </a:r>
            <a:r>
              <a:rPr lang="zh-CN" altLang="en-US" sz="1400" spc="5" dirty="0">
                <a:solidFill>
                  <a:srgbClr val="C00000"/>
                </a:solidFill>
                <a:latin typeface="Arial"/>
                <a:cs typeface="Arial"/>
              </a:rPr>
              <a:t>后缀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solidFill>
                  <a:srgbClr val="BC1919"/>
                </a:solidFill>
                <a:latin typeface="Arial"/>
                <a:cs typeface="Arial"/>
              </a:rPr>
              <a:t>suffixes</a:t>
            </a:r>
            <a:r>
              <a:rPr lang="zh-CN" altLang="en-US" sz="1400" spc="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3899" y="1991982"/>
            <a:ext cx="2560320" cy="0"/>
          </a:xfrm>
          <a:custGeom>
            <a:avLst/>
            <a:gdLst/>
            <a:ahLst/>
            <a:cxnLst/>
            <a:rect l="l" t="t" r="r" b="b"/>
            <a:pathLst>
              <a:path w="2560320">
                <a:moveTo>
                  <a:pt x="0" y="0"/>
                </a:moveTo>
                <a:lnTo>
                  <a:pt x="2560205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9819" y="1608597"/>
            <a:ext cx="1081405" cy="12846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5"/>
              </a:spcBef>
            </a:pPr>
            <a:r>
              <a:rPr lang="zh-CN" altLang="en-US" sz="1400" spc="5" dirty="0">
                <a:latin typeface="Arial"/>
                <a:cs typeface="Arial"/>
              </a:rPr>
              <a:t>前缀</a:t>
            </a:r>
            <a:endParaRPr sz="1400" dirty="0">
              <a:latin typeface="Arial"/>
              <a:cs typeface="Arial"/>
            </a:endParaRPr>
          </a:p>
          <a:p>
            <a:pPr marR="5080">
              <a:lnSpc>
                <a:spcPct val="100800"/>
              </a:lnSpc>
              <a:spcBef>
                <a:spcPts val="725"/>
              </a:spcBef>
            </a:pPr>
            <a:r>
              <a:rPr sz="1400" i="1" spc="15" dirty="0">
                <a:latin typeface="Arial"/>
                <a:cs typeface="Arial"/>
              </a:rPr>
              <a:t>su</a:t>
            </a:r>
            <a:r>
              <a:rPr sz="1400" i="1" spc="55" dirty="0">
                <a:latin typeface="Arial"/>
                <a:cs typeface="Arial"/>
              </a:rPr>
              <a:t>b</a:t>
            </a:r>
            <a:r>
              <a:rPr sz="1400" spc="10" dirty="0">
                <a:latin typeface="Arial"/>
                <a:cs typeface="Arial"/>
              </a:rPr>
              <a:t>-standard  </a:t>
            </a:r>
            <a:r>
              <a:rPr sz="1400" i="1" spc="10" dirty="0">
                <a:latin typeface="Arial"/>
                <a:cs typeface="Arial"/>
              </a:rPr>
              <a:t>re</a:t>
            </a:r>
            <a:r>
              <a:rPr sz="1400" spc="10" dirty="0">
                <a:latin typeface="Arial"/>
                <a:cs typeface="Arial"/>
              </a:rPr>
              <a:t>-play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400" i="1" spc="5" dirty="0">
                <a:latin typeface="Arial"/>
                <a:cs typeface="Arial"/>
              </a:rPr>
              <a:t>il</a:t>
            </a:r>
            <a:r>
              <a:rPr sz="1400" i="1" spc="-3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-legal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400" i="1" spc="15" dirty="0">
                <a:latin typeface="Arial"/>
                <a:cs typeface="Arial"/>
              </a:rPr>
              <a:t>in</a:t>
            </a:r>
            <a:r>
              <a:rPr sz="1400" spc="15" dirty="0">
                <a:latin typeface="Arial"/>
                <a:cs typeface="Arial"/>
              </a:rPr>
              <a:t>-accurate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839" y="1608597"/>
            <a:ext cx="1033144" cy="1285608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25"/>
              </a:spcBef>
            </a:pPr>
            <a:r>
              <a:rPr lang="zh-CN" altLang="en-US" sz="1400" spc="5" dirty="0">
                <a:latin typeface="Arial"/>
                <a:cs typeface="Arial"/>
              </a:rPr>
              <a:t>后缀</a:t>
            </a:r>
            <a:endParaRPr lang="en-US" altLang="zh-CN" sz="1400" spc="5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1400" spc="5" dirty="0">
                <a:latin typeface="Arial"/>
                <a:cs typeface="Arial"/>
              </a:rPr>
              <a:t>faith-</a:t>
            </a:r>
            <a:r>
              <a:rPr sz="1400" i="1" spc="5" dirty="0" err="1">
                <a:latin typeface="Arial"/>
                <a:cs typeface="Arial"/>
              </a:rPr>
              <a:t>ful</a:t>
            </a:r>
            <a:r>
              <a:rPr sz="1400" i="1" spc="5" dirty="0">
                <a:latin typeface="Arial"/>
                <a:cs typeface="Arial"/>
              </a:rPr>
              <a:t>  </a:t>
            </a:r>
            <a:r>
              <a:rPr sz="1400" spc="15" dirty="0">
                <a:latin typeface="Arial"/>
                <a:cs typeface="Arial"/>
              </a:rPr>
              <a:t>g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spc="15" dirty="0">
                <a:latin typeface="Arial"/>
                <a:cs typeface="Arial"/>
              </a:rPr>
              <a:t>e</a:t>
            </a:r>
            <a:r>
              <a:rPr sz="1400" spc="45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n-</a:t>
            </a:r>
            <a:r>
              <a:rPr sz="1400" i="1" spc="15" dirty="0">
                <a:latin typeface="Arial"/>
                <a:cs typeface="Arial"/>
              </a:rPr>
              <a:t>ment 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hunt-</a:t>
            </a:r>
            <a:r>
              <a:rPr sz="1400" i="1" spc="15" dirty="0">
                <a:latin typeface="Arial"/>
                <a:cs typeface="Arial"/>
              </a:rPr>
              <a:t>er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kind-</a:t>
            </a:r>
            <a:r>
              <a:rPr sz="1400" i="1" spc="15" dirty="0">
                <a:latin typeface="Arial"/>
                <a:cs typeface="Arial"/>
              </a:rPr>
              <a:t>ness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0236" y="1697951"/>
            <a:ext cx="2747645" cy="1253490"/>
            <a:chOff x="930236" y="1697951"/>
            <a:chExt cx="2747645" cy="1253490"/>
          </a:xfrm>
        </p:grpSpPr>
        <p:sp>
          <p:nvSpPr>
            <p:cNvPr id="9" name="object 9"/>
            <p:cNvSpPr/>
            <p:nvPr/>
          </p:nvSpPr>
          <p:spPr>
            <a:xfrm>
              <a:off x="930236" y="1700479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54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2764" y="1700479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10">
                  <a:moveTo>
                    <a:pt x="0" y="12480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5240" y="1700479"/>
              <a:ext cx="0" cy="1248410"/>
            </a:xfrm>
            <a:custGeom>
              <a:avLst/>
              <a:gdLst/>
              <a:ahLst/>
              <a:cxnLst/>
              <a:rect l="l" t="t" r="r" b="b"/>
              <a:pathLst>
                <a:path h="1248410">
                  <a:moveTo>
                    <a:pt x="0" y="12480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0236" y="2948508"/>
              <a:ext cx="2747645" cy="0"/>
            </a:xfrm>
            <a:custGeom>
              <a:avLst/>
              <a:gdLst/>
              <a:ahLst/>
              <a:cxnLst/>
              <a:rect l="l" t="t" r="r" b="b"/>
              <a:pathLst>
                <a:path w="2747645">
                  <a:moveTo>
                    <a:pt x="0" y="0"/>
                  </a:moveTo>
                  <a:lnTo>
                    <a:pt x="274754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3143996"/>
            <a:ext cx="1464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还有其他情况</a:t>
            </a:r>
            <a:r>
              <a:rPr lang="en-US" altLang="zh-CN" sz="1400" spc="15" dirty="0">
                <a:latin typeface="Arial"/>
                <a:cs typeface="Arial"/>
              </a:rPr>
              <a:t>……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环缀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92984"/>
            <a:ext cx="3909060" cy="14066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环缀（</a:t>
            </a:r>
            <a:r>
              <a:rPr lang="en-US" altLang="zh-CN" sz="1400" spc="10" dirty="0">
                <a:latin typeface="Arial"/>
                <a:cs typeface="Arial"/>
              </a:rPr>
              <a:t>Circumfix</a:t>
            </a:r>
            <a:r>
              <a:rPr lang="zh-CN" altLang="en-US" sz="1400" spc="10" dirty="0">
                <a:latin typeface="Arial"/>
                <a:cs typeface="Arial"/>
              </a:rPr>
              <a:t>）是附加在词根前后两端上的词缀</a:t>
            </a:r>
            <a:endParaRPr sz="1800" dirty="0">
              <a:latin typeface="Arial"/>
              <a:cs typeface="Arial"/>
            </a:endParaRPr>
          </a:p>
          <a:p>
            <a:pPr marL="12700" marR="241935">
              <a:lnSpc>
                <a:spcPct val="100800"/>
              </a:lnSpc>
              <a:spcBef>
                <a:spcPts val="1150"/>
              </a:spcBef>
            </a:pPr>
            <a:r>
              <a:rPr lang="zh-CN" altLang="en-US" sz="1400" spc="25" dirty="0">
                <a:latin typeface="Arial"/>
                <a:cs typeface="Arial"/>
              </a:rPr>
              <a:t>德语</a:t>
            </a:r>
            <a:r>
              <a:rPr sz="1400" i="1" spc="10" dirty="0" err="1">
                <a:latin typeface="Arial"/>
                <a:cs typeface="Arial"/>
              </a:rPr>
              <a:t>spielen</a:t>
            </a:r>
            <a:r>
              <a:rPr sz="1400" spc="10" dirty="0">
                <a:latin typeface="Arial"/>
                <a:cs typeface="Arial"/>
              </a:rPr>
              <a:t>, ‘to </a:t>
            </a:r>
            <a:r>
              <a:rPr sz="1400" spc="5" dirty="0">
                <a:latin typeface="Arial"/>
                <a:cs typeface="Arial"/>
              </a:rPr>
              <a:t>play’</a:t>
            </a:r>
            <a:r>
              <a:rPr lang="en-US" sz="1400" spc="5" dirty="0">
                <a:latin typeface="Arial"/>
                <a:cs typeface="Arial"/>
              </a:rPr>
              <a:t>, </a:t>
            </a:r>
            <a:r>
              <a:rPr lang="zh-CN" altLang="en-US" sz="1400" spc="15" dirty="0">
                <a:latin typeface="Arial"/>
                <a:cs typeface="Arial"/>
              </a:rPr>
              <a:t>词根是</a:t>
            </a:r>
            <a:r>
              <a:rPr sz="1400" i="1" spc="10" dirty="0">
                <a:latin typeface="Arial"/>
                <a:cs typeface="Arial"/>
              </a:rPr>
              <a:t>spiel</a:t>
            </a:r>
            <a:r>
              <a:rPr lang="en-US" sz="1400" i="1" spc="10" dirty="0">
                <a:latin typeface="Arial"/>
                <a:cs typeface="Arial"/>
              </a:rPr>
              <a:t>,</a:t>
            </a:r>
            <a:r>
              <a:rPr lang="zh-CN" altLang="en-US" sz="1400" i="1" spc="10" dirty="0">
                <a:latin typeface="Arial"/>
                <a:cs typeface="Arial"/>
              </a:rPr>
              <a:t> </a:t>
            </a:r>
            <a:r>
              <a:rPr lang="zh-CN" altLang="en-US" sz="1400" spc="10" dirty="0">
                <a:latin typeface="Arial"/>
                <a:cs typeface="Arial"/>
              </a:rPr>
              <a:t>其过去分词形式是</a:t>
            </a:r>
            <a:r>
              <a:rPr lang="en-US" altLang="zh-CN" sz="1400" i="1" spc="10" dirty="0" err="1">
                <a:latin typeface="Arial"/>
                <a:cs typeface="Arial"/>
              </a:rPr>
              <a:t>gespielt</a:t>
            </a:r>
            <a:r>
              <a:rPr lang="en-US" altLang="zh-CN" sz="1400" spc="10" dirty="0">
                <a:latin typeface="Arial"/>
                <a:cs typeface="Arial"/>
              </a:rPr>
              <a:t>,</a:t>
            </a:r>
            <a:r>
              <a:rPr lang="en-US" altLang="zh-CN" sz="1400" spc="-25" dirty="0">
                <a:latin typeface="Arial"/>
                <a:cs typeface="Arial"/>
              </a:rPr>
              <a:t> </a:t>
            </a:r>
            <a:r>
              <a:rPr lang="en-US" altLang="zh-CN" sz="1400" spc="5" dirty="0">
                <a:latin typeface="Arial"/>
                <a:cs typeface="Arial"/>
              </a:rPr>
              <a:t>‘played’.</a:t>
            </a:r>
            <a:endParaRPr lang="en-US" altLang="zh-CN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lang="zh-CN" altLang="en-US" sz="1400" spc="15" dirty="0">
                <a:latin typeface="Arial"/>
                <a:cs typeface="Arial"/>
              </a:rPr>
              <a:t>由此我们说，德语中存在环缀</a:t>
            </a:r>
            <a:r>
              <a:rPr sz="1400" i="1" spc="15" dirty="0" err="1">
                <a:latin typeface="Arial"/>
                <a:cs typeface="Arial"/>
              </a:rPr>
              <a:t>ge</a:t>
            </a:r>
            <a:r>
              <a:rPr sz="1400" i="1" spc="15" dirty="0">
                <a:latin typeface="Arial"/>
                <a:cs typeface="Arial"/>
              </a:rPr>
              <a:t>-</a:t>
            </a:r>
            <a:r>
              <a:rPr sz="1400" i="1" spc="-55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-t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中缀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04657"/>
            <a:ext cx="4262806" cy="11265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84518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词缀也可能出现在另一个语素的</a:t>
            </a:r>
            <a:r>
              <a:rPr lang="zh-CN" altLang="en-US" sz="1400" b="1" spc="5" dirty="0">
                <a:latin typeface="Arial"/>
                <a:cs typeface="Arial"/>
              </a:rPr>
              <a:t>中间</a:t>
            </a:r>
            <a:endParaRPr lang="en-US" sz="1400" b="1" spc="5" dirty="0">
              <a:latin typeface="Arial"/>
              <a:cs typeface="Arial"/>
            </a:endParaRPr>
          </a:p>
          <a:p>
            <a:pPr marL="12700" marR="84518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这种现象就是</a:t>
            </a:r>
            <a:r>
              <a:rPr lang="zh-CN" altLang="en-US" sz="1400" spc="5" dirty="0">
                <a:solidFill>
                  <a:srgbClr val="C00000"/>
                </a:solidFill>
                <a:latin typeface="Arial"/>
                <a:cs typeface="Arial"/>
              </a:rPr>
              <a:t>添加中缀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infixation</a:t>
            </a:r>
            <a:r>
              <a:rPr lang="zh-CN" altLang="en-US" sz="1400" spc="5" dirty="0">
                <a:latin typeface="Arial"/>
                <a:cs typeface="Arial"/>
              </a:rPr>
              <a:t>），这种词缀就被称为</a:t>
            </a:r>
            <a:r>
              <a:rPr lang="zh-CN" altLang="en-US" sz="1400" spc="5" dirty="0">
                <a:solidFill>
                  <a:srgbClr val="C00000"/>
                </a:solidFill>
                <a:latin typeface="Arial"/>
                <a:cs typeface="Arial"/>
              </a:rPr>
              <a:t>中缀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solidFill>
                  <a:srgbClr val="BC1919"/>
                </a:solidFill>
                <a:latin typeface="Arial"/>
                <a:cs typeface="Arial"/>
              </a:rPr>
              <a:t>infix</a:t>
            </a:r>
            <a:r>
              <a:rPr lang="zh-CN" altLang="en-US" sz="1400" spc="5" dirty="0">
                <a:latin typeface="Arial"/>
                <a:cs typeface="Arial"/>
              </a:rPr>
              <a:t>）</a:t>
            </a:r>
            <a:endParaRPr lang="en-US" altLang="zh-CN" sz="1400" spc="5" dirty="0">
              <a:latin typeface="Arial"/>
              <a:cs typeface="Arial"/>
            </a:endParaRPr>
          </a:p>
          <a:p>
            <a:pPr marL="12700" marR="845185">
              <a:lnSpc>
                <a:spcPct val="100800"/>
              </a:lnSpc>
              <a:spcBef>
                <a:spcPts val="120"/>
              </a:spcBef>
            </a:pPr>
            <a:endParaRPr lang="en-US" sz="1400" spc="10" dirty="0">
              <a:latin typeface="Arial"/>
              <a:cs typeface="Arial"/>
            </a:endParaRPr>
          </a:p>
          <a:p>
            <a:pPr marL="12700" marR="84518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菲律宾语（</a:t>
            </a:r>
            <a:r>
              <a:rPr lang="en-US" altLang="zh-CN" sz="1400" spc="10" dirty="0">
                <a:latin typeface="Arial"/>
                <a:cs typeface="Arial"/>
              </a:rPr>
              <a:t>Tagalog</a:t>
            </a:r>
            <a:r>
              <a:rPr lang="zh-CN" altLang="en-US" sz="1400" spc="10" dirty="0">
                <a:latin typeface="Arial"/>
                <a:cs typeface="Arial"/>
              </a:rPr>
              <a:t>）的中缀：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46372"/>
              </p:ext>
            </p:extLst>
          </p:nvPr>
        </p:nvGraphicFramePr>
        <p:xfrm>
          <a:off x="1013752" y="2080285"/>
          <a:ext cx="2575558" cy="88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542"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zh-CN" altLang="en-US" sz="1200" b="0" i="0" spc="-5" dirty="0">
                          <a:latin typeface="Arial"/>
                          <a:cs typeface="Arial"/>
                        </a:rPr>
                        <a:t>词干</a:t>
                      </a:r>
                      <a:endParaRPr sz="1200" b="0" i="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zh-CN" altLang="en-US" sz="1200" i="0" spc="-5" dirty="0">
                          <a:latin typeface="Arial"/>
                          <a:cs typeface="Arial"/>
                        </a:rPr>
                        <a:t>中缀</a:t>
                      </a:r>
                      <a:endParaRPr sz="1200" i="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8">
                <a:tc>
                  <a:txBody>
                    <a:bodyPr/>
                    <a:lstStyle/>
                    <a:p>
                      <a:pPr marL="158115">
                        <a:lnSpc>
                          <a:spcPts val="14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bili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4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‘buy’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b-</a:t>
                      </a:r>
                      <a:r>
                        <a:rPr sz="1200" spc="-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-ili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‘bought’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5811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basa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‘read’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b-</a:t>
                      </a:r>
                      <a:r>
                        <a:rPr sz="1200" spc="-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-asa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‘read’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05">
                <a:tc>
                  <a:txBody>
                    <a:bodyPr/>
                    <a:lstStyle/>
                    <a:p>
                      <a:pPr marL="158115">
                        <a:lnSpc>
                          <a:spcPts val="13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sulat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‘write’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s-</a:t>
                      </a:r>
                      <a:r>
                        <a:rPr sz="1200" spc="-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-ulat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‘wrote’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7294" y="3138853"/>
            <a:ext cx="23444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英语有中缀吗？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20470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       虚位中缀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77618"/>
            <a:ext cx="320356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英语有</a:t>
            </a:r>
            <a:r>
              <a:rPr lang="ja-JP" altLang="en-US" sz="1400" spc="15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骂语</a:t>
            </a:r>
            <a:r>
              <a:rPr lang="zh-CN" altLang="en-US" sz="1400" spc="15" dirty="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中缀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xpletive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infixation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152" y="1524327"/>
            <a:ext cx="770255" cy="739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together  enough  Kalama</a:t>
            </a:r>
            <a:r>
              <a:rPr sz="1200" spc="-25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oo  absolutely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996" y="1524327"/>
            <a:ext cx="1419860" cy="739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309245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to-</a:t>
            </a:r>
            <a:r>
              <a:rPr sz="1200" spc="-30" dirty="0">
                <a:solidFill>
                  <a:srgbClr val="BC1919"/>
                </a:solidFill>
                <a:latin typeface="Arial"/>
                <a:cs typeface="Arial"/>
              </a:rPr>
              <a:t>b</a:t>
            </a:r>
            <a:r>
              <a:rPr sz="1200" spc="-5" dirty="0">
                <a:solidFill>
                  <a:srgbClr val="BC1919"/>
                </a:solidFill>
                <a:latin typeface="Arial"/>
                <a:cs typeface="Arial"/>
              </a:rPr>
              <a:t>loody</a:t>
            </a:r>
            <a:r>
              <a:rPr sz="1200" spc="-5" dirty="0">
                <a:latin typeface="Arial"/>
                <a:cs typeface="Arial"/>
              </a:rPr>
              <a:t>-gether  e-</a:t>
            </a:r>
            <a:r>
              <a:rPr sz="1200" spc="-5" dirty="0">
                <a:solidFill>
                  <a:srgbClr val="BC1919"/>
                </a:solidFill>
                <a:latin typeface="Arial"/>
                <a:cs typeface="Arial"/>
              </a:rPr>
              <a:t>bloody</a:t>
            </a:r>
            <a:r>
              <a:rPr sz="1200" spc="-5" dirty="0">
                <a:latin typeface="Arial"/>
                <a:cs typeface="Arial"/>
              </a:rPr>
              <a:t>-nough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ts val="139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Kalama-</a:t>
            </a:r>
            <a:r>
              <a:rPr sz="1200" spc="-5" dirty="0">
                <a:solidFill>
                  <a:srgbClr val="BC1919"/>
                </a:solidFill>
                <a:latin typeface="Arial"/>
                <a:cs typeface="Arial"/>
              </a:rPr>
              <a:t>goddam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spc="-25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oo  abso-</a:t>
            </a:r>
            <a:r>
              <a:rPr sz="1200" spc="-5" dirty="0">
                <a:solidFill>
                  <a:srgbClr val="BC1919"/>
                </a:solidFill>
                <a:latin typeface="Arial"/>
                <a:cs typeface="Arial"/>
              </a:rPr>
              <a:t>goddam</a:t>
            </a:r>
            <a:r>
              <a:rPr sz="1200" spc="-5" dirty="0">
                <a:latin typeface="Arial"/>
                <a:cs typeface="Arial"/>
              </a:rPr>
              <a:t>-lutely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9015" y="1521841"/>
            <a:ext cx="2790190" cy="795020"/>
            <a:chOff x="909015" y="1521841"/>
            <a:chExt cx="2790190" cy="795020"/>
          </a:xfrm>
        </p:grpSpPr>
        <p:sp>
          <p:nvSpPr>
            <p:cNvPr id="8" name="object 8"/>
            <p:cNvSpPr/>
            <p:nvPr/>
          </p:nvSpPr>
          <p:spPr>
            <a:xfrm>
              <a:off x="909015" y="1524368"/>
              <a:ext cx="2790190" cy="0"/>
            </a:xfrm>
            <a:custGeom>
              <a:avLst/>
              <a:gdLst/>
              <a:ahLst/>
              <a:cxnLst/>
              <a:rect l="l" t="t" r="r" b="b"/>
              <a:pathLst>
                <a:path w="2790190">
                  <a:moveTo>
                    <a:pt x="0" y="0"/>
                  </a:moveTo>
                  <a:lnTo>
                    <a:pt x="27899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542" y="1524368"/>
              <a:ext cx="0" cy="789940"/>
            </a:xfrm>
            <a:custGeom>
              <a:avLst/>
              <a:gdLst/>
              <a:ahLst/>
              <a:cxnLst/>
              <a:rect l="l" t="t" r="r" b="b"/>
              <a:pathLst>
                <a:path h="789939">
                  <a:moveTo>
                    <a:pt x="0" y="7895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6449" y="1524368"/>
              <a:ext cx="0" cy="789940"/>
            </a:xfrm>
            <a:custGeom>
              <a:avLst/>
              <a:gdLst/>
              <a:ahLst/>
              <a:cxnLst/>
              <a:rect l="l" t="t" r="r" b="b"/>
              <a:pathLst>
                <a:path h="789939">
                  <a:moveTo>
                    <a:pt x="0" y="78952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015" y="2313889"/>
              <a:ext cx="2790190" cy="0"/>
            </a:xfrm>
            <a:custGeom>
              <a:avLst/>
              <a:gdLst/>
              <a:ahLst/>
              <a:cxnLst/>
              <a:rect l="l" t="t" r="r" b="b"/>
              <a:pathLst>
                <a:path w="2790190">
                  <a:moveTo>
                    <a:pt x="0" y="0"/>
                  </a:moveTo>
                  <a:lnTo>
                    <a:pt x="27899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294" y="2664317"/>
            <a:ext cx="3548379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是什么决定了中缀</a:t>
            </a:r>
            <a:r>
              <a:rPr lang="zh-CN" altLang="en-US" sz="1400" spc="20" dirty="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的</a:t>
            </a:r>
            <a:r>
              <a:rPr lang="ja-JP" altLang="en-US" sz="1400" spc="20">
                <a:latin typeface="SimSun" panose="02010600030101010101" pitchFamily="2" charset="-122"/>
                <a:ea typeface="SimSun" panose="02010600030101010101" pitchFamily="2" charset="-122"/>
                <a:cs typeface="Arial"/>
              </a:rPr>
              <a:t>位置</a:t>
            </a:r>
            <a:r>
              <a:rPr lang="zh-CN" altLang="en-US" sz="1400" spc="20" dirty="0">
                <a:latin typeface="Arial"/>
                <a:cs typeface="Arial"/>
              </a:rPr>
              <a:t>？（提示：与音位有关）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再来看看菲律宾语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71268"/>
            <a:ext cx="3863975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中缀</a:t>
            </a:r>
            <a:r>
              <a:rPr lang="en-US" altLang="zh-CN" sz="1400" i="1" spc="10" dirty="0">
                <a:latin typeface="Arial"/>
                <a:cs typeface="Arial"/>
              </a:rPr>
              <a:t>-in-</a:t>
            </a:r>
            <a:r>
              <a:rPr lang="zh-CN" altLang="en-US" sz="1400" spc="15" dirty="0">
                <a:latin typeface="Arial"/>
                <a:cs typeface="Arial"/>
              </a:rPr>
              <a:t>加在词干的第一个辅音之后：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8969" y="2141855"/>
            <a:ext cx="2410460" cy="0"/>
          </a:xfrm>
          <a:custGeom>
            <a:avLst/>
            <a:gdLst/>
            <a:ahLst/>
            <a:cxnLst/>
            <a:rect l="l" t="t" r="r" b="b"/>
            <a:pathLst>
              <a:path w="2410460">
                <a:moveTo>
                  <a:pt x="0" y="0"/>
                </a:moveTo>
                <a:lnTo>
                  <a:pt x="2410053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279" y="1888312"/>
            <a:ext cx="2575560" cy="83805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  <a:tabLst>
                <a:tab pos="1184275" algn="l"/>
              </a:tabLst>
            </a:pPr>
            <a:r>
              <a:rPr lang="zh-CN" altLang="en-US" sz="1200" spc="-5" dirty="0">
                <a:latin typeface="Arial"/>
                <a:cs typeface="Arial"/>
              </a:rPr>
              <a:t>词干</a:t>
            </a:r>
            <a:r>
              <a:rPr sz="1200" i="1" spc="-5" dirty="0">
                <a:latin typeface="Arial"/>
                <a:cs typeface="Arial"/>
              </a:rPr>
              <a:t>	</a:t>
            </a:r>
            <a:r>
              <a:rPr lang="zh-CN" altLang="en-US" sz="1200" spc="-5" dirty="0">
                <a:latin typeface="Arial"/>
                <a:cs typeface="Arial"/>
              </a:rPr>
              <a:t>中缀</a:t>
            </a:r>
            <a:endParaRPr sz="1200" dirty="0">
              <a:latin typeface="Arial"/>
              <a:cs typeface="Arial"/>
            </a:endParaRPr>
          </a:p>
          <a:p>
            <a:pPr marL="158115" marR="151130">
              <a:lnSpc>
                <a:spcPts val="1390"/>
              </a:lnSpc>
              <a:spcBef>
                <a:spcPts val="760"/>
              </a:spcBef>
              <a:tabLst>
                <a:tab pos="642620" algn="l"/>
                <a:tab pos="1184275" algn="l"/>
                <a:tab pos="1884680" algn="l"/>
              </a:tabLst>
            </a:pPr>
            <a:r>
              <a:rPr sz="1200" spc="-5" dirty="0">
                <a:latin typeface="Arial"/>
                <a:cs typeface="Arial"/>
              </a:rPr>
              <a:t>bili	‘</a:t>
            </a:r>
            <a:r>
              <a:rPr sz="1200" spc="-30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uy’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b-</a:t>
            </a:r>
            <a:r>
              <a:rPr sz="1200" spc="-5" dirty="0">
                <a:solidFill>
                  <a:srgbClr val="BC1919"/>
                </a:solidFill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-ili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‘bought’  basa	‘read’	b-</a:t>
            </a:r>
            <a:r>
              <a:rPr sz="1200" spc="-5" dirty="0">
                <a:solidFill>
                  <a:srgbClr val="BC1919"/>
                </a:solidFill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-asa	‘read’  sulat	</a:t>
            </a:r>
            <a:r>
              <a:rPr sz="1200" dirty="0">
                <a:latin typeface="Arial"/>
                <a:cs typeface="Arial"/>
              </a:rPr>
              <a:t>‘write’	</a:t>
            </a:r>
            <a:r>
              <a:rPr sz="1200" spc="-5" dirty="0">
                <a:latin typeface="Arial"/>
                <a:cs typeface="Arial"/>
              </a:rPr>
              <a:t>s-</a:t>
            </a:r>
            <a:r>
              <a:rPr sz="1200" spc="-5" dirty="0">
                <a:solidFill>
                  <a:srgbClr val="BC1919"/>
                </a:solidFill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-ulat	‘wrote’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上周回顾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52244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767344"/>
            <a:ext cx="101003" cy="101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989404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166543"/>
            <a:ext cx="81381" cy="813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4100" y="1460891"/>
            <a:ext cx="3904095" cy="8738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一些常见的音位规则类型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规则排序</a:t>
            </a:r>
            <a:endParaRPr sz="1400" dirty="0">
              <a:latin typeface="Arial"/>
              <a:cs typeface="Arial"/>
            </a:endParaRPr>
          </a:p>
          <a:p>
            <a:pPr marL="368935" marR="2493010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10" dirty="0">
                <a:latin typeface="Arial"/>
                <a:cs typeface="Arial"/>
              </a:rPr>
              <a:t>馈给（</a:t>
            </a:r>
            <a:r>
              <a:rPr lang="en-US" altLang="zh-CN" sz="1200" spc="-10" dirty="0">
                <a:latin typeface="Arial"/>
                <a:cs typeface="Arial"/>
              </a:rPr>
              <a:t>feeding</a:t>
            </a:r>
            <a:r>
              <a:rPr lang="zh-CN" altLang="en-US" sz="1200" spc="-10" dirty="0">
                <a:latin typeface="Arial"/>
                <a:cs typeface="Arial"/>
              </a:rPr>
              <a:t>）</a:t>
            </a:r>
            <a:endParaRPr lang="en-US" altLang="zh-CN" sz="1200" spc="-10" dirty="0">
              <a:latin typeface="Arial"/>
              <a:cs typeface="Arial"/>
            </a:endParaRPr>
          </a:p>
          <a:p>
            <a:pPr marL="368935" marR="2493010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10" dirty="0">
                <a:latin typeface="Arial"/>
                <a:cs typeface="Arial"/>
              </a:rPr>
              <a:t>裁切（</a:t>
            </a:r>
            <a:r>
              <a:rPr lang="en-US" altLang="zh-CN" sz="1200" spc="-10" dirty="0">
                <a:latin typeface="Arial"/>
                <a:cs typeface="Arial"/>
              </a:rPr>
              <a:t>bleeding</a:t>
            </a:r>
            <a:r>
              <a:rPr lang="zh-CN" altLang="en-US" sz="1200" spc="-10" dirty="0">
                <a:latin typeface="Arial"/>
                <a:cs typeface="Arial"/>
              </a:rPr>
              <a:t>）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重叠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27123"/>
            <a:ext cx="3710356" cy="5892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20" dirty="0">
                <a:latin typeface="Arial"/>
                <a:cs typeface="Arial"/>
              </a:rPr>
              <a:t>词语的某部分重复出现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zh-CN" altLang="en-US" sz="1400" spc="15" dirty="0">
                <a:latin typeface="Arial"/>
                <a:cs typeface="Arial"/>
              </a:rPr>
              <a:t>菲律宾语中的重叠（</a:t>
            </a:r>
            <a:r>
              <a:rPr sz="1400" spc="15" dirty="0">
                <a:latin typeface="Arial"/>
                <a:cs typeface="Arial"/>
              </a:rPr>
              <a:t>Reduplication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r>
              <a:rPr sz="1400" spc="15" dirty="0"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3216" y="1587855"/>
          <a:ext cx="3116580" cy="94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742">
                <a:tc>
                  <a:txBody>
                    <a:bodyPr/>
                    <a:lstStyle/>
                    <a:p>
                      <a:pPr marL="16700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verb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stem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future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meaning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16700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sulat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susulat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‘write’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16700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basa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babasa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‘read’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19">
                <a:tc>
                  <a:txBody>
                    <a:bodyPr/>
                    <a:lstStyle/>
                    <a:p>
                      <a:pPr marL="16700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trabaho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tatrabaho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‘work’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7294" y="2778516"/>
            <a:ext cx="335724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重叠经常也受到音位的影响（</a:t>
            </a:r>
            <a:r>
              <a:rPr lang="en-US" altLang="zh-CN" sz="1400" spc="15" dirty="0">
                <a:latin typeface="Arial"/>
                <a:cs typeface="Arial"/>
              </a:rPr>
              <a:t>phonologically conditioned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类转：零形派生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14931"/>
            <a:ext cx="3583304" cy="24048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一个词项未加词缀就转变为另一词类（</a:t>
            </a:r>
            <a:r>
              <a:rPr lang="en-US" altLang="zh-CN" sz="1400" spc="15" dirty="0">
                <a:latin typeface="Arial"/>
                <a:cs typeface="Arial"/>
              </a:rPr>
              <a:t>category of the word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 marR="1354455">
              <a:lnSpc>
                <a:spcPct val="162200"/>
              </a:lnSpc>
            </a:pPr>
            <a:r>
              <a:rPr sz="1400" spc="20" dirty="0">
                <a:latin typeface="Arial"/>
                <a:cs typeface="Arial"/>
              </a:rPr>
              <a:t>He </a:t>
            </a:r>
            <a:r>
              <a:rPr sz="1400" spc="5" dirty="0">
                <a:latin typeface="Arial"/>
                <a:cs typeface="Arial"/>
              </a:rPr>
              <a:t>walked </a:t>
            </a:r>
            <a:r>
              <a:rPr sz="1400" spc="15" dirty="0">
                <a:latin typeface="Arial"/>
                <a:cs typeface="Arial"/>
              </a:rPr>
              <a:t>round the </a:t>
            </a:r>
            <a:r>
              <a:rPr sz="1400" spc="-5" dirty="0">
                <a:latin typeface="Arial"/>
                <a:cs typeface="Arial"/>
              </a:rPr>
              <a:t>car.  </a:t>
            </a:r>
            <a:r>
              <a:rPr sz="1400" spc="20" dirty="0">
                <a:latin typeface="Arial"/>
                <a:cs typeface="Arial"/>
              </a:rPr>
              <a:t>She </a:t>
            </a:r>
            <a:r>
              <a:rPr sz="1400" spc="10" dirty="0">
                <a:latin typeface="Arial"/>
                <a:cs typeface="Arial"/>
              </a:rPr>
              <a:t>was </a:t>
            </a:r>
            <a:r>
              <a:rPr sz="1400" spc="15" dirty="0">
                <a:latin typeface="Arial"/>
                <a:cs typeface="Arial"/>
              </a:rPr>
              <a:t>looking round.  </a:t>
            </a:r>
            <a:r>
              <a:rPr sz="1400" spc="10" dirty="0">
                <a:latin typeface="Arial"/>
                <a:cs typeface="Arial"/>
              </a:rPr>
              <a:t>They </a:t>
            </a:r>
            <a:r>
              <a:rPr sz="1400" spc="15" dirty="0">
                <a:latin typeface="Arial"/>
                <a:cs typeface="Arial"/>
              </a:rPr>
              <a:t>sat </a:t>
            </a:r>
            <a:r>
              <a:rPr sz="1400" spc="10" dirty="0">
                <a:latin typeface="Arial"/>
                <a:cs typeface="Arial"/>
              </a:rPr>
              <a:t>at </a:t>
            </a:r>
            <a:r>
              <a:rPr sz="1400" spc="15" dirty="0">
                <a:latin typeface="Arial"/>
                <a:cs typeface="Arial"/>
              </a:rPr>
              <a:t>the round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table.</a:t>
            </a:r>
          </a:p>
          <a:p>
            <a:pPr marL="12700" marR="48895">
              <a:lnSpc>
                <a:spcPct val="100800"/>
              </a:lnSpc>
              <a:spcBef>
                <a:spcPts val="1030"/>
              </a:spcBef>
            </a:pPr>
            <a:r>
              <a:rPr sz="1400" spc="20" dirty="0">
                <a:latin typeface="Arial"/>
                <a:cs typeface="Arial"/>
              </a:rPr>
              <a:t>As </a:t>
            </a:r>
            <a:r>
              <a:rPr sz="1400" spc="15" dirty="0">
                <a:latin typeface="Arial"/>
                <a:cs typeface="Arial"/>
              </a:rPr>
              <a:t>soon as </a:t>
            </a:r>
            <a:r>
              <a:rPr sz="1400" spc="5" dirty="0">
                <a:latin typeface="Arial"/>
                <a:cs typeface="Arial"/>
              </a:rPr>
              <a:t>I </a:t>
            </a:r>
            <a:r>
              <a:rPr sz="1400" spc="15" dirty="0">
                <a:latin typeface="Arial"/>
                <a:cs typeface="Arial"/>
              </a:rPr>
              <a:t>round the </a:t>
            </a:r>
            <a:r>
              <a:rPr sz="1400" spc="5" dirty="0">
                <a:latin typeface="Arial"/>
                <a:cs typeface="Arial"/>
              </a:rPr>
              <a:t>corner, I </a:t>
            </a:r>
            <a:r>
              <a:rPr sz="1400" spc="10" dirty="0">
                <a:latin typeface="Arial"/>
                <a:cs typeface="Arial"/>
              </a:rPr>
              <a:t>want </a:t>
            </a:r>
            <a:r>
              <a:rPr sz="1400" spc="5" dirty="0">
                <a:latin typeface="Arial"/>
                <a:cs typeface="Arial"/>
              </a:rPr>
              <a:t>you </a:t>
            </a:r>
            <a:r>
              <a:rPr sz="1400" spc="10" dirty="0">
                <a:latin typeface="Arial"/>
                <a:cs typeface="Arial"/>
              </a:rPr>
              <a:t>to  </a:t>
            </a:r>
            <a:r>
              <a:rPr sz="1400" spc="20" dirty="0">
                <a:latin typeface="Arial"/>
                <a:cs typeface="Arial"/>
              </a:rPr>
              <a:t>start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running.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spc="5" dirty="0">
                <a:latin typeface="Arial"/>
                <a:cs typeface="Arial"/>
              </a:rPr>
              <a:t>I always enjoy </a:t>
            </a:r>
            <a:r>
              <a:rPr sz="1400" spc="15" dirty="0">
                <a:latin typeface="Arial"/>
                <a:cs typeface="Arial"/>
              </a:rPr>
              <a:t>theater </a:t>
            </a:r>
            <a:r>
              <a:rPr sz="1400" spc="10" dirty="0">
                <a:latin typeface="Arial"/>
                <a:cs typeface="Arial"/>
              </a:rPr>
              <a:t>in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round.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派生</a:t>
            </a:r>
            <a:r>
              <a:rPr lang="en-US" altLang="zh-CN" dirty="0"/>
              <a:t>vs</a:t>
            </a:r>
            <a:r>
              <a:rPr lang="zh-CN" altLang="en-US" dirty="0"/>
              <a:t>屈折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10333"/>
            <a:ext cx="3881754" cy="21970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0160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词缀也可以被分为</a:t>
            </a:r>
            <a:r>
              <a:rPr lang="zh-CN" altLang="en-US" sz="1400" spc="5" dirty="0">
                <a:solidFill>
                  <a:srgbClr val="C00000"/>
                </a:solidFill>
                <a:latin typeface="Arial"/>
                <a:cs typeface="Arial"/>
              </a:rPr>
              <a:t>派生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derivational</a:t>
            </a:r>
            <a:r>
              <a:rPr lang="zh-CN" altLang="en-US" sz="1400" spc="5" dirty="0">
                <a:latin typeface="Arial"/>
                <a:cs typeface="Arial"/>
              </a:rPr>
              <a:t>）词缀与</a:t>
            </a:r>
            <a:r>
              <a:rPr lang="zh-CN" altLang="en-US" sz="1400" spc="5" dirty="0">
                <a:solidFill>
                  <a:srgbClr val="C00000"/>
                </a:solidFill>
                <a:latin typeface="Arial"/>
                <a:cs typeface="Arial"/>
              </a:rPr>
              <a:t>屈折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inflectional</a:t>
            </a:r>
            <a:r>
              <a:rPr lang="zh-CN" altLang="en-US" sz="1400" spc="5" dirty="0">
                <a:latin typeface="Arial"/>
                <a:cs typeface="Arial"/>
              </a:rPr>
              <a:t>）词缀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派生词缀改变它们所结合的部分的意义和</a:t>
            </a:r>
            <a:r>
              <a:rPr lang="en-US" altLang="zh-CN" sz="1400" spc="10" dirty="0">
                <a:latin typeface="Arial"/>
                <a:cs typeface="Arial"/>
              </a:rPr>
              <a:t>/</a:t>
            </a:r>
            <a:r>
              <a:rPr lang="zh-CN" altLang="en-US" sz="1400" spc="10" dirty="0">
                <a:latin typeface="Arial"/>
                <a:cs typeface="Arial"/>
              </a:rPr>
              <a:t>或语法范畴（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alter 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the meaning and/or 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grammatical </a:t>
            </a:r>
            <a:r>
              <a:rPr lang="en-US" altLang="zh-CN" sz="1400" spc="20" dirty="0">
                <a:solidFill>
                  <a:srgbClr val="BC1919"/>
                </a:solidFill>
                <a:latin typeface="Arial"/>
                <a:cs typeface="Arial"/>
              </a:rPr>
              <a:t>category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</a:p>
          <a:p>
            <a:pPr marL="12700" marR="5080">
              <a:lnSpc>
                <a:spcPct val="100800"/>
              </a:lnSpc>
            </a:pPr>
            <a:endParaRPr lang="zh-CN" altLang="en-US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屈折语素不改变它们所结合的部分的基本范畴或意义（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don’t 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change the basic </a:t>
            </a:r>
            <a:r>
              <a:rPr lang="en-US" altLang="zh-CN" sz="1400" spc="20" dirty="0">
                <a:solidFill>
                  <a:srgbClr val="BC1919"/>
                </a:solidFill>
                <a:latin typeface="Arial"/>
                <a:cs typeface="Arial"/>
              </a:rPr>
              <a:t>category 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or meaning 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of 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the element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派生</a:t>
            </a:r>
            <a:r>
              <a:rPr lang="en-US" altLang="zh-CN" dirty="0"/>
              <a:t>vs</a:t>
            </a:r>
            <a:r>
              <a:rPr lang="zh-CN" altLang="en-US" dirty="0"/>
              <a:t>屈折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18703"/>
            <a:ext cx="27489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20" dirty="0">
                <a:latin typeface="Arial"/>
                <a:cs typeface="Arial"/>
              </a:rPr>
              <a:t>英语词缀的一些例子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3467" y="1444510"/>
            <a:ext cx="2861310" cy="222885"/>
            <a:chOff x="873467" y="1444510"/>
            <a:chExt cx="2861310" cy="222885"/>
          </a:xfrm>
        </p:grpSpPr>
        <p:sp>
          <p:nvSpPr>
            <p:cNvPr id="6" name="object 6"/>
            <p:cNvSpPr/>
            <p:nvPr/>
          </p:nvSpPr>
          <p:spPr>
            <a:xfrm>
              <a:off x="1990356" y="1447050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007" y="1664665"/>
              <a:ext cx="2856230" cy="0"/>
            </a:xfrm>
            <a:custGeom>
              <a:avLst/>
              <a:gdLst/>
              <a:ahLst/>
              <a:cxnLst/>
              <a:rect l="l" t="t" r="r" b="b"/>
              <a:pathLst>
                <a:path w="2856229">
                  <a:moveTo>
                    <a:pt x="0" y="0"/>
                  </a:moveTo>
                  <a:lnTo>
                    <a:pt x="285597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9228" y="1402712"/>
            <a:ext cx="985519" cy="45230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80"/>
              </a:spcBef>
            </a:pPr>
            <a:r>
              <a:rPr lang="zh-CN" altLang="en-US" sz="1400" spc="20" dirty="0">
                <a:latin typeface="Arial"/>
                <a:cs typeface="Arial"/>
              </a:rPr>
              <a:t>派生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  <a:spcBef>
                <a:spcPts val="80"/>
              </a:spcBef>
            </a:pPr>
            <a:r>
              <a:rPr sz="1400" spc="15" dirty="0">
                <a:latin typeface="Arial"/>
                <a:cs typeface="Arial"/>
              </a:rPr>
              <a:t>un-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0356" y="1667205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21508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56104" y="1402712"/>
            <a:ext cx="896619" cy="4641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屈折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10" dirty="0">
                <a:latin typeface="Arial"/>
                <a:cs typeface="Arial"/>
              </a:rPr>
              <a:t>-s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(</a:t>
            </a:r>
            <a:r>
              <a:rPr sz="1150" spc="45" dirty="0">
                <a:latin typeface="Arial"/>
                <a:cs typeface="Arial"/>
              </a:rPr>
              <a:t>PL</a:t>
            </a:r>
            <a:r>
              <a:rPr sz="1400" spc="45" dirty="0">
                <a:latin typeface="Arial"/>
                <a:cs typeface="Arial"/>
              </a:rPr>
              <a:t>.)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2345" y="1404023"/>
            <a:ext cx="3043555" cy="1597025"/>
            <a:chOff x="782345" y="1404023"/>
            <a:chExt cx="3043555" cy="1597025"/>
          </a:xfrm>
        </p:grpSpPr>
        <p:sp>
          <p:nvSpPr>
            <p:cNvPr id="12" name="object 12"/>
            <p:cNvSpPr/>
            <p:nvPr/>
          </p:nvSpPr>
          <p:spPr>
            <a:xfrm>
              <a:off x="1990356" y="1882292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0356" y="2097392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0356" y="2312479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0356" y="2527579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0356" y="2742666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345" y="1406550"/>
              <a:ext cx="3043555" cy="0"/>
            </a:xfrm>
            <a:custGeom>
              <a:avLst/>
              <a:gdLst/>
              <a:ahLst/>
              <a:cxnLst/>
              <a:rect l="l" t="t" r="r" b="b"/>
              <a:pathLst>
                <a:path w="3043554">
                  <a:moveTo>
                    <a:pt x="0" y="0"/>
                  </a:moveTo>
                  <a:lnTo>
                    <a:pt x="30433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4872" y="1406550"/>
              <a:ext cx="0" cy="1591945"/>
            </a:xfrm>
            <a:custGeom>
              <a:avLst/>
              <a:gdLst/>
              <a:ahLst/>
              <a:cxnLst/>
              <a:rect l="l" t="t" r="r" b="b"/>
              <a:pathLst>
                <a:path h="1591945">
                  <a:moveTo>
                    <a:pt x="0" y="159169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3131" y="1406550"/>
              <a:ext cx="0" cy="1591945"/>
            </a:xfrm>
            <a:custGeom>
              <a:avLst/>
              <a:gdLst/>
              <a:ahLst/>
              <a:cxnLst/>
              <a:rect l="l" t="t" r="r" b="b"/>
              <a:pathLst>
                <a:path h="1591945">
                  <a:moveTo>
                    <a:pt x="0" y="159169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2345" y="2998241"/>
              <a:ext cx="3043555" cy="0"/>
            </a:xfrm>
            <a:custGeom>
              <a:avLst/>
              <a:gdLst/>
              <a:ahLst/>
              <a:cxnLst/>
              <a:rect l="l" t="t" r="r" b="b"/>
              <a:pathLst>
                <a:path w="3043554">
                  <a:moveTo>
                    <a:pt x="0" y="0"/>
                  </a:moveTo>
                  <a:lnTo>
                    <a:pt x="30433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39228" y="1837954"/>
            <a:ext cx="491490" cy="1104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re-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10" dirty="0">
                <a:latin typeface="Arial"/>
                <a:cs typeface="Arial"/>
              </a:rPr>
              <a:t>in-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-able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Arial"/>
                <a:cs typeface="Arial"/>
              </a:rPr>
              <a:t>-hood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6104" y="1837954"/>
            <a:ext cx="1612900" cy="1104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-s </a:t>
            </a:r>
            <a:r>
              <a:rPr sz="1400" spc="30" dirty="0">
                <a:latin typeface="Arial"/>
                <a:cs typeface="Arial"/>
              </a:rPr>
              <a:t>(3 </a:t>
            </a:r>
            <a:r>
              <a:rPr sz="1150" spc="45" dirty="0">
                <a:latin typeface="Arial"/>
                <a:cs typeface="Arial"/>
              </a:rPr>
              <a:t>SG</a:t>
            </a:r>
            <a:r>
              <a:rPr sz="1400" spc="45" dirty="0">
                <a:latin typeface="Arial"/>
                <a:cs typeface="Arial"/>
              </a:rPr>
              <a:t>.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150" spc="55" dirty="0">
                <a:latin typeface="Arial"/>
                <a:cs typeface="Arial"/>
              </a:rPr>
              <a:t>PRESENT</a:t>
            </a:r>
            <a:r>
              <a:rPr sz="1400" spc="5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-ed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0" dirty="0">
                <a:latin typeface="Arial"/>
                <a:cs typeface="Arial"/>
              </a:rPr>
              <a:t>-er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(comparative)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0" dirty="0">
                <a:latin typeface="Arial"/>
                <a:cs typeface="Arial"/>
              </a:rPr>
              <a:t>-est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. .</a:t>
            </a:r>
            <a:r>
              <a:rPr sz="1400" spc="-3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Structure of Affixation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72390"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词缀有其结构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48281"/>
            <a:ext cx="368871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要想认识词缀结构的规律，我们先再看看英语英语中的</a:t>
            </a: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派生</a:t>
            </a:r>
            <a:r>
              <a:rPr lang="zh-CN" altLang="en-US" sz="1400" spc="10" dirty="0">
                <a:latin typeface="Arial"/>
                <a:cs typeface="Arial"/>
              </a:rPr>
              <a:t>词缀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976" y="1416431"/>
            <a:ext cx="2036445" cy="7264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67005" marR="159385">
              <a:lnSpc>
                <a:spcPct val="100800"/>
              </a:lnSpc>
              <a:spcBef>
                <a:spcPts val="90"/>
              </a:spcBef>
              <a:tabLst>
                <a:tab pos="1154430" algn="l"/>
              </a:tabLst>
            </a:pPr>
            <a:r>
              <a:rPr sz="1400" i="1" spc="15" dirty="0">
                <a:latin typeface="Arial"/>
                <a:cs typeface="Arial"/>
              </a:rPr>
              <a:t>hap</a:t>
            </a:r>
            <a:r>
              <a:rPr sz="1400" i="1" spc="-30" dirty="0">
                <a:latin typeface="Arial"/>
                <a:cs typeface="Arial"/>
              </a:rPr>
              <a:t>p</a:t>
            </a:r>
            <a:r>
              <a:rPr sz="1400" i="1" spc="15" dirty="0">
                <a:latin typeface="Arial"/>
                <a:cs typeface="Arial"/>
              </a:rPr>
              <a:t>y</a:t>
            </a:r>
            <a:r>
              <a:rPr sz="1400" i="1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adjecti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spc="10" dirty="0">
                <a:latin typeface="Arial"/>
                <a:cs typeface="Arial"/>
              </a:rPr>
              <a:t>e  </a:t>
            </a:r>
            <a:r>
              <a:rPr sz="1400" i="1" spc="15" dirty="0">
                <a:latin typeface="Arial"/>
                <a:cs typeface="Arial"/>
              </a:rPr>
              <a:t>happiness	</a:t>
            </a:r>
            <a:r>
              <a:rPr sz="1400" spc="15" dirty="0">
                <a:latin typeface="Arial"/>
                <a:cs typeface="Arial"/>
              </a:rPr>
              <a:t>noun  </a:t>
            </a:r>
            <a:r>
              <a:rPr sz="1400" i="1" spc="15" dirty="0">
                <a:latin typeface="Arial"/>
                <a:cs typeface="Arial"/>
              </a:rPr>
              <a:t>unhap</a:t>
            </a:r>
            <a:r>
              <a:rPr sz="1400" i="1" spc="-30" dirty="0">
                <a:latin typeface="Arial"/>
                <a:cs typeface="Arial"/>
              </a:rPr>
              <a:t>p</a:t>
            </a:r>
            <a:r>
              <a:rPr sz="1400" i="1" spc="15" dirty="0">
                <a:latin typeface="Arial"/>
                <a:cs typeface="Arial"/>
              </a:rPr>
              <a:t>y</a:t>
            </a:r>
            <a:r>
              <a:rPr sz="1400" i="1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adjecti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spc="15" dirty="0">
                <a:latin typeface="Arial"/>
                <a:cs typeface="Arial"/>
              </a:rPr>
              <a:t>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277286"/>
            <a:ext cx="3636010" cy="9345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可见，</a:t>
            </a:r>
            <a:r>
              <a:rPr lang="en-US" altLang="zh-CN" sz="1400" spc="10" dirty="0">
                <a:latin typeface="Arial"/>
                <a:cs typeface="Arial"/>
              </a:rPr>
              <a:t>-ness</a:t>
            </a:r>
            <a:r>
              <a:rPr lang="zh-CN" altLang="en-US" sz="1400" spc="10" dirty="0">
                <a:latin typeface="Arial"/>
                <a:cs typeface="Arial"/>
              </a:rPr>
              <a:t>是一个使形容词派生为名词的词缀（</a:t>
            </a:r>
            <a:r>
              <a:rPr lang="en-US" altLang="zh-CN" sz="1400" spc="10" dirty="0">
                <a:latin typeface="Arial"/>
                <a:cs typeface="Arial"/>
              </a:rPr>
              <a:t>deadjectival nominalizer</a:t>
            </a:r>
            <a:r>
              <a:rPr lang="zh-CN" altLang="en-US" sz="1400" spc="10" dirty="0">
                <a:latin typeface="Arial"/>
                <a:cs typeface="Arial"/>
              </a:rPr>
              <a:t>），亦即它把形容词转变为名词</a:t>
            </a:r>
            <a:endParaRPr sz="1400" dirty="0">
              <a:latin typeface="Arial"/>
              <a:cs typeface="Arial"/>
            </a:endParaRPr>
          </a:p>
          <a:p>
            <a:pPr marL="12700" marR="292735">
              <a:lnSpc>
                <a:spcPct val="100800"/>
              </a:lnSpc>
              <a:spcBef>
                <a:spcPts val="505"/>
              </a:spcBef>
            </a:pPr>
            <a:r>
              <a:rPr lang="en-US" sz="1400" spc="15" dirty="0">
                <a:latin typeface="Arial"/>
                <a:cs typeface="Arial"/>
              </a:rPr>
              <a:t>un-</a:t>
            </a:r>
            <a:r>
              <a:rPr lang="zh-CN" altLang="en-US" sz="1400" spc="15" dirty="0">
                <a:latin typeface="Arial"/>
                <a:cs typeface="Arial"/>
              </a:rPr>
              <a:t>与形容词结合，构成反义的新的形容词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Structure of Affixation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19062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2860" rIns="0" bIns="0" rtlCol="0">
            <a:spAutoFit/>
          </a:bodyPr>
          <a:lstStyle/>
          <a:p>
            <a:pPr marL="1769110" marR="398145" indent="-1363980">
              <a:lnSpc>
                <a:spcPct val="101200"/>
              </a:lnSpc>
              <a:spcBef>
                <a:spcPts val="180"/>
              </a:spcBef>
            </a:pPr>
            <a:r>
              <a:rPr lang="zh-CN" altLang="en-US" spc="-45" dirty="0"/>
              <a:t>         表征词缀结构的树状图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381033"/>
            <a:ext cx="32766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我们可以用树状图表征词缀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424" y="1976930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76372" y="2246482"/>
            <a:ext cx="625475" cy="160655"/>
            <a:chOff x="1076372" y="2246482"/>
            <a:chExt cx="625475" cy="160655"/>
          </a:xfrm>
        </p:grpSpPr>
        <p:sp>
          <p:nvSpPr>
            <p:cNvPr id="7" name="object 7"/>
            <p:cNvSpPr/>
            <p:nvPr/>
          </p:nvSpPr>
          <p:spPr>
            <a:xfrm>
              <a:off x="1078903" y="2249013"/>
              <a:ext cx="310515" cy="155575"/>
            </a:xfrm>
            <a:custGeom>
              <a:avLst/>
              <a:gdLst/>
              <a:ahLst/>
              <a:cxnLst/>
              <a:rect l="l" t="t" r="r" b="b"/>
              <a:pathLst>
                <a:path w="310515" h="155575">
                  <a:moveTo>
                    <a:pt x="0" y="154995"/>
                  </a:moveTo>
                  <a:lnTo>
                    <a:pt x="30999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8888" y="2249013"/>
              <a:ext cx="310515" cy="155575"/>
            </a:xfrm>
            <a:custGeom>
              <a:avLst/>
              <a:gdLst/>
              <a:ahLst/>
              <a:cxnLst/>
              <a:rect l="l" t="t" r="r" b="b"/>
              <a:pathLst>
                <a:path w="310514" h="155575">
                  <a:moveTo>
                    <a:pt x="309990" y="154995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0788" y="2359670"/>
            <a:ext cx="111379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135"/>
              </a:spcBef>
              <a:tabLst>
                <a:tab pos="641985" algn="l"/>
              </a:tabLst>
            </a:pPr>
            <a:r>
              <a:rPr sz="1400" spc="20" dirty="0">
                <a:latin typeface="Arial"/>
                <a:cs typeface="Arial"/>
              </a:rPr>
              <a:t>A	</a:t>
            </a:r>
            <a:r>
              <a:rPr sz="1400" spc="15" dirty="0">
                <a:latin typeface="Arial"/>
                <a:cs typeface="Arial"/>
              </a:rPr>
              <a:t>Af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641985" algn="l"/>
              </a:tabLst>
            </a:pPr>
            <a:r>
              <a:rPr sz="1400" spc="5" dirty="0">
                <a:latin typeface="Arial"/>
                <a:cs typeface="Arial"/>
              </a:rPr>
              <a:t>happy	</a:t>
            </a:r>
            <a:r>
              <a:rPr sz="1400" spc="15" dirty="0">
                <a:latin typeface="Arial"/>
                <a:cs typeface="Arial"/>
              </a:rPr>
              <a:t>-ness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7711" y="1976930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24198" y="2252175"/>
            <a:ext cx="534035" cy="137795"/>
            <a:chOff x="2524198" y="2252175"/>
            <a:chExt cx="534035" cy="137795"/>
          </a:xfrm>
        </p:grpSpPr>
        <p:sp>
          <p:nvSpPr>
            <p:cNvPr id="12" name="object 12"/>
            <p:cNvSpPr/>
            <p:nvPr/>
          </p:nvSpPr>
          <p:spPr>
            <a:xfrm>
              <a:off x="2526728" y="2254706"/>
              <a:ext cx="264795" cy="132715"/>
            </a:xfrm>
            <a:custGeom>
              <a:avLst/>
              <a:gdLst/>
              <a:ahLst/>
              <a:cxnLst/>
              <a:rect l="l" t="t" r="r" b="b"/>
              <a:pathLst>
                <a:path w="264794" h="132714">
                  <a:moveTo>
                    <a:pt x="0" y="132220"/>
                  </a:moveTo>
                  <a:lnTo>
                    <a:pt x="26444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1178" y="2254706"/>
              <a:ext cx="264795" cy="132715"/>
            </a:xfrm>
            <a:custGeom>
              <a:avLst/>
              <a:gdLst/>
              <a:ahLst/>
              <a:cxnLst/>
              <a:rect l="l" t="t" r="r" b="b"/>
              <a:pathLst>
                <a:path w="264794" h="132714">
                  <a:moveTo>
                    <a:pt x="264441" y="13222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82392" y="2342588"/>
            <a:ext cx="931544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  <a:tabLst>
                <a:tab pos="612140" algn="l"/>
              </a:tabLst>
            </a:pPr>
            <a:r>
              <a:rPr sz="1400" spc="15" dirty="0">
                <a:latin typeface="Arial"/>
                <a:cs typeface="Arial"/>
              </a:rPr>
              <a:t>Af	</a:t>
            </a:r>
            <a:r>
              <a:rPr sz="1400" spc="2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27355" algn="l"/>
              </a:tabLst>
            </a:pPr>
            <a:r>
              <a:rPr sz="1400" spc="15" dirty="0">
                <a:latin typeface="Arial"/>
                <a:cs typeface="Arial"/>
              </a:rPr>
              <a:t>un-	hap</a:t>
            </a:r>
            <a:r>
              <a:rPr sz="1400" spc="-30" dirty="0">
                <a:latin typeface="Arial"/>
                <a:cs typeface="Arial"/>
              </a:rPr>
              <a:t>p</a:t>
            </a:r>
            <a:r>
              <a:rPr sz="1400" spc="1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Structure of Affixation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22375">
              <a:lnSpc>
                <a:spcPct val="100000"/>
              </a:lnSpc>
              <a:spcBef>
                <a:spcPts val="210"/>
              </a:spcBef>
            </a:pPr>
            <a:r>
              <a:rPr lang="zh-CN" altLang="en-US" spc="-45" dirty="0"/>
              <a:t>       词缀树状图</a:t>
            </a:r>
            <a:endParaRPr spc="5" dirty="0"/>
          </a:p>
        </p:txBody>
      </p:sp>
      <p:grpSp>
        <p:nvGrpSpPr>
          <p:cNvPr id="4" name="object 4"/>
          <p:cNvGrpSpPr/>
          <p:nvPr/>
        </p:nvGrpSpPr>
        <p:grpSpPr>
          <a:xfrm>
            <a:off x="1253664" y="1575308"/>
            <a:ext cx="1245235" cy="315595"/>
            <a:chOff x="1253664" y="1575308"/>
            <a:chExt cx="1245235" cy="315595"/>
          </a:xfrm>
        </p:grpSpPr>
        <p:sp>
          <p:nvSpPr>
            <p:cNvPr id="5" name="object 5"/>
            <p:cNvSpPr/>
            <p:nvPr/>
          </p:nvSpPr>
          <p:spPr>
            <a:xfrm>
              <a:off x="1256195" y="1577838"/>
              <a:ext cx="620395" cy="310515"/>
            </a:xfrm>
            <a:custGeom>
              <a:avLst/>
              <a:gdLst/>
              <a:ahLst/>
              <a:cxnLst/>
              <a:rect l="l" t="t" r="r" b="b"/>
              <a:pathLst>
                <a:path w="620394" h="310514">
                  <a:moveTo>
                    <a:pt x="0" y="309990"/>
                  </a:moveTo>
                  <a:lnTo>
                    <a:pt x="61998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6171" y="1577838"/>
              <a:ext cx="0" cy="310515"/>
            </a:xfrm>
            <a:custGeom>
              <a:avLst/>
              <a:gdLst/>
              <a:ahLst/>
              <a:cxnLst/>
              <a:rect l="l" t="t" r="r" b="b"/>
              <a:pathLst>
                <a:path h="310514">
                  <a:moveTo>
                    <a:pt x="0" y="30999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6177" y="1577838"/>
              <a:ext cx="620395" cy="310515"/>
            </a:xfrm>
            <a:custGeom>
              <a:avLst/>
              <a:gdLst/>
              <a:ahLst/>
              <a:cxnLst/>
              <a:rect l="l" t="t" r="r" b="b"/>
              <a:pathLst>
                <a:path w="620394" h="310514">
                  <a:moveTo>
                    <a:pt x="619981" y="30999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887295"/>
            <a:ext cx="3357245" cy="230569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“</a:t>
            </a:r>
            <a:r>
              <a:rPr lang="en-US" sz="1400" spc="15" dirty="0">
                <a:latin typeface="Arial"/>
                <a:cs typeface="Arial"/>
              </a:rPr>
              <a:t>u</a:t>
            </a:r>
            <a:r>
              <a:rPr lang="en-US" altLang="zh-CN" sz="1400" spc="15" dirty="0">
                <a:latin typeface="Arial"/>
                <a:cs typeface="Arial"/>
              </a:rPr>
              <a:t>n</a:t>
            </a:r>
            <a:r>
              <a:rPr sz="1400" spc="15" dirty="0">
                <a:latin typeface="Arial"/>
                <a:cs typeface="Arial"/>
              </a:rPr>
              <a:t>happiness</a:t>
            </a:r>
            <a:r>
              <a:rPr lang="zh-CN" altLang="en-US" sz="1400" spc="15" dirty="0">
                <a:latin typeface="Arial"/>
                <a:cs typeface="Arial"/>
              </a:rPr>
              <a:t>”是否具有</a:t>
            </a:r>
            <a:r>
              <a:rPr lang="zh-CN" altLang="en-US" sz="1400" dirty="0">
                <a:latin typeface="Arial"/>
                <a:cs typeface="Arial"/>
              </a:rPr>
              <a:t>平铺结构（</a:t>
            </a:r>
            <a:r>
              <a:rPr lang="en-US" altLang="zh-CN" sz="1400" dirty="0">
                <a:latin typeface="Arial"/>
                <a:cs typeface="Arial"/>
              </a:rPr>
              <a:t>flat structure</a:t>
            </a:r>
            <a:r>
              <a:rPr lang="zh-CN" altLang="en-US" sz="1400" dirty="0">
                <a:latin typeface="Arial"/>
                <a:cs typeface="Arial"/>
              </a:rPr>
              <a:t>）？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dirty="0">
                <a:latin typeface="Arial"/>
                <a:cs typeface="Arial"/>
              </a:rPr>
              <a:t>	           N</a:t>
            </a:r>
            <a:endParaRPr lang="en-US" sz="1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endParaRPr sz="2200" dirty="0">
              <a:latin typeface="Arial"/>
              <a:cs typeface="Arial"/>
            </a:endParaRPr>
          </a:p>
          <a:p>
            <a:pPr marL="777240" marR="977265" indent="45085">
              <a:lnSpc>
                <a:spcPct val="100800"/>
              </a:lnSpc>
              <a:tabLst>
                <a:tab pos="1283335" algn="l"/>
                <a:tab pos="1467485" algn="l"/>
                <a:tab pos="1925955" algn="l"/>
                <a:tab pos="2062480" algn="l"/>
              </a:tabLst>
            </a:pPr>
            <a:r>
              <a:rPr sz="1400" spc="15" dirty="0">
                <a:latin typeface="Arial"/>
                <a:cs typeface="Arial"/>
              </a:rPr>
              <a:t>Af		</a:t>
            </a:r>
            <a:r>
              <a:rPr sz="1400" spc="20" dirty="0">
                <a:latin typeface="Arial"/>
                <a:cs typeface="Arial"/>
              </a:rPr>
              <a:t>A		</a:t>
            </a:r>
            <a:r>
              <a:rPr sz="1400" spc="15" dirty="0">
                <a:latin typeface="Arial"/>
                <a:cs typeface="Arial"/>
              </a:rPr>
              <a:t>Af  un-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5" dirty="0">
                <a:latin typeface="Arial"/>
                <a:cs typeface="Arial"/>
              </a:rPr>
              <a:t>hap</a:t>
            </a:r>
            <a:r>
              <a:rPr sz="1400" spc="-30" dirty="0">
                <a:latin typeface="Arial"/>
                <a:cs typeface="Arial"/>
              </a:rPr>
              <a:t>p</a:t>
            </a:r>
            <a:r>
              <a:rPr sz="1400" spc="1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5" dirty="0">
                <a:latin typeface="Arial"/>
                <a:cs typeface="Arial"/>
              </a:rPr>
              <a:t>-ness</a:t>
            </a:r>
            <a:endParaRPr sz="1400" dirty="0">
              <a:latin typeface="Arial"/>
              <a:cs typeface="Arial"/>
            </a:endParaRPr>
          </a:p>
          <a:p>
            <a:pPr marL="12700" marR="5080" algn="just">
              <a:lnSpc>
                <a:spcPct val="100800"/>
              </a:lnSpc>
              <a:spcBef>
                <a:spcPts val="1570"/>
              </a:spcBef>
            </a:pPr>
            <a:r>
              <a:rPr lang="zh-CN" altLang="en-US" sz="1400" spc="15" dirty="0">
                <a:latin typeface="Arial"/>
                <a:cs typeface="Arial"/>
              </a:rPr>
              <a:t>答案是不，因为这两个词缀都只能与属于特定范畴的词项结合，该结构必须是分层的（</a:t>
            </a:r>
            <a:r>
              <a:rPr lang="en-US" altLang="zh-CN" sz="1400" spc="15" dirty="0">
                <a:latin typeface="Arial"/>
                <a:cs typeface="Arial"/>
              </a:rPr>
              <a:t>hierarchical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Structure of Affixation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结构</a:t>
            </a:r>
            <a:r>
              <a:rPr lang="en-US" altLang="zh-CN" spc="10" dirty="0"/>
              <a:t>1</a:t>
            </a:r>
            <a:r>
              <a:rPr lang="zh-CN" altLang="en-US" spc="10" dirty="0"/>
              <a:t>还是结构</a:t>
            </a:r>
            <a:r>
              <a:rPr lang="en-US" altLang="zh-CN" spc="10" dirty="0"/>
              <a:t>2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810590" y="1044919"/>
            <a:ext cx="9194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结构</a:t>
            </a:r>
            <a:r>
              <a:rPr sz="1400" spc="1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654" y="1259278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9383" y="1528824"/>
            <a:ext cx="889635" cy="226695"/>
            <a:chOff x="879383" y="1528824"/>
            <a:chExt cx="889635" cy="226695"/>
          </a:xfrm>
        </p:grpSpPr>
        <p:sp>
          <p:nvSpPr>
            <p:cNvPr id="7" name="object 7"/>
            <p:cNvSpPr/>
            <p:nvPr/>
          </p:nvSpPr>
          <p:spPr>
            <a:xfrm>
              <a:off x="881913" y="1531354"/>
              <a:ext cx="442595" cy="221615"/>
            </a:xfrm>
            <a:custGeom>
              <a:avLst/>
              <a:gdLst/>
              <a:ahLst/>
              <a:cxnLst/>
              <a:rect l="l" t="t" r="r" b="b"/>
              <a:pathLst>
                <a:path w="442594" h="221614">
                  <a:moveTo>
                    <a:pt x="0" y="221105"/>
                  </a:moveTo>
                  <a:lnTo>
                    <a:pt x="44221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4129" y="1531354"/>
              <a:ext cx="442595" cy="221615"/>
            </a:xfrm>
            <a:custGeom>
              <a:avLst/>
              <a:gdLst/>
              <a:ahLst/>
              <a:cxnLst/>
              <a:rect l="l" t="t" r="r" b="b"/>
              <a:pathLst>
                <a:path w="442594" h="221614">
                  <a:moveTo>
                    <a:pt x="442211" y="221105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8443" y="1708122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4943" y="1983367"/>
            <a:ext cx="534035" cy="137795"/>
            <a:chOff x="614943" y="1983367"/>
            <a:chExt cx="534035" cy="137795"/>
          </a:xfrm>
        </p:grpSpPr>
        <p:sp>
          <p:nvSpPr>
            <p:cNvPr id="11" name="object 11"/>
            <p:cNvSpPr/>
            <p:nvPr/>
          </p:nvSpPr>
          <p:spPr>
            <a:xfrm>
              <a:off x="617474" y="1985898"/>
              <a:ext cx="264795" cy="132715"/>
            </a:xfrm>
            <a:custGeom>
              <a:avLst/>
              <a:gdLst/>
              <a:ahLst/>
              <a:cxnLst/>
              <a:rect l="l" t="t" r="r" b="b"/>
              <a:pathLst>
                <a:path w="264794" h="132714">
                  <a:moveTo>
                    <a:pt x="0" y="132220"/>
                  </a:moveTo>
                  <a:lnTo>
                    <a:pt x="26444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1911" y="1985898"/>
              <a:ext cx="264795" cy="132715"/>
            </a:xfrm>
            <a:custGeom>
              <a:avLst/>
              <a:gdLst/>
              <a:ahLst/>
              <a:cxnLst/>
              <a:rect l="l" t="t" r="r" b="b"/>
              <a:pathLst>
                <a:path w="264794" h="132714">
                  <a:moveTo>
                    <a:pt x="264441" y="13222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3138" y="2073780"/>
            <a:ext cx="931544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  <a:tabLst>
                <a:tab pos="612140" algn="l"/>
              </a:tabLst>
            </a:pPr>
            <a:r>
              <a:rPr sz="1400" spc="15" dirty="0">
                <a:latin typeface="Arial"/>
                <a:cs typeface="Arial"/>
              </a:rPr>
              <a:t>Af	</a:t>
            </a:r>
            <a:r>
              <a:rPr sz="1400" spc="2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27355" algn="l"/>
              </a:tabLst>
            </a:pPr>
            <a:r>
              <a:rPr sz="1400" spc="15" dirty="0">
                <a:latin typeface="Arial"/>
                <a:cs typeface="Arial"/>
              </a:rPr>
              <a:t>un-	hap</a:t>
            </a:r>
            <a:r>
              <a:rPr sz="1400" spc="-30" dirty="0">
                <a:latin typeface="Arial"/>
                <a:cs typeface="Arial"/>
              </a:rPr>
              <a:t>p</a:t>
            </a:r>
            <a:r>
              <a:rPr sz="1400" spc="1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0896" y="1708122"/>
            <a:ext cx="47117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Af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-ness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4567" y="1044178"/>
            <a:ext cx="91948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结构</a:t>
            </a:r>
            <a:r>
              <a:rPr sz="1400" spc="15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  <a:p>
            <a:pPr marR="156210" algn="r">
              <a:lnSpc>
                <a:spcPct val="100000"/>
              </a:lnSpc>
              <a:spcBef>
                <a:spcPts val="10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22204" y="1528819"/>
            <a:ext cx="844550" cy="215265"/>
            <a:chOff x="2622204" y="1528819"/>
            <a:chExt cx="844550" cy="215265"/>
          </a:xfrm>
        </p:grpSpPr>
        <p:sp>
          <p:nvSpPr>
            <p:cNvPr id="17" name="object 17"/>
            <p:cNvSpPr/>
            <p:nvPr/>
          </p:nvSpPr>
          <p:spPr>
            <a:xfrm>
              <a:off x="2624734" y="1531349"/>
              <a:ext cx="419734" cy="210185"/>
            </a:xfrm>
            <a:custGeom>
              <a:avLst/>
              <a:gdLst/>
              <a:ahLst/>
              <a:cxnLst/>
              <a:rect l="l" t="t" r="r" b="b"/>
              <a:pathLst>
                <a:path w="419735" h="210185">
                  <a:moveTo>
                    <a:pt x="0" y="209718"/>
                  </a:moveTo>
                  <a:lnTo>
                    <a:pt x="41943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4170" y="1531349"/>
              <a:ext cx="419734" cy="210185"/>
            </a:xfrm>
            <a:custGeom>
              <a:avLst/>
              <a:gdLst/>
              <a:ahLst/>
              <a:cxnLst/>
              <a:rect l="l" t="t" r="r" b="b"/>
              <a:pathLst>
                <a:path w="419735" h="210185">
                  <a:moveTo>
                    <a:pt x="419437" y="20971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80398" y="1696742"/>
            <a:ext cx="288925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5085">
              <a:lnSpc>
                <a:spcPct val="1008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Af  un-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5134" y="1696742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51082" y="1966282"/>
            <a:ext cx="625475" cy="160655"/>
            <a:chOff x="3151082" y="1966282"/>
            <a:chExt cx="625475" cy="160655"/>
          </a:xfrm>
        </p:grpSpPr>
        <p:sp>
          <p:nvSpPr>
            <p:cNvPr id="22" name="object 22"/>
            <p:cNvSpPr/>
            <p:nvPr/>
          </p:nvSpPr>
          <p:spPr>
            <a:xfrm>
              <a:off x="3153613" y="1968813"/>
              <a:ext cx="310515" cy="155575"/>
            </a:xfrm>
            <a:custGeom>
              <a:avLst/>
              <a:gdLst/>
              <a:ahLst/>
              <a:cxnLst/>
              <a:rect l="l" t="t" r="r" b="b"/>
              <a:pathLst>
                <a:path w="310514" h="155575">
                  <a:moveTo>
                    <a:pt x="0" y="154995"/>
                  </a:moveTo>
                  <a:lnTo>
                    <a:pt x="30999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3611" y="1968813"/>
              <a:ext cx="310515" cy="155575"/>
            </a:xfrm>
            <a:custGeom>
              <a:avLst/>
              <a:gdLst/>
              <a:ahLst/>
              <a:cxnLst/>
              <a:rect l="l" t="t" r="r" b="b"/>
              <a:pathLst>
                <a:path w="310514" h="155575">
                  <a:moveTo>
                    <a:pt x="309990" y="154995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95498" y="2079482"/>
            <a:ext cx="111379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135"/>
              </a:spcBef>
              <a:tabLst>
                <a:tab pos="641985" algn="l"/>
              </a:tabLst>
            </a:pPr>
            <a:r>
              <a:rPr sz="1400" spc="20" dirty="0">
                <a:latin typeface="Arial"/>
                <a:cs typeface="Arial"/>
              </a:rPr>
              <a:t>A	</a:t>
            </a:r>
            <a:r>
              <a:rPr sz="1400" spc="15" dirty="0">
                <a:latin typeface="Arial"/>
                <a:cs typeface="Arial"/>
              </a:rPr>
              <a:t>Af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641985" algn="l"/>
              </a:tabLst>
            </a:pPr>
            <a:r>
              <a:rPr sz="1400" spc="5" dirty="0">
                <a:latin typeface="Arial"/>
                <a:cs typeface="Arial"/>
              </a:rPr>
              <a:t>happy	</a:t>
            </a:r>
            <a:r>
              <a:rPr sz="1400" spc="15" dirty="0">
                <a:latin typeface="Arial"/>
                <a:cs typeface="Arial"/>
              </a:rPr>
              <a:t>-ness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2644416"/>
            <a:ext cx="3197860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结构</a:t>
            </a:r>
            <a:r>
              <a:rPr lang="en-US" altLang="zh-CN" sz="1400" spc="15" dirty="0">
                <a:latin typeface="Arial"/>
                <a:cs typeface="Arial"/>
              </a:rPr>
              <a:t>1</a:t>
            </a:r>
            <a:r>
              <a:rPr lang="zh-CN" altLang="en-US" sz="1400" spc="15" dirty="0">
                <a:latin typeface="Arial"/>
                <a:cs typeface="Arial"/>
              </a:rPr>
              <a:t>是正确的，因为</a:t>
            </a:r>
            <a:r>
              <a:rPr lang="en-US" altLang="zh-CN" sz="1400" spc="15" dirty="0">
                <a:latin typeface="Arial"/>
                <a:cs typeface="Arial"/>
              </a:rPr>
              <a:t>un-</a:t>
            </a:r>
            <a:r>
              <a:rPr lang="zh-CN" altLang="en-US" sz="1400" spc="15" dirty="0">
                <a:latin typeface="Arial"/>
                <a:cs typeface="Arial"/>
              </a:rPr>
              <a:t>只附加于形容词或动词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Structure of Affixation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/>
              <a:t>                 派生词缀与屈折词缀的结构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28583"/>
            <a:ext cx="3775075" cy="9562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在添加屈折词缀之前首先添加派生词缀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"/>
              <a:cs typeface="Arial"/>
            </a:endParaRPr>
          </a:p>
          <a:p>
            <a:pPr marR="541020" algn="ctr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V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0156" y="1872969"/>
            <a:ext cx="660400" cy="168910"/>
            <a:chOff x="1630156" y="1872969"/>
            <a:chExt cx="660400" cy="168910"/>
          </a:xfrm>
        </p:grpSpPr>
        <p:sp>
          <p:nvSpPr>
            <p:cNvPr id="6" name="object 6"/>
            <p:cNvSpPr/>
            <p:nvPr/>
          </p:nvSpPr>
          <p:spPr>
            <a:xfrm>
              <a:off x="1632686" y="1875499"/>
              <a:ext cx="327660" cy="163830"/>
            </a:xfrm>
            <a:custGeom>
              <a:avLst/>
              <a:gdLst/>
              <a:ahLst/>
              <a:cxnLst/>
              <a:rect l="l" t="t" r="r" b="b"/>
              <a:pathLst>
                <a:path w="327660" h="163830">
                  <a:moveTo>
                    <a:pt x="0" y="163828"/>
                  </a:moveTo>
                  <a:lnTo>
                    <a:pt x="32765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0337" y="1875499"/>
              <a:ext cx="327660" cy="163830"/>
            </a:xfrm>
            <a:custGeom>
              <a:avLst/>
              <a:gdLst/>
              <a:ahLst/>
              <a:cxnLst/>
              <a:rect l="l" t="t" r="r" b="b"/>
              <a:pathLst>
                <a:path w="327660" h="163830">
                  <a:moveTo>
                    <a:pt x="327656" y="16382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08350" y="2291551"/>
            <a:ext cx="448945" cy="116205"/>
            <a:chOff x="1408350" y="2291551"/>
            <a:chExt cx="448945" cy="116205"/>
          </a:xfrm>
        </p:grpSpPr>
        <p:sp>
          <p:nvSpPr>
            <p:cNvPr id="9" name="object 9"/>
            <p:cNvSpPr/>
            <p:nvPr/>
          </p:nvSpPr>
          <p:spPr>
            <a:xfrm>
              <a:off x="1410881" y="2294082"/>
              <a:ext cx="222250" cy="111125"/>
            </a:xfrm>
            <a:custGeom>
              <a:avLst/>
              <a:gdLst/>
              <a:ahLst/>
              <a:cxnLst/>
              <a:rect l="l" t="t" r="r" b="b"/>
              <a:pathLst>
                <a:path w="222250" h="111125">
                  <a:moveTo>
                    <a:pt x="0" y="110904"/>
                  </a:moveTo>
                  <a:lnTo>
                    <a:pt x="22180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2684" y="2294082"/>
              <a:ext cx="222250" cy="111125"/>
            </a:xfrm>
            <a:custGeom>
              <a:avLst/>
              <a:gdLst/>
              <a:ahLst/>
              <a:cxnLst/>
              <a:rect l="l" t="t" r="r" b="b"/>
              <a:pathLst>
                <a:path w="222250" h="111125">
                  <a:moveTo>
                    <a:pt x="221808" y="11090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10881" y="2632734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19057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4492" y="2632734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19057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66545" y="1995002"/>
            <a:ext cx="761365" cy="1028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marR="45720" algn="ctr">
              <a:lnSpc>
                <a:spcPct val="100000"/>
              </a:lnSpc>
              <a:spcBef>
                <a:spcPts val="1195"/>
              </a:spcBef>
              <a:tabLst>
                <a:tab pos="468630" algn="l"/>
              </a:tabLst>
            </a:pPr>
            <a:r>
              <a:rPr sz="1400" spc="15" dirty="0">
                <a:latin typeface="Arial"/>
                <a:cs typeface="Arial"/>
              </a:rPr>
              <a:t>Af	</a:t>
            </a:r>
            <a:r>
              <a:rPr sz="1400" spc="2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14"/>
              </a:spcBef>
              <a:tabLst>
                <a:tab pos="414655" algn="l"/>
              </a:tabLst>
            </a:pPr>
            <a:r>
              <a:rPr sz="1400" spc="15" dirty="0">
                <a:latin typeface="Arial"/>
                <a:cs typeface="Arial"/>
              </a:rPr>
              <a:t>un-	</a:t>
            </a:r>
            <a:r>
              <a:rPr sz="1400" spc="5" dirty="0">
                <a:latin typeface="Arial"/>
                <a:cs typeface="Arial"/>
              </a:rPr>
              <a:t>lock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3767" y="1995002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Infl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7993" y="2267076"/>
            <a:ext cx="0" cy="191135"/>
          </a:xfrm>
          <a:custGeom>
            <a:avLst/>
            <a:gdLst/>
            <a:ahLst/>
            <a:cxnLst/>
            <a:rect l="l" t="t" r="r" b="b"/>
            <a:pathLst>
              <a:path h="191135">
                <a:moveTo>
                  <a:pt x="0" y="19057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99411" y="2413327"/>
            <a:ext cx="177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-s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Compounding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复合词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49589"/>
            <a:ext cx="3902075" cy="20819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9875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复合词是包含至少两个词根语素的词语，例如</a:t>
            </a:r>
            <a:r>
              <a:rPr lang="en-US" altLang="zh-CN" sz="1400" spc="10" dirty="0">
                <a:latin typeface="Arial"/>
                <a:cs typeface="Arial"/>
              </a:rPr>
              <a:t>firetruck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Arial"/>
              <a:cs typeface="Arial"/>
            </a:endParaRPr>
          </a:p>
          <a:p>
            <a:pPr marL="12700" marR="20701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这是</a:t>
            </a: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名词与名词复合</a:t>
            </a:r>
            <a:r>
              <a:rPr lang="zh-CN" altLang="en-US" sz="1400" spc="10" dirty="0">
                <a:latin typeface="Arial"/>
                <a:cs typeface="Arial"/>
              </a:rPr>
              <a:t>的例子，两个名词结合成一个单独的词语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endParaRPr lang="en-US" altLang="zh-CN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有时候名词复合词会按照两个词的形式拼写，例如</a:t>
            </a:r>
            <a:r>
              <a:rPr lang="en-US" altLang="zh-CN" sz="1400" spc="10" dirty="0">
                <a:latin typeface="Arial"/>
                <a:cs typeface="Arial"/>
              </a:rPr>
              <a:t>ice cream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lang="en-US" altLang="zh-CN" sz="1400" spc="10" dirty="0">
                <a:latin typeface="Arial"/>
                <a:cs typeface="Arial"/>
              </a:rPr>
              <a:t>senate committee</a:t>
            </a:r>
            <a:r>
              <a:rPr lang="zh-CN" altLang="en-US" sz="1400" spc="10" dirty="0">
                <a:latin typeface="Arial"/>
                <a:cs typeface="Arial"/>
              </a:rPr>
              <a:t>，但这并不影响语言学的讨论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5" dirty="0"/>
              <a:t>今天的学习目标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874534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157884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345691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609598"/>
            <a:ext cx="101003" cy="1010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342" y="1886159"/>
            <a:ext cx="81381" cy="8138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4100" y="692619"/>
            <a:ext cx="3810750" cy="23635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形态学的基本概念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8935" marR="1708150" lvl="0" indent="0" algn="l" defTabSz="914400" rtl="0" eaLnBrk="1" fontAlgn="auto" latinLnBrk="0" hangingPunct="1">
              <a:lnSpc>
                <a:spcPct val="102699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什么是语素（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morpheme</a:t>
            </a: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）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语素的种类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画出能体现词缀结构的树形结构图</a:t>
            </a:r>
            <a:endParaRPr kumimoji="0" lang="zh-CN" altLang="en-US" sz="1400" b="0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68935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结构的</a:t>
            </a:r>
            <a:r>
              <a:rPr lang="zh-CN" altLang="en-US" sz="1200" spc="-5" dirty="0">
                <a:solidFill>
                  <a:prstClr val="black"/>
                </a:solidFill>
                <a:latin typeface="Arial"/>
                <a:ea typeface="宋体" panose="02010600030101010101" pitchFamily="2" charset="-122"/>
                <a:cs typeface="Arial"/>
              </a:rPr>
              <a:t>歧义性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Arial"/>
            </a:endParaRPr>
          </a:p>
          <a:p>
            <a:pPr marL="12700" marR="126746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0" dirty="0">
                <a:solidFill>
                  <a:prstClr val="black"/>
                </a:solidFill>
                <a:latin typeface="Arial"/>
                <a:cs typeface="Arial"/>
              </a:rPr>
              <a:t>屈折变化</a:t>
            </a:r>
            <a:r>
              <a:rPr kumimoji="0" lang="zh-CN" altLang="en-US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与特征</a:t>
            </a:r>
            <a:endParaRPr kumimoji="0" lang="en-US" altLang="zh-CN" sz="1400" b="0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26746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语素变体现象与音位学</a:t>
            </a:r>
            <a:endParaRPr kumimoji="0" lang="en-US" altLang="zh-CN" sz="1400" b="0" i="0" u="none" strike="noStrike" kern="1200" cap="none" spc="1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126746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5" dirty="0">
                <a:solidFill>
                  <a:prstClr val="black"/>
                </a:solidFill>
                <a:latin typeface="Arial"/>
                <a:cs typeface="Arial"/>
              </a:rPr>
              <a:t>解决形态学问题的步骤</a:t>
            </a:r>
            <a:endParaRPr lang="en-US" altLang="zh-CN" sz="1400" spc="1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26746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5" dirty="0">
                <a:solidFill>
                  <a:prstClr val="black"/>
                </a:solidFill>
                <a:latin typeface="Arial"/>
                <a:cs typeface="Arial"/>
              </a:rPr>
              <a:t>跨语言的形态学类型</a:t>
            </a:r>
            <a:endParaRPr lang="en-US" altLang="zh-CN" sz="1400" spc="15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27" y="2079611"/>
            <a:ext cx="101003" cy="1010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369359"/>
            <a:ext cx="101003" cy="1010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721" y="2628274"/>
            <a:ext cx="101003" cy="1010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855049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Compounding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复合词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97925"/>
            <a:ext cx="3913504" cy="17384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每个复合词都有一个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中心词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head</a:t>
            </a:r>
            <a:r>
              <a:rPr lang="zh-CN" altLang="en-US" sz="1400" spc="15" dirty="0">
                <a:latin typeface="Arial"/>
                <a:cs typeface="Arial"/>
              </a:rPr>
              <a:t>），即决定该复合词基本意义的语素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marR="163195">
              <a:lnSpc>
                <a:spcPct val="100800"/>
              </a:lnSpc>
              <a:spcBef>
                <a:spcPts val="119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英语中的复合词符合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中心词右向原则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Right </a:t>
            </a:r>
            <a:r>
              <a:rPr lang="en-US" altLang="zh-CN" sz="1400" spc="20" dirty="0">
                <a:solidFill>
                  <a:srgbClr val="BC1919"/>
                </a:solidFill>
                <a:latin typeface="Arial"/>
                <a:cs typeface="Arial"/>
              </a:rPr>
              <a:t>Hand Head  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Rule</a:t>
            </a:r>
            <a:r>
              <a:rPr lang="zh-CN" altLang="en-US" sz="1400" spc="15" dirty="0">
                <a:latin typeface="Arial"/>
                <a:cs typeface="Arial"/>
              </a:rPr>
              <a:t>），即一个复合词最右边的成分就是其中心词：</a:t>
            </a:r>
            <a:r>
              <a:rPr lang="en-US" altLang="zh-CN" sz="1400" i="1" spc="10" dirty="0">
                <a:latin typeface="Arial"/>
                <a:cs typeface="Arial"/>
              </a:rPr>
              <a:t>fire</a:t>
            </a:r>
            <a:r>
              <a:rPr lang="en-US" altLang="zh-CN" sz="1400" i="1" spc="10" dirty="0">
                <a:solidFill>
                  <a:srgbClr val="BC1919"/>
                </a:solidFill>
                <a:latin typeface="Arial"/>
                <a:cs typeface="Arial"/>
              </a:rPr>
              <a:t>truck</a:t>
            </a:r>
            <a:r>
              <a:rPr lang="en-US" altLang="zh-CN" sz="1400" spc="10" dirty="0">
                <a:latin typeface="Arial"/>
                <a:cs typeface="Arial"/>
              </a:rPr>
              <a:t>, </a:t>
            </a:r>
            <a:r>
              <a:rPr lang="en-US" altLang="zh-CN" sz="1400" i="1" spc="10" dirty="0">
                <a:latin typeface="Arial"/>
                <a:cs typeface="Arial"/>
              </a:rPr>
              <a:t>ice </a:t>
            </a:r>
            <a:r>
              <a:rPr lang="en-US" altLang="zh-CN" sz="1400" i="1" spc="15" dirty="0">
                <a:solidFill>
                  <a:srgbClr val="BC1919"/>
                </a:solidFill>
                <a:latin typeface="Arial"/>
                <a:cs typeface="Arial"/>
              </a:rPr>
              <a:t>cream</a:t>
            </a:r>
            <a:r>
              <a:rPr lang="en-US" altLang="zh-CN" sz="1400" spc="15" dirty="0">
                <a:latin typeface="Arial"/>
                <a:cs typeface="Arial"/>
              </a:rPr>
              <a:t>, </a:t>
            </a:r>
            <a:r>
              <a:rPr lang="en-US" altLang="zh-CN" sz="1400" i="1" spc="15" dirty="0">
                <a:latin typeface="Arial"/>
                <a:cs typeface="Arial"/>
              </a:rPr>
              <a:t>senate  </a:t>
            </a:r>
            <a:r>
              <a:rPr lang="en-US" altLang="zh-CN" sz="1400" i="1" spc="15" dirty="0">
                <a:solidFill>
                  <a:srgbClr val="BC1919"/>
                </a:solidFill>
                <a:latin typeface="Arial"/>
                <a:cs typeface="Arial"/>
              </a:rPr>
              <a:t>committee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Compounding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复合词的能产性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13711"/>
            <a:ext cx="3855720" cy="1912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日耳曼语族中的复合词非常能产（</a:t>
            </a:r>
            <a:r>
              <a:rPr lang="en-US" altLang="zh-CN" sz="1400" spc="20" dirty="0">
                <a:latin typeface="Arial"/>
                <a:cs typeface="Arial"/>
              </a:rPr>
              <a:t>productive</a:t>
            </a:r>
            <a:r>
              <a:rPr lang="zh-CN" altLang="en-US" sz="1400" spc="20" dirty="0">
                <a:latin typeface="Arial"/>
                <a:cs typeface="Arial"/>
              </a:rPr>
              <a:t>）：一个复合词本身就可能是另一个更大的复合词的一部分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2602865">
              <a:lnSpc>
                <a:spcPts val="1390"/>
              </a:lnSpc>
            </a:pPr>
            <a:r>
              <a:rPr sz="1200" spc="-5" dirty="0">
                <a:latin typeface="Arial"/>
                <a:cs typeface="Arial"/>
              </a:rPr>
              <a:t>labor union  finance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committee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sz="1200" spc="-5" dirty="0">
                <a:latin typeface="Arial"/>
                <a:cs typeface="Arial"/>
              </a:rPr>
              <a:t>labor union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committee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sz="1200" spc="-5" dirty="0">
                <a:latin typeface="Arial"/>
                <a:cs typeface="Arial"/>
              </a:rPr>
              <a:t>labor union finance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committee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sz="1200" spc="-5" dirty="0">
                <a:latin typeface="Arial"/>
                <a:cs typeface="Arial"/>
              </a:rPr>
              <a:t>labor union finance committee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president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sz="1200" spc="-5" dirty="0">
                <a:latin typeface="Arial"/>
                <a:cs typeface="Arial"/>
              </a:rPr>
              <a:t>labor union finance committee president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election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labor union finance committee president election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fraud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Compounding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最长的荷兰语单词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12708"/>
            <a:ext cx="3972560" cy="8023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4965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根据</a:t>
            </a:r>
            <a:r>
              <a:rPr lang="en-US" altLang="zh-CN" sz="1400" spc="15" dirty="0">
                <a:latin typeface="Arial"/>
                <a:cs typeface="Arial"/>
              </a:rPr>
              <a:t>1996</a:t>
            </a:r>
            <a:r>
              <a:rPr lang="zh-CN" altLang="en-US" sz="1400" spc="15" dirty="0">
                <a:latin typeface="Arial"/>
                <a:cs typeface="Arial"/>
              </a:rPr>
              <a:t>年</a:t>
            </a:r>
            <a:r>
              <a:rPr lang="en-US" altLang="zh-CN" sz="1400" spc="15" dirty="0">
                <a:latin typeface="Arial"/>
                <a:cs typeface="Arial"/>
              </a:rPr>
              <a:t>《</a:t>
            </a:r>
            <a:r>
              <a:rPr lang="zh-CN" altLang="en-US" sz="1400" spc="15" dirty="0">
                <a:latin typeface="Arial"/>
                <a:cs typeface="Arial"/>
              </a:rPr>
              <a:t>吉尼斯世界记录</a:t>
            </a:r>
            <a:r>
              <a:rPr lang="en-US" altLang="zh-CN" sz="1400" spc="15" dirty="0">
                <a:latin typeface="Arial"/>
                <a:cs typeface="Arial"/>
              </a:rPr>
              <a:t>》</a:t>
            </a:r>
            <a:r>
              <a:rPr lang="zh-CN" altLang="en-US" sz="1400" spc="15" dirty="0">
                <a:latin typeface="Arial"/>
                <a:cs typeface="Arial"/>
              </a:rPr>
              <a:t>：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kindercarnavalsoptochtvoorbereidingswerkzaamhedenplan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2075418"/>
            <a:ext cx="1367155" cy="5619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i="1" spc="-5" dirty="0">
                <a:latin typeface="Arial"/>
                <a:cs typeface="Arial"/>
              </a:rPr>
              <a:t>kinder </a:t>
            </a:r>
            <a:r>
              <a:rPr sz="1200" spc="-5" dirty="0">
                <a:latin typeface="Arial"/>
                <a:cs typeface="Arial"/>
              </a:rPr>
              <a:t>‘children’  </a:t>
            </a:r>
            <a:r>
              <a:rPr sz="1200" i="1" spc="-10" dirty="0">
                <a:latin typeface="Arial"/>
                <a:cs typeface="Arial"/>
              </a:rPr>
              <a:t>carnaval </a:t>
            </a:r>
            <a:r>
              <a:rPr sz="1200" spc="-5" dirty="0">
                <a:latin typeface="Arial"/>
                <a:cs typeface="Arial"/>
              </a:rPr>
              <a:t>‘carnival’  </a:t>
            </a:r>
            <a:r>
              <a:rPr sz="1200" i="1" spc="-5" dirty="0">
                <a:latin typeface="Arial"/>
                <a:cs typeface="Arial"/>
              </a:rPr>
              <a:t>optocht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‘procession’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6502" y="2075418"/>
            <a:ext cx="1831975" cy="5619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390"/>
              </a:lnSpc>
              <a:spcBef>
                <a:spcPts val="180"/>
              </a:spcBef>
            </a:pPr>
            <a:r>
              <a:rPr sz="1200" i="1" spc="-5" dirty="0">
                <a:latin typeface="Arial"/>
                <a:cs typeface="Arial"/>
              </a:rPr>
              <a:t>voorbereiding </a:t>
            </a:r>
            <a:r>
              <a:rPr sz="1200" spc="-5" dirty="0">
                <a:latin typeface="Arial"/>
                <a:cs typeface="Arial"/>
              </a:rPr>
              <a:t>‘preparation’  </a:t>
            </a:r>
            <a:r>
              <a:rPr sz="1200" i="1" spc="-5" dirty="0">
                <a:latin typeface="Arial"/>
                <a:cs typeface="Arial"/>
              </a:rPr>
              <a:t>werkzaamheden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‘activities’  </a:t>
            </a:r>
            <a:r>
              <a:rPr sz="1200" i="1" spc="-5" dirty="0">
                <a:latin typeface="Arial"/>
                <a:cs typeface="Arial"/>
              </a:rPr>
              <a:t>plan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‘plan’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907" y="2788031"/>
            <a:ext cx="3576320" cy="20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lang="zh-CN" altLang="en-US" sz="1200" spc="-5" dirty="0">
                <a:latin typeface="Arial"/>
                <a:cs typeface="Arial"/>
              </a:rPr>
              <a:t>“儿童狂欢节游行预备活动计划”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Compounding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复合词的歧义性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826336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079383"/>
            <a:ext cx="101003" cy="101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950071"/>
            <a:ext cx="3772535" cy="20833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59715">
              <a:lnSpc>
                <a:spcPct val="100800"/>
              </a:lnSpc>
              <a:spcBef>
                <a:spcPts val="120"/>
              </a:spcBef>
            </a:pPr>
            <a:r>
              <a:rPr lang="en-US" altLang="zh-CN" sz="1400" spc="10" dirty="0">
                <a:latin typeface="Arial"/>
                <a:cs typeface="Arial"/>
              </a:rPr>
              <a:t>American history teacher</a:t>
            </a:r>
            <a:r>
              <a:rPr lang="zh-CN" altLang="en-US" sz="1400" spc="10" dirty="0">
                <a:latin typeface="Arial"/>
                <a:cs typeface="Arial"/>
              </a:rPr>
              <a:t>这个复合词是有歧义的（</a:t>
            </a:r>
            <a:r>
              <a:rPr sz="1400" spc="15" dirty="0">
                <a:solidFill>
                  <a:srgbClr val="BC1919"/>
                </a:solidFill>
                <a:latin typeface="Arial"/>
                <a:cs typeface="Arial"/>
              </a:rPr>
              <a:t>ambiguous</a:t>
            </a:r>
            <a:r>
              <a:rPr lang="zh-CN" altLang="en-US" sz="1400" spc="15" dirty="0">
                <a:latin typeface="Arial"/>
                <a:cs typeface="Arial"/>
              </a:rPr>
              <a:t>），它可能有哪些意思？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Arial"/>
              <a:cs typeface="Arial"/>
            </a:endParaRPr>
          </a:p>
          <a:p>
            <a:pPr marL="368935" marR="906144">
              <a:lnSpc>
                <a:spcPct val="118600"/>
              </a:lnSpc>
            </a:pPr>
            <a:r>
              <a:rPr lang="zh-CN" altLang="en-US" sz="1400" spc="15" dirty="0">
                <a:latin typeface="Arial"/>
                <a:cs typeface="Arial"/>
              </a:rPr>
              <a:t>教美国历史的老师</a:t>
            </a:r>
            <a:endParaRPr lang="en-US" sz="1400" spc="20" dirty="0">
              <a:latin typeface="Arial"/>
              <a:cs typeface="Arial"/>
            </a:endParaRPr>
          </a:p>
          <a:p>
            <a:pPr marL="368935" marR="906144">
              <a:lnSpc>
                <a:spcPct val="118600"/>
              </a:lnSpc>
            </a:pPr>
            <a:r>
              <a:rPr lang="zh-CN" altLang="en-US" sz="1400" spc="20" dirty="0">
                <a:latin typeface="Arial"/>
                <a:cs typeface="Arial"/>
              </a:rPr>
              <a:t>来自美国的历史老师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结构歧义性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Structural Ambiguity</a:t>
            </a:r>
            <a:r>
              <a:rPr lang="zh-CN" altLang="en-US" sz="1400" spc="15" dirty="0">
                <a:latin typeface="Arial"/>
                <a:cs typeface="Arial"/>
              </a:rPr>
              <a:t>）：意义之所以不同，是因为内在结构不同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Compounding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30" dirty="0"/>
              <a:t>“教美国历史的老师”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890902"/>
            <a:ext cx="3279775" cy="9720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第一种解释具有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分层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hierarchical</a:t>
            </a:r>
            <a:r>
              <a:rPr lang="zh-CN" altLang="en-US" sz="1400" spc="15" dirty="0">
                <a:latin typeface="Arial"/>
                <a:cs typeface="Arial"/>
              </a:rPr>
              <a:t>）结构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900" dirty="0">
              <a:latin typeface="Arial"/>
              <a:cs typeface="Arial"/>
            </a:endParaRPr>
          </a:p>
          <a:p>
            <a:pPr marL="566420" algn="ctr">
              <a:lnSpc>
                <a:spcPct val="100000"/>
              </a:lnSpc>
            </a:pPr>
            <a:endParaRPr lang="en-US" sz="1400" spc="20" dirty="0">
              <a:latin typeface="Arial"/>
              <a:cs typeface="Arial"/>
            </a:endParaRPr>
          </a:p>
          <a:p>
            <a:pPr marL="566420" algn="ctr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2177" y="1873539"/>
            <a:ext cx="1136650" cy="288290"/>
            <a:chOff x="1702177" y="1873539"/>
            <a:chExt cx="1136650" cy="288290"/>
          </a:xfrm>
        </p:grpSpPr>
        <p:sp>
          <p:nvSpPr>
            <p:cNvPr id="6" name="object 6"/>
            <p:cNvSpPr/>
            <p:nvPr/>
          </p:nvSpPr>
          <p:spPr>
            <a:xfrm>
              <a:off x="1704708" y="1876069"/>
              <a:ext cx="565785" cy="283210"/>
            </a:xfrm>
            <a:custGeom>
              <a:avLst/>
              <a:gdLst/>
              <a:ahLst/>
              <a:cxnLst/>
              <a:rect l="l" t="t" r="r" b="b"/>
              <a:pathLst>
                <a:path w="565785" h="283210">
                  <a:moveTo>
                    <a:pt x="0" y="282777"/>
                  </a:moveTo>
                  <a:lnTo>
                    <a:pt x="565555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0265" y="1876069"/>
              <a:ext cx="565785" cy="283210"/>
            </a:xfrm>
            <a:custGeom>
              <a:avLst/>
              <a:gdLst/>
              <a:ahLst/>
              <a:cxnLst/>
              <a:rect l="l" t="t" r="r" b="b"/>
              <a:pathLst>
                <a:path w="565785" h="283210">
                  <a:moveTo>
                    <a:pt x="565555" y="28277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26235" y="2114509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7720" y="2384059"/>
            <a:ext cx="814069" cy="207645"/>
            <a:chOff x="1297720" y="2384059"/>
            <a:chExt cx="814069" cy="207645"/>
          </a:xfrm>
        </p:grpSpPr>
        <p:sp>
          <p:nvSpPr>
            <p:cNvPr id="10" name="object 10"/>
            <p:cNvSpPr/>
            <p:nvPr/>
          </p:nvSpPr>
          <p:spPr>
            <a:xfrm>
              <a:off x="1300251" y="2386590"/>
              <a:ext cx="404495" cy="202565"/>
            </a:xfrm>
            <a:custGeom>
              <a:avLst/>
              <a:gdLst/>
              <a:ahLst/>
              <a:cxnLst/>
              <a:rect l="l" t="t" r="r" b="b"/>
              <a:pathLst>
                <a:path w="404494" h="202564">
                  <a:moveTo>
                    <a:pt x="0" y="202228"/>
                  </a:moveTo>
                  <a:lnTo>
                    <a:pt x="404457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4707" y="2386590"/>
              <a:ext cx="404495" cy="202565"/>
            </a:xfrm>
            <a:custGeom>
              <a:avLst/>
              <a:gdLst/>
              <a:ahLst/>
              <a:cxnLst/>
              <a:rect l="l" t="t" r="r" b="b"/>
              <a:pathLst>
                <a:path w="404494" h="202564">
                  <a:moveTo>
                    <a:pt x="404457" y="20222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1484" y="2544480"/>
            <a:ext cx="79756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20" dirty="0">
                <a:latin typeface="Arial"/>
                <a:cs typeface="Arial"/>
              </a:rPr>
              <a:t>American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5459" y="2544480"/>
            <a:ext cx="56769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20" dirty="0">
                <a:latin typeface="Arial"/>
                <a:cs typeface="Arial"/>
              </a:rPr>
              <a:t>history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9311" y="2114509"/>
            <a:ext cx="63309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teacher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Compounding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     “来自美国的历史老师”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955304"/>
            <a:ext cx="3695065" cy="8098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第二种解释也具有分层结构：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Arial"/>
              <a:cs typeface="Arial"/>
            </a:endParaRPr>
          </a:p>
          <a:p>
            <a:pPr marR="608330" algn="ctr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7720" y="1787221"/>
            <a:ext cx="1177925" cy="298450"/>
            <a:chOff x="1297720" y="1787221"/>
            <a:chExt cx="1177925" cy="298450"/>
          </a:xfrm>
        </p:grpSpPr>
        <p:sp>
          <p:nvSpPr>
            <p:cNvPr id="6" name="object 6"/>
            <p:cNvSpPr/>
            <p:nvPr/>
          </p:nvSpPr>
          <p:spPr>
            <a:xfrm>
              <a:off x="1300251" y="1789752"/>
              <a:ext cx="586740" cy="293370"/>
            </a:xfrm>
            <a:custGeom>
              <a:avLst/>
              <a:gdLst/>
              <a:ahLst/>
              <a:cxnLst/>
              <a:rect l="l" t="t" r="r" b="b"/>
              <a:pathLst>
                <a:path w="586739" h="293369">
                  <a:moveTo>
                    <a:pt x="0" y="293060"/>
                  </a:moveTo>
                  <a:lnTo>
                    <a:pt x="58612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6378" y="1789752"/>
              <a:ext cx="586740" cy="293370"/>
            </a:xfrm>
            <a:custGeom>
              <a:avLst/>
              <a:gdLst/>
              <a:ahLst/>
              <a:cxnLst/>
              <a:rect l="l" t="t" r="r" b="b"/>
              <a:pathLst>
                <a:path w="586739" h="293369">
                  <a:moveTo>
                    <a:pt x="586120" y="29306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1484" y="2038487"/>
            <a:ext cx="79756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20" dirty="0">
                <a:latin typeface="Arial"/>
                <a:cs typeface="Arial"/>
              </a:rPr>
              <a:t>American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026" y="2038487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6634" y="2308028"/>
            <a:ext cx="732155" cy="187325"/>
            <a:chOff x="2106634" y="2308028"/>
            <a:chExt cx="732155" cy="187325"/>
          </a:xfrm>
        </p:grpSpPr>
        <p:sp>
          <p:nvSpPr>
            <p:cNvPr id="11" name="object 11"/>
            <p:cNvSpPr/>
            <p:nvPr/>
          </p:nvSpPr>
          <p:spPr>
            <a:xfrm>
              <a:off x="2109165" y="2310559"/>
              <a:ext cx="363855" cy="182245"/>
            </a:xfrm>
            <a:custGeom>
              <a:avLst/>
              <a:gdLst/>
              <a:ahLst/>
              <a:cxnLst/>
              <a:rect l="l" t="t" r="r" b="b"/>
              <a:pathLst>
                <a:path w="363855" h="182244">
                  <a:moveTo>
                    <a:pt x="0" y="181663"/>
                  </a:moveTo>
                  <a:lnTo>
                    <a:pt x="36332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2494" y="2310559"/>
              <a:ext cx="363855" cy="182245"/>
            </a:xfrm>
            <a:custGeom>
              <a:avLst/>
              <a:gdLst/>
              <a:ahLst/>
              <a:cxnLst/>
              <a:rect l="l" t="t" r="r" b="b"/>
              <a:pathLst>
                <a:path w="363855" h="182244">
                  <a:moveTo>
                    <a:pt x="363326" y="18166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25459" y="2447897"/>
            <a:ext cx="132715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35"/>
              </a:spcBef>
              <a:tabLst>
                <a:tab pos="726440" algn="l"/>
              </a:tabLst>
            </a:pPr>
            <a:r>
              <a:rPr sz="1400" spc="20" dirty="0">
                <a:latin typeface="Arial"/>
                <a:cs typeface="Arial"/>
              </a:rPr>
              <a:t>N	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693420" algn="l"/>
              </a:tabLst>
            </a:pPr>
            <a:r>
              <a:rPr sz="1400" spc="20" dirty="0">
                <a:latin typeface="Arial"/>
                <a:cs typeface="Arial"/>
              </a:rPr>
              <a:t>history	</a:t>
            </a:r>
            <a:r>
              <a:rPr sz="1400" spc="15" dirty="0">
                <a:latin typeface="Arial"/>
                <a:cs typeface="Arial"/>
              </a:rPr>
              <a:t>teacher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Inflection and Features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0" dirty="0"/>
              <a:t>跨语言的屈折现象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930605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152664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329804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506931"/>
            <a:ext cx="81381" cy="813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684070"/>
            <a:ext cx="81381" cy="813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882775"/>
            <a:ext cx="101003" cy="1010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169821"/>
            <a:ext cx="81381" cy="813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393151"/>
            <a:ext cx="81381" cy="813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641103"/>
            <a:ext cx="81381" cy="813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621" y="2860379"/>
            <a:ext cx="81381" cy="813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3079655"/>
            <a:ext cx="81381" cy="8138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020" y="3338175"/>
            <a:ext cx="81381" cy="813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24534" y="848981"/>
            <a:ext cx="3184525" cy="25705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8935" marR="5080" indent="-356870">
              <a:lnSpc>
                <a:spcPct val="100200"/>
              </a:lnSpc>
              <a:spcBef>
                <a:spcPts val="265"/>
              </a:spcBef>
            </a:pPr>
            <a:r>
              <a:rPr lang="zh-CN" altLang="en-US" sz="1400" spc="15" dirty="0">
                <a:latin typeface="Arial"/>
                <a:cs typeface="Arial"/>
              </a:rPr>
              <a:t>名词与形容词：变格（</a:t>
            </a:r>
            <a:r>
              <a:rPr sz="1400" spc="15" dirty="0">
                <a:latin typeface="Arial"/>
                <a:cs typeface="Arial"/>
              </a:rPr>
              <a:t>Declension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r>
              <a:rPr sz="1400" spc="15" dirty="0">
                <a:latin typeface="Arial"/>
                <a:cs typeface="Arial"/>
              </a:rPr>
              <a:t>  </a:t>
            </a:r>
            <a:endParaRPr lang="en-US" sz="1200" dirty="0">
              <a:latin typeface="Arial"/>
              <a:cs typeface="Arial"/>
            </a:endParaRPr>
          </a:p>
          <a:p>
            <a:pPr marL="368935" marR="5080" indent="-356870">
              <a:lnSpc>
                <a:spcPct val="80000"/>
              </a:lnSpc>
              <a:spcBef>
                <a:spcPts val="265"/>
              </a:spcBef>
            </a:pPr>
            <a:r>
              <a:rPr lang="zh-CN" altLang="en-US" sz="1200" dirty="0">
                <a:latin typeface="Arial"/>
                <a:cs typeface="Arial"/>
              </a:rPr>
              <a:t>        性：阳性、阴性、中性</a:t>
            </a:r>
            <a:r>
              <a:rPr lang="en-US" altLang="zh-CN" sz="1200" dirty="0">
                <a:latin typeface="Arial"/>
                <a:cs typeface="Arial"/>
              </a:rPr>
              <a:t>……</a:t>
            </a:r>
          </a:p>
          <a:p>
            <a:pPr marL="368935" marR="5080" indent="-356870">
              <a:lnSpc>
                <a:spcPct val="80000"/>
              </a:lnSpc>
              <a:spcBef>
                <a:spcPts val="265"/>
              </a:spcBef>
            </a:pPr>
            <a:r>
              <a:rPr lang="en-US" sz="1200" spc="-5" dirty="0">
                <a:latin typeface="Arial"/>
                <a:cs typeface="Arial"/>
              </a:rPr>
              <a:t>        </a:t>
            </a:r>
            <a:r>
              <a:rPr lang="zh-CN" altLang="en-US" sz="1200" spc="-5" dirty="0">
                <a:latin typeface="Arial"/>
                <a:cs typeface="Arial"/>
              </a:rPr>
              <a:t>格：主格、宾格、属格</a:t>
            </a:r>
            <a:r>
              <a:rPr lang="en-US" altLang="zh-CN" sz="1200" spc="-5" dirty="0">
                <a:latin typeface="Arial"/>
                <a:cs typeface="Arial"/>
              </a:rPr>
              <a:t>……</a:t>
            </a:r>
          </a:p>
          <a:p>
            <a:pPr marL="368935" marR="5080" indent="-356870">
              <a:lnSpc>
                <a:spcPct val="80000"/>
              </a:lnSpc>
              <a:spcBef>
                <a:spcPts val="265"/>
              </a:spcBef>
            </a:pPr>
            <a:r>
              <a:rPr lang="zh-CN" altLang="en-US" sz="1200" spc="-5" dirty="0">
                <a:latin typeface="Arial"/>
                <a:cs typeface="Arial"/>
              </a:rPr>
              <a:t>        数：单数、复数、双数</a:t>
            </a:r>
            <a:r>
              <a:rPr lang="en-US" altLang="zh-CN" sz="1200" spc="-5" dirty="0">
                <a:latin typeface="Arial"/>
                <a:cs typeface="Arial"/>
              </a:rPr>
              <a:t>……</a:t>
            </a:r>
            <a:endParaRPr sz="1200" dirty="0">
              <a:latin typeface="Arial"/>
              <a:cs typeface="Arial"/>
            </a:endParaRPr>
          </a:p>
          <a:p>
            <a:pPr marL="368935">
              <a:lnSpc>
                <a:spcPct val="80000"/>
              </a:lnSpc>
            </a:pPr>
            <a:r>
              <a:rPr lang="en-US" altLang="zh-CN" sz="1200" spc="-5" dirty="0">
                <a:latin typeface="Arial"/>
                <a:cs typeface="Arial"/>
              </a:rPr>
              <a:t>……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zh-CN" altLang="en-US" sz="1400" spc="-5" dirty="0">
                <a:latin typeface="Arial"/>
                <a:cs typeface="Arial"/>
              </a:rPr>
              <a:t>动词：变位（</a:t>
            </a:r>
            <a:r>
              <a:rPr lang="en-US" sz="1400" spc="15" dirty="0">
                <a:latin typeface="Arial"/>
                <a:cs typeface="Arial"/>
              </a:rPr>
              <a:t>Conjugation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en-US" sz="1400" dirty="0">
              <a:latin typeface="Arial"/>
              <a:cs typeface="Arial"/>
            </a:endParaRPr>
          </a:p>
          <a:p>
            <a:pPr marL="368935" marR="2223770">
              <a:lnSpc>
                <a:spcPct val="80000"/>
              </a:lnSpc>
              <a:spcBef>
                <a:spcPts val="600"/>
              </a:spcBef>
            </a:pPr>
            <a:r>
              <a:rPr lang="zh-CN" altLang="en-US" sz="1200" spc="-5" dirty="0">
                <a:latin typeface="Arial"/>
                <a:cs typeface="Arial"/>
              </a:rPr>
              <a:t>时态</a:t>
            </a:r>
            <a:r>
              <a:rPr sz="1200" spc="-5" dirty="0">
                <a:latin typeface="Arial"/>
                <a:cs typeface="Arial"/>
              </a:rPr>
              <a:t>  </a:t>
            </a:r>
            <a:endParaRPr lang="en-US" sz="1200" spc="-5" dirty="0">
              <a:latin typeface="Arial"/>
              <a:cs typeface="Arial"/>
            </a:endParaRPr>
          </a:p>
          <a:p>
            <a:pPr marL="368935" marR="2223770">
              <a:lnSpc>
                <a:spcPct val="80000"/>
              </a:lnSpc>
              <a:spcBef>
                <a:spcPts val="600"/>
              </a:spcBef>
            </a:pPr>
            <a:r>
              <a:rPr lang="zh-CN" altLang="en-US" sz="1200" spc="-5" dirty="0">
                <a:latin typeface="Arial"/>
                <a:cs typeface="Arial"/>
              </a:rPr>
              <a:t>体</a:t>
            </a:r>
            <a:r>
              <a:rPr sz="1200" spc="-5" dirty="0">
                <a:latin typeface="Arial"/>
                <a:cs typeface="Arial"/>
              </a:rPr>
              <a:t> </a:t>
            </a:r>
            <a:endParaRPr lang="en-US" sz="1200" spc="-5" dirty="0">
              <a:latin typeface="Arial"/>
              <a:cs typeface="Arial"/>
            </a:endParaRPr>
          </a:p>
          <a:p>
            <a:pPr marL="368935" marR="2223770">
              <a:lnSpc>
                <a:spcPct val="80000"/>
              </a:lnSpc>
              <a:spcBef>
                <a:spcPts val="600"/>
              </a:spcBef>
            </a:pPr>
            <a:r>
              <a:rPr lang="zh-CN" altLang="en-US" sz="1200" spc="-5" dirty="0">
                <a:latin typeface="Arial"/>
                <a:cs typeface="Arial"/>
              </a:rPr>
              <a:t>情态</a:t>
            </a:r>
            <a:endParaRPr lang="en-US" altLang="zh-CN" sz="1200" spc="-5" dirty="0">
              <a:latin typeface="Arial"/>
              <a:cs typeface="Arial"/>
            </a:endParaRPr>
          </a:p>
          <a:p>
            <a:pPr marL="368935" marR="2223770">
              <a:lnSpc>
                <a:spcPct val="80000"/>
              </a:lnSpc>
              <a:spcBef>
                <a:spcPts val="600"/>
              </a:spcBef>
            </a:pPr>
            <a:r>
              <a:rPr lang="zh-CN" altLang="en-US" sz="1200" spc="-5" dirty="0">
                <a:latin typeface="Arial"/>
                <a:cs typeface="Arial"/>
              </a:rPr>
              <a:t>语态</a:t>
            </a:r>
            <a:endParaRPr lang="en-US" altLang="zh-CN" sz="1200" spc="-5" dirty="0">
              <a:latin typeface="Arial"/>
              <a:cs typeface="Arial"/>
            </a:endParaRPr>
          </a:p>
          <a:p>
            <a:pPr marL="368935" marR="2223770">
              <a:lnSpc>
                <a:spcPct val="80000"/>
              </a:lnSpc>
              <a:spcBef>
                <a:spcPts val="600"/>
              </a:spcBef>
            </a:pPr>
            <a:r>
              <a:rPr lang="zh-CN" altLang="en-US" sz="1200" spc="-5" dirty="0">
                <a:latin typeface="Arial"/>
                <a:cs typeface="Arial"/>
              </a:rPr>
              <a:t>否定</a:t>
            </a:r>
            <a:endParaRPr lang="en-US" altLang="zh-CN" sz="1200" spc="-5" dirty="0">
              <a:latin typeface="Arial"/>
              <a:cs typeface="Arial"/>
            </a:endParaRPr>
          </a:p>
          <a:p>
            <a:pPr marL="368935" marR="2223770">
              <a:lnSpc>
                <a:spcPct val="80000"/>
              </a:lnSpc>
              <a:spcBef>
                <a:spcPts val="600"/>
              </a:spcBef>
            </a:pPr>
            <a:r>
              <a:rPr lang="en-US" altLang="zh-CN" sz="1200" spc="-5" dirty="0">
                <a:latin typeface="Arial"/>
                <a:cs typeface="Arial"/>
              </a:rPr>
              <a:t>……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Inflection and Features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20" dirty="0"/>
              <a:t>班图语中的名词分类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855" y="764997"/>
            <a:ext cx="2048255" cy="261213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Inflection and Features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日语动词变位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59367"/>
            <a:ext cx="28219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日语中的一些动词形式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77" y="1679407"/>
            <a:ext cx="963294" cy="674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tabe-ru  tabe-ta  tabe-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are-ta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6792" y="1679407"/>
            <a:ext cx="1093470" cy="674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407034">
              <a:lnSpc>
                <a:spcPct val="1008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‘X eat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Y’  </a:t>
            </a:r>
            <a:r>
              <a:rPr sz="1400" spc="15" dirty="0">
                <a:latin typeface="Arial"/>
                <a:cs typeface="Arial"/>
              </a:rPr>
              <a:t>‘X ate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Y’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Arial"/>
                <a:cs typeface="Arial"/>
              </a:rPr>
              <a:t>‘X </a:t>
            </a:r>
            <a:r>
              <a:rPr sz="1400" spc="10" dirty="0">
                <a:latin typeface="Arial"/>
                <a:cs typeface="Arial"/>
              </a:rPr>
              <a:t>was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eaten’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77" y="2324681"/>
            <a:ext cx="355854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546860" algn="l"/>
              </a:tabLst>
            </a:pPr>
            <a:r>
              <a:rPr sz="1400" spc="15" dirty="0">
                <a:latin typeface="Arial"/>
                <a:cs typeface="Arial"/>
              </a:rPr>
              <a:t>tabe-sase-ta	‘X </a:t>
            </a:r>
            <a:r>
              <a:rPr sz="1400" spc="20" dirty="0">
                <a:latin typeface="Arial"/>
                <a:cs typeface="Arial"/>
              </a:rPr>
              <a:t>made 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eat’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1546860" algn="l"/>
              </a:tabLst>
            </a:pPr>
            <a:r>
              <a:rPr sz="1400" spc="10" dirty="0">
                <a:latin typeface="Arial"/>
                <a:cs typeface="Arial"/>
              </a:rPr>
              <a:t>tabe-sase-rare-ta	</a:t>
            </a:r>
            <a:r>
              <a:rPr sz="1400" spc="15" dirty="0">
                <a:latin typeface="Arial"/>
                <a:cs typeface="Arial"/>
              </a:rPr>
              <a:t>‘X </a:t>
            </a:r>
            <a:r>
              <a:rPr sz="1400" spc="10" dirty="0">
                <a:latin typeface="Arial"/>
                <a:cs typeface="Arial"/>
              </a:rPr>
              <a:t>was </a:t>
            </a:r>
            <a:r>
              <a:rPr sz="1400" spc="20" dirty="0">
                <a:latin typeface="Arial"/>
                <a:cs typeface="Arial"/>
              </a:rPr>
              <a:t>made </a:t>
            </a:r>
            <a:r>
              <a:rPr sz="1400" dirty="0">
                <a:latin typeface="Arial"/>
                <a:cs typeface="Arial"/>
              </a:rPr>
              <a:t>by </a:t>
            </a:r>
            <a:r>
              <a:rPr sz="1400" spc="20" dirty="0">
                <a:latin typeface="Arial"/>
                <a:cs typeface="Arial"/>
              </a:rPr>
              <a:t>Y </a:t>
            </a:r>
            <a:r>
              <a:rPr sz="1400" spc="10" dirty="0">
                <a:latin typeface="Arial"/>
                <a:cs typeface="Arial"/>
              </a:rPr>
              <a:t>to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eat’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9994" y="1680718"/>
            <a:ext cx="3834765" cy="1162050"/>
            <a:chOff x="359994" y="1680718"/>
            <a:chExt cx="3834765" cy="1162050"/>
          </a:xfrm>
        </p:grpSpPr>
        <p:sp>
          <p:nvSpPr>
            <p:cNvPr id="9" name="object 9"/>
            <p:cNvSpPr/>
            <p:nvPr/>
          </p:nvSpPr>
          <p:spPr>
            <a:xfrm>
              <a:off x="359994" y="1683245"/>
              <a:ext cx="3834765" cy="0"/>
            </a:xfrm>
            <a:custGeom>
              <a:avLst/>
              <a:gdLst/>
              <a:ahLst/>
              <a:cxnLst/>
              <a:rect l="l" t="t" r="r" b="b"/>
              <a:pathLst>
                <a:path w="3834765">
                  <a:moveTo>
                    <a:pt x="0" y="0"/>
                  </a:moveTo>
                  <a:lnTo>
                    <a:pt x="38344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534" y="1683245"/>
              <a:ext cx="0" cy="1156970"/>
            </a:xfrm>
            <a:custGeom>
              <a:avLst/>
              <a:gdLst/>
              <a:ahLst/>
              <a:cxnLst/>
              <a:rect l="l" t="t" r="r" b="b"/>
              <a:pathLst>
                <a:path h="1156970">
                  <a:moveTo>
                    <a:pt x="0" y="115644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1914" y="1683245"/>
              <a:ext cx="0" cy="1156970"/>
            </a:xfrm>
            <a:custGeom>
              <a:avLst/>
              <a:gdLst/>
              <a:ahLst/>
              <a:cxnLst/>
              <a:rect l="l" t="t" r="r" b="b"/>
              <a:pathLst>
                <a:path h="1156970">
                  <a:moveTo>
                    <a:pt x="0" y="115644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994" y="2839694"/>
              <a:ext cx="3834765" cy="0"/>
            </a:xfrm>
            <a:custGeom>
              <a:avLst/>
              <a:gdLst/>
              <a:ahLst/>
              <a:cxnLst/>
              <a:rect l="l" t="t" r="r" b="b"/>
              <a:pathLst>
                <a:path w="3834765">
                  <a:moveTo>
                    <a:pt x="0" y="0"/>
                  </a:moveTo>
                  <a:lnTo>
                    <a:pt x="38344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Inflection and Features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屈折和语境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13114"/>
            <a:ext cx="3295650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屈折现象往往是由外部因素引发的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1905638"/>
            <a:ext cx="176755" cy="176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8500" y="192612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00" y="1861055"/>
            <a:ext cx="2286000" cy="946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26364">
              <a:lnSpc>
                <a:spcPct val="1008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John </a:t>
            </a:r>
            <a:r>
              <a:rPr sz="1400" spc="10" dirty="0">
                <a:latin typeface="Arial"/>
                <a:cs typeface="Arial"/>
              </a:rPr>
              <a:t>is watching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movie.  </a:t>
            </a:r>
            <a:r>
              <a:rPr sz="1400" spc="15" dirty="0">
                <a:latin typeface="Arial"/>
                <a:cs typeface="Arial"/>
              </a:rPr>
              <a:t>John </a:t>
            </a:r>
            <a:r>
              <a:rPr sz="1400" spc="10" dirty="0">
                <a:solidFill>
                  <a:srgbClr val="BC1919"/>
                </a:solidFill>
                <a:latin typeface="Arial"/>
                <a:cs typeface="Arial"/>
              </a:rPr>
              <a:t>is </a:t>
            </a:r>
            <a:r>
              <a:rPr sz="1400" spc="10" dirty="0">
                <a:latin typeface="Arial"/>
                <a:cs typeface="Arial"/>
              </a:rPr>
              <a:t>watch-</a:t>
            </a:r>
            <a:r>
              <a:rPr sz="1400" spc="10" dirty="0">
                <a:solidFill>
                  <a:srgbClr val="BC1919"/>
                </a:solidFill>
                <a:latin typeface="Arial"/>
                <a:cs typeface="Arial"/>
              </a:rPr>
              <a:t>ing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movie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450"/>
              </a:spcBef>
            </a:pPr>
            <a:r>
              <a:rPr sz="1400" spc="15" dirty="0">
                <a:latin typeface="Arial"/>
                <a:cs typeface="Arial"/>
              </a:rPr>
              <a:t>John has </a:t>
            </a:r>
            <a:r>
              <a:rPr sz="1400" spc="10" dirty="0">
                <a:latin typeface="Arial"/>
                <a:cs typeface="Arial"/>
              </a:rPr>
              <a:t>watched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movie.  </a:t>
            </a:r>
            <a:r>
              <a:rPr sz="1400" spc="15" dirty="0">
                <a:latin typeface="Arial"/>
                <a:cs typeface="Arial"/>
              </a:rPr>
              <a:t>John </a:t>
            </a:r>
            <a:r>
              <a:rPr sz="1400" spc="15" dirty="0">
                <a:solidFill>
                  <a:srgbClr val="BC1919"/>
                </a:solidFill>
                <a:latin typeface="Arial"/>
                <a:cs typeface="Arial"/>
              </a:rPr>
              <a:t>has </a:t>
            </a:r>
            <a:r>
              <a:rPr sz="1400" spc="10" dirty="0">
                <a:latin typeface="Arial"/>
                <a:cs typeface="Arial"/>
              </a:rPr>
              <a:t>watch-</a:t>
            </a:r>
            <a:r>
              <a:rPr sz="1400" spc="10" dirty="0">
                <a:solidFill>
                  <a:srgbClr val="BC1919"/>
                </a:solidFill>
                <a:latin typeface="Arial"/>
                <a:cs typeface="Arial"/>
              </a:rPr>
              <a:t>ed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movie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2393102"/>
            <a:ext cx="176755" cy="1767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8500" y="24135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dirty="0">
                <a:latin typeface="Arial"/>
                <a:cs typeface="Arial"/>
              </a:rPr>
              <a:t>形态学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83930"/>
            <a:ext cx="3399790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研究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词语</a:t>
            </a:r>
            <a:r>
              <a:rPr lang="zh-CN" altLang="en-US" sz="1400" spc="15" dirty="0">
                <a:latin typeface="Arial"/>
                <a:cs typeface="Arial"/>
              </a:rPr>
              <a:t>是如何由音位构成的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44879"/>
            <a:ext cx="3994150" cy="227431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Inflection and Features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38885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屈折</a:t>
            </a:r>
            <a:r>
              <a:rPr lang="zh-CN" altLang="en-US" spc="10" dirty="0"/>
              <a:t>和句法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45182"/>
            <a:ext cx="3788410" cy="14201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111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要想理解屈折现象，必须理解邻近的词语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如何连词成句是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句法学</a:t>
            </a:r>
            <a:r>
              <a:rPr lang="zh-CN" altLang="en-US" sz="1400" spc="15" dirty="0">
                <a:latin typeface="Arial"/>
                <a:cs typeface="Arial"/>
              </a:rPr>
              <a:t>研究的问题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CN" altLang="en-US" sz="1400" spc="20" dirty="0">
                <a:latin typeface="Arial"/>
                <a:cs typeface="Arial"/>
              </a:rPr>
              <a:t>形态学和句法学密切相关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Inflection and Features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一致关系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76728"/>
            <a:ext cx="3821429" cy="6528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屈折现象与句法之间的紧密联系清楚地体现在主语与动词的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一致关系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latin typeface="Arial"/>
                <a:cs typeface="Arial"/>
              </a:rPr>
              <a:t>subject-verb 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agreement</a:t>
            </a:r>
            <a:r>
              <a:rPr lang="zh-CN" altLang="en-US" sz="1400" spc="15" dirty="0">
                <a:latin typeface="Arial"/>
                <a:cs typeface="Arial"/>
              </a:rPr>
              <a:t>）中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2032854"/>
            <a:ext cx="176755" cy="176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8500" y="20533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00" y="1953847"/>
            <a:ext cx="2247900" cy="784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sz="1400" spc="5" dirty="0">
                <a:latin typeface="Arial"/>
                <a:cs typeface="Arial"/>
              </a:rPr>
              <a:t>I </a:t>
            </a:r>
            <a:r>
              <a:rPr sz="1400" spc="20" dirty="0">
                <a:solidFill>
                  <a:srgbClr val="BC1919"/>
                </a:solidFill>
                <a:latin typeface="Arial"/>
                <a:cs typeface="Arial"/>
              </a:rPr>
              <a:t>run </a:t>
            </a:r>
            <a:r>
              <a:rPr sz="1400" spc="15" dirty="0">
                <a:latin typeface="Arial"/>
                <a:cs typeface="Arial"/>
              </a:rPr>
              <a:t>5 miles </a:t>
            </a:r>
            <a:r>
              <a:rPr sz="1400" spc="5" dirty="0">
                <a:latin typeface="Arial"/>
                <a:cs typeface="Arial"/>
              </a:rPr>
              <a:t>every </a:t>
            </a:r>
            <a:r>
              <a:rPr sz="1400" spc="-35" dirty="0">
                <a:latin typeface="Arial"/>
                <a:cs typeface="Arial"/>
              </a:rPr>
              <a:t>day.  </a:t>
            </a:r>
            <a:r>
              <a:rPr sz="1400" spc="20" dirty="0">
                <a:latin typeface="Arial"/>
                <a:cs typeface="Arial"/>
              </a:rPr>
              <a:t>She </a:t>
            </a:r>
            <a:r>
              <a:rPr sz="1400" spc="20" dirty="0">
                <a:solidFill>
                  <a:srgbClr val="BC1919"/>
                </a:solidFill>
                <a:latin typeface="Arial"/>
                <a:cs typeface="Arial"/>
              </a:rPr>
              <a:t>runs </a:t>
            </a:r>
            <a:r>
              <a:rPr sz="1400" spc="15" dirty="0">
                <a:latin typeface="Arial"/>
                <a:cs typeface="Arial"/>
              </a:rPr>
              <a:t>5 miles </a:t>
            </a:r>
            <a:r>
              <a:rPr sz="1400" spc="5" dirty="0">
                <a:latin typeface="Arial"/>
                <a:cs typeface="Arial"/>
              </a:rPr>
              <a:t>every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day.  </a:t>
            </a:r>
            <a:r>
              <a:rPr sz="1400" spc="10" dirty="0">
                <a:latin typeface="Arial"/>
                <a:cs typeface="Arial"/>
              </a:rPr>
              <a:t>They </a:t>
            </a:r>
            <a:r>
              <a:rPr sz="1400" spc="20" dirty="0">
                <a:solidFill>
                  <a:srgbClr val="BC1919"/>
                </a:solidFill>
                <a:latin typeface="Arial"/>
                <a:cs typeface="Arial"/>
              </a:rPr>
              <a:t>run </a:t>
            </a:r>
            <a:r>
              <a:rPr sz="1400" spc="15" dirty="0">
                <a:latin typeface="Arial"/>
                <a:cs typeface="Arial"/>
              </a:rPr>
              <a:t>5 miles </a:t>
            </a:r>
            <a:r>
              <a:rPr sz="1400" spc="5" dirty="0">
                <a:latin typeface="Arial"/>
                <a:cs typeface="Arial"/>
              </a:rPr>
              <a:t>every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day.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2285914"/>
            <a:ext cx="176755" cy="1767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8500" y="23063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2538961"/>
            <a:ext cx="176755" cy="17675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98500" y="255866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Inflection and Features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09040">
              <a:lnSpc>
                <a:spcPct val="100000"/>
              </a:lnSpc>
              <a:spcBef>
                <a:spcPts val="210"/>
              </a:spcBef>
            </a:pPr>
            <a:r>
              <a:rPr lang="zh-CN" altLang="en-US" spc="-5"/>
              <a:t>   屈折变化的特征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89606"/>
            <a:ext cx="3569970" cy="6528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我们可以用</a:t>
            </a:r>
            <a:r>
              <a:rPr lang="zh-CN" altLang="en-US" sz="1400" dirty="0">
                <a:solidFill>
                  <a:srgbClr val="C00000"/>
                </a:solidFill>
                <a:latin typeface="Arial"/>
                <a:cs typeface="Arial"/>
              </a:rPr>
              <a:t>屈折特征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inflectional</a:t>
            </a:r>
            <a:r>
              <a:rPr lang="en-US" altLang="zh-CN" sz="1400" spc="85" dirty="0">
                <a:solidFill>
                  <a:srgbClr val="BC1919"/>
                </a:solidFill>
                <a:latin typeface="Arial"/>
                <a:cs typeface="Arial"/>
              </a:rPr>
              <a:t> </a:t>
            </a:r>
            <a:r>
              <a:rPr lang="en-US" altLang="zh-CN" sz="1400" spc="5" dirty="0">
                <a:solidFill>
                  <a:srgbClr val="BC1919"/>
                </a:solidFill>
                <a:latin typeface="Arial"/>
                <a:cs typeface="Arial"/>
              </a:rPr>
              <a:t>features</a:t>
            </a:r>
            <a:r>
              <a:rPr lang="zh-CN" altLang="en-US" sz="1400" dirty="0">
                <a:latin typeface="Arial"/>
                <a:cs typeface="Arial"/>
              </a:rPr>
              <a:t>）来表征</a:t>
            </a:r>
            <a:r>
              <a:rPr lang="en-US" altLang="zh-CN" sz="1400" dirty="0">
                <a:latin typeface="Arial"/>
                <a:cs typeface="Arial"/>
              </a:rPr>
              <a:t>I</a:t>
            </a:r>
            <a:r>
              <a:rPr lang="zh-CN" altLang="en-US" sz="1400" dirty="0">
                <a:latin typeface="Arial"/>
                <a:cs typeface="Arial"/>
              </a:rPr>
              <a:t>、</a:t>
            </a:r>
            <a:r>
              <a:rPr lang="en-US" altLang="zh-CN" sz="1400" dirty="0">
                <a:latin typeface="Arial"/>
                <a:cs typeface="Arial"/>
              </a:rPr>
              <a:t>she</a:t>
            </a:r>
            <a:r>
              <a:rPr lang="zh-CN" altLang="en-US" sz="1400" dirty="0">
                <a:latin typeface="Arial"/>
                <a:cs typeface="Arial"/>
              </a:rPr>
              <a:t>和</a:t>
            </a:r>
            <a:r>
              <a:rPr lang="en-US" altLang="zh-CN" sz="1400" dirty="0">
                <a:latin typeface="Arial"/>
                <a:cs typeface="Arial"/>
              </a:rPr>
              <a:t>they</a:t>
            </a:r>
            <a:r>
              <a:rPr lang="zh-CN" altLang="en-US" sz="1400" dirty="0">
                <a:latin typeface="Arial"/>
                <a:cs typeface="Arial"/>
              </a:rPr>
              <a:t>之间差异，这种特征与前述的一致性相关：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029203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I: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106" y="1938093"/>
            <a:ext cx="74168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1st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person  sg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number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711" y="1815119"/>
            <a:ext cx="10280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4719" algn="l"/>
              </a:tabLst>
            </a:pPr>
            <a:r>
              <a:rPr sz="1200" spc="-114" dirty="0">
                <a:latin typeface="Arial"/>
                <a:cs typeface="Arial"/>
              </a:rPr>
              <a:t>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5694" y="2029203"/>
            <a:ext cx="3124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she: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6046" y="1938093"/>
            <a:ext cx="751205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3rd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person  sg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6641" y="2029203"/>
            <a:ext cx="3517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th</a:t>
            </a:r>
            <a:r>
              <a:rPr sz="1200" spc="-3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6160" y="1938093"/>
            <a:ext cx="751205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3rd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person  pl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2603446"/>
            <a:ext cx="3724910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lang="zh-CN" altLang="en-US" sz="1200" spc="-5" dirty="0">
                <a:latin typeface="Arial"/>
                <a:cs typeface="Arial"/>
              </a:rPr>
              <a:t>人称</a:t>
            </a:r>
            <a:r>
              <a:rPr lang="en-US" altLang="zh-CN" sz="1200" spc="-5" dirty="0">
                <a:latin typeface="Arial"/>
                <a:cs typeface="Arial"/>
              </a:rPr>
              <a:t>/</a:t>
            </a:r>
            <a:r>
              <a:rPr lang="zh-CN" altLang="en-US" sz="1200" spc="-5" dirty="0">
                <a:latin typeface="Arial"/>
                <a:cs typeface="Arial"/>
              </a:rPr>
              <a:t>数（</a:t>
            </a:r>
            <a:r>
              <a:rPr sz="1200" spc="-5" dirty="0">
                <a:latin typeface="Arial"/>
                <a:cs typeface="Arial"/>
              </a:rPr>
              <a:t>person/number</a:t>
            </a:r>
            <a:r>
              <a:rPr lang="zh-CN" altLang="en-US" sz="1200" spc="-5" dirty="0">
                <a:latin typeface="Arial"/>
                <a:cs typeface="Arial"/>
              </a:rPr>
              <a:t>）是特征的类型（</a:t>
            </a:r>
            <a:r>
              <a:rPr lang="en-US" altLang="zh-CN" sz="1200" spc="-5" dirty="0">
                <a:solidFill>
                  <a:srgbClr val="BC1919"/>
                </a:solidFill>
                <a:latin typeface="Arial"/>
                <a:cs typeface="Arial"/>
              </a:rPr>
              <a:t>type</a:t>
            </a:r>
            <a:r>
              <a:rPr lang="zh-CN" altLang="en-US" sz="1200" spc="-5" dirty="0">
                <a:latin typeface="Arial"/>
                <a:cs typeface="Arial"/>
              </a:rPr>
              <a:t>）；第一</a:t>
            </a:r>
            <a:r>
              <a:rPr lang="en-US" altLang="zh-CN" sz="1200" spc="-5" dirty="0">
                <a:latin typeface="Arial"/>
                <a:cs typeface="Arial"/>
              </a:rPr>
              <a:t>/</a:t>
            </a:r>
            <a:r>
              <a:rPr lang="zh-CN" altLang="en-US" sz="1200" spc="-5" dirty="0">
                <a:latin typeface="Arial"/>
                <a:cs typeface="Arial"/>
              </a:rPr>
              <a:t>第二</a:t>
            </a:r>
            <a:r>
              <a:rPr lang="en-US" altLang="zh-CN" sz="1200" spc="-5" dirty="0">
                <a:latin typeface="Arial"/>
                <a:cs typeface="Arial"/>
              </a:rPr>
              <a:t>/</a:t>
            </a:r>
            <a:r>
              <a:rPr lang="zh-CN" altLang="en-US" sz="1200" spc="-5" dirty="0">
                <a:latin typeface="Arial"/>
                <a:cs typeface="Arial"/>
              </a:rPr>
              <a:t>第三和单</a:t>
            </a:r>
            <a:r>
              <a:rPr lang="en-US" altLang="zh-CN" sz="1200" spc="-5" dirty="0">
                <a:latin typeface="Arial"/>
                <a:cs typeface="Arial"/>
              </a:rPr>
              <a:t>/</a:t>
            </a:r>
            <a:r>
              <a:rPr lang="zh-CN" altLang="en-US" sz="1200" spc="-5" dirty="0">
                <a:latin typeface="Arial"/>
                <a:cs typeface="Arial"/>
              </a:rPr>
              <a:t>复是特征的值（</a:t>
            </a:r>
            <a:r>
              <a:rPr lang="en-US" altLang="zh-CN" sz="1200" spc="-10" dirty="0">
                <a:solidFill>
                  <a:srgbClr val="BC1919"/>
                </a:solidFill>
                <a:latin typeface="Arial"/>
                <a:cs typeface="Arial"/>
              </a:rPr>
              <a:t>value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lang="en-US" altLang="zh-CN" sz="1200" spc="-5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Allomorphy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5" dirty="0"/>
              <a:t>语素与语素变体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227304" y="1382379"/>
            <a:ext cx="1534160" cy="13510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b="1" spc="15" dirty="0">
                <a:latin typeface="Arial"/>
                <a:cs typeface="Arial"/>
              </a:rPr>
              <a:t>底层</a:t>
            </a:r>
            <a:endParaRPr lang="en-US" altLang="zh-CN" sz="1400" b="1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表征</a:t>
            </a:r>
            <a:r>
              <a:rPr lang="zh-CN" altLang="en-US" sz="1400" spc="-65" dirty="0">
                <a:latin typeface="Arial"/>
                <a:cs typeface="Arial"/>
              </a:rPr>
              <a:t>→</a:t>
            </a:r>
            <a:endParaRPr sz="1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lang="zh-CN" altLang="en-US" sz="1400" b="1" spc="15" dirty="0">
                <a:latin typeface="Arial"/>
                <a:cs typeface="Arial"/>
              </a:rPr>
              <a:t>表面</a:t>
            </a:r>
            <a:endParaRPr sz="1400" dirty="0">
              <a:latin typeface="Arial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5" dirty="0">
                <a:latin typeface="Arial"/>
                <a:cs typeface="Arial"/>
              </a:rPr>
              <a:t>表征</a:t>
            </a:r>
            <a:r>
              <a:rPr kumimoji="0" lang="zh-CN" alt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→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0131" y="1617137"/>
            <a:ext cx="149287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20" dirty="0">
                <a:latin typeface="Arial"/>
                <a:cs typeface="Arial"/>
              </a:rPr>
              <a:t>语素（</a:t>
            </a:r>
            <a:r>
              <a:rPr lang="en-US" sz="1400" spc="20" dirty="0">
                <a:latin typeface="Arial"/>
                <a:cs typeface="Arial"/>
              </a:rPr>
              <a:t>Mo</a:t>
            </a:r>
            <a:r>
              <a:rPr lang="en-US" sz="1400" spc="50" dirty="0">
                <a:latin typeface="Arial"/>
                <a:cs typeface="Arial"/>
              </a:rPr>
              <a:t>r</a:t>
            </a:r>
            <a:r>
              <a:rPr lang="en-US" sz="1400" spc="20" dirty="0">
                <a:latin typeface="Arial"/>
                <a:cs typeface="Arial"/>
              </a:rPr>
              <a:t>pheme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6568" y="1878468"/>
            <a:ext cx="938530" cy="495934"/>
          </a:xfrm>
          <a:custGeom>
            <a:avLst/>
            <a:gdLst/>
            <a:ahLst/>
            <a:cxnLst/>
            <a:rect l="l" t="t" r="r" b="b"/>
            <a:pathLst>
              <a:path w="938529" h="495935">
                <a:moveTo>
                  <a:pt x="0" y="0"/>
                </a:moveTo>
                <a:lnTo>
                  <a:pt x="44665" y="23600"/>
                </a:lnTo>
                <a:lnTo>
                  <a:pt x="89331" y="47201"/>
                </a:lnTo>
                <a:lnTo>
                  <a:pt x="133997" y="70802"/>
                </a:lnTo>
                <a:lnTo>
                  <a:pt x="178663" y="94403"/>
                </a:lnTo>
                <a:lnTo>
                  <a:pt x="223329" y="118004"/>
                </a:lnTo>
                <a:lnTo>
                  <a:pt x="267994" y="141605"/>
                </a:lnTo>
                <a:lnTo>
                  <a:pt x="312660" y="165206"/>
                </a:lnTo>
                <a:lnTo>
                  <a:pt x="357326" y="188806"/>
                </a:lnTo>
                <a:lnTo>
                  <a:pt x="401992" y="212407"/>
                </a:lnTo>
                <a:lnTo>
                  <a:pt x="446658" y="236008"/>
                </a:lnTo>
                <a:lnTo>
                  <a:pt x="491324" y="259609"/>
                </a:lnTo>
                <a:lnTo>
                  <a:pt x="535989" y="283210"/>
                </a:lnTo>
                <a:lnTo>
                  <a:pt x="580655" y="306811"/>
                </a:lnTo>
                <a:lnTo>
                  <a:pt x="625321" y="330412"/>
                </a:lnTo>
                <a:lnTo>
                  <a:pt x="669987" y="354013"/>
                </a:lnTo>
                <a:lnTo>
                  <a:pt x="714653" y="377613"/>
                </a:lnTo>
                <a:lnTo>
                  <a:pt x="759319" y="401214"/>
                </a:lnTo>
                <a:lnTo>
                  <a:pt x="803984" y="424815"/>
                </a:lnTo>
                <a:lnTo>
                  <a:pt x="848650" y="448416"/>
                </a:lnTo>
                <a:lnTo>
                  <a:pt x="893316" y="472017"/>
                </a:lnTo>
                <a:lnTo>
                  <a:pt x="937982" y="495618"/>
                </a:lnTo>
              </a:path>
              <a:path w="938529" h="495935">
                <a:moveTo>
                  <a:pt x="0" y="0"/>
                </a:moveTo>
                <a:lnTo>
                  <a:pt x="17103" y="46702"/>
                </a:lnTo>
                <a:lnTo>
                  <a:pt x="34207" y="93404"/>
                </a:lnTo>
                <a:lnTo>
                  <a:pt x="51311" y="140107"/>
                </a:lnTo>
                <a:lnTo>
                  <a:pt x="68414" y="186809"/>
                </a:lnTo>
                <a:lnTo>
                  <a:pt x="85518" y="233512"/>
                </a:lnTo>
                <a:lnTo>
                  <a:pt x="102622" y="280214"/>
                </a:lnTo>
                <a:lnTo>
                  <a:pt x="119725" y="326917"/>
                </a:lnTo>
                <a:lnTo>
                  <a:pt x="136829" y="373619"/>
                </a:lnTo>
                <a:lnTo>
                  <a:pt x="153933" y="420322"/>
                </a:lnTo>
                <a:lnTo>
                  <a:pt x="171036" y="4670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2475" y="2305707"/>
            <a:ext cx="2456180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21410" algn="l"/>
                <a:tab pos="2230120" algn="l"/>
              </a:tabLst>
            </a:pPr>
            <a:r>
              <a:rPr lang="zh-CN" altLang="en-US" sz="1400" spc="20" dirty="0">
                <a:latin typeface="Arial"/>
                <a:cs typeface="Arial"/>
              </a:rPr>
              <a:t>语素变体</a:t>
            </a:r>
            <a:r>
              <a:rPr lang="en-US" altLang="zh-CN" sz="1400" spc="20" dirty="0">
                <a:latin typeface="Arial"/>
                <a:cs typeface="Arial"/>
              </a:rPr>
              <a:t>1</a:t>
            </a:r>
            <a:r>
              <a:rPr lang="zh-CN" altLang="en-US" sz="1400" spc="20" dirty="0">
                <a:latin typeface="Arial"/>
                <a:cs typeface="Arial"/>
              </a:rPr>
              <a:t>	语素变体</a:t>
            </a:r>
            <a:r>
              <a:rPr lang="en-US" altLang="zh-CN" sz="1400" spc="2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21410" algn="l"/>
                <a:tab pos="2230120" algn="l"/>
              </a:tabLst>
            </a:pP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20" dirty="0">
                <a:latin typeface="Arial"/>
                <a:cs typeface="Arial"/>
              </a:rPr>
              <a:t>Allomorph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lang="en-US" altLang="zh-CN" sz="1400" spc="2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8586" y="1878468"/>
            <a:ext cx="938530" cy="467359"/>
          </a:xfrm>
          <a:custGeom>
            <a:avLst/>
            <a:gdLst/>
            <a:ahLst/>
            <a:cxnLst/>
            <a:rect l="l" t="t" r="r" b="b"/>
            <a:pathLst>
              <a:path w="938529" h="467360">
                <a:moveTo>
                  <a:pt x="937982" y="0"/>
                </a:moveTo>
                <a:lnTo>
                  <a:pt x="893316" y="22239"/>
                </a:lnTo>
                <a:lnTo>
                  <a:pt x="848650" y="44478"/>
                </a:lnTo>
                <a:lnTo>
                  <a:pt x="803984" y="66717"/>
                </a:lnTo>
                <a:lnTo>
                  <a:pt x="759319" y="88957"/>
                </a:lnTo>
                <a:lnTo>
                  <a:pt x="714653" y="111196"/>
                </a:lnTo>
                <a:lnTo>
                  <a:pt x="669987" y="133435"/>
                </a:lnTo>
                <a:lnTo>
                  <a:pt x="625321" y="155674"/>
                </a:lnTo>
                <a:lnTo>
                  <a:pt x="580655" y="177914"/>
                </a:lnTo>
                <a:lnTo>
                  <a:pt x="535989" y="200153"/>
                </a:lnTo>
                <a:lnTo>
                  <a:pt x="491324" y="222392"/>
                </a:lnTo>
                <a:lnTo>
                  <a:pt x="446658" y="244631"/>
                </a:lnTo>
                <a:lnTo>
                  <a:pt x="401992" y="266871"/>
                </a:lnTo>
                <a:lnTo>
                  <a:pt x="357326" y="289110"/>
                </a:lnTo>
                <a:lnTo>
                  <a:pt x="312660" y="311349"/>
                </a:lnTo>
                <a:lnTo>
                  <a:pt x="267994" y="333589"/>
                </a:lnTo>
                <a:lnTo>
                  <a:pt x="223329" y="355828"/>
                </a:lnTo>
                <a:lnTo>
                  <a:pt x="178663" y="378067"/>
                </a:lnTo>
                <a:lnTo>
                  <a:pt x="133997" y="400306"/>
                </a:lnTo>
                <a:lnTo>
                  <a:pt x="89331" y="422546"/>
                </a:lnTo>
                <a:lnTo>
                  <a:pt x="44665" y="444785"/>
                </a:lnTo>
                <a:lnTo>
                  <a:pt x="0" y="4670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Allomorphy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53795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又是音系学？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400050" y="1120775"/>
            <a:ext cx="3673475" cy="13526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9367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许多形态学现象都受到音位的影响，反之亦然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585"/>
              </a:spcBef>
            </a:pPr>
            <a:r>
              <a:rPr lang="zh-CN" altLang="en-US" sz="1400" spc="10" dirty="0">
                <a:latin typeface="Arial"/>
                <a:cs typeface="Arial"/>
              </a:rPr>
              <a:t>一般来说，视音位环境而定，单个语素实际上会有不同的音位实现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Allomorphy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语素变体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29370"/>
            <a:ext cx="3048000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这些不同的音位实现被称为语素变体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sz="1400" spc="15" dirty="0">
                <a:solidFill>
                  <a:srgbClr val="BC1919"/>
                </a:solidFill>
                <a:latin typeface="Arial"/>
                <a:cs typeface="Arial"/>
              </a:rPr>
              <a:t>allomorph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2921" y="1640789"/>
          <a:ext cx="2856864" cy="94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748">
                <a:tc>
                  <a:txBody>
                    <a:bodyPr/>
                    <a:lstStyle/>
                    <a:p>
                      <a:pPr marR="69215" algn="r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orange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670"/>
                        </a:lnSpc>
                        <a:spcBef>
                          <a:spcPts val="105"/>
                        </a:spcBef>
                        <a:tabLst>
                          <a:tab pos="405130" algn="l"/>
                        </a:tabLst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basketball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R="69215" algn="r">
                        <a:lnSpc>
                          <a:spcPts val="1595"/>
                        </a:lnSpc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accent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595"/>
                        </a:lnSpc>
                        <a:tabLst>
                          <a:tab pos="405130" algn="l"/>
                        </a:tabLst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cash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register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R="69215" algn="r">
                        <a:lnSpc>
                          <a:spcPts val="1595"/>
                        </a:lnSpc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idea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595"/>
                        </a:lnSpc>
                        <a:tabLst>
                          <a:tab pos="405130" algn="l"/>
                        </a:tabLst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hospital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13">
                <a:tc>
                  <a:txBody>
                    <a:bodyPr/>
                    <a:lstStyle/>
                    <a:p>
                      <a:pPr marR="69215" algn="r">
                        <a:lnSpc>
                          <a:spcPts val="1605"/>
                        </a:lnSpc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60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eel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605"/>
                        </a:lnSpc>
                        <a:tabLst>
                          <a:tab pos="405130" algn="l"/>
                        </a:tabLst>
                      </a:pPr>
                      <a:r>
                        <a:rPr sz="1400" i="1" spc="15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girl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7294" y="2738866"/>
            <a:ext cx="3261360" cy="4422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英语中的不定代词有多种音位实现，包括</a:t>
            </a:r>
            <a:r>
              <a:rPr lang="en-US" altLang="zh-CN" sz="1400" spc="-155" dirty="0">
                <a:latin typeface="Times New Roman"/>
                <a:cs typeface="Times New Roman"/>
              </a:rPr>
              <a:t>[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ə</a:t>
            </a:r>
            <a:r>
              <a:rPr lang="en-US" altLang="zh-CN" sz="1400" spc="-155" dirty="0">
                <a:latin typeface="Times New Roman"/>
                <a:cs typeface="Times New Roman"/>
              </a:rPr>
              <a:t>]  </a:t>
            </a:r>
            <a:r>
              <a:rPr sz="1400" spc="10" dirty="0">
                <a:latin typeface="Arial"/>
                <a:cs typeface="Arial"/>
              </a:rPr>
              <a:t>“a”, </a:t>
            </a:r>
            <a:r>
              <a:rPr lang="zh-CN" altLang="en-US" sz="1400" spc="15" dirty="0">
                <a:latin typeface="Arial"/>
                <a:cs typeface="Arial"/>
              </a:rPr>
              <a:t>或 </a:t>
            </a:r>
            <a:r>
              <a:rPr sz="1400" spc="-155" dirty="0">
                <a:latin typeface="Times New Roman"/>
                <a:cs typeface="Times New Roman"/>
              </a:rPr>
              <a:t>[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haris SIL"/>
              </a:rPr>
              <a:t>ə</a:t>
            </a:r>
            <a:r>
              <a:rPr sz="1400" spc="-155" dirty="0" err="1">
                <a:latin typeface="Times New Roman"/>
                <a:cs typeface="Times New Roman"/>
              </a:rPr>
              <a:t>n</a:t>
            </a:r>
            <a:r>
              <a:rPr sz="1400" spc="-155" dirty="0">
                <a:latin typeface="Times New Roman"/>
                <a:cs typeface="Times New Roman"/>
              </a:rPr>
              <a:t>] </a:t>
            </a:r>
            <a:r>
              <a:rPr lang="en-US" altLang="zh-CN" sz="1400" spc="10" dirty="0">
                <a:latin typeface="Arial"/>
                <a:cs typeface="Arial"/>
              </a:rPr>
              <a:t>“an”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zh-CN" altLang="en-US" sz="1400" spc="-90" dirty="0">
                <a:latin typeface="Arial"/>
                <a:cs typeface="Arial"/>
              </a:rPr>
              <a:t>或 </a:t>
            </a:r>
            <a:r>
              <a:rPr sz="1400" spc="10" dirty="0">
                <a:latin typeface="Times New Roman"/>
                <a:cs typeface="Times New Roman"/>
              </a:rPr>
              <a:t>[</a:t>
            </a:r>
            <a:r>
              <a:rPr sz="1400" spc="10" dirty="0" err="1">
                <a:latin typeface="Times New Roman"/>
                <a:cs typeface="Times New Roman"/>
              </a:rPr>
              <a:t>æn</a:t>
            </a:r>
            <a:r>
              <a:rPr sz="1400" spc="10" dirty="0">
                <a:latin typeface="Times New Roman"/>
                <a:cs typeface="Times New Roman"/>
              </a:rPr>
              <a:t>]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Allomorphy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/>
              <a:t>语素变体的形态</a:t>
            </a:r>
            <a:r>
              <a:rPr lang="en-US" altLang="zh-CN" sz="1400" spc="15" dirty="0"/>
              <a:t>-</a:t>
            </a:r>
            <a:r>
              <a:rPr lang="zh-CN" altLang="en-US" sz="1400" spc="15" dirty="0"/>
              <a:t>音位规则</a:t>
            </a: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537819" y="1168127"/>
            <a:ext cx="3557956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我们也可以通过形态</a:t>
            </a:r>
            <a:r>
              <a:rPr lang="en-US" altLang="zh-CN" sz="1400" spc="15" dirty="0">
                <a:latin typeface="Arial"/>
                <a:cs typeface="Arial"/>
              </a:rPr>
              <a:t>-</a:t>
            </a:r>
            <a:r>
              <a:rPr lang="zh-CN" altLang="en-US" sz="1400" spc="15" dirty="0">
                <a:latin typeface="Arial"/>
                <a:cs typeface="Arial"/>
              </a:rPr>
              <a:t>音位规则（</a:t>
            </a:r>
            <a:r>
              <a:rPr lang="en-US" altLang="zh-CN" sz="1400" spc="15" dirty="0">
                <a:latin typeface="Arial"/>
                <a:cs typeface="Arial"/>
              </a:rPr>
              <a:t>morpho-phonological rule</a:t>
            </a:r>
            <a:r>
              <a:rPr lang="zh-CN" altLang="en-US" sz="1400" spc="15" dirty="0">
                <a:latin typeface="Arial"/>
                <a:cs typeface="Arial"/>
              </a:rPr>
              <a:t>）来解释语素变体现象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1302" y="2257092"/>
            <a:ext cx="13455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10945" algn="l"/>
              </a:tabLst>
            </a:pPr>
            <a:r>
              <a:rPr sz="1400" spc="-50" dirty="0">
                <a:latin typeface="Times New Roman"/>
                <a:cs typeface="Times New Roman"/>
              </a:rPr>
              <a:t>/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is SIL"/>
                <a:ea typeface="宋体" panose="02010600030101010101" pitchFamily="2" charset="-122"/>
                <a:cs typeface="+mn-cs"/>
              </a:rPr>
              <a:t>ə</a:t>
            </a:r>
            <a:r>
              <a:rPr kumimoji="0" lang="en-US" altLang="zh-CN" sz="14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/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Lucida Sans Unicode"/>
                <a:cs typeface="Lucida Sans Unicode"/>
              </a:rPr>
              <a:t>→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/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is SIL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aris SIL"/>
                <a:ea typeface="宋体" panose="02010600030101010101" pitchFamily="2" charset="-122"/>
                <a:cs typeface="+mn-cs"/>
              </a:rPr>
              <a:t>ə</a:t>
            </a:r>
            <a:r>
              <a:rPr kumimoji="0" lang="en-US" altLang="zh-CN" sz="1400" b="0" i="0" u="none" strike="noStrike" kern="1200" cap="none" spc="-15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lang="en-US" altLang="zh-CN" sz="14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/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/ </a:t>
            </a:r>
            <a:r>
              <a:rPr sz="1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20" dirty="0">
                <a:latin typeface="Arial"/>
                <a:cs typeface="Arial"/>
              </a:rPr>
              <a:t>V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Allomorphy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异干交替（</a:t>
            </a:r>
            <a:r>
              <a:rPr lang="en-US" altLang="zh-CN" spc="5" dirty="0"/>
              <a:t>Suppletion</a:t>
            </a:r>
            <a:r>
              <a:rPr lang="zh-CN" altLang="en-US" spc="5" dirty="0"/>
              <a:t>）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01786"/>
            <a:ext cx="3783329" cy="19729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3876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另一种形式的完全替代，不受音位的影响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English: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Go/went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 dirty="0">
              <a:latin typeface="Arial"/>
              <a:cs typeface="Arial"/>
            </a:endParaRPr>
          </a:p>
          <a:p>
            <a:pPr marL="12700" marR="2001520">
              <a:lnSpc>
                <a:spcPct val="100800"/>
              </a:lnSpc>
            </a:pPr>
            <a:r>
              <a:rPr sz="1400" spc="5" dirty="0">
                <a:latin typeface="Arial"/>
                <a:cs typeface="Arial"/>
              </a:rPr>
              <a:t>French: </a:t>
            </a:r>
            <a:r>
              <a:rPr sz="1400" spc="15" dirty="0">
                <a:latin typeface="Arial"/>
                <a:cs typeface="Arial"/>
              </a:rPr>
              <a:t>Je </a:t>
            </a:r>
            <a:r>
              <a:rPr sz="1400" spc="5" dirty="0">
                <a:latin typeface="Arial"/>
                <a:cs typeface="Arial"/>
              </a:rPr>
              <a:t>vais </a:t>
            </a:r>
            <a:r>
              <a:rPr sz="1400" spc="10" dirty="0">
                <a:latin typeface="Arial"/>
                <a:cs typeface="Arial"/>
              </a:rPr>
              <a:t>(I go),  J’ ir-ai (I 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go)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0" dirty="0">
                <a:latin typeface="Arial"/>
                <a:cs typeface="Arial"/>
              </a:rPr>
              <a:t>J’ all-ais (I was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going)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400" spc="10" dirty="0">
                <a:latin typeface="Arial"/>
                <a:cs typeface="Arial"/>
              </a:rPr>
              <a:t>All-er (to go); </a:t>
            </a:r>
            <a:r>
              <a:rPr lang="zh-CN" altLang="en-US" sz="1400" spc="15" dirty="0">
                <a:latin typeface="Arial"/>
                <a:cs typeface="Arial"/>
              </a:rPr>
              <a:t>相比之下，</a:t>
            </a:r>
            <a:r>
              <a:rPr sz="1400" spc="5" dirty="0" err="1">
                <a:latin typeface="Arial"/>
                <a:cs typeface="Arial"/>
              </a:rPr>
              <a:t>don</a:t>
            </a:r>
            <a:r>
              <a:rPr lang="en-US" sz="1400" spc="5" dirty="0" err="1">
                <a:latin typeface="Arial"/>
                <a:cs typeface="Arial"/>
              </a:rPr>
              <a:t>n</a:t>
            </a:r>
            <a:r>
              <a:rPr lang="en-US" altLang="zh-CN" sz="1400" spc="5" dirty="0">
                <a:latin typeface="Arial"/>
                <a:cs typeface="Arial"/>
              </a:rPr>
              <a:t>-</a:t>
            </a:r>
            <a:r>
              <a:rPr lang="en-US" sz="1400" spc="5" dirty="0">
                <a:latin typeface="Arial"/>
                <a:cs typeface="Arial"/>
              </a:rPr>
              <a:t>er</a:t>
            </a:r>
            <a:r>
              <a:rPr lang="zh-CN" altLang="en-US" sz="1400" spc="5" dirty="0">
                <a:latin typeface="Arial"/>
                <a:cs typeface="Arial"/>
              </a:rPr>
              <a:t>的词干始终保持不变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Allomorphy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元音交替（</a:t>
            </a:r>
            <a:r>
              <a:rPr dirty="0"/>
              <a:t>Ablaut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83930"/>
            <a:ext cx="3409315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元音发生变化，形成语素变体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411" y="1064871"/>
            <a:ext cx="1711325" cy="5111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67005" marR="108585">
              <a:lnSpc>
                <a:spcPct val="100800"/>
              </a:lnSpc>
              <a:spcBef>
                <a:spcPts val="90"/>
              </a:spcBef>
              <a:tabLst>
                <a:tab pos="652780" algn="l"/>
                <a:tab pos="1199515" algn="l"/>
              </a:tabLst>
            </a:pPr>
            <a:r>
              <a:rPr sz="1400" spc="15" dirty="0">
                <a:latin typeface="Arial"/>
                <a:cs typeface="Arial"/>
              </a:rPr>
              <a:t>sing	sang	sung  ring	</a:t>
            </a:r>
            <a:r>
              <a:rPr sz="1400" spc="10" dirty="0">
                <a:latin typeface="Arial"/>
                <a:cs typeface="Arial"/>
              </a:rPr>
              <a:t>rang	</a:t>
            </a:r>
            <a:r>
              <a:rPr sz="1400" spc="20" dirty="0">
                <a:latin typeface="Arial"/>
                <a:cs typeface="Arial"/>
              </a:rPr>
              <a:t>rung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739427"/>
            <a:ext cx="3845560" cy="6528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在德语中，单数形式变为复数形式时，后元音变为对应的前元音，这种现象叫作“</a:t>
            </a: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元音变化</a:t>
            </a:r>
            <a:r>
              <a:rPr lang="zh-CN" altLang="en-US" sz="1400" spc="10" dirty="0">
                <a:latin typeface="Arial"/>
                <a:cs typeface="Arial"/>
              </a:rPr>
              <a:t>”（</a:t>
            </a:r>
            <a:r>
              <a:rPr lang="en-US" altLang="zh-CN" sz="1400" spc="10" dirty="0">
                <a:solidFill>
                  <a:srgbClr val="C00000"/>
                </a:solidFill>
                <a:latin typeface="Arial"/>
                <a:cs typeface="Arial"/>
              </a:rPr>
              <a:t>umlaut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83830" y="2445054"/>
          <a:ext cx="2435225" cy="94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742">
                <a:tc>
                  <a:txBody>
                    <a:bodyPr/>
                    <a:lstStyle/>
                    <a:p>
                      <a:pPr marL="16700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Singular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Plural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70"/>
                        </a:lnSpc>
                        <a:spcBef>
                          <a:spcPts val="10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Gloss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50">
                <a:tc>
                  <a:txBody>
                    <a:bodyPr/>
                    <a:lstStyle/>
                    <a:p>
                      <a:pPr marL="167005">
                        <a:lnSpc>
                          <a:spcPts val="16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/Apfl/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8745" algn="ctr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/epfl/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‘apple’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167005">
                        <a:lnSpc>
                          <a:spcPts val="1560"/>
                        </a:lnSpc>
                      </a:pPr>
                      <a:r>
                        <a:rPr sz="1400" spc="35" dirty="0">
                          <a:latin typeface="Arial"/>
                          <a:cs typeface="Arial"/>
                        </a:rPr>
                        <a:t>/fogl/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00330" algn="ctr">
                        <a:lnSpc>
                          <a:spcPts val="1560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/føgl/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60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‘bird’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62">
                <a:tc>
                  <a:txBody>
                    <a:bodyPr/>
                    <a:lstStyle/>
                    <a:p>
                      <a:pPr marL="167005">
                        <a:lnSpc>
                          <a:spcPts val="1560"/>
                        </a:lnSpc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/brudr/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/brydr/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60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‘brother’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/>
              <a:t>解决形态学问题的步骤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978944"/>
            <a:ext cx="176755" cy="176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8500" y="9994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100" y="934362"/>
            <a:ext cx="2134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对词语进行语段切分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288" y="1217330"/>
            <a:ext cx="141404" cy="1414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1181" y="12264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15924" y="844232"/>
            <a:ext cx="3376295" cy="1067327"/>
          </a:xfrm>
          <a:prstGeom prst="rect">
            <a:avLst/>
          </a:prstGeom>
        </p:spPr>
        <p:txBody>
          <a:bodyPr vert="horz" wrap="square" lIns="0" tIns="345805" rIns="0" bIns="0" rtlCol="0">
            <a:spAutoFit/>
          </a:bodyPr>
          <a:lstStyle/>
          <a:p>
            <a:pPr marL="457200" marR="5080">
              <a:lnSpc>
                <a:spcPts val="1390"/>
              </a:lnSpc>
              <a:spcBef>
                <a:spcPts val="180"/>
              </a:spcBef>
            </a:pPr>
            <a:r>
              <a:rPr lang="zh-CN" altLang="en-US" spc="-5" dirty="0"/>
              <a:t>找到具有相同意义的重合的语段（</a:t>
            </a:r>
            <a:r>
              <a:rPr lang="en-US" altLang="zh-CN" spc="-5" dirty="0"/>
              <a:t>segments</a:t>
            </a:r>
            <a:r>
              <a:rPr lang="zh-CN" altLang="en-US" spc="-5" dirty="0"/>
              <a:t>）</a:t>
            </a:r>
            <a:endParaRPr lang="en-US" spc="-5" dirty="0"/>
          </a:p>
          <a:p>
            <a:pPr marL="457200" marR="13970">
              <a:lnSpc>
                <a:spcPts val="1390"/>
              </a:lnSpc>
              <a:spcBef>
                <a:spcPts val="10"/>
              </a:spcBef>
            </a:pPr>
            <a:r>
              <a:rPr lang="zh-CN" altLang="en-US" spc="-5" dirty="0"/>
              <a:t>找到仅在一个语段中不同的一个对子</a:t>
            </a:r>
            <a:r>
              <a:rPr spc="-5" dirty="0"/>
              <a:t> </a:t>
            </a:r>
            <a:endParaRPr lang="en-US" spc="-5" dirty="0"/>
          </a:p>
          <a:p>
            <a:pPr marL="457200" marR="13970">
              <a:lnSpc>
                <a:spcPts val="1390"/>
              </a:lnSpc>
              <a:spcBef>
                <a:spcPts val="10"/>
              </a:spcBef>
            </a:pPr>
            <a:r>
              <a:rPr lang="zh-CN" altLang="en-US" spc="-5" dirty="0"/>
              <a:t>确定其他语段的意义</a:t>
            </a:r>
            <a:endParaRPr spc="-5" dirty="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288" y="1571597"/>
            <a:ext cx="141404" cy="1414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71181" y="15807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288" y="1748736"/>
            <a:ext cx="141404" cy="1414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1181" y="17570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2122563"/>
            <a:ext cx="176755" cy="17675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8500" y="216346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100" y="2098405"/>
            <a:ext cx="3460750" cy="8980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5176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辨识语素变体现象（如有），构建规则以解释其分布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151765">
              <a:lnSpc>
                <a:spcPct val="100800"/>
              </a:lnSpc>
              <a:spcBef>
                <a:spcPts val="120"/>
              </a:spcBef>
            </a:pPr>
            <a:endParaRPr lang="en-US" sz="1400" spc="10" dirty="0">
              <a:latin typeface="Arial"/>
              <a:cs typeface="Arial"/>
            </a:endParaRPr>
          </a:p>
          <a:p>
            <a:pPr marL="12700" marR="15176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确定这些语素的排序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2809802"/>
            <a:ext cx="176755" cy="17675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98500" y="2845922"/>
            <a:ext cx="6794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词语和语素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45182"/>
            <a:ext cx="3938956" cy="16459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形态学研究的基本单元是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语素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20" dirty="0">
                <a:solidFill>
                  <a:srgbClr val="BC1919"/>
                </a:solidFill>
                <a:latin typeface="Arial"/>
                <a:cs typeface="Arial"/>
              </a:rPr>
              <a:t>morpheme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>
              <a:spcBef>
                <a:spcPts val="135"/>
              </a:spcBef>
            </a:pPr>
            <a:endParaRPr sz="2450" dirty="0">
              <a:latin typeface="Arial"/>
              <a:cs typeface="Arial"/>
            </a:endParaRPr>
          </a:p>
          <a:p>
            <a:pPr marL="12700" marR="445770"/>
            <a:r>
              <a:rPr lang="zh-CN" altLang="en-US" sz="1400" spc="15" dirty="0">
                <a:latin typeface="Arial"/>
                <a:cs typeface="Arial"/>
              </a:rPr>
              <a:t>语素的定义：语言中最小的有意义的单位或最小的功能性单位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445770"/>
            <a:endParaRPr sz="2450" dirty="0">
              <a:latin typeface="Arial"/>
              <a:cs typeface="Arial"/>
            </a:endParaRPr>
          </a:p>
          <a:p>
            <a:pPr marL="12700" marR="322580">
              <a:spcBef>
                <a:spcPts val="5"/>
              </a:spcBef>
            </a:pPr>
            <a:r>
              <a:rPr lang="zh-CN" altLang="en-US" sz="1400" spc="10" dirty="0">
                <a:latin typeface="Arial"/>
                <a:cs typeface="Arial"/>
              </a:rPr>
              <a:t>词语的形式与意义都由语素构成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400" spc="15" dirty="0"/>
              <a:t>Example1:</a:t>
            </a:r>
            <a:r>
              <a:rPr sz="1400" spc="95" dirty="0"/>
              <a:t> </a:t>
            </a:r>
            <a:r>
              <a:rPr sz="1400" spc="5" dirty="0"/>
              <a:t>Populuca</a:t>
            </a:r>
            <a:endParaRPr sz="1400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69D31C4-F68A-6AAD-34B5-F14C2FCA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09" y="618515"/>
            <a:ext cx="2924375" cy="28406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步骤</a:t>
            </a:r>
            <a:r>
              <a:rPr lang="en-US" altLang="zh-CN" spc="5" dirty="0"/>
              <a:t>1</a:t>
            </a:r>
            <a:r>
              <a:rPr lang="zh-CN" altLang="en-US" spc="5" dirty="0"/>
              <a:t>：对词语进行语段划分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347294" y="815197"/>
            <a:ext cx="3913504" cy="6174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找到反复出现、意义相同的不同语段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AFEA117-78C3-2932-5695-C96F04E5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7" y="1196975"/>
            <a:ext cx="3040577" cy="18355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步骤</a:t>
            </a:r>
            <a:r>
              <a:rPr lang="en-US" altLang="zh-CN" spc="5" dirty="0"/>
              <a:t>1</a:t>
            </a:r>
            <a:r>
              <a:rPr lang="zh-CN" altLang="en-US" spc="5" dirty="0"/>
              <a:t>：对词语进行语段划分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347294" y="853208"/>
            <a:ext cx="3640454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我们也可以找到仅在一个语段中不同的一个对子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6525" y="1690636"/>
            <a:ext cx="2195195" cy="444352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5"/>
              </a:spcBef>
              <a:tabLst>
                <a:tab pos="1210945" algn="l"/>
              </a:tabLst>
            </a:pPr>
            <a:r>
              <a:rPr lang="en-US" sz="1400" spc="-40" dirty="0" err="1">
                <a:latin typeface="Arial"/>
                <a:cs typeface="Arial"/>
              </a:rPr>
              <a:t>ʔin</a:t>
            </a:r>
            <a:r>
              <a:rPr sz="1400" spc="-40" dirty="0" err="1">
                <a:solidFill>
                  <a:srgbClr val="BC1919"/>
                </a:solidFill>
                <a:latin typeface="Arial"/>
                <a:cs typeface="Arial"/>
              </a:rPr>
              <a:t>hoks</a:t>
            </a:r>
            <a:r>
              <a:rPr sz="1400" spc="-40" dirty="0" err="1">
                <a:latin typeface="Arial"/>
                <a:cs typeface="Arial"/>
              </a:rPr>
              <a:t>pa</a:t>
            </a:r>
            <a:r>
              <a:rPr sz="1400" spc="-40" dirty="0">
                <a:latin typeface="Arial"/>
                <a:cs typeface="Arial"/>
              </a:rPr>
              <a:t>	</a:t>
            </a:r>
            <a:r>
              <a:rPr sz="1400" spc="5" dirty="0">
                <a:latin typeface="Arial"/>
                <a:cs typeface="Arial"/>
              </a:rPr>
              <a:t>‘you </a:t>
            </a:r>
            <a:r>
              <a:rPr sz="1400" spc="15" dirty="0">
                <a:latin typeface="Arial"/>
                <a:cs typeface="Arial"/>
              </a:rPr>
              <a:t>hoe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it’</a:t>
            </a:r>
            <a:endParaRPr sz="1400" dirty="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0"/>
              </a:spcBef>
              <a:tabLst>
                <a:tab pos="1210945" algn="l"/>
              </a:tabLst>
            </a:pPr>
            <a:r>
              <a:rPr lang="en-US" altLang="zh-CN" sz="1400" spc="-40" err="1">
                <a:latin typeface="Arial"/>
                <a:cs typeface="Arial"/>
              </a:rPr>
              <a:t>ʔ</a:t>
            </a:r>
            <a:r>
              <a:rPr sz="1400" spc="-70">
                <a:latin typeface="Arial"/>
                <a:cs typeface="Arial"/>
              </a:rPr>
              <a:t>i</a:t>
            </a:r>
            <a:r>
              <a:rPr lang="en-US" sz="1400" spc="70">
                <a:latin typeface="Arial"/>
                <a:cs typeface="Arial"/>
              </a:rPr>
              <a:t>ŋ</a:t>
            </a:r>
            <a:r>
              <a:rPr sz="1400" spc="-70">
                <a:solidFill>
                  <a:srgbClr val="BC1919"/>
                </a:solidFill>
                <a:latin typeface="Arial"/>
                <a:cs typeface="Arial"/>
              </a:rPr>
              <a:t>ku</a:t>
            </a:r>
            <a:r>
              <a:rPr lang="en-US" altLang="zh-CN" sz="1400" spc="-40" dirty="0" err="1">
                <a:solidFill>
                  <a:srgbClr val="C00000"/>
                </a:solidFill>
                <a:latin typeface="Arial"/>
                <a:cs typeface="Arial"/>
              </a:rPr>
              <a:t>ʔ</a:t>
            </a:r>
            <a:r>
              <a:rPr sz="1400" spc="-70" dirty="0" err="1">
                <a:solidFill>
                  <a:srgbClr val="BC1919"/>
                </a:solidFill>
                <a:latin typeface="Arial"/>
                <a:cs typeface="Arial"/>
              </a:rPr>
              <a:t>t</a:t>
            </a:r>
            <a:r>
              <a:rPr sz="1400" spc="-70" dirty="0" err="1">
                <a:latin typeface="Arial"/>
                <a:cs typeface="Arial"/>
              </a:rPr>
              <a:t>pa</a:t>
            </a:r>
            <a:r>
              <a:rPr sz="1400" spc="-70" dirty="0">
                <a:latin typeface="Arial"/>
                <a:cs typeface="Arial"/>
              </a:rPr>
              <a:t>	</a:t>
            </a:r>
            <a:r>
              <a:rPr sz="1400" spc="5" dirty="0">
                <a:latin typeface="Arial"/>
                <a:cs typeface="Arial"/>
              </a:rPr>
              <a:t>‘you </a:t>
            </a:r>
            <a:r>
              <a:rPr sz="1400" spc="15" dirty="0">
                <a:latin typeface="Arial"/>
                <a:cs typeface="Arial"/>
              </a:rPr>
              <a:t>eat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it’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0679" y="2324211"/>
            <a:ext cx="3187065" cy="6149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  <a:tabLst>
                <a:tab pos="1454785" algn="l"/>
              </a:tabLst>
            </a:pPr>
            <a:r>
              <a:rPr sz="1400" spc="15" dirty="0">
                <a:latin typeface="Arial"/>
                <a:cs typeface="Arial"/>
              </a:rPr>
              <a:t>hoks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=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hoe	</a:t>
            </a:r>
            <a:r>
              <a:rPr sz="1400" spc="-35" dirty="0" err="1">
                <a:latin typeface="Arial"/>
                <a:cs typeface="Arial"/>
              </a:rPr>
              <a:t>ku</a:t>
            </a:r>
            <a:r>
              <a:rPr lang="en-US" sz="1400" spc="-35" dirty="0" err="1">
                <a:latin typeface="Arial"/>
                <a:cs typeface="Arial"/>
              </a:rPr>
              <a:t>ʔ</a:t>
            </a:r>
            <a:r>
              <a:rPr sz="1400" spc="-35" dirty="0" err="1">
                <a:latin typeface="Arial"/>
                <a:cs typeface="Arial"/>
              </a:rPr>
              <a:t>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=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eat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1400" spc="110" dirty="0">
                <a:latin typeface="Arial"/>
                <a:cs typeface="Arial"/>
              </a:rPr>
              <a:t>/</a:t>
            </a:r>
            <a:r>
              <a:rPr lang="en-US" altLang="zh-CN" sz="1400" spc="-40" dirty="0" err="1">
                <a:latin typeface="Arial"/>
                <a:cs typeface="Arial"/>
              </a:rPr>
              <a:t>ʔ</a:t>
            </a:r>
            <a:r>
              <a:rPr sz="1400" spc="110" dirty="0" err="1">
                <a:latin typeface="Arial"/>
                <a:cs typeface="Arial"/>
              </a:rPr>
              <a:t>in</a:t>
            </a:r>
            <a:r>
              <a:rPr sz="1400" spc="110" dirty="0">
                <a:latin typeface="Arial"/>
                <a:cs typeface="Arial"/>
              </a:rPr>
              <a:t>/</a:t>
            </a:r>
            <a:r>
              <a:rPr lang="zh-CN" altLang="en-US" sz="1400" spc="110" dirty="0">
                <a:latin typeface="Arial"/>
                <a:cs typeface="Arial"/>
              </a:rPr>
              <a:t>和</a:t>
            </a:r>
            <a:r>
              <a:rPr lang="en-US" sz="1400" spc="15" dirty="0">
                <a:latin typeface="Arial"/>
                <a:cs typeface="Arial"/>
              </a:rPr>
              <a:t>/</a:t>
            </a:r>
            <a:r>
              <a:rPr lang="en-US" altLang="zh-CN" sz="1400" spc="-40" dirty="0" err="1">
                <a:latin typeface="Arial"/>
                <a:cs typeface="Arial"/>
              </a:rPr>
              <a:t>ʔ</a:t>
            </a:r>
            <a:r>
              <a:rPr sz="1400" spc="70" dirty="0" err="1">
                <a:latin typeface="Arial"/>
                <a:cs typeface="Arial"/>
              </a:rPr>
              <a:t>i</a:t>
            </a:r>
            <a:r>
              <a:rPr lang="en-US" sz="1400" spc="70" dirty="0" err="1">
                <a:latin typeface="Arial"/>
                <a:cs typeface="Arial"/>
              </a:rPr>
              <a:t>ŋ</a:t>
            </a:r>
            <a:r>
              <a:rPr sz="1400" spc="70" dirty="0">
                <a:latin typeface="Arial"/>
                <a:cs typeface="Arial"/>
              </a:rPr>
              <a:t>/</a:t>
            </a:r>
            <a:r>
              <a:rPr lang="zh-CN" altLang="en-US" sz="1400" spc="70" dirty="0">
                <a:latin typeface="Arial"/>
                <a:cs typeface="Arial"/>
              </a:rPr>
              <a:t>看起来就是语素变体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步骤</a:t>
            </a:r>
            <a:r>
              <a:rPr lang="en-US" altLang="zh-CN" spc="5" dirty="0"/>
              <a:t>1</a:t>
            </a:r>
            <a:r>
              <a:rPr lang="zh-CN" altLang="en-US" spc="5" dirty="0"/>
              <a:t>：对词语进行语段划分</a:t>
            </a: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347294" y="815591"/>
            <a:ext cx="3865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有些时候你需要比较多个对子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7945" y="1398130"/>
            <a:ext cx="2232660" cy="86850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16205" marR="108585">
              <a:lnSpc>
                <a:spcPct val="100800"/>
              </a:lnSpc>
              <a:spcBef>
                <a:spcPts val="90"/>
              </a:spcBef>
              <a:tabLst>
                <a:tab pos="1247775" algn="l"/>
              </a:tabLst>
            </a:pPr>
            <a:r>
              <a:rPr lang="en-US" sz="1400" spc="-60" dirty="0" err="1">
                <a:latin typeface="Arial"/>
                <a:cs typeface="Arial"/>
              </a:rPr>
              <a:t>ʔ</a:t>
            </a:r>
            <a:r>
              <a:rPr sz="1400" spc="-60" dirty="0" err="1">
                <a:latin typeface="Arial"/>
                <a:cs typeface="Arial"/>
              </a:rPr>
              <a:t>anhoks</a:t>
            </a:r>
            <a:r>
              <a:rPr sz="1400" spc="-60" dirty="0" err="1">
                <a:solidFill>
                  <a:srgbClr val="BC1919"/>
                </a:solidFill>
                <a:latin typeface="Arial"/>
                <a:cs typeface="Arial"/>
              </a:rPr>
              <a:t>pa</a:t>
            </a:r>
            <a:r>
              <a:rPr sz="1400" spc="-60" dirty="0">
                <a:solidFill>
                  <a:srgbClr val="BC1919"/>
                </a:solidFill>
                <a:latin typeface="Arial"/>
                <a:cs typeface="Arial"/>
              </a:rPr>
              <a:t>	</a:t>
            </a:r>
            <a:r>
              <a:rPr sz="1400" spc="5" dirty="0">
                <a:latin typeface="Arial"/>
                <a:cs typeface="Arial"/>
              </a:rPr>
              <a:t>‘I </a:t>
            </a:r>
            <a:r>
              <a:rPr sz="1400" spc="15" dirty="0">
                <a:latin typeface="Arial"/>
                <a:cs typeface="Arial"/>
              </a:rPr>
              <a:t>hoe </a:t>
            </a:r>
            <a:r>
              <a:rPr sz="1400" spc="5" dirty="0">
                <a:latin typeface="Arial"/>
                <a:cs typeface="Arial"/>
              </a:rPr>
              <a:t>it’ </a:t>
            </a:r>
            <a:r>
              <a:rPr lang="en-US" sz="1400" spc="5" dirty="0" err="1">
                <a:latin typeface="Arial"/>
                <a:cs typeface="Arial"/>
              </a:rPr>
              <a:t>ʔ</a:t>
            </a:r>
            <a:r>
              <a:rPr sz="1400" spc="-40" dirty="0" err="1">
                <a:latin typeface="Arial"/>
                <a:cs typeface="Arial"/>
              </a:rPr>
              <a:t>inhoks</a:t>
            </a:r>
            <a:r>
              <a:rPr sz="1400" spc="-40" dirty="0" err="1">
                <a:solidFill>
                  <a:srgbClr val="BC1919"/>
                </a:solidFill>
                <a:latin typeface="Arial"/>
                <a:cs typeface="Arial"/>
              </a:rPr>
              <a:t>pa</a:t>
            </a:r>
            <a:r>
              <a:rPr sz="1400" spc="-40" dirty="0">
                <a:solidFill>
                  <a:srgbClr val="BC1919"/>
                </a:solidFill>
                <a:latin typeface="Arial"/>
                <a:cs typeface="Arial"/>
              </a:rPr>
              <a:t>	</a:t>
            </a:r>
            <a:r>
              <a:rPr sz="1400" spc="5" dirty="0">
                <a:latin typeface="Arial"/>
                <a:cs typeface="Arial"/>
              </a:rPr>
              <a:t>‘you </a:t>
            </a:r>
            <a:r>
              <a:rPr sz="1400" spc="15" dirty="0">
                <a:latin typeface="Arial"/>
                <a:cs typeface="Arial"/>
              </a:rPr>
              <a:t>hoe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it’ </a:t>
            </a:r>
            <a:r>
              <a:rPr lang="en-US" altLang="zh-CN" sz="1400" spc="5" dirty="0" err="1">
                <a:latin typeface="Arial"/>
                <a:cs typeface="Arial"/>
              </a:rPr>
              <a:t>ʔ</a:t>
            </a:r>
            <a:r>
              <a:rPr sz="1400" spc="-70" dirty="0" err="1">
                <a:latin typeface="Arial"/>
                <a:cs typeface="Arial"/>
              </a:rPr>
              <a:t>i</a:t>
            </a:r>
            <a:r>
              <a:rPr lang="en-US" sz="1400" spc="-70" dirty="0" err="1">
                <a:latin typeface="Arial"/>
                <a:cs typeface="Arial"/>
              </a:rPr>
              <a:t>ŋ</a:t>
            </a:r>
            <a:r>
              <a:rPr sz="1400" spc="-70" dirty="0" err="1">
                <a:latin typeface="Arial"/>
                <a:cs typeface="Arial"/>
              </a:rPr>
              <a:t>ku</a:t>
            </a:r>
            <a:r>
              <a:rPr lang="en-US" sz="1400" spc="-70" dirty="0" err="1">
                <a:latin typeface="Arial"/>
                <a:cs typeface="Arial"/>
              </a:rPr>
              <a:t>ʔ</a:t>
            </a:r>
            <a:r>
              <a:rPr sz="1400" spc="-70" dirty="0" err="1">
                <a:latin typeface="Arial"/>
                <a:cs typeface="Arial"/>
              </a:rPr>
              <a:t>t</a:t>
            </a:r>
            <a:r>
              <a:rPr sz="1400" spc="-70" dirty="0" err="1">
                <a:solidFill>
                  <a:srgbClr val="BC1919"/>
                </a:solidFill>
                <a:latin typeface="Arial"/>
                <a:cs typeface="Arial"/>
              </a:rPr>
              <a:t>pa</a:t>
            </a:r>
            <a:r>
              <a:rPr sz="1400" spc="-70" dirty="0">
                <a:solidFill>
                  <a:srgbClr val="BC1919"/>
                </a:solidFill>
                <a:latin typeface="Arial"/>
                <a:cs typeface="Arial"/>
              </a:rPr>
              <a:t>	</a:t>
            </a:r>
            <a:r>
              <a:rPr sz="1400" spc="5" dirty="0">
                <a:latin typeface="Arial"/>
                <a:cs typeface="Arial"/>
              </a:rPr>
              <a:t>‘you </a:t>
            </a:r>
            <a:r>
              <a:rPr sz="1400" spc="15" dirty="0">
                <a:latin typeface="Arial"/>
                <a:cs typeface="Arial"/>
              </a:rPr>
              <a:t>eat </a:t>
            </a:r>
            <a:r>
              <a:rPr sz="1400" spc="5" dirty="0">
                <a:latin typeface="Arial"/>
                <a:cs typeface="Arial"/>
              </a:rPr>
              <a:t>it’ </a:t>
            </a:r>
            <a:r>
              <a:rPr lang="en-US" altLang="zh-CN" sz="1400" spc="5" dirty="0" err="1">
                <a:latin typeface="Arial"/>
                <a:cs typeface="Arial"/>
              </a:rPr>
              <a:t>ʔ</a:t>
            </a:r>
            <a:r>
              <a:rPr sz="1400" spc="-35" dirty="0" err="1">
                <a:latin typeface="Arial"/>
                <a:cs typeface="Arial"/>
              </a:rPr>
              <a:t>iku</a:t>
            </a:r>
            <a:r>
              <a:rPr lang="en-US" sz="1400" spc="-35" dirty="0" err="1">
                <a:latin typeface="Arial"/>
                <a:cs typeface="Arial"/>
              </a:rPr>
              <a:t>ʔ</a:t>
            </a:r>
            <a:r>
              <a:rPr sz="1400" spc="-35" dirty="0" err="1">
                <a:latin typeface="Arial"/>
                <a:cs typeface="Arial"/>
              </a:rPr>
              <a:t>t</a:t>
            </a:r>
            <a:r>
              <a:rPr sz="1400" spc="-35" dirty="0">
                <a:latin typeface="Arial"/>
                <a:cs typeface="Arial"/>
              </a:rPr>
              <a:t>	</a:t>
            </a:r>
            <a:r>
              <a:rPr sz="1400" spc="15" dirty="0">
                <a:latin typeface="Arial"/>
                <a:cs typeface="Arial"/>
              </a:rPr>
              <a:t>‘he 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it’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2499756"/>
            <a:ext cx="3447415" cy="6778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62500"/>
              </a:lnSpc>
              <a:spcBef>
                <a:spcPts val="90"/>
              </a:spcBef>
            </a:pPr>
            <a:r>
              <a:rPr lang="zh-CN" altLang="en-US" sz="1400" spc="10" dirty="0">
                <a:latin typeface="Arial"/>
                <a:cs typeface="Arial"/>
              </a:rPr>
              <a:t>这些现在时态的词语都有</a:t>
            </a:r>
            <a:r>
              <a:rPr sz="1400" spc="10" dirty="0">
                <a:latin typeface="Arial"/>
                <a:cs typeface="Arial"/>
              </a:rPr>
              <a:t>/pa/</a:t>
            </a:r>
            <a:endParaRPr lang="en-US" sz="1400" spc="10" dirty="0">
              <a:latin typeface="Arial"/>
              <a:cs typeface="Arial"/>
            </a:endParaRPr>
          </a:p>
          <a:p>
            <a:pPr marL="12700" marR="5080">
              <a:lnSpc>
                <a:spcPct val="162500"/>
              </a:lnSpc>
              <a:spcBef>
                <a:spcPts val="90"/>
              </a:spcBef>
            </a:pPr>
            <a:r>
              <a:rPr lang="zh-CN" altLang="en-US" sz="1400" spc="10" dirty="0">
                <a:latin typeface="Arial"/>
                <a:cs typeface="Arial"/>
              </a:rPr>
              <a:t>过去时态标记和“</a:t>
            </a:r>
            <a:r>
              <a:rPr lang="en-US" altLang="zh-CN" sz="1400" spc="10" dirty="0">
                <a:latin typeface="Arial"/>
                <a:cs typeface="Arial"/>
              </a:rPr>
              <a:t>it</a:t>
            </a:r>
            <a:r>
              <a:rPr lang="zh-CN" altLang="en-US" sz="1400" spc="10" dirty="0">
                <a:latin typeface="Arial"/>
                <a:cs typeface="Arial"/>
              </a:rPr>
              <a:t>”又是什么呢？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空语素</a:t>
            </a:r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347294" y="1094801"/>
            <a:ext cx="3891279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某些语法特征没有标记，具有</a:t>
            </a:r>
            <a:r>
              <a:rPr lang="zh-CN" altLang="en-US" sz="1400" spc="20" dirty="0">
                <a:solidFill>
                  <a:srgbClr val="C00000"/>
                </a:solidFill>
                <a:latin typeface="Arial"/>
                <a:cs typeface="Arial"/>
              </a:rPr>
              <a:t>空语素</a:t>
            </a:r>
            <a:r>
              <a:rPr lang="zh-CN" altLang="en-US" sz="1400" spc="5" dirty="0">
                <a:latin typeface="Arial"/>
                <a:cs typeface="Arial"/>
              </a:rPr>
              <a:t>（</a:t>
            </a:r>
            <a:r>
              <a:rPr sz="1400" spc="15" dirty="0">
                <a:solidFill>
                  <a:srgbClr val="BC1919"/>
                </a:solidFill>
                <a:latin typeface="Arial"/>
                <a:cs typeface="Arial"/>
              </a:rPr>
              <a:t>null-morpheme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1650" y="2187575"/>
            <a:ext cx="11906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100" spc="22" baseline="-674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it=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lang="zh-CN" altLang="en-US" sz="1400" spc="-650" dirty="0">
                <a:latin typeface="Lucida Sans Unicode"/>
                <a:cs typeface="Lucida Sans Unicode"/>
              </a:rPr>
              <a:t>∅</a:t>
            </a:r>
            <a:endParaRPr lang="zh-CN" altLang="en-US" sz="1400" dirty="0">
              <a:latin typeface="Lucida Sans Unicode"/>
              <a:cs typeface="Lucida Sans Unicode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6F8E8D3-88A1-C935-88BF-BB45CD7CD66C}"/>
              </a:ext>
            </a:extLst>
          </p:cNvPr>
          <p:cNvSpPr txBox="1"/>
          <p:nvPr/>
        </p:nvSpPr>
        <p:spPr>
          <a:xfrm>
            <a:off x="1309300" y="2492375"/>
            <a:ext cx="211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3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pc="15" dirty="0">
                <a:solidFill>
                  <a:prstClr val="black"/>
                </a:solidFill>
                <a:latin typeface="Arial"/>
                <a:cs typeface="Arial"/>
              </a:rPr>
              <a:t>过去时态</a:t>
            </a:r>
            <a:r>
              <a:rPr kumimoji="0" lang="en-US" altLang="zh-CN" sz="1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=</a:t>
            </a:r>
            <a:r>
              <a:rPr kumimoji="0" lang="zh-CN" altLang="en-US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kumimoji="0" lang="zh-CN" altLang="en-US" sz="1400" b="0" i="0" u="none" strike="noStrike" kern="1200" cap="none" spc="-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宋体" panose="02010600030101010101" pitchFamily="2" charset="-122"/>
                <a:cs typeface="Lucida Sans Unicode"/>
              </a:rPr>
              <a:t>∅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宋体" panose="02010600030101010101" pitchFamily="2" charset="-122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/>
              <a:t>步骤</a:t>
            </a:r>
            <a:r>
              <a:rPr lang="en-US" altLang="zh-CN" sz="1400" spc="15" dirty="0"/>
              <a:t>2</a:t>
            </a:r>
            <a:r>
              <a:rPr lang="zh-CN" altLang="en-US" sz="1400" spc="15" dirty="0"/>
              <a:t>：语素变体现象与音位规则</a:t>
            </a:r>
            <a:endParaRPr sz="1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1273568" y="1386687"/>
            <a:ext cx="2061210" cy="1154430"/>
            <a:chOff x="1273568" y="1386687"/>
            <a:chExt cx="2061210" cy="1154430"/>
          </a:xfrm>
        </p:grpSpPr>
        <p:sp>
          <p:nvSpPr>
            <p:cNvPr id="19" name="object 19"/>
            <p:cNvSpPr/>
            <p:nvPr/>
          </p:nvSpPr>
          <p:spPr>
            <a:xfrm>
              <a:off x="1316596" y="1963635"/>
              <a:ext cx="1974850" cy="0"/>
            </a:xfrm>
            <a:custGeom>
              <a:avLst/>
              <a:gdLst/>
              <a:ahLst/>
              <a:cxnLst/>
              <a:rect l="l" t="t" r="r" b="b"/>
              <a:pathLst>
                <a:path w="1974850">
                  <a:moveTo>
                    <a:pt x="0" y="0"/>
                  </a:moveTo>
                  <a:lnTo>
                    <a:pt x="197481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73568" y="1389214"/>
              <a:ext cx="2061210" cy="0"/>
            </a:xfrm>
            <a:custGeom>
              <a:avLst/>
              <a:gdLst/>
              <a:ahLst/>
              <a:cxnLst/>
              <a:rect l="l" t="t" r="r" b="b"/>
              <a:pathLst>
                <a:path w="2061210">
                  <a:moveTo>
                    <a:pt x="0" y="0"/>
                  </a:moveTo>
                  <a:lnTo>
                    <a:pt x="20608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6108" y="1389214"/>
              <a:ext cx="0" cy="1149350"/>
            </a:xfrm>
            <a:custGeom>
              <a:avLst/>
              <a:gdLst/>
              <a:ahLst/>
              <a:cxnLst/>
              <a:rect l="l" t="t" r="r" b="b"/>
              <a:pathLst>
                <a:path h="1149350">
                  <a:moveTo>
                    <a:pt x="0" y="11488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1895" y="1389214"/>
              <a:ext cx="0" cy="1149350"/>
            </a:xfrm>
            <a:custGeom>
              <a:avLst/>
              <a:gdLst/>
              <a:ahLst/>
              <a:cxnLst/>
              <a:rect l="l" t="t" r="r" b="b"/>
              <a:pathLst>
                <a:path h="1149350">
                  <a:moveTo>
                    <a:pt x="0" y="11488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3568" y="2538069"/>
              <a:ext cx="2061210" cy="0"/>
            </a:xfrm>
            <a:custGeom>
              <a:avLst/>
              <a:gdLst/>
              <a:ahLst/>
              <a:cxnLst/>
              <a:rect l="l" t="t" r="r" b="b"/>
              <a:pathLst>
                <a:path w="2061210">
                  <a:moveTo>
                    <a:pt x="0" y="0"/>
                  </a:moveTo>
                  <a:lnTo>
                    <a:pt x="20608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7294" y="773859"/>
            <a:ext cx="3851910" cy="2511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在如下数据集中，我们看到语素变体出现在第一人称与第二人称中</a:t>
            </a:r>
            <a:endParaRPr sz="1400" dirty="0">
              <a:latin typeface="Arial"/>
              <a:cs typeface="Arial"/>
            </a:endParaRPr>
          </a:p>
          <a:p>
            <a:pPr marL="1045210" marR="975994">
              <a:lnSpc>
                <a:spcPct val="97800"/>
              </a:lnSpc>
              <a:spcBef>
                <a:spcPts val="1465"/>
              </a:spcBef>
              <a:tabLst>
                <a:tab pos="2007870" algn="l"/>
              </a:tabLst>
            </a:pPr>
            <a:r>
              <a:rPr sz="1200" spc="-35" dirty="0">
                <a:solidFill>
                  <a:srgbClr val="BC1919"/>
                </a:solidFill>
                <a:latin typeface="Arial"/>
                <a:cs typeface="Arial"/>
              </a:rPr>
              <a:t>Pim</a:t>
            </a:r>
            <a:r>
              <a:rPr sz="1200" spc="-35" dirty="0">
                <a:latin typeface="Arial"/>
                <a:cs typeface="Arial"/>
              </a:rPr>
              <a:t>pet	</a:t>
            </a:r>
            <a:r>
              <a:rPr sz="1200" spc="-10" dirty="0">
                <a:latin typeface="Arial"/>
                <a:cs typeface="Arial"/>
              </a:rPr>
              <a:t>‘you </a:t>
            </a:r>
            <a:r>
              <a:rPr sz="1200" spc="-15" dirty="0">
                <a:latin typeface="Arial"/>
                <a:cs typeface="Arial"/>
              </a:rPr>
              <a:t>swept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it’  </a:t>
            </a:r>
            <a:r>
              <a:rPr sz="1200" spc="-50" dirty="0">
                <a:solidFill>
                  <a:srgbClr val="BC1919"/>
                </a:solidFill>
                <a:latin typeface="Arial"/>
                <a:cs typeface="Arial"/>
              </a:rPr>
              <a:t>Pin</a:t>
            </a:r>
            <a:r>
              <a:rPr sz="1200" spc="-50" dirty="0">
                <a:latin typeface="Arial"/>
                <a:cs typeface="Arial"/>
              </a:rPr>
              <a:t>hokspa	</a:t>
            </a:r>
            <a:r>
              <a:rPr sz="1200" spc="-10" dirty="0">
                <a:latin typeface="Arial"/>
                <a:cs typeface="Arial"/>
              </a:rPr>
              <a:t>‘you </a:t>
            </a:r>
            <a:r>
              <a:rPr sz="1200" spc="-5" dirty="0">
                <a:latin typeface="Arial"/>
                <a:cs typeface="Arial"/>
              </a:rPr>
              <a:t>hoe it’  </a:t>
            </a:r>
            <a:r>
              <a:rPr sz="1200" spc="-75" dirty="0">
                <a:solidFill>
                  <a:srgbClr val="BC1919"/>
                </a:solidFill>
                <a:latin typeface="Arial"/>
                <a:cs typeface="Arial"/>
              </a:rPr>
              <a:t>PiN</a:t>
            </a:r>
            <a:r>
              <a:rPr sz="1200" spc="-75" dirty="0">
                <a:latin typeface="Arial"/>
                <a:cs typeface="Arial"/>
              </a:rPr>
              <a:t>kuPtpa	</a:t>
            </a:r>
            <a:r>
              <a:rPr sz="1200" spc="-10" dirty="0">
                <a:latin typeface="Arial"/>
                <a:cs typeface="Arial"/>
              </a:rPr>
              <a:t>‘you </a:t>
            </a:r>
            <a:r>
              <a:rPr sz="1200" spc="-5" dirty="0">
                <a:latin typeface="Arial"/>
                <a:cs typeface="Arial"/>
              </a:rPr>
              <a:t>eat it’  </a:t>
            </a:r>
            <a:r>
              <a:rPr sz="1200" spc="-85" dirty="0">
                <a:solidFill>
                  <a:srgbClr val="BC1919"/>
                </a:solidFill>
                <a:latin typeface="Arial"/>
                <a:cs typeface="Arial"/>
              </a:rPr>
              <a:t>Pan</a:t>
            </a:r>
            <a:r>
              <a:rPr sz="1200" spc="-85" dirty="0">
                <a:latin typeface="Arial"/>
                <a:cs typeface="Arial"/>
              </a:rPr>
              <a:t>tEk	</a:t>
            </a:r>
            <a:r>
              <a:rPr sz="1200" spc="-10" dirty="0">
                <a:latin typeface="Arial"/>
                <a:cs typeface="Arial"/>
              </a:rPr>
              <a:t>‘my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house’</a:t>
            </a:r>
            <a:endParaRPr sz="1200" dirty="0">
              <a:latin typeface="Arial"/>
              <a:cs typeface="Arial"/>
            </a:endParaRPr>
          </a:p>
          <a:p>
            <a:pPr marL="1045210">
              <a:lnSpc>
                <a:spcPts val="1370"/>
              </a:lnSpc>
              <a:tabLst>
                <a:tab pos="2007870" algn="l"/>
              </a:tabLst>
            </a:pPr>
            <a:r>
              <a:rPr sz="1200" spc="-40" dirty="0">
                <a:solidFill>
                  <a:srgbClr val="BC1919"/>
                </a:solidFill>
                <a:latin typeface="Arial"/>
                <a:cs typeface="Arial"/>
              </a:rPr>
              <a:t>Pa</a:t>
            </a:r>
            <a:r>
              <a:rPr sz="1200" spc="-40" dirty="0">
                <a:latin typeface="Arial"/>
                <a:cs typeface="Arial"/>
              </a:rPr>
              <a:t>no:mi	</a:t>
            </a:r>
            <a:r>
              <a:rPr sz="1200" spc="-10" dirty="0">
                <a:latin typeface="Arial"/>
                <a:cs typeface="Arial"/>
              </a:rPr>
              <a:t>‘my </a:t>
            </a:r>
            <a:r>
              <a:rPr sz="1200" spc="-5" dirty="0">
                <a:latin typeface="Arial"/>
                <a:cs typeface="Arial"/>
              </a:rPr>
              <a:t>boss’</a:t>
            </a:r>
            <a:endParaRPr sz="1200" dirty="0">
              <a:latin typeface="Arial"/>
              <a:cs typeface="Arial"/>
            </a:endParaRPr>
          </a:p>
          <a:p>
            <a:pPr marL="1045210">
              <a:lnSpc>
                <a:spcPts val="1415"/>
              </a:lnSpc>
              <a:tabLst>
                <a:tab pos="2007870" algn="l"/>
              </a:tabLst>
            </a:pPr>
            <a:r>
              <a:rPr sz="1200" spc="-50" dirty="0">
                <a:solidFill>
                  <a:srgbClr val="BC1919"/>
                </a:solidFill>
                <a:latin typeface="Arial"/>
                <a:cs typeface="Arial"/>
              </a:rPr>
              <a:t>Pa</a:t>
            </a:r>
            <a:r>
              <a:rPr sz="1200" spc="-50" dirty="0">
                <a:latin typeface="Arial"/>
                <a:cs typeface="Arial"/>
              </a:rPr>
              <a:t>mo:ja	</a:t>
            </a:r>
            <a:r>
              <a:rPr sz="1200" spc="-10" dirty="0">
                <a:latin typeface="Arial"/>
                <a:cs typeface="Arial"/>
              </a:rPr>
              <a:t>‘my flower’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Arial"/>
              <a:cs typeface="Arial"/>
            </a:endParaRPr>
          </a:p>
          <a:p>
            <a:pPr marL="12700" marR="814705">
              <a:lnSpc>
                <a:spcPct val="143000"/>
              </a:lnSpc>
              <a:tabLst>
                <a:tab pos="771525" algn="l"/>
                <a:tab pos="1332230" algn="l"/>
              </a:tabLst>
            </a:pPr>
            <a:r>
              <a:rPr sz="1400" spc="15" dirty="0">
                <a:latin typeface="Arial"/>
                <a:cs typeface="Arial"/>
              </a:rPr>
              <a:t>n </a:t>
            </a:r>
            <a:r>
              <a:rPr sz="1400" spc="114" dirty="0">
                <a:latin typeface="Lucida Sans Unicode"/>
                <a:cs typeface="Lucida Sans Unicode"/>
              </a:rPr>
              <a:t>→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20" dirty="0">
                <a:latin typeface="Arial"/>
                <a:cs typeface="Arial"/>
              </a:rPr>
              <a:t>[</a:t>
            </a:r>
            <a:r>
              <a:rPr sz="1400" i="1" spc="20" dirty="0">
                <a:latin typeface="Arial"/>
                <a:cs typeface="Arial"/>
              </a:rPr>
              <a:t>α</a:t>
            </a:r>
            <a:r>
              <a:rPr lang="zh-CN" altLang="en-US" sz="1400" spc="20" dirty="0">
                <a:latin typeface="Arial"/>
                <a:cs typeface="Arial"/>
              </a:rPr>
              <a:t>部位</a:t>
            </a:r>
            <a:r>
              <a:rPr sz="1400" spc="20" dirty="0">
                <a:latin typeface="Arial"/>
                <a:cs typeface="Arial"/>
              </a:rPr>
              <a:t>]/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400" spc="20" dirty="0">
                <a:latin typeface="Arial"/>
                <a:cs typeface="Arial"/>
              </a:rPr>
              <a:t>[</a:t>
            </a:r>
            <a:r>
              <a:rPr sz="1400" i="1" spc="20" dirty="0">
                <a:latin typeface="Arial"/>
                <a:cs typeface="Arial"/>
              </a:rPr>
              <a:t>α</a:t>
            </a:r>
            <a:r>
              <a:rPr lang="zh-CN" altLang="en-US" sz="1400" spc="20" dirty="0">
                <a:latin typeface="Arial"/>
                <a:cs typeface="Arial"/>
              </a:rPr>
              <a:t>部位</a:t>
            </a:r>
            <a:r>
              <a:rPr sz="1400" spc="2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+</a:t>
            </a:r>
            <a:r>
              <a:rPr lang="zh-CN" altLang="en-US" sz="1400" spc="15" dirty="0">
                <a:latin typeface="Arial"/>
                <a:cs typeface="Arial"/>
              </a:rPr>
              <a:t>辅音</a:t>
            </a:r>
            <a:r>
              <a:rPr sz="1400" spc="15" dirty="0">
                <a:latin typeface="Arial"/>
                <a:cs typeface="Arial"/>
              </a:rPr>
              <a:t>] </a:t>
            </a:r>
            <a:endParaRPr lang="en-US" sz="1400" spc="15" dirty="0">
              <a:latin typeface="Arial"/>
              <a:cs typeface="Arial"/>
            </a:endParaRPr>
          </a:p>
          <a:p>
            <a:pPr marL="12700" marR="814705">
              <a:lnSpc>
                <a:spcPct val="143000"/>
              </a:lnSpc>
              <a:tabLst>
                <a:tab pos="771525" algn="l"/>
                <a:tab pos="1332230" algn="l"/>
              </a:tabLst>
            </a:pPr>
            <a:r>
              <a:rPr sz="1400" spc="15" dirty="0">
                <a:latin typeface="Arial"/>
                <a:cs typeface="Arial"/>
              </a:rPr>
              <a:t>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14" dirty="0">
                <a:latin typeface="Lucida Sans Unicode"/>
                <a:cs typeface="Lucida Sans Unicode"/>
              </a:rPr>
              <a:t>→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325" dirty="0">
                <a:latin typeface="Lucida Sans Unicode"/>
                <a:cs typeface="Lucida Sans Unicode"/>
              </a:rPr>
              <a:t>∅</a:t>
            </a:r>
            <a:r>
              <a:rPr sz="1400" spc="-325" dirty="0">
                <a:latin typeface="Arial"/>
                <a:cs typeface="Arial"/>
              </a:rPr>
              <a:t>/</a:t>
            </a:r>
            <a:r>
              <a:rPr sz="1400" u="sng" spc="-3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4E149AA-F8E4-58DB-ECF5-9ED3AE78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7" y="1270620"/>
            <a:ext cx="2583324" cy="13860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步骤</a:t>
            </a:r>
            <a:r>
              <a:rPr lang="en-US" altLang="zh-CN" spc="5" dirty="0"/>
              <a:t>3</a:t>
            </a:r>
            <a:r>
              <a:rPr lang="zh-CN" altLang="en-US" spc="5" dirty="0"/>
              <a:t>：找出排序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347294" y="907895"/>
            <a:ext cx="3552825" cy="15733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作为最后一步，有些问题要求我们反过来将一些英语短语翻译成该语言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500" dirty="0">
              <a:latin typeface="Arial"/>
              <a:cs typeface="Arial"/>
            </a:endParaRPr>
          </a:p>
          <a:p>
            <a:pPr marL="12700" marR="8382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我们需要知道语素是如何排序的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434975">
              <a:lnSpc>
                <a:spcPct val="100000"/>
              </a:lnSpc>
              <a:spcBef>
                <a:spcPts val="1300"/>
              </a:spcBef>
            </a:pPr>
            <a:r>
              <a:rPr lang="zh-CN" altLang="en-US" sz="1400" spc="10" dirty="0">
                <a:latin typeface="Arial"/>
                <a:cs typeface="Arial"/>
              </a:rPr>
              <a:t>人称</a:t>
            </a:r>
            <a:r>
              <a:rPr lang="en-US" altLang="zh-CN" sz="1400" spc="10" dirty="0">
                <a:latin typeface="Arial"/>
                <a:cs typeface="Arial"/>
              </a:rPr>
              <a:t>(</a:t>
            </a:r>
            <a:r>
              <a:rPr lang="zh-CN" altLang="en-US" sz="1400" spc="10" dirty="0">
                <a:latin typeface="Arial"/>
                <a:cs typeface="Arial"/>
              </a:rPr>
              <a:t>主语</a:t>
            </a:r>
            <a:r>
              <a:rPr sz="1400" spc="10" dirty="0">
                <a:latin typeface="Arial"/>
                <a:cs typeface="Arial"/>
              </a:rPr>
              <a:t>) </a:t>
            </a:r>
            <a:r>
              <a:rPr sz="1400" spc="20" dirty="0">
                <a:latin typeface="Arial"/>
                <a:cs typeface="Arial"/>
              </a:rPr>
              <a:t>+ </a:t>
            </a:r>
            <a:r>
              <a:rPr lang="zh-CN" altLang="en-US" sz="1400" spc="20" dirty="0">
                <a:latin typeface="Arial"/>
                <a:cs typeface="Arial"/>
              </a:rPr>
              <a:t>动词词干</a:t>
            </a:r>
            <a:r>
              <a:rPr sz="1400" spc="20" dirty="0">
                <a:latin typeface="Arial"/>
                <a:cs typeface="Arial"/>
              </a:rPr>
              <a:t> +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lang="zh-CN" altLang="en-US" sz="1400" spc="-20" dirty="0">
                <a:latin typeface="Arial"/>
                <a:cs typeface="Arial"/>
              </a:rPr>
              <a:t>时态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例</a:t>
            </a:r>
            <a:r>
              <a:rPr lang="en-US" altLang="zh-CN" spc="5" dirty="0"/>
              <a:t>2</a:t>
            </a:r>
            <a:r>
              <a:rPr lang="zh-CN" altLang="en-US" spc="5" dirty="0"/>
              <a:t>：法语</a:t>
            </a:r>
            <a:endParaRPr spc="-10" dirty="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15924" y="844232"/>
          <a:ext cx="3371215" cy="202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335">
                <a:tc>
                  <a:txBody>
                    <a:bodyPr/>
                    <a:lstStyle/>
                    <a:p>
                      <a:pPr marL="11620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Masculine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Feminine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4">
                <a:tc>
                  <a:txBody>
                    <a:bodyPr/>
                    <a:lstStyle/>
                    <a:p>
                      <a:pPr marL="11620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gros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[gKo]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grosse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[gKo</a:t>
                      </a:r>
                      <a:r>
                        <a:rPr sz="1200" spc="-2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‘fat’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mauvais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[movE]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mauvaise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[movE</a:t>
                      </a:r>
                      <a:r>
                        <a:rPr sz="1200" spc="-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‘bad’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heureux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[øKø]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heureuse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[øKø</a:t>
                      </a:r>
                      <a:r>
                        <a:rPr sz="1200" spc="-2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‘happy’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petit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[p@ti]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petite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[p@ti</a:t>
                      </a:r>
                      <a:r>
                        <a:rPr sz="1200" spc="-60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‘small’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grand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[gK˜a]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grande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[gK˜a</a:t>
                      </a:r>
                      <a:r>
                        <a:rPr sz="1200" spc="-8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‘big’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froid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[fKwa]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froide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[fKwa</a:t>
                      </a:r>
                      <a:r>
                        <a:rPr sz="1200" spc="-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‘cold’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frais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[fKE]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fraiche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[fKE</a:t>
                      </a:r>
                      <a:r>
                        <a:rPr sz="1200" spc="-7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‘fresh’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[lo˜]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longue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[lo˜</a:t>
                      </a:r>
                      <a:r>
                        <a:rPr sz="1200" spc="-3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‘long’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33">
                <a:tc>
                  <a:txBody>
                    <a:bodyPr/>
                    <a:lstStyle/>
                    <a:p>
                      <a:pPr marL="11620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gentil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[Z˜ati]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gentille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[Z˜ati</a:t>
                      </a:r>
                      <a:r>
                        <a:rPr sz="1200" spc="-45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‘kin’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74">
                <a:tc>
                  <a:txBody>
                    <a:bodyPr/>
                    <a:lstStyle/>
                    <a:p>
                      <a:pPr marL="116205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[nEt]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nette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[nE</a:t>
                      </a:r>
                      <a:r>
                        <a:rPr sz="1200" spc="-10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‘clean’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47294" y="2993311"/>
            <a:ext cx="3675379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看起来阴性形式新增了一个辅音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51BA84C-DDF3-5E7D-6CBE-D2B48F2E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1" y="668116"/>
            <a:ext cx="3905250" cy="227559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假说</a:t>
            </a:r>
            <a:r>
              <a:rPr lang="en-US" altLang="zh-CN" spc="5" dirty="0"/>
              <a:t>1</a:t>
            </a:r>
            <a:endParaRPr spc="5" dirty="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221458"/>
            <a:ext cx="101003" cy="1010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474506"/>
            <a:ext cx="101003" cy="10100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47294" y="1065387"/>
            <a:ext cx="3695065" cy="15711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663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如果我们不按照一定的规则增加阴性词尾，会怎么样呢？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5" dirty="0">
                <a:latin typeface="Arial"/>
                <a:cs typeface="Arial"/>
              </a:rPr>
              <a:t>假说</a:t>
            </a:r>
            <a:r>
              <a:rPr lang="en-US" altLang="zh-CN" sz="1400" spc="15" dirty="0">
                <a:latin typeface="Arial"/>
                <a:cs typeface="Arial"/>
              </a:rPr>
              <a:t>1</a:t>
            </a:r>
            <a:r>
              <a:rPr sz="1400" spc="10" dirty="0">
                <a:latin typeface="Arial"/>
                <a:cs typeface="Arial"/>
              </a:rPr>
              <a:t>:</a:t>
            </a:r>
            <a:endParaRPr lang="en-US" sz="1400" spc="15" dirty="0">
              <a:latin typeface="Arial"/>
              <a:cs typeface="Arial"/>
            </a:endParaRPr>
          </a:p>
          <a:p>
            <a:pPr marL="368935" marR="5080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15" dirty="0">
                <a:latin typeface="Arial"/>
                <a:cs typeface="Arial"/>
              </a:rPr>
              <a:t>每个法语形容词都有两个形式</a:t>
            </a:r>
            <a:r>
              <a:rPr sz="1400" spc="10" dirty="0">
                <a:latin typeface="Arial"/>
                <a:cs typeface="Arial"/>
              </a:rPr>
              <a:t> </a:t>
            </a:r>
            <a:endParaRPr lang="en-US" sz="1400" spc="10" dirty="0">
              <a:latin typeface="Arial"/>
              <a:cs typeface="Arial"/>
            </a:endParaRPr>
          </a:p>
          <a:p>
            <a:pPr marL="368935" marR="5080">
              <a:lnSpc>
                <a:spcPct val="109700"/>
              </a:lnSpc>
              <a:spcBef>
                <a:spcPts val="150"/>
              </a:spcBef>
            </a:pPr>
            <a:r>
              <a:rPr lang="zh-CN" altLang="en-US" sz="1400" spc="5" dirty="0">
                <a:latin typeface="Arial"/>
                <a:cs typeface="Arial"/>
              </a:rPr>
              <a:t>没有什么规律，我们只能死记硬背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假说</a:t>
            </a:r>
            <a:r>
              <a:rPr spc="5" dirty="0"/>
              <a:t>2</a:t>
            </a: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183500"/>
            <a:ext cx="101003" cy="1010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651635"/>
            <a:ext cx="101003" cy="1010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119782"/>
            <a:ext cx="101003" cy="1010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803017"/>
            <a:ext cx="101003" cy="1010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7294" y="703455"/>
            <a:ext cx="3855720" cy="2326342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zh-CN" altLang="en-US" sz="1400" spc="15" dirty="0">
                <a:latin typeface="Arial"/>
                <a:cs typeface="Arial"/>
              </a:rPr>
              <a:t>假说</a:t>
            </a:r>
            <a:r>
              <a:rPr sz="1400" spc="15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  <a:p>
            <a:pPr marL="368935" marR="177165">
              <a:lnSpc>
                <a:spcPct val="100800"/>
              </a:lnSpc>
              <a:spcBef>
                <a:spcPts val="695"/>
              </a:spcBef>
            </a:pPr>
            <a:r>
              <a:rPr lang="zh-CN" altLang="en-US" sz="1400" spc="10" dirty="0">
                <a:latin typeface="Arial"/>
                <a:cs typeface="Arial"/>
              </a:rPr>
              <a:t>去</a:t>
            </a:r>
            <a:r>
              <a:rPr lang="zh-CN" altLang="en-US" sz="1400" spc="15" dirty="0">
                <a:latin typeface="Arial"/>
                <a:cs typeface="Arial"/>
              </a:rPr>
              <a:t>掉阴性形式末尾的辅音即得到其阳性形式</a:t>
            </a:r>
            <a:endParaRPr sz="1400" dirty="0">
              <a:latin typeface="Arial"/>
              <a:cs typeface="Arial"/>
            </a:endParaRPr>
          </a:p>
          <a:p>
            <a:pPr marL="368935" marR="64897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5" dirty="0">
                <a:latin typeface="Arial"/>
                <a:cs typeface="Arial"/>
              </a:rPr>
              <a:t>只需要记住阴性形式</a:t>
            </a:r>
            <a:endParaRPr lang="en-US" altLang="zh-CN" sz="1400" spc="15" dirty="0">
              <a:latin typeface="Arial"/>
              <a:cs typeface="Arial"/>
            </a:endParaRPr>
          </a:p>
          <a:p>
            <a:pPr marL="368935" marR="648970">
              <a:lnSpc>
                <a:spcPct val="100800"/>
              </a:lnSpc>
              <a:spcBef>
                <a:spcPts val="300"/>
              </a:spcBef>
            </a:pPr>
            <a:endParaRPr sz="1400" dirty="0">
              <a:latin typeface="Arial"/>
              <a:cs typeface="Arial"/>
            </a:endParaRPr>
          </a:p>
          <a:p>
            <a:pPr marL="368935" marR="508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0" dirty="0">
                <a:latin typeface="Arial"/>
                <a:cs typeface="Arial"/>
              </a:rPr>
              <a:t>在某些情况下，诸如</a:t>
            </a:r>
            <a:r>
              <a:rPr sz="1400" spc="10" dirty="0">
                <a:latin typeface="Arial"/>
                <a:cs typeface="Arial"/>
              </a:rPr>
              <a:t>net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sz="1400" spc="10" dirty="0" err="1">
                <a:latin typeface="Arial"/>
                <a:cs typeface="Arial"/>
              </a:rPr>
              <a:t>nette</a:t>
            </a:r>
            <a:r>
              <a:rPr lang="zh-CN" altLang="en-US" sz="1400" spc="10" dirty="0">
                <a:latin typeface="Arial"/>
                <a:cs typeface="Arial"/>
              </a:rPr>
              <a:t>的动词发音相同，需要记住两种形式</a:t>
            </a:r>
            <a:endParaRPr lang="en-US" altLang="zh-CN" sz="1400" spc="10" dirty="0">
              <a:latin typeface="Arial"/>
              <a:cs typeface="Arial"/>
            </a:endParaRPr>
          </a:p>
          <a:p>
            <a:pPr marL="368935" marR="5080">
              <a:lnSpc>
                <a:spcPct val="100800"/>
              </a:lnSpc>
              <a:spcBef>
                <a:spcPts val="300"/>
              </a:spcBef>
            </a:pPr>
            <a:endParaRPr sz="1400" dirty="0">
              <a:latin typeface="Arial"/>
              <a:cs typeface="Arial"/>
            </a:endParaRPr>
          </a:p>
          <a:p>
            <a:pPr marL="368935" marR="795020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5" dirty="0">
                <a:latin typeface="Arial"/>
                <a:cs typeface="Arial"/>
              </a:rPr>
              <a:t>假说</a:t>
            </a:r>
            <a:r>
              <a:rPr lang="en-US" altLang="zh-CN" sz="1400" spc="15" dirty="0">
                <a:latin typeface="Arial"/>
                <a:cs typeface="Arial"/>
              </a:rPr>
              <a:t>2</a:t>
            </a:r>
            <a:r>
              <a:rPr lang="zh-CN" altLang="en-US" sz="1400" spc="15" dirty="0">
                <a:latin typeface="Arial"/>
                <a:cs typeface="Arial"/>
              </a:rPr>
              <a:t>比假说</a:t>
            </a:r>
            <a:r>
              <a:rPr lang="en-US" altLang="zh-CN" sz="1400" spc="15" dirty="0">
                <a:latin typeface="Arial"/>
                <a:cs typeface="Arial"/>
              </a:rPr>
              <a:t>1</a:t>
            </a:r>
            <a:r>
              <a:rPr lang="zh-CN" altLang="en-US" sz="1400" spc="15" dirty="0">
                <a:latin typeface="Arial"/>
                <a:cs typeface="Arial"/>
              </a:rPr>
              <a:t>略为精简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词语和语素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1767458" y="1357553"/>
            <a:ext cx="1073150" cy="662233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67005" marR="179070">
              <a:lnSpc>
                <a:spcPct val="100800"/>
              </a:lnSpc>
              <a:spcBef>
                <a:spcPts val="90"/>
              </a:spcBef>
            </a:pPr>
            <a:r>
              <a:rPr sz="1400" spc="10" dirty="0">
                <a:latin typeface="Arial"/>
                <a:cs typeface="Arial"/>
              </a:rPr>
              <a:t>“fighters”  fight-er-s</a:t>
            </a:r>
            <a:endParaRPr sz="1400" dirty="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15"/>
              </a:spcBef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/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haris SIL"/>
              </a:rPr>
              <a:t>faɪ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-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haris SIL"/>
              </a:rPr>
              <a:t>əɹ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-z/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088" y="2263775"/>
            <a:ext cx="2929890" cy="4371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“fighters”</a:t>
            </a:r>
            <a:r>
              <a:rPr lang="zh-CN" altLang="en-US" sz="1400" spc="10" dirty="0">
                <a:latin typeface="Arial"/>
                <a:cs typeface="Arial"/>
              </a:rPr>
              <a:t>这个单词包括三个语素：</a:t>
            </a:r>
            <a:r>
              <a:rPr sz="1400" i="1" spc="10" dirty="0">
                <a:latin typeface="Arial"/>
                <a:cs typeface="Arial"/>
              </a:rPr>
              <a:t>fight</a:t>
            </a:r>
            <a:r>
              <a:rPr lang="en-US" altLang="zh-CN" sz="1400" spc="10" dirty="0">
                <a:latin typeface="Arial"/>
                <a:cs typeface="Arial"/>
              </a:rPr>
              <a:t>,</a:t>
            </a:r>
            <a:r>
              <a:rPr lang="zh-CN" altLang="en-US" sz="1400" spc="10" dirty="0">
                <a:latin typeface="Arial"/>
                <a:cs typeface="Arial"/>
              </a:rPr>
              <a:t> </a:t>
            </a:r>
            <a:r>
              <a:rPr sz="1400" i="1" spc="10" dirty="0">
                <a:latin typeface="Arial"/>
                <a:cs typeface="Arial"/>
              </a:rPr>
              <a:t>-er</a:t>
            </a:r>
            <a:r>
              <a:rPr lang="zh-CN" altLang="en-US" sz="1400" spc="10" dirty="0">
                <a:latin typeface="Arial"/>
                <a:cs typeface="Arial"/>
              </a:rPr>
              <a:t>和</a:t>
            </a:r>
            <a:r>
              <a:rPr sz="1400" i="1" spc="10" dirty="0">
                <a:latin typeface="Arial"/>
                <a:cs typeface="Arial"/>
              </a:rPr>
              <a:t>-s</a:t>
            </a:r>
            <a:r>
              <a:rPr sz="1400" spc="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66065"/>
            <a:chOff x="0" y="0"/>
            <a:chExt cx="4608195" cy="2660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266065"/>
            </a:xfrm>
            <a:custGeom>
              <a:avLst/>
              <a:gdLst/>
              <a:ahLst/>
              <a:cxnLst/>
              <a:rect l="l" t="t" r="r" b="b"/>
              <a:pathLst>
                <a:path w="4608195" h="266065">
                  <a:moveTo>
                    <a:pt x="4608004" y="0"/>
                  </a:moveTo>
                  <a:lnTo>
                    <a:pt x="0" y="0"/>
                  </a:lnTo>
                  <a:lnTo>
                    <a:pt x="0" y="265455"/>
                  </a:lnTo>
                  <a:lnTo>
                    <a:pt x="4608004" y="26545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69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3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77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1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5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8968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9374" y="1429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CA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69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73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87774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168" y="204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How to do a</a:t>
            </a:r>
            <a:r>
              <a:rPr sz="600" spc="-9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5" dirty="0"/>
              <a:t>形态分析的四条原则</a:t>
            </a:r>
            <a:endParaRPr sz="1400" dirty="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835586"/>
            <a:ext cx="176755" cy="17675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98500" y="85606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100" y="791004"/>
            <a:ext cx="3523615" cy="245791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901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对于意义和音形（</a:t>
            </a:r>
            <a:r>
              <a:rPr lang="en-US" altLang="zh-CN" sz="1400" spc="15" dirty="0">
                <a:latin typeface="Arial"/>
                <a:cs typeface="Arial"/>
              </a:rPr>
              <a:t>sound shape</a:t>
            </a:r>
            <a:r>
              <a:rPr lang="zh-CN" altLang="en-US" sz="1400" spc="15" dirty="0">
                <a:latin typeface="Arial"/>
                <a:cs typeface="Arial"/>
              </a:rPr>
              <a:t>）都相同的形式，无论它们在何处出现，都是同一个语素的不同实例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901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对于意义相同但音形不同的形式，如果它们的分布没有重合，就可能是同一个语素的不同实例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9017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并非所有语素都可以被划分为语段（</a:t>
            </a:r>
            <a:r>
              <a:rPr sz="1400" spc="15" dirty="0">
                <a:latin typeface="Arial"/>
                <a:cs typeface="Arial"/>
              </a:rPr>
              <a:t>segmental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 marR="19240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20" dirty="0">
                <a:latin typeface="Arial"/>
                <a:cs typeface="Arial"/>
              </a:rPr>
              <a:t>如果一个语素有一个非空语素变体（</a:t>
            </a:r>
            <a:r>
              <a:rPr lang="en-US" altLang="zh-CN" sz="1400" spc="20" dirty="0">
                <a:latin typeface="Arial"/>
                <a:cs typeface="Arial"/>
              </a:rPr>
              <a:t>non-zero allomorph</a:t>
            </a:r>
            <a:r>
              <a:rPr lang="zh-CN" altLang="en-US" sz="1400" spc="20" dirty="0">
                <a:latin typeface="Arial"/>
                <a:cs typeface="Arial"/>
              </a:rPr>
              <a:t>），那么它可能有一个空语素变体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1477420"/>
            <a:ext cx="176755" cy="17675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8500" y="14979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2119254"/>
            <a:ext cx="176755" cy="17675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98500" y="21310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 dirty="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2620420"/>
            <a:ext cx="176755" cy="17675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98500" y="26409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附着词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07971"/>
            <a:ext cx="3861435" cy="2034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附着词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Clitics</a:t>
            </a:r>
            <a:r>
              <a:rPr lang="zh-CN" altLang="en-US" sz="1400" spc="10" dirty="0">
                <a:latin typeface="Arial"/>
                <a:cs typeface="Arial"/>
              </a:rPr>
              <a:t>）位于一个自由语素和一个黏着语素中间，也被称为</a:t>
            </a: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黏着词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bound  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words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latin typeface="Arial"/>
                <a:cs typeface="Arial"/>
              </a:rPr>
              <a:t>English: </a:t>
            </a:r>
            <a:r>
              <a:rPr sz="1400" spc="-10" dirty="0">
                <a:latin typeface="Arial"/>
                <a:cs typeface="Arial"/>
              </a:rPr>
              <a:t>it’s </a:t>
            </a:r>
            <a:r>
              <a:rPr sz="1400" dirty="0">
                <a:latin typeface="Arial"/>
                <a:cs typeface="Arial"/>
              </a:rPr>
              <a:t>,they’ve, </a:t>
            </a:r>
            <a:r>
              <a:rPr sz="1400" spc="10" dirty="0">
                <a:latin typeface="Arial"/>
                <a:cs typeface="Arial"/>
              </a:rPr>
              <a:t>she’ll,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wasn’t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Arial"/>
              <a:cs typeface="Arial"/>
            </a:endParaRPr>
          </a:p>
          <a:p>
            <a:pPr marL="12700" marR="154305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一般来说，附着词在音位上是弱化、非重读的（</a:t>
            </a:r>
            <a:r>
              <a:rPr sz="1400" spc="15" dirty="0">
                <a:latin typeface="Arial"/>
                <a:cs typeface="Arial"/>
              </a:rPr>
              <a:t>phonologically reduced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and unstressed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0" dirty="0">
                <a:latin typeface="Arial"/>
                <a:cs typeface="Arial"/>
              </a:rPr>
              <a:t>附着词附着于</a:t>
            </a:r>
            <a:r>
              <a:rPr lang="zh-CN" altLang="en-US" sz="1400" spc="15" dirty="0">
                <a:solidFill>
                  <a:srgbClr val="BC1919"/>
                </a:solidFill>
                <a:latin typeface="Arial"/>
                <a:cs typeface="Arial"/>
              </a:rPr>
              <a:t>主词（</a:t>
            </a:r>
            <a:r>
              <a:rPr lang="en-US" altLang="zh-CN" sz="1400" spc="15" dirty="0">
                <a:solidFill>
                  <a:srgbClr val="BC1919"/>
                </a:solidFill>
                <a:latin typeface="Arial"/>
                <a:cs typeface="Arial"/>
              </a:rPr>
              <a:t>host</a:t>
            </a:r>
            <a:r>
              <a:rPr lang="zh-CN" altLang="en-US" sz="1400" spc="15" dirty="0">
                <a:solidFill>
                  <a:srgbClr val="BC1919"/>
                </a:solidFill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前附词和后附词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26805"/>
            <a:ext cx="3913504" cy="23991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23189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前附词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 err="1">
                <a:solidFill>
                  <a:srgbClr val="BC1919"/>
                </a:solidFill>
                <a:latin typeface="Arial"/>
                <a:cs typeface="Arial"/>
              </a:rPr>
              <a:t>Proclitics</a:t>
            </a:r>
            <a:r>
              <a:rPr lang="zh-CN" altLang="en-US" sz="1400" spc="10" dirty="0">
                <a:latin typeface="Arial"/>
                <a:cs typeface="Arial"/>
              </a:rPr>
              <a:t>）：出现在主词</a:t>
            </a: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之前</a:t>
            </a:r>
            <a:r>
              <a:rPr lang="zh-CN" altLang="en-US" sz="1400" spc="10" dirty="0">
                <a:latin typeface="Arial"/>
                <a:cs typeface="Arial"/>
              </a:rPr>
              <a:t>的附着词，类似于前缀</a:t>
            </a:r>
            <a:endParaRPr sz="1400" dirty="0">
              <a:latin typeface="Arial"/>
              <a:cs typeface="Arial"/>
            </a:endParaRPr>
          </a:p>
          <a:p>
            <a:pPr marL="12700" marR="2519680">
              <a:lnSpc>
                <a:spcPts val="1390"/>
              </a:lnSpc>
              <a:spcBef>
                <a:spcPts val="1125"/>
              </a:spcBef>
              <a:tabLst>
                <a:tab pos="645160" algn="l"/>
              </a:tabLst>
            </a:pPr>
            <a:r>
              <a:rPr sz="1200" spc="-5" dirty="0">
                <a:latin typeface="Arial"/>
                <a:cs typeface="Arial"/>
              </a:rPr>
              <a:t>Me las	enseña  me them (he)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shows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351529" algn="l"/>
              </a:tabLst>
            </a:pPr>
            <a:r>
              <a:rPr sz="1200" spc="-5" dirty="0">
                <a:latin typeface="Arial"/>
                <a:cs typeface="Arial"/>
              </a:rPr>
              <a:t>‘He sh</a:t>
            </a:r>
            <a:r>
              <a:rPr sz="1200" spc="-25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ws them to me’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Sp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nish</a:t>
            </a:r>
            <a:endParaRPr sz="1200" dirty="0">
              <a:latin typeface="Arial"/>
              <a:cs typeface="Arial"/>
            </a:endParaRPr>
          </a:p>
          <a:p>
            <a:pPr marL="12700" marR="177800">
              <a:lnSpc>
                <a:spcPct val="100800"/>
              </a:lnSpc>
              <a:spcBef>
                <a:spcPts val="1170"/>
              </a:spcBef>
            </a:pP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后附词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Enclitics</a:t>
            </a:r>
            <a:r>
              <a:rPr lang="zh-CN" altLang="en-US" sz="1400" spc="10" dirty="0">
                <a:latin typeface="Arial"/>
                <a:cs typeface="Arial"/>
              </a:rPr>
              <a:t>）：出现在主词</a:t>
            </a: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之后</a:t>
            </a:r>
            <a:r>
              <a:rPr lang="zh-CN" altLang="en-US" sz="1400" spc="10" dirty="0">
                <a:latin typeface="Arial"/>
                <a:cs typeface="Arial"/>
              </a:rPr>
              <a:t>的附着词，类似于后缀</a:t>
            </a:r>
            <a:endParaRPr sz="1400" dirty="0">
              <a:latin typeface="Arial"/>
              <a:cs typeface="Arial"/>
            </a:endParaRPr>
          </a:p>
          <a:p>
            <a:pPr marL="12700" marR="2879725">
              <a:lnSpc>
                <a:spcPts val="1390"/>
              </a:lnSpc>
              <a:spcBef>
                <a:spcPts val="1125"/>
              </a:spcBef>
            </a:pPr>
            <a:r>
              <a:rPr sz="1200" spc="-5" dirty="0">
                <a:latin typeface="Arial"/>
                <a:cs typeface="Arial"/>
              </a:rPr>
              <a:t>¡Enséñamelas!  </a:t>
            </a:r>
            <a:r>
              <a:rPr sz="1200" spc="-15" dirty="0">
                <a:latin typeface="Arial"/>
                <a:cs typeface="Arial"/>
              </a:rPr>
              <a:t>show.me.them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65"/>
              </a:lnSpc>
              <a:tabLst>
                <a:tab pos="3351529" algn="l"/>
              </a:tabLst>
            </a:pPr>
            <a:r>
              <a:rPr sz="1200" spc="-5" dirty="0">
                <a:latin typeface="Arial"/>
                <a:cs typeface="Arial"/>
              </a:rPr>
              <a:t>‘Sh</a:t>
            </a:r>
            <a:r>
              <a:rPr sz="1200" spc="-25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w them to me!’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" dirty="0">
                <a:latin typeface="Arial"/>
                <a:cs typeface="Arial"/>
              </a:rPr>
              <a:t>Sp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nish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英语的属格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86482"/>
            <a:ext cx="3705225" cy="20298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Angela’s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hat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Angela’s cousin’s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hat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the girl Angela </a:t>
            </a:r>
            <a:r>
              <a:rPr sz="1400" spc="10" dirty="0">
                <a:latin typeface="Arial"/>
                <a:cs typeface="Arial"/>
              </a:rPr>
              <a:t>is talking </a:t>
            </a:r>
            <a:r>
              <a:rPr sz="1400" spc="-10" dirty="0">
                <a:latin typeface="Arial"/>
                <a:cs typeface="Arial"/>
              </a:rPr>
              <a:t>to’s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hat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英语的属格标记“</a:t>
            </a:r>
            <a:r>
              <a:rPr lang="en-US" altLang="zh-CN" sz="1400" spc="15" dirty="0">
                <a:latin typeface="Arial"/>
                <a:cs typeface="Arial"/>
              </a:rPr>
              <a:t>’s</a:t>
            </a:r>
            <a:r>
              <a:rPr lang="zh-CN" altLang="en-US" sz="1400" spc="15" dirty="0">
                <a:latin typeface="Arial"/>
                <a:cs typeface="Arial"/>
              </a:rPr>
              <a:t>”是一种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短语性词缀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phrasal affix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en-US" altLang="zh-CN" sz="1400" spc="15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19062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2860" rIns="0" bIns="0" rtlCol="0">
            <a:spAutoFit/>
          </a:bodyPr>
          <a:lstStyle/>
          <a:p>
            <a:pPr marL="1654175" marR="771525" indent="-875665">
              <a:lnSpc>
                <a:spcPct val="101200"/>
              </a:lnSpc>
              <a:spcBef>
                <a:spcPts val="180"/>
              </a:spcBef>
            </a:pPr>
            <a:r>
              <a:rPr lang="zh-CN" altLang="en-US" spc="15" dirty="0"/>
              <a:t>   世界语言中的语素类型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329385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1203620"/>
            <a:ext cx="3556635" cy="213462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239395">
              <a:lnSpc>
                <a:spcPct val="109700"/>
              </a:lnSpc>
              <a:spcBef>
                <a:spcPts val="240"/>
              </a:spcBef>
            </a:pPr>
            <a:r>
              <a:rPr lang="zh-CN" altLang="en-US" sz="1400" spc="10" dirty="0">
                <a:latin typeface="Arial"/>
                <a:cs typeface="Arial"/>
              </a:rPr>
              <a:t>孤立（</a:t>
            </a:r>
            <a:r>
              <a:rPr lang="en-US" altLang="zh-CN" sz="1400" spc="10" dirty="0">
                <a:latin typeface="Arial"/>
                <a:cs typeface="Arial"/>
              </a:rPr>
              <a:t>isolating</a:t>
            </a:r>
            <a:r>
              <a:rPr lang="zh-CN" altLang="en-US" sz="1400" spc="10" dirty="0">
                <a:latin typeface="Arial"/>
                <a:cs typeface="Arial"/>
              </a:rPr>
              <a:t>）：例如汉语和越南语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239395">
              <a:lnSpc>
                <a:spcPct val="109700"/>
              </a:lnSpc>
              <a:spcBef>
                <a:spcPts val="240"/>
              </a:spcBef>
            </a:pPr>
            <a:r>
              <a:rPr lang="zh-CN" altLang="en-US" sz="1400" spc="10" dirty="0">
                <a:latin typeface="Arial"/>
                <a:cs typeface="Arial"/>
              </a:rPr>
              <a:t>粘着（</a:t>
            </a:r>
            <a:r>
              <a:rPr lang="en-US" altLang="zh-CN" sz="1400" spc="10" dirty="0">
                <a:latin typeface="Arial"/>
                <a:cs typeface="Arial"/>
              </a:rPr>
              <a:t>agglutinative</a:t>
            </a:r>
            <a:r>
              <a:rPr lang="zh-CN" altLang="en-US" sz="1400" spc="10" dirty="0">
                <a:latin typeface="Arial"/>
                <a:cs typeface="Arial"/>
              </a:rPr>
              <a:t>）：例如土耳其语、日语和韩语</a:t>
            </a:r>
            <a:endParaRPr sz="1400" dirty="0">
              <a:latin typeface="Arial"/>
              <a:cs typeface="Arial"/>
            </a:endParaRPr>
          </a:p>
          <a:p>
            <a:pPr marL="12700" marR="74739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0" dirty="0">
                <a:latin typeface="Arial"/>
                <a:cs typeface="Arial"/>
              </a:rPr>
              <a:t>屈折（</a:t>
            </a:r>
            <a:r>
              <a:rPr lang="en-US" altLang="zh-CN" sz="1400" spc="10" dirty="0">
                <a:latin typeface="Arial"/>
                <a:cs typeface="Arial"/>
              </a:rPr>
              <a:t>inflectional</a:t>
            </a:r>
            <a:r>
              <a:rPr lang="zh-CN" altLang="en-US" sz="1400" spc="10" dirty="0">
                <a:latin typeface="Arial"/>
                <a:cs typeface="Arial"/>
              </a:rPr>
              <a:t>）：例如拉丁语、英语、法语、西班牙语和德语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74739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5" dirty="0">
                <a:latin typeface="Arial"/>
                <a:cs typeface="Arial"/>
              </a:rPr>
              <a:t>多式综合（</a:t>
            </a:r>
            <a:r>
              <a:rPr lang="en-US" altLang="zh-CN" sz="1400" spc="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olysynthetic</a:t>
            </a:r>
            <a:r>
              <a:rPr lang="zh-CN" altLang="en-US" sz="1400" spc="5" dirty="0">
                <a:latin typeface="Arial"/>
                <a:cs typeface="Arial"/>
              </a:rPr>
              <a:t>）：例如美洲的很多语言、太平洋地区的诸语言、澳大利亚的诸语言和印度的某些语言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582445"/>
            <a:ext cx="101003" cy="1010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050592"/>
            <a:ext cx="101003" cy="1010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518727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孤立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40318"/>
            <a:ext cx="3877945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5" dirty="0">
                <a:latin typeface="Arial"/>
                <a:cs typeface="Arial"/>
              </a:rPr>
              <a:t>粘着语素很少</a:t>
            </a:r>
            <a:endParaRPr lang="en-US" altLang="zh-CN" sz="14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新造词一般都是复合词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474" y="1654416"/>
            <a:ext cx="3749040" cy="14173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   汉语中的黏着语素？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01989"/>
            <a:ext cx="1898014" cy="1725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latin typeface="宋体"/>
                <a:cs typeface="宋体"/>
              </a:rPr>
              <a:t>们：</a:t>
            </a:r>
            <a:r>
              <a:rPr sz="1400" spc="-350" dirty="0">
                <a:latin typeface="宋体"/>
                <a:cs typeface="宋体"/>
              </a:rPr>
              <a:t> </a:t>
            </a:r>
            <a:r>
              <a:rPr sz="1400" spc="30" dirty="0">
                <a:latin typeface="宋体"/>
                <a:cs typeface="宋体"/>
              </a:rPr>
              <a:t>我们、你们、她们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latin typeface="宋体"/>
                <a:cs typeface="宋体"/>
              </a:rPr>
              <a:t>老：老王、老李</a:t>
            </a: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latin typeface="宋体"/>
                <a:cs typeface="宋体"/>
              </a:rPr>
              <a:t>小：小红、小明</a:t>
            </a:r>
            <a:endParaRPr sz="1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. .</a:t>
            </a:r>
            <a:r>
              <a:rPr sz="1400" spc="-3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粘着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18779"/>
            <a:ext cx="3616325" cy="79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长单词包含许多语素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060"/>
              </a:spcBef>
            </a:pPr>
            <a:r>
              <a:rPr lang="zh-CN" altLang="en-US" sz="1400" spc="15" dirty="0">
                <a:latin typeface="Arial"/>
                <a:cs typeface="Arial"/>
              </a:rPr>
              <a:t>每个语素都有一个意义，每个意义都对应于一个语素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24" y="1841030"/>
            <a:ext cx="4003675" cy="13290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CC0000"/>
                </a:solidFill>
                <a:latin typeface="Arial"/>
                <a:cs typeface="Arial"/>
              </a:rPr>
              <a:t>          屈折（或称溶合）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833041"/>
            <a:ext cx="3869054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在一个语素中，多个意义可能会融合为一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034" y="1456410"/>
            <a:ext cx="4053205" cy="163448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257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20" dirty="0"/>
              <a:t>                          对比粘着语和屈折语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24" y="799274"/>
            <a:ext cx="2654617" cy="246602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最小的有意义的单位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53729"/>
            <a:ext cx="3913504" cy="16396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目前为止，我们都只是在讨论</a:t>
            </a:r>
            <a:r>
              <a:rPr lang="zh-CN" altLang="en-US" sz="1400" dirty="0">
                <a:solidFill>
                  <a:srgbClr val="C00000"/>
                </a:solidFill>
                <a:latin typeface="Arial"/>
                <a:cs typeface="Arial"/>
              </a:rPr>
              <a:t>形式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BC1919"/>
                </a:solidFill>
                <a:latin typeface="Arial"/>
                <a:cs typeface="Arial"/>
              </a:rPr>
              <a:t>form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但语法不只是关于形式，语法是我们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把形式关联于意义</a:t>
            </a:r>
            <a:r>
              <a:rPr lang="zh-CN" altLang="en-US" sz="1400" spc="15" dirty="0">
                <a:latin typeface="Arial"/>
                <a:cs typeface="Arial"/>
              </a:rPr>
              <a:t>的机制（</a:t>
            </a:r>
            <a:r>
              <a:rPr sz="1400" spc="10" dirty="0">
                <a:solidFill>
                  <a:srgbClr val="BC1919"/>
                </a:solidFill>
                <a:latin typeface="Arial"/>
                <a:cs typeface="Arial"/>
              </a:rPr>
              <a:t>relate form to</a:t>
            </a:r>
            <a:r>
              <a:rPr sz="1400" spc="15" dirty="0">
                <a:solidFill>
                  <a:srgbClr val="BC1919"/>
                </a:solidFill>
                <a:latin typeface="Arial"/>
                <a:cs typeface="Arial"/>
              </a:rPr>
              <a:t> meaning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Arial"/>
              <a:cs typeface="Arial"/>
            </a:endParaRPr>
          </a:p>
          <a:p>
            <a:pPr marL="12700" marR="183515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15" dirty="0">
                <a:latin typeface="Arial"/>
                <a:cs typeface="Arial"/>
              </a:rPr>
              <a:t>除了形式之外，我们现在也开始关注意义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词形变化表中的融合（</a:t>
            </a:r>
            <a:r>
              <a:rPr spc="5" dirty="0"/>
              <a:t>Syncretism</a:t>
            </a:r>
            <a:r>
              <a:rPr lang="zh-CN" altLang="en-US" spc="5" dirty="0"/>
              <a:t>）</a:t>
            </a:r>
            <a:r>
              <a:rPr spc="5" dirty="0"/>
              <a:t> 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552450" y="1245007"/>
            <a:ext cx="3581400" cy="45719"/>
          </a:xfrm>
          <a:custGeom>
            <a:avLst/>
            <a:gdLst/>
            <a:ahLst/>
            <a:cxnLst/>
            <a:rect l="l" t="t" r="r" b="b"/>
            <a:pathLst>
              <a:path w="2701290">
                <a:moveTo>
                  <a:pt x="0" y="0"/>
                </a:moveTo>
                <a:lnTo>
                  <a:pt x="27012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50" y="1465160"/>
            <a:ext cx="3581400" cy="45719"/>
          </a:xfrm>
          <a:custGeom>
            <a:avLst/>
            <a:gdLst/>
            <a:ahLst/>
            <a:cxnLst/>
            <a:rect l="l" t="t" r="r" b="b"/>
            <a:pathLst>
              <a:path w="2701290">
                <a:moveTo>
                  <a:pt x="0" y="0"/>
                </a:moveTo>
                <a:lnTo>
                  <a:pt x="27012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02757"/>
              </p:ext>
            </p:extLst>
          </p:nvPr>
        </p:nvGraphicFramePr>
        <p:xfrm>
          <a:off x="514350" y="1245007"/>
          <a:ext cx="3657600" cy="130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45"/>
                        </a:lnSpc>
                      </a:pPr>
                      <a:r>
                        <a:rPr lang="en-US" sz="1400" spc="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ingular</a:t>
                      </a:r>
                      <a:r>
                        <a:rPr lang="zh-CN" altLang="en-US" sz="1400" spc="15" dirty="0">
                          <a:latin typeface="Arial"/>
                          <a:cs typeface="Arial"/>
                        </a:rPr>
                        <a:t>单数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45"/>
                        </a:lnSpc>
                      </a:pPr>
                      <a:r>
                        <a:rPr lang="en-US" sz="1400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lural</a:t>
                      </a:r>
                      <a:r>
                        <a:rPr lang="zh-CN" altLang="en-US" sz="1400" spc="10" dirty="0">
                          <a:latin typeface="Arial"/>
                          <a:cs typeface="Arial"/>
                        </a:rPr>
                        <a:t>复数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27">
                <a:tc>
                  <a:txBody>
                    <a:bodyPr/>
                    <a:lstStyle/>
                    <a:p>
                      <a:pPr marL="69215">
                        <a:lnSpc>
                          <a:spcPts val="1614"/>
                        </a:lnSpc>
                      </a:pPr>
                      <a:r>
                        <a:rPr lang="en-US" sz="1400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ominative</a:t>
                      </a:r>
                      <a:r>
                        <a:rPr lang="zh-CN" altLang="en-US" sz="1400" spc="10" dirty="0">
                          <a:latin typeface="Arial"/>
                          <a:cs typeface="Arial"/>
                        </a:rPr>
                        <a:t>主格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14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69215">
                        <a:lnSpc>
                          <a:spcPts val="1595"/>
                        </a:lnSpc>
                      </a:pPr>
                      <a:r>
                        <a:rPr lang="en-US" sz="14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ccusative</a:t>
                      </a:r>
                      <a:r>
                        <a:rPr lang="zh-CN" altLang="en-US" sz="1400" spc="10" dirty="0">
                          <a:latin typeface="Arial"/>
                          <a:cs typeface="Arial"/>
                        </a:rPr>
                        <a:t>宾格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vi:llam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vi:lla:s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087">
                <a:tc>
                  <a:txBody>
                    <a:bodyPr/>
                    <a:lstStyle/>
                    <a:p>
                      <a:pPr marL="69215">
                        <a:lnSpc>
                          <a:spcPts val="1595"/>
                        </a:lnSpc>
                      </a:pPr>
                      <a:r>
                        <a:rPr lang="en-US" sz="14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enitive</a:t>
                      </a:r>
                      <a:r>
                        <a:rPr lang="zh-CN" altLang="en-US" sz="1400" spc="5" dirty="0">
                          <a:latin typeface="Arial"/>
                          <a:cs typeface="Arial"/>
                        </a:rPr>
                        <a:t>属格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</a:t>
                      </a:r>
                      <a:r>
                        <a:rPr sz="1400" spc="10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vi:lla:rum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093">
                <a:tc>
                  <a:txBody>
                    <a:bodyPr/>
                    <a:lstStyle/>
                    <a:p>
                      <a:pPr marL="69215">
                        <a:lnSpc>
                          <a:spcPts val="1595"/>
                        </a:lnSpc>
                      </a:pPr>
                      <a:r>
                        <a:rPr lang="en-US" sz="14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ative</a:t>
                      </a:r>
                      <a:r>
                        <a:rPr lang="zh-CN" altLang="en-US" sz="1400" spc="5" dirty="0">
                          <a:latin typeface="Arial"/>
                          <a:cs typeface="Arial"/>
                        </a:rPr>
                        <a:t>与格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</a:t>
                      </a:r>
                      <a:r>
                        <a:rPr sz="1400" spc="10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ae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9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</a:t>
                      </a:r>
                      <a:r>
                        <a:rPr sz="1400" spc="10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i:s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329">
                <a:tc>
                  <a:txBody>
                    <a:bodyPr/>
                    <a:lstStyle/>
                    <a:p>
                      <a:pPr marL="69215">
                        <a:lnSpc>
                          <a:spcPts val="1605"/>
                        </a:lnSpc>
                      </a:pPr>
                      <a:r>
                        <a:rPr lang="en-US" sz="14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blative</a:t>
                      </a:r>
                      <a:r>
                        <a:rPr lang="zh-CN" altLang="en-US" sz="1400" spc="5" dirty="0">
                          <a:latin typeface="Arial"/>
                          <a:cs typeface="Arial"/>
                        </a:rPr>
                        <a:t>离格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vi:lla: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05"/>
                        </a:lnSpc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vi:ll</a:t>
                      </a:r>
                      <a:r>
                        <a:rPr sz="1400" spc="10" dirty="0">
                          <a:solidFill>
                            <a:srgbClr val="BC1919"/>
                          </a:solidFill>
                          <a:latin typeface="Arial"/>
                          <a:cs typeface="Arial"/>
                        </a:rPr>
                        <a:t>i:s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65455"/>
            <a:ext cx="4608195" cy="396262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400" spc="5" dirty="0">
                <a:latin typeface="Arial"/>
                <a:cs typeface="Arial"/>
              </a:rPr>
              <a:t>多式综合语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83930"/>
            <a:ext cx="36341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20" dirty="0">
                <a:latin typeface="Arial"/>
                <a:cs typeface="Arial"/>
              </a:rPr>
              <a:t>形态学中的名词组并（</a:t>
            </a:r>
            <a:r>
              <a:rPr lang="en-US" altLang="zh-CN" sz="1400" spc="20" dirty="0">
                <a:latin typeface="Arial"/>
                <a:cs typeface="Arial"/>
              </a:rPr>
              <a:t>Noun </a:t>
            </a:r>
            <a:r>
              <a:rPr lang="en-US" altLang="zh-CN" sz="1400" spc="15" dirty="0">
                <a:latin typeface="Arial"/>
                <a:cs typeface="Arial"/>
              </a:rPr>
              <a:t>Incorporation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821" y="1076413"/>
            <a:ext cx="2448560" cy="232156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85545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名词组并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46807"/>
            <a:ext cx="3826510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Example from </a:t>
            </a:r>
            <a:r>
              <a:rPr sz="1400" spc="10" dirty="0">
                <a:latin typeface="Arial"/>
                <a:cs typeface="Arial"/>
              </a:rPr>
              <a:t>Chuckchee, </a:t>
            </a:r>
            <a:r>
              <a:rPr sz="1400" spc="15" dirty="0">
                <a:latin typeface="Arial"/>
                <a:cs typeface="Arial"/>
              </a:rPr>
              <a:t>a language from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NE  </a:t>
            </a:r>
            <a:r>
              <a:rPr sz="1400" spc="15" dirty="0">
                <a:latin typeface="Arial"/>
                <a:cs typeface="Arial"/>
              </a:rPr>
              <a:t>Siberia.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1559537"/>
            <a:ext cx="176755" cy="176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8500" y="158001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00" y="1514955"/>
            <a:ext cx="1477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0" dirty="0">
                <a:latin typeface="Arial"/>
                <a:cs typeface="Arial"/>
              </a:rPr>
              <a:t>t@-lPu-gPen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75" dirty="0">
                <a:solidFill>
                  <a:srgbClr val="BC1919"/>
                </a:solidFill>
                <a:latin typeface="Arial"/>
                <a:cs typeface="Arial"/>
              </a:rPr>
              <a:t>Nelg@n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100" y="1730042"/>
            <a:ext cx="1307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9325" algn="l"/>
              </a:tabLst>
            </a:pPr>
            <a:r>
              <a:rPr sz="1400" spc="10" dirty="0">
                <a:latin typeface="Arial"/>
                <a:cs typeface="Arial"/>
              </a:rPr>
              <a:t>I-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10" dirty="0">
                <a:latin typeface="Arial"/>
                <a:cs typeface="Arial"/>
              </a:rPr>
              <a:t>w-it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5" dirty="0">
                <a:latin typeface="Arial"/>
                <a:cs typeface="Arial"/>
              </a:rPr>
              <a:t>hide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100" y="1906806"/>
            <a:ext cx="1378585" cy="9620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5" dirty="0">
                <a:latin typeface="Arial"/>
                <a:cs typeface="Arial"/>
              </a:rPr>
              <a:t>‘I </a:t>
            </a:r>
            <a:r>
              <a:rPr sz="1400" spc="10" dirty="0">
                <a:latin typeface="Arial"/>
                <a:cs typeface="Arial"/>
              </a:rPr>
              <a:t>saw </a:t>
            </a:r>
            <a:r>
              <a:rPr sz="1400" spc="15" dirty="0">
                <a:latin typeface="Arial"/>
                <a:cs typeface="Arial"/>
              </a:rPr>
              <a:t>a/the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hide’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spc="-125" dirty="0">
                <a:latin typeface="Arial"/>
                <a:cs typeface="Arial"/>
              </a:rPr>
              <a:t>t@-</a:t>
            </a:r>
            <a:r>
              <a:rPr sz="1400" spc="-125" dirty="0">
                <a:solidFill>
                  <a:srgbClr val="BC1919"/>
                </a:solidFill>
                <a:latin typeface="Arial"/>
                <a:cs typeface="Arial"/>
              </a:rPr>
              <a:t>Nelg@</a:t>
            </a:r>
            <a:r>
              <a:rPr sz="1400" spc="-125" dirty="0">
                <a:latin typeface="Arial"/>
                <a:cs typeface="Arial"/>
              </a:rPr>
              <a:t>-lPu-k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0" dirty="0">
                <a:latin typeface="Arial"/>
                <a:cs typeface="Arial"/>
              </a:rPr>
              <a:t>I-hide-saw-I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‘I </a:t>
            </a:r>
            <a:r>
              <a:rPr sz="1400" spc="10" dirty="0">
                <a:latin typeface="Arial"/>
                <a:cs typeface="Arial"/>
              </a:rPr>
              <a:t>saw </a:t>
            </a:r>
            <a:r>
              <a:rPr sz="1400" spc="15" dirty="0">
                <a:latin typeface="Arial"/>
                <a:cs typeface="Arial"/>
              </a:rPr>
              <a:t>a/the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hide’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2285320"/>
            <a:ext cx="176755" cy="17675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0058" y="2321439"/>
            <a:ext cx="176756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 dirty="0">
              <a:latin typeface="Arial"/>
              <a:cs typeface="Arial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910DAF-3E3B-6CEF-5C71-4D80CD8E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5" y="1514955"/>
            <a:ext cx="1887753" cy="152496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CC0000"/>
                </a:solidFill>
                <a:latin typeface="Arial"/>
                <a:cs typeface="Arial"/>
              </a:rPr>
              <a:t>               形态变化循环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683930"/>
            <a:ext cx="3702050" cy="6547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经过历史中的语音流变，一门语言可能从一种形态学类型转变为另一种形态学类型（</a:t>
            </a:r>
            <a:r>
              <a:rPr sz="1400" spc="15" dirty="0">
                <a:latin typeface="Arial"/>
                <a:cs typeface="Arial"/>
              </a:rPr>
              <a:t>morphological type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68" y="1488516"/>
            <a:ext cx="2819400" cy="183642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42401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词根形态学与型式形态学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15975"/>
            <a:ext cx="3790315" cy="6660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辅音词根</a:t>
            </a:r>
            <a:r>
              <a:rPr lang="zh-CN" altLang="en-US" sz="1400" spc="10" dirty="0">
                <a:latin typeface="Arial"/>
                <a:cs typeface="Arial"/>
              </a:rPr>
              <a:t>提供</a:t>
            </a:r>
            <a:r>
              <a:rPr lang="zh-CN" altLang="en-US" sz="1400" spc="10" dirty="0">
                <a:solidFill>
                  <a:srgbClr val="C00000"/>
                </a:solidFill>
                <a:latin typeface="Arial"/>
                <a:cs typeface="Arial"/>
              </a:rPr>
              <a:t>核心意义</a:t>
            </a:r>
            <a:r>
              <a:rPr lang="zh-CN" altLang="en-US" sz="1400" spc="10" dirty="0">
                <a:latin typeface="Arial"/>
                <a:cs typeface="Arial"/>
              </a:rPr>
              <a:t>，元音提供形态派生或屈折变化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zh-CN" altLang="en-US" sz="1400" spc="15" dirty="0">
                <a:latin typeface="Arial"/>
                <a:cs typeface="Arial"/>
              </a:rPr>
              <a:t>这点在闪米特诸语言中非常普遍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428" y="1784934"/>
            <a:ext cx="3044190" cy="13716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types 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最小的有意义的单位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00376"/>
            <a:ext cx="3913504" cy="1985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5626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掌握一门语言必须掌握其诸多语素</a:t>
            </a:r>
            <a:endParaRPr sz="1450" dirty="0">
              <a:latin typeface="Arial"/>
              <a:cs typeface="Arial"/>
            </a:endParaRPr>
          </a:p>
          <a:p>
            <a:pPr marL="12700" marR="211454">
              <a:lnSpc>
                <a:spcPct val="100800"/>
              </a:lnSpc>
            </a:pPr>
            <a:endParaRPr lang="en-US" sz="1400" spc="15" dirty="0">
              <a:latin typeface="Arial"/>
              <a:cs typeface="Arial"/>
            </a:endParaRPr>
          </a:p>
          <a:p>
            <a:pPr marL="12700" marR="211454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对于一门语言，关于语素的类似于词典的知识是其</a:t>
            </a:r>
            <a:r>
              <a:rPr lang="zh-CN" altLang="en-US" sz="1400" spc="15" dirty="0">
                <a:solidFill>
                  <a:srgbClr val="C00000"/>
                </a:solidFill>
                <a:latin typeface="Arial"/>
                <a:cs typeface="Arial"/>
              </a:rPr>
              <a:t>词库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5" dirty="0">
                <a:solidFill>
                  <a:srgbClr val="BC1919"/>
                </a:solidFill>
                <a:latin typeface="Arial"/>
                <a:cs typeface="Arial"/>
              </a:rPr>
              <a:t>lexicon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词库中的每个词条都是一个语素，每个语素都单独把某个形式关联于某个意义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b="0" i="0" spc="100" dirty="0">
                <a:solidFill>
                  <a:srgbClr val="000000"/>
                </a:solidFill>
                <a:effectLst/>
                <a:latin typeface="Lucida Sans Unicode"/>
                <a:cs typeface="Lucida Sans Unicode"/>
              </a:rPr>
              <a:t>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/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haris SIL"/>
              </a:rPr>
              <a:t>dɔg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 SIL"/>
              </a:rPr>
              <a:t>/</a:t>
            </a:r>
            <a:r>
              <a:rPr sz="1400" spc="5" dirty="0">
                <a:latin typeface="Arial"/>
                <a:cs typeface="Arial"/>
              </a:rPr>
              <a:t>; </a:t>
            </a:r>
            <a:r>
              <a:rPr lang="zh-CN" altLang="en-US" sz="1400" spc="15" dirty="0">
                <a:latin typeface="Arial"/>
                <a:cs typeface="Arial"/>
              </a:rPr>
              <a:t>一种四足兽</a:t>
            </a:r>
            <a:r>
              <a:rPr lang="en-US" altLang="zh-CN" sz="1400" spc="-155" dirty="0">
                <a:latin typeface="Arial"/>
                <a:cs typeface="Arial"/>
              </a:rPr>
              <a:t>……</a:t>
            </a:r>
            <a:r>
              <a:rPr lang="zh-CN" altLang="en-US" sz="1400" spc="100" dirty="0">
                <a:latin typeface="Lucida Sans Unicode"/>
                <a:cs typeface="Lucida Sans Unicode"/>
              </a:rPr>
              <a:t>）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33595" cy="2660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Morphemes </a:t>
            </a:r>
            <a:r>
              <a:rPr sz="600" dirty="0">
                <a:solidFill>
                  <a:srgbClr val="F2F2F2"/>
                </a:solidFill>
                <a:latin typeface="Arial"/>
                <a:cs typeface="Arial"/>
              </a:rPr>
              <a:t>Morpheme </a:t>
            </a:r>
            <a:r>
              <a:rPr sz="600" spc="-5" dirty="0">
                <a:solidFill>
                  <a:srgbClr val="F2F2F2"/>
                </a:solidFill>
                <a:latin typeface="Arial"/>
                <a:cs typeface="Arial"/>
              </a:rPr>
              <a:t>types </a:t>
            </a:r>
            <a:r>
              <a:rPr sz="600" spc="-5" dirty="0">
                <a:solidFill>
                  <a:srgbClr val="CA7979"/>
                </a:solidFill>
                <a:latin typeface="Arial"/>
                <a:cs typeface="Arial"/>
              </a:rPr>
              <a:t>Structure of Affixation Compounding Inflection and Features Allomorphy How to do a</a:t>
            </a:r>
            <a:r>
              <a:rPr sz="600" spc="-90" dirty="0">
                <a:solidFill>
                  <a:srgbClr val="CA7979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CA7979"/>
                </a:solidFill>
                <a:latin typeface="Arial"/>
                <a:cs typeface="Arial"/>
              </a:rPr>
              <a:t>Morpholo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65455"/>
            <a:ext cx="4608195" cy="3530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基本类型</a:t>
            </a:r>
            <a:endParaRPr spc="-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180287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395374"/>
            <a:ext cx="101003" cy="101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617446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1794573"/>
            <a:ext cx="81381" cy="813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971713"/>
            <a:ext cx="81381" cy="813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148852"/>
            <a:ext cx="81381" cy="813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325979"/>
            <a:ext cx="81381" cy="813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503119"/>
            <a:ext cx="81381" cy="813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4100" y="1088921"/>
            <a:ext cx="4877550" cy="2176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03124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自由语素（</a:t>
            </a:r>
            <a:r>
              <a:rPr lang="en-US" altLang="zh-CN" sz="1400" dirty="0">
                <a:latin typeface="Arial"/>
                <a:cs typeface="Arial"/>
              </a:rPr>
              <a:t>free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r>
              <a:rPr lang="en-US" altLang="zh-CN" sz="1400" dirty="0">
                <a:latin typeface="Arial"/>
                <a:cs typeface="Arial"/>
              </a:rPr>
              <a:t>vs</a:t>
            </a:r>
            <a:r>
              <a:rPr lang="zh-CN" altLang="en-US" sz="1400" dirty="0">
                <a:latin typeface="Arial"/>
                <a:cs typeface="Arial"/>
              </a:rPr>
              <a:t>黏着语素（</a:t>
            </a:r>
            <a:r>
              <a:rPr lang="en-US" altLang="zh-CN" sz="1400" dirty="0">
                <a:latin typeface="Arial"/>
                <a:cs typeface="Arial"/>
              </a:rPr>
              <a:t>bound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lang="en-US" altLang="zh-CN" sz="1400" dirty="0">
              <a:latin typeface="Arial"/>
              <a:cs typeface="Arial"/>
            </a:endParaRPr>
          </a:p>
          <a:p>
            <a:pPr marL="12700" marR="103124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词根与词缀</a:t>
            </a:r>
            <a:endParaRPr sz="1400" dirty="0">
              <a:latin typeface="Arial"/>
              <a:cs typeface="Arial"/>
            </a:endParaRPr>
          </a:p>
          <a:p>
            <a:pPr marL="368935" marR="1373505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5" dirty="0">
                <a:latin typeface="Arial"/>
                <a:cs typeface="Arial"/>
              </a:rPr>
              <a:t>前缀（</a:t>
            </a:r>
            <a:r>
              <a:rPr lang="en-US" altLang="zh-CN" sz="1200" spc="-5" dirty="0">
                <a:latin typeface="Arial"/>
                <a:cs typeface="Arial"/>
              </a:rPr>
              <a:t>Prefix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r>
              <a:rPr sz="1200" spc="-5" dirty="0">
                <a:latin typeface="Arial"/>
                <a:cs typeface="Arial"/>
              </a:rPr>
              <a:t>  </a:t>
            </a:r>
            <a:endParaRPr lang="en-US" sz="1200" spc="-5" dirty="0">
              <a:latin typeface="Arial"/>
              <a:cs typeface="Arial"/>
            </a:endParaRPr>
          </a:p>
          <a:p>
            <a:pPr marL="368935" marR="1373505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5" dirty="0">
                <a:latin typeface="Arial"/>
                <a:cs typeface="Arial"/>
              </a:rPr>
              <a:t>后缀（</a:t>
            </a:r>
            <a:r>
              <a:rPr lang="en-US" altLang="zh-CN" sz="1200" spc="-5" dirty="0">
                <a:latin typeface="Arial"/>
                <a:cs typeface="Arial"/>
              </a:rPr>
              <a:t>Suffix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lang="en-US" sz="1200" spc="-5" dirty="0">
              <a:latin typeface="Arial"/>
              <a:cs typeface="Arial"/>
            </a:endParaRPr>
          </a:p>
          <a:p>
            <a:pPr marL="368935" marR="1373505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5" dirty="0">
                <a:latin typeface="Arial"/>
                <a:cs typeface="Arial"/>
              </a:rPr>
              <a:t>环缀（</a:t>
            </a:r>
            <a:r>
              <a:rPr lang="en-US" altLang="zh-CN" sz="1200" spc="-5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ircumfix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r>
              <a:rPr sz="1200" spc="-5" dirty="0">
                <a:latin typeface="Arial"/>
                <a:cs typeface="Arial"/>
              </a:rPr>
              <a:t>  </a:t>
            </a:r>
            <a:endParaRPr lang="en-US" sz="1200" spc="-5" dirty="0">
              <a:latin typeface="Arial"/>
              <a:cs typeface="Arial"/>
            </a:endParaRPr>
          </a:p>
          <a:p>
            <a:pPr marL="368935" marR="1373505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5" dirty="0">
                <a:latin typeface="Arial"/>
                <a:cs typeface="Arial"/>
              </a:rPr>
              <a:t>中缀（</a:t>
            </a:r>
            <a:r>
              <a:rPr sz="1200" spc="-5" dirty="0">
                <a:latin typeface="Arial"/>
                <a:cs typeface="Arial"/>
              </a:rPr>
              <a:t>Infix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sz="1200" dirty="0">
              <a:latin typeface="Arial"/>
              <a:cs typeface="Arial"/>
            </a:endParaRPr>
          </a:p>
          <a:p>
            <a:pPr marL="368935">
              <a:lnSpc>
                <a:spcPts val="1350"/>
              </a:lnSpc>
            </a:pPr>
            <a:r>
              <a:rPr lang="zh-CN" altLang="en-US" sz="1200" spc="-5" dirty="0">
                <a:latin typeface="Arial"/>
                <a:cs typeface="Arial"/>
              </a:rPr>
              <a:t>（重叠</a:t>
            </a:r>
            <a:r>
              <a:rPr sz="1200" spc="-5" dirty="0">
                <a:latin typeface="Arial"/>
                <a:cs typeface="Arial"/>
              </a:rPr>
              <a:t>Reduplication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sz="1200" dirty="0">
              <a:latin typeface="Arial"/>
              <a:cs typeface="Arial"/>
            </a:endParaRPr>
          </a:p>
          <a:p>
            <a:pPr marL="368935">
              <a:lnSpc>
                <a:spcPts val="1415"/>
              </a:lnSpc>
            </a:pPr>
            <a:r>
              <a:rPr lang="zh-CN" altLang="en-US" sz="1200" spc="-10" dirty="0">
                <a:latin typeface="Arial"/>
                <a:cs typeface="Arial"/>
              </a:rPr>
              <a:t>（类转：零形派生</a:t>
            </a:r>
            <a:r>
              <a:rPr sz="1200" spc="-10" dirty="0">
                <a:latin typeface="Arial"/>
                <a:cs typeface="Arial"/>
              </a:rPr>
              <a:t>Conversion: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Zero-Derivation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zh-CN" altLang="en-US" sz="1400" spc="10" dirty="0">
                <a:latin typeface="Arial"/>
                <a:cs typeface="Arial"/>
              </a:rPr>
              <a:t>派生形态</a:t>
            </a:r>
            <a:r>
              <a:rPr lang="en-US" altLang="zh-CN" sz="1400" spc="10" dirty="0">
                <a:latin typeface="Arial"/>
                <a:cs typeface="Arial"/>
              </a:rPr>
              <a:t>vs</a:t>
            </a:r>
            <a:r>
              <a:rPr lang="zh-CN" altLang="en-US" sz="1400" spc="10" dirty="0">
                <a:latin typeface="Arial"/>
                <a:cs typeface="Arial"/>
              </a:rPr>
              <a:t>屈折形态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latin typeface="Arial"/>
                <a:cs typeface="Arial"/>
              </a:rPr>
              <a:t>Derivational vs </a:t>
            </a:r>
            <a:r>
              <a:rPr sz="1400" spc="10" dirty="0">
                <a:latin typeface="Arial"/>
                <a:cs typeface="Arial"/>
              </a:rPr>
              <a:t>Inflectional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736545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</TotalTime>
  <Words>4821</Words>
  <Application>Microsoft Macintosh PowerPoint</Application>
  <PresentationFormat>Custom</PresentationFormat>
  <Paragraphs>643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SimSun</vt:lpstr>
      <vt:lpstr>SimSun</vt:lpstr>
      <vt:lpstr>Arial</vt:lpstr>
      <vt:lpstr>Calibri</vt:lpstr>
      <vt:lpstr>Charis SIL</vt:lpstr>
      <vt:lpstr>Lucida Sans Unicode</vt:lpstr>
      <vt:lpstr>Times New Roman</vt:lpstr>
      <vt:lpstr>Office Theme</vt:lpstr>
      <vt:lpstr>形态学</vt:lpstr>
      <vt:lpstr>上周回顾</vt:lpstr>
      <vt:lpstr>今天的学习目标</vt:lpstr>
      <vt:lpstr>PowerPoint Presentation</vt:lpstr>
      <vt:lpstr>词语和语素</vt:lpstr>
      <vt:lpstr>词语和语素</vt:lpstr>
      <vt:lpstr>最小的有意义的单位</vt:lpstr>
      <vt:lpstr>最小的有意义的单位</vt:lpstr>
      <vt:lpstr>基本类型</vt:lpstr>
      <vt:lpstr>自由语素vs黏着语素</vt:lpstr>
      <vt:lpstr>自由语素vs黏着语素</vt:lpstr>
      <vt:lpstr>自由语素vs黏着语素</vt:lpstr>
      <vt:lpstr>词根与词缀</vt:lpstr>
      <vt:lpstr>词根与词缀</vt:lpstr>
      <vt:lpstr>词缀</vt:lpstr>
      <vt:lpstr>环缀</vt:lpstr>
      <vt:lpstr>中缀</vt:lpstr>
      <vt:lpstr>       虚位中缀</vt:lpstr>
      <vt:lpstr>再来看看菲律宾语</vt:lpstr>
      <vt:lpstr>重叠</vt:lpstr>
      <vt:lpstr>类转：零形派生</vt:lpstr>
      <vt:lpstr>派生vs屈折</vt:lpstr>
      <vt:lpstr>派生vs屈折</vt:lpstr>
      <vt:lpstr>词缀有其结构</vt:lpstr>
      <vt:lpstr>         表征词缀结构的树状图</vt:lpstr>
      <vt:lpstr>       词缀树状图</vt:lpstr>
      <vt:lpstr>结构1还是结构2</vt:lpstr>
      <vt:lpstr>                 派生词缀与屈折词缀的结构</vt:lpstr>
      <vt:lpstr>复合词</vt:lpstr>
      <vt:lpstr>复合词</vt:lpstr>
      <vt:lpstr>复合词的能产性</vt:lpstr>
      <vt:lpstr>最长的荷兰语单词</vt:lpstr>
      <vt:lpstr>    复合词的歧义性</vt:lpstr>
      <vt:lpstr>“教美国历史的老师”</vt:lpstr>
      <vt:lpstr>     “来自美国的历史老师”</vt:lpstr>
      <vt:lpstr>跨语言的屈折现象</vt:lpstr>
      <vt:lpstr>班图语中的名词分类</vt:lpstr>
      <vt:lpstr>日语动词变位</vt:lpstr>
      <vt:lpstr>      屈折和语境</vt:lpstr>
      <vt:lpstr>     屈折和句法</vt:lpstr>
      <vt:lpstr>一致关系</vt:lpstr>
      <vt:lpstr>   屈折变化的特征</vt:lpstr>
      <vt:lpstr>语素与语素变体</vt:lpstr>
      <vt:lpstr>       又是音系学？</vt:lpstr>
      <vt:lpstr>语素变体</vt:lpstr>
      <vt:lpstr>语素变体的形态-音位规则</vt:lpstr>
      <vt:lpstr>异干交替（Suppletion）</vt:lpstr>
      <vt:lpstr>元音交替（Ablaut）</vt:lpstr>
      <vt:lpstr>解决形态学问题的步骤</vt:lpstr>
      <vt:lpstr>Example1: Populuca</vt:lpstr>
      <vt:lpstr>步骤1：对词语进行语段划分</vt:lpstr>
      <vt:lpstr>步骤1：对词语进行语段划分</vt:lpstr>
      <vt:lpstr>步骤1：对词语进行语段划分</vt:lpstr>
      <vt:lpstr>空语素</vt:lpstr>
      <vt:lpstr>步骤2：语素变体现象与音位规则</vt:lpstr>
      <vt:lpstr>步骤3：找出排序</vt:lpstr>
      <vt:lpstr>       例2：法语</vt:lpstr>
      <vt:lpstr>假说1</vt:lpstr>
      <vt:lpstr>假说2</vt:lpstr>
      <vt:lpstr>形态分析的四条原则</vt:lpstr>
      <vt:lpstr>附着词</vt:lpstr>
      <vt:lpstr>前附词和后附词</vt:lpstr>
      <vt:lpstr>      英语的属格</vt:lpstr>
      <vt:lpstr>   世界语言中的语素类型</vt:lpstr>
      <vt:lpstr>孤立</vt:lpstr>
      <vt:lpstr>           汉语中的黏着语素？</vt:lpstr>
      <vt:lpstr>粘着</vt:lpstr>
      <vt:lpstr>PowerPoint Presentation</vt:lpstr>
      <vt:lpstr>                          对比粘着语和屈折语</vt:lpstr>
      <vt:lpstr>词形变化表中的融合（Syncretism） </vt:lpstr>
      <vt:lpstr>PowerPoint Presentation</vt:lpstr>
      <vt:lpstr>        名词组并</vt:lpstr>
      <vt:lpstr>PowerPoint Presentation</vt:lpstr>
      <vt:lpstr>词根形态学与型式形态学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形态学</dc:title>
  <cp:lastModifiedBy>Anqi Zhang</cp:lastModifiedBy>
  <cp:revision>29</cp:revision>
  <dcterms:created xsi:type="dcterms:W3CDTF">2022-10-04T00:53:08Z</dcterms:created>
  <dcterms:modified xsi:type="dcterms:W3CDTF">2022-10-15T05:21:15Z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