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46"/>
  </p:normalViewPr>
  <p:slideViewPr>
    <p:cSldViewPr>
      <p:cViewPr varScale="1">
        <p:scale>
          <a:sx n="167" d="100"/>
          <a:sy n="167" d="100"/>
        </p:scale>
        <p:origin x="928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C8CA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C8CA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C8CA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27025"/>
          </a:xfrm>
          <a:custGeom>
            <a:avLst/>
            <a:gdLst/>
            <a:ahLst/>
            <a:cxnLst/>
            <a:rect l="l" t="t" r="r" b="b"/>
            <a:pathLst>
              <a:path w="4608195" h="327025">
                <a:moveTo>
                  <a:pt x="4608004" y="0"/>
                </a:moveTo>
                <a:lnTo>
                  <a:pt x="0" y="0"/>
                </a:lnTo>
                <a:lnTo>
                  <a:pt x="0" y="326656"/>
                </a:lnTo>
                <a:lnTo>
                  <a:pt x="4608004" y="326656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000" y="11130"/>
            <a:ext cx="4394098" cy="116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C8CA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4041" y="1604947"/>
            <a:ext cx="2922016" cy="1154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6.png"/><Relationship Id="rId4" Type="http://schemas.openxmlformats.org/officeDocument/2006/relationships/image" Target="../media/image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93" y="947889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09193" y="992302"/>
            <a:ext cx="4040504" cy="420370"/>
            <a:chOff x="309193" y="992302"/>
            <a:chExt cx="4040504" cy="4203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994" y="1310462"/>
              <a:ext cx="101600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794" y="1297762"/>
              <a:ext cx="3938802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8846" y="998448"/>
              <a:ext cx="50751" cy="31201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9193" y="992302"/>
              <a:ext cx="3989704" cy="369570"/>
            </a:xfrm>
            <a:custGeom>
              <a:avLst/>
              <a:gdLst/>
              <a:ahLst/>
              <a:cxnLst/>
              <a:rect l="l" t="t" r="r" b="b"/>
              <a:pathLst>
                <a:path w="3989704" h="369569">
                  <a:moveTo>
                    <a:pt x="3989652" y="0"/>
                  </a:moveTo>
                  <a:lnTo>
                    <a:pt x="0" y="0"/>
                  </a:lnTo>
                  <a:lnTo>
                    <a:pt x="0" y="318159"/>
                  </a:lnTo>
                  <a:lnTo>
                    <a:pt x="4008" y="337884"/>
                  </a:lnTo>
                  <a:lnTo>
                    <a:pt x="14922" y="354037"/>
                  </a:lnTo>
                  <a:lnTo>
                    <a:pt x="31075" y="364951"/>
                  </a:lnTo>
                  <a:lnTo>
                    <a:pt x="50800" y="368959"/>
                  </a:lnTo>
                  <a:lnTo>
                    <a:pt x="3938852" y="368959"/>
                  </a:lnTo>
                  <a:lnTo>
                    <a:pt x="3958576" y="364951"/>
                  </a:lnTo>
                  <a:lnTo>
                    <a:pt x="3974729" y="354037"/>
                  </a:lnTo>
                  <a:lnTo>
                    <a:pt x="3985644" y="337884"/>
                  </a:lnTo>
                  <a:lnTo>
                    <a:pt x="3989652" y="318159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98846" y="1036540"/>
              <a:ext cx="0" cy="293370"/>
            </a:xfrm>
            <a:custGeom>
              <a:avLst/>
              <a:gdLst/>
              <a:ahLst/>
              <a:cxnLst/>
              <a:rect l="l" t="t" r="r" b="b"/>
              <a:pathLst>
                <a:path h="293369">
                  <a:moveTo>
                    <a:pt x="0" y="2929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6" y="102384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6" y="101114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6" y="99844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642351" y="985932"/>
            <a:ext cx="132334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zh-CN" altLang="en-US" sz="2050" spc="5" dirty="0">
                <a:solidFill>
                  <a:srgbClr val="FFFFFF"/>
                </a:solidFill>
              </a:rPr>
              <a:t>语义学</a:t>
            </a:r>
            <a:r>
              <a:rPr lang="en-US" altLang="zh-CN" sz="2050" spc="5" dirty="0">
                <a:solidFill>
                  <a:srgbClr val="FFFFFF"/>
                </a:solidFill>
              </a:rPr>
              <a:t>I</a:t>
            </a:r>
            <a:endParaRPr sz="2050" dirty="0"/>
          </a:p>
        </p:txBody>
      </p:sp>
      <p:sp>
        <p:nvSpPr>
          <p:cNvPr id="13" name="object 13"/>
          <p:cNvSpPr txBox="1"/>
          <p:nvPr/>
        </p:nvSpPr>
        <p:spPr>
          <a:xfrm>
            <a:off x="844041" y="1604947"/>
            <a:ext cx="2920365" cy="1154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Arial"/>
                <a:cs typeface="Arial"/>
              </a:rPr>
              <a:t>Anqi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Zhang</a:t>
            </a:r>
            <a:endParaRPr sz="1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00"/>
              </a:spcBef>
            </a:pPr>
            <a:r>
              <a:rPr sz="800" spc="-5" dirty="0">
                <a:latin typeface="Arial"/>
                <a:cs typeface="Arial"/>
              </a:rPr>
              <a:t>Nanjing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University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Arial"/>
              <a:cs typeface="Arial"/>
            </a:endParaRPr>
          </a:p>
          <a:p>
            <a:pPr marL="12065" marR="5080" algn="ctr">
              <a:lnSpc>
                <a:spcPct val="100800"/>
              </a:lnSpc>
            </a:pPr>
            <a:r>
              <a:rPr sz="1400" spc="15" dirty="0">
                <a:latin typeface="Arial"/>
                <a:cs typeface="Arial"/>
              </a:rPr>
              <a:t>Introduction </a:t>
            </a:r>
            <a:r>
              <a:rPr sz="1400" spc="10" dirty="0">
                <a:latin typeface="Arial"/>
                <a:cs typeface="Arial"/>
              </a:rPr>
              <a:t>to Linguistics, </a:t>
            </a:r>
            <a:r>
              <a:rPr sz="1400" spc="-5" dirty="0">
                <a:latin typeface="Arial"/>
                <a:cs typeface="Arial"/>
              </a:rPr>
              <a:t>Fall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202</a:t>
            </a:r>
            <a:r>
              <a:rPr lang="en-US" sz="1400" spc="15" dirty="0">
                <a:latin typeface="Arial"/>
                <a:cs typeface="Arial"/>
              </a:rPr>
              <a:t>2</a:t>
            </a:r>
            <a:r>
              <a:rPr sz="1400" spc="15" dirty="0">
                <a:latin typeface="Arial"/>
                <a:cs typeface="Arial"/>
              </a:rPr>
              <a:t>  </a:t>
            </a:r>
            <a:r>
              <a:rPr sz="1400" spc="10" dirty="0">
                <a:latin typeface="Arial"/>
                <a:cs typeface="Arial"/>
              </a:rPr>
              <a:t>Nov </a:t>
            </a:r>
            <a:r>
              <a:rPr sz="1400" spc="15" dirty="0">
                <a:latin typeface="Arial"/>
                <a:cs typeface="Arial"/>
              </a:rPr>
              <a:t>1</a:t>
            </a:r>
            <a:r>
              <a:rPr lang="en-US" altLang="zh-CN" sz="1400" spc="15" dirty="0">
                <a:latin typeface="Arial"/>
                <a:cs typeface="Arial"/>
              </a:rPr>
              <a:t>8</a:t>
            </a:r>
            <a:r>
              <a:rPr sz="1400" spc="15" dirty="0">
                <a:latin typeface="Arial"/>
                <a:cs typeface="Arial"/>
              </a:rPr>
              <a:t>,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202</a:t>
            </a:r>
            <a:r>
              <a:rPr lang="en-US" sz="1400" spc="15" dirty="0">
                <a:latin typeface="Arial"/>
                <a:cs typeface="Arial"/>
              </a:rPr>
              <a:t>2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Meaning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5" name="object 25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0" y="326644"/>
            <a:ext cx="4608195" cy="342401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solidFill>
                  <a:srgbClr val="FFFFFF"/>
                </a:solidFill>
                <a:latin typeface="Arial"/>
                <a:cs typeface="Arial"/>
              </a:rPr>
              <a:t>外延</a:t>
            </a:r>
            <a:r>
              <a:rPr lang="en-US" altLang="zh-CN" sz="2050" spc="5" dirty="0">
                <a:solidFill>
                  <a:srgbClr val="FFFFFF"/>
                </a:solidFill>
                <a:latin typeface="Arial"/>
                <a:cs typeface="Arial"/>
              </a:rPr>
              <a:t>vs</a:t>
            </a:r>
            <a:r>
              <a:rPr lang="zh-CN" altLang="en-US" sz="2050" spc="5" dirty="0">
                <a:solidFill>
                  <a:srgbClr val="FFFFFF"/>
                </a:solidFill>
                <a:latin typeface="Arial"/>
                <a:cs typeface="Arial"/>
              </a:rPr>
              <a:t>内涵</a:t>
            </a:r>
            <a:endParaRPr sz="2050" dirty="0">
              <a:latin typeface="Arial"/>
              <a:cs typeface="Arial"/>
            </a:endParaRPr>
          </a:p>
        </p:txBody>
      </p:sp>
      <p:pic>
        <p:nvPicPr>
          <p:cNvPr id="40" name="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871994"/>
            <a:ext cx="3175000" cy="239268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5" name="object 25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0" y="326644"/>
            <a:ext cx="4608195" cy="35306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solidFill>
                  <a:srgbClr val="FFFFFF"/>
                </a:solidFill>
                <a:latin typeface="Arial"/>
                <a:cs typeface="Arial"/>
              </a:rPr>
              <a:t>外延</a:t>
            </a:r>
            <a:r>
              <a:rPr lang="en-US" altLang="zh-CN" sz="2050" spc="5" dirty="0">
                <a:solidFill>
                  <a:srgbClr val="FFFFFF"/>
                </a:solidFill>
                <a:latin typeface="Arial"/>
                <a:cs typeface="Arial"/>
              </a:rPr>
              <a:t>vs</a:t>
            </a:r>
            <a:r>
              <a:rPr lang="zh-CN" altLang="en-US" sz="2050" spc="5" dirty="0">
                <a:solidFill>
                  <a:srgbClr val="FFFFFF"/>
                </a:solidFill>
                <a:latin typeface="Arial"/>
                <a:cs typeface="Arial"/>
              </a:rPr>
              <a:t>内涵</a:t>
            </a:r>
            <a:endParaRPr lang="zh-CN" altLang="en-US" sz="205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7294" y="1002357"/>
            <a:ext cx="3891915" cy="210846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571625" marR="1541780" algn="ctr">
              <a:lnSpc>
                <a:spcPct val="100800"/>
              </a:lnSpc>
              <a:spcBef>
                <a:spcPts val="120"/>
              </a:spcBef>
            </a:pPr>
            <a:r>
              <a:rPr sz="1400" spc="10" dirty="0">
                <a:latin typeface="Arial"/>
                <a:cs typeface="Arial"/>
              </a:rPr>
              <a:t>intelligent  </a:t>
            </a:r>
            <a:r>
              <a:rPr sz="1400" spc="15" dirty="0">
                <a:latin typeface="Arial"/>
                <a:cs typeface="Arial"/>
              </a:rPr>
              <a:t>cunning  </a:t>
            </a:r>
            <a:r>
              <a:rPr sz="1400" spc="10" dirty="0">
                <a:latin typeface="Arial"/>
                <a:cs typeface="Arial"/>
              </a:rPr>
              <a:t>sly</a:t>
            </a:r>
            <a:endParaRPr sz="1400" dirty="0">
              <a:latin typeface="Arial"/>
              <a:cs typeface="Arial"/>
            </a:endParaRPr>
          </a:p>
          <a:p>
            <a:pPr marL="21590" algn="ctr">
              <a:lnSpc>
                <a:spcPct val="100000"/>
              </a:lnSpc>
              <a:spcBef>
                <a:spcPts val="15"/>
              </a:spcBef>
            </a:pPr>
            <a:r>
              <a:rPr sz="1400" spc="25" dirty="0">
                <a:latin typeface="Arial"/>
                <a:cs typeface="Arial"/>
              </a:rPr>
              <a:t>smart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1400" spc="10" dirty="0">
                <a:latin typeface="Arial"/>
                <a:cs typeface="Arial"/>
              </a:rPr>
              <a:t>这些词基本上是</a:t>
            </a:r>
            <a:r>
              <a:rPr lang="zh-CN" altLang="en-US" sz="1400" spc="10" dirty="0">
                <a:solidFill>
                  <a:srgbClr val="FF0000"/>
                </a:solidFill>
                <a:latin typeface="Arial"/>
                <a:cs typeface="Arial"/>
              </a:rPr>
              <a:t>同义的</a:t>
            </a:r>
            <a:r>
              <a:rPr lang="zh-CN" altLang="en-US" sz="1400" spc="10" dirty="0">
                <a:latin typeface="Arial"/>
                <a:cs typeface="Arial"/>
              </a:rPr>
              <a:t>（</a:t>
            </a:r>
            <a:r>
              <a:rPr lang="en-US" altLang="zh-CN" sz="1400" spc="15" dirty="0">
                <a:solidFill>
                  <a:srgbClr val="FF0000"/>
                </a:solidFill>
                <a:latin typeface="Arial"/>
                <a:cs typeface="Arial"/>
              </a:rPr>
              <a:t>synonymous</a:t>
            </a:r>
            <a:r>
              <a:rPr lang="zh-CN" altLang="en-US" sz="1400" spc="10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430"/>
              </a:spcBef>
            </a:pPr>
            <a:r>
              <a:rPr lang="zh-CN" altLang="en-US" sz="1400" spc="15" dirty="0">
                <a:latin typeface="Arial"/>
                <a:cs typeface="Arial"/>
              </a:rPr>
              <a:t>然而，一些有正面内涵，另一些则有负面内涵</a:t>
            </a:r>
            <a:endParaRPr lang="en-US" altLang="zh-CN" sz="1400" spc="15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430"/>
              </a:spcBef>
            </a:pPr>
            <a:r>
              <a:rPr lang="zh-CN" altLang="en-US" sz="1400" spc="15" dirty="0">
                <a:latin typeface="Arial"/>
                <a:cs typeface="Arial"/>
              </a:rPr>
              <a:t>让我们来看看名称（</a:t>
            </a:r>
            <a:r>
              <a:rPr lang="en-US" altLang="zh-CN" sz="1400" spc="15" dirty="0">
                <a:latin typeface="Arial"/>
                <a:cs typeface="Arial"/>
              </a:rPr>
              <a:t>name</a:t>
            </a:r>
            <a:r>
              <a:rPr lang="zh-CN" altLang="en-US" sz="1400" spc="15" dirty="0">
                <a:latin typeface="Arial"/>
                <a:cs typeface="Arial"/>
              </a:rPr>
              <a:t>）或有定名词短语（</a:t>
            </a:r>
            <a:r>
              <a:rPr lang="en-US" altLang="zh-CN" sz="1400" spc="15" dirty="0">
                <a:latin typeface="Arial"/>
                <a:cs typeface="Arial"/>
              </a:rPr>
              <a:t>definite noun phrase</a:t>
            </a:r>
            <a:r>
              <a:rPr lang="zh-CN" altLang="en-US" sz="1400" spc="15" dirty="0">
                <a:latin typeface="Arial"/>
                <a:cs typeface="Arial"/>
              </a:rPr>
              <a:t>）的意义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5" name="object 25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0" y="326644"/>
            <a:ext cx="4608195" cy="35306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solidFill>
                  <a:srgbClr val="FFFFFF"/>
                </a:solidFill>
                <a:latin typeface="Arial"/>
                <a:cs typeface="Arial"/>
              </a:rPr>
              <a:t>循环定义的问题</a:t>
            </a:r>
            <a:endParaRPr sz="2050" dirty="0">
              <a:latin typeface="Arial"/>
              <a:cs typeface="Arial"/>
            </a:endParaRPr>
          </a:p>
        </p:txBody>
      </p:sp>
      <p:pic>
        <p:nvPicPr>
          <p:cNvPr id="40" name="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2416175"/>
            <a:ext cx="101003" cy="101003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592" y="2949575"/>
            <a:ext cx="101003" cy="101003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389535" y="876284"/>
            <a:ext cx="3896715" cy="247112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-10" dirty="0">
                <a:latin typeface="Arial"/>
                <a:cs typeface="Arial"/>
              </a:rPr>
              <a:t>然而，通过其他词语来给有待定义的词语下定义，会导致循环定义</a:t>
            </a:r>
            <a:endParaRPr lang="en-US" altLang="zh-CN" sz="1400" spc="1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0" dirty="0">
                <a:latin typeface="Arial"/>
                <a:cs typeface="Arial"/>
              </a:rPr>
              <a:t>如何解决这一问题？</a:t>
            </a:r>
            <a:endParaRPr sz="1400" dirty="0">
              <a:latin typeface="Arial"/>
              <a:cs typeface="Arial"/>
            </a:endParaRPr>
          </a:p>
          <a:p>
            <a:pPr marL="12700" marR="1108710">
              <a:lnSpc>
                <a:spcPct val="100800"/>
              </a:lnSpc>
              <a:spcBef>
                <a:spcPts val="1035"/>
              </a:spcBef>
            </a:pPr>
            <a:r>
              <a:rPr lang="zh-CN" altLang="en-US" sz="1400" dirty="0">
                <a:latin typeface="Arial"/>
                <a:cs typeface="Arial"/>
              </a:rPr>
              <a:t>我们需要一门中立于目标语言的元语言（</a:t>
            </a:r>
            <a:r>
              <a:rPr lang="en-US" altLang="zh-CN" sz="1400" spc="15" dirty="0">
                <a:solidFill>
                  <a:srgbClr val="FF0000"/>
                </a:solidFill>
                <a:latin typeface="Arial"/>
                <a:cs typeface="Arial"/>
              </a:rPr>
              <a:t>metalanguage</a:t>
            </a:r>
            <a:r>
              <a:rPr lang="zh-CN" altLang="en-US" sz="1400" dirty="0">
                <a:latin typeface="Arial"/>
                <a:cs typeface="Arial"/>
              </a:rPr>
              <a:t>）</a:t>
            </a:r>
            <a:endParaRPr lang="en-US" sz="1400" dirty="0">
              <a:latin typeface="Arial"/>
              <a:cs typeface="Arial"/>
            </a:endParaRPr>
          </a:p>
          <a:p>
            <a:pPr marL="368935" marR="962025">
              <a:lnSpc>
                <a:spcPct val="100800"/>
              </a:lnSpc>
              <a:spcBef>
                <a:spcPts val="300"/>
              </a:spcBef>
            </a:pPr>
            <a:endParaRPr lang="en-US" altLang="zh-CN" sz="1400" spc="15" dirty="0">
              <a:latin typeface="Arial"/>
              <a:cs typeface="Arial"/>
            </a:endParaRPr>
          </a:p>
          <a:p>
            <a:pPr marL="368935" marR="962025">
              <a:lnSpc>
                <a:spcPct val="100800"/>
              </a:lnSpc>
              <a:spcBef>
                <a:spcPts val="300"/>
              </a:spcBef>
            </a:pPr>
            <a:r>
              <a:rPr lang="zh-CN" altLang="en-US" sz="1400" spc="15" dirty="0">
                <a:latin typeface="Arial"/>
                <a:cs typeface="Arial"/>
              </a:rPr>
              <a:t>这涉及到使用一门语义学元语言</a:t>
            </a:r>
            <a:endParaRPr lang="en-US" sz="1400" dirty="0">
              <a:latin typeface="Arial"/>
              <a:cs typeface="Arial"/>
            </a:endParaRPr>
          </a:p>
          <a:p>
            <a:pPr marL="368935" marR="59055">
              <a:lnSpc>
                <a:spcPct val="100800"/>
              </a:lnSpc>
              <a:spcBef>
                <a:spcPts val="295"/>
              </a:spcBef>
            </a:pPr>
            <a:endParaRPr lang="en-US" altLang="zh-CN" sz="1400" spc="20" dirty="0">
              <a:latin typeface="Arial"/>
              <a:cs typeface="Arial"/>
            </a:endParaRPr>
          </a:p>
          <a:p>
            <a:pPr marL="368935" marR="59055">
              <a:lnSpc>
                <a:spcPct val="100800"/>
              </a:lnSpc>
              <a:spcBef>
                <a:spcPts val="295"/>
              </a:spcBef>
            </a:pPr>
            <a:r>
              <a:rPr lang="zh-CN" altLang="en-US" sz="1400" spc="20" dirty="0">
                <a:latin typeface="Arial"/>
                <a:cs typeface="Arial"/>
              </a:rPr>
              <a:t>以此把意义“翻译为”另一种中立于目标语言（</a:t>
            </a:r>
            <a:r>
              <a:rPr lang="en-US" altLang="zh-CN" sz="1400" spc="20" dirty="0">
                <a:latin typeface="Arial"/>
                <a:cs typeface="Arial"/>
              </a:rPr>
              <a:t>language-neutral</a:t>
            </a:r>
            <a:r>
              <a:rPr lang="zh-CN" altLang="en-US" sz="1400" spc="20" dirty="0">
                <a:latin typeface="Arial"/>
                <a:cs typeface="Arial"/>
              </a:rPr>
              <a:t>）的形式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5" name="object 25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0" y="326644"/>
            <a:ext cx="4608195" cy="35306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solidFill>
                  <a:srgbClr val="FFFFFF"/>
                </a:solidFill>
                <a:latin typeface="Arial"/>
                <a:cs typeface="Arial"/>
              </a:rPr>
              <a:t>为什么需要元语言</a:t>
            </a:r>
            <a:endParaRPr sz="2050" dirty="0">
              <a:latin typeface="Arial"/>
              <a:cs typeface="Arial"/>
            </a:endParaRPr>
          </a:p>
        </p:txBody>
      </p:sp>
      <p:pic>
        <p:nvPicPr>
          <p:cNvPr id="40" name="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1526413"/>
            <a:ext cx="101003" cy="101003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1994547"/>
            <a:ext cx="101003" cy="101003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2677795"/>
            <a:ext cx="101003" cy="101003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347294" y="966899"/>
            <a:ext cx="3911600" cy="212526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3302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dirty="0">
                <a:latin typeface="Arial"/>
                <a:cs typeface="Arial"/>
              </a:rPr>
              <a:t>我们可以假设说话人头脑中有一大堆概念</a:t>
            </a:r>
            <a:endParaRPr lang="en-US" altLang="zh-CN" sz="1400" dirty="0">
              <a:latin typeface="Arial"/>
              <a:cs typeface="Arial"/>
            </a:endParaRPr>
          </a:p>
          <a:p>
            <a:pPr marL="12700" marR="33020">
              <a:lnSpc>
                <a:spcPct val="100800"/>
              </a:lnSpc>
              <a:spcBef>
                <a:spcPts val="120"/>
              </a:spcBef>
            </a:pPr>
            <a:endParaRPr sz="1400" dirty="0">
              <a:latin typeface="Arial"/>
              <a:cs typeface="Arial"/>
            </a:endParaRPr>
          </a:p>
          <a:p>
            <a:pPr marL="368935" marR="225425">
              <a:lnSpc>
                <a:spcPct val="100800"/>
              </a:lnSpc>
              <a:spcBef>
                <a:spcPts val="300"/>
              </a:spcBef>
            </a:pPr>
            <a:r>
              <a:rPr lang="zh-CN" altLang="en-US" sz="1400" spc="15" dirty="0">
                <a:latin typeface="Arial"/>
                <a:cs typeface="Arial"/>
              </a:rPr>
              <a:t>例如，咖啡的意义是</a:t>
            </a:r>
            <a:r>
              <a:rPr lang="en-US" altLang="zh-CN" sz="1400" spc="15" dirty="0">
                <a:latin typeface="Arial"/>
                <a:cs typeface="Arial"/>
              </a:rPr>
              <a:t>COFFE</a:t>
            </a:r>
            <a:r>
              <a:rPr sz="1400" spc="15" dirty="0">
                <a:latin typeface="Arial"/>
                <a:cs typeface="Arial"/>
              </a:rPr>
              <a:t>E</a:t>
            </a:r>
            <a:r>
              <a:rPr lang="zh-CN" altLang="en-US" sz="1400" spc="15" dirty="0">
                <a:latin typeface="Arial"/>
                <a:cs typeface="Arial"/>
              </a:rPr>
              <a:t>这个概念</a:t>
            </a:r>
            <a:endParaRPr sz="1400" dirty="0">
              <a:latin typeface="Arial"/>
              <a:cs typeface="Arial"/>
            </a:endParaRPr>
          </a:p>
          <a:p>
            <a:pPr marL="368935" marR="277495">
              <a:lnSpc>
                <a:spcPct val="100800"/>
              </a:lnSpc>
              <a:spcBef>
                <a:spcPts val="300"/>
              </a:spcBef>
            </a:pPr>
            <a:endParaRPr lang="en-US" sz="1400" spc="15" dirty="0">
              <a:latin typeface="Arial"/>
              <a:cs typeface="Arial"/>
            </a:endParaRPr>
          </a:p>
          <a:p>
            <a:pPr marL="368935" marR="277495">
              <a:lnSpc>
                <a:spcPct val="100800"/>
              </a:lnSpc>
              <a:spcBef>
                <a:spcPts val="300"/>
              </a:spcBef>
            </a:pPr>
            <a:r>
              <a:rPr lang="zh-CN" altLang="en-US" sz="1400" spc="15" dirty="0">
                <a:latin typeface="Arial"/>
                <a:cs typeface="Arial"/>
              </a:rPr>
              <a:t>这个概念并不依赖于其在英语中的用法，操马耳他语的人在使用</a:t>
            </a:r>
            <a:r>
              <a:rPr lang="en-US" altLang="zh-CN" sz="1400" spc="15" dirty="0" err="1">
                <a:latin typeface="Arial"/>
                <a:cs typeface="Arial"/>
              </a:rPr>
              <a:t>kafé</a:t>
            </a:r>
            <a:r>
              <a:rPr lang="zh-CN" altLang="en-US" sz="1400" spc="15" dirty="0">
                <a:latin typeface="Arial"/>
                <a:cs typeface="Arial"/>
              </a:rPr>
              <a:t>的时候持有同一个概念</a:t>
            </a:r>
            <a:endParaRPr lang="en-US" altLang="zh-CN" sz="1400" spc="15" dirty="0">
              <a:latin typeface="Arial"/>
              <a:cs typeface="Arial"/>
            </a:endParaRPr>
          </a:p>
          <a:p>
            <a:pPr marL="368935" marR="277495">
              <a:lnSpc>
                <a:spcPct val="100800"/>
              </a:lnSpc>
              <a:spcBef>
                <a:spcPts val="300"/>
              </a:spcBef>
            </a:pPr>
            <a:r>
              <a:rPr lang="zh-CN" altLang="en-US" sz="1400" spc="15" dirty="0">
                <a:latin typeface="Arial"/>
                <a:cs typeface="Arial"/>
              </a:rPr>
              <a:t>按理来说，这些概念存在于说话人的</a:t>
            </a:r>
            <a:r>
              <a:rPr lang="zh-CN" altLang="en-US" sz="1400" spc="15" dirty="0">
                <a:solidFill>
                  <a:srgbClr val="FF0000"/>
                </a:solidFill>
                <a:latin typeface="Arial"/>
                <a:cs typeface="Arial"/>
              </a:rPr>
              <a:t>内心词库</a:t>
            </a:r>
            <a:r>
              <a:rPr lang="zh-CN" altLang="en-US" sz="1400" dirty="0">
                <a:latin typeface="Arial"/>
                <a:cs typeface="Arial"/>
              </a:rPr>
              <a:t>（</a:t>
            </a:r>
            <a:r>
              <a:rPr lang="en-US" altLang="zh-CN" sz="1400" spc="15" dirty="0">
                <a:solidFill>
                  <a:srgbClr val="FF0000"/>
                </a:solidFill>
                <a:latin typeface="Arial"/>
                <a:cs typeface="Arial"/>
              </a:rPr>
              <a:t>mental</a:t>
            </a:r>
            <a:r>
              <a:rPr lang="en-US" altLang="zh-CN" sz="1400" spc="5" dirty="0">
                <a:solidFill>
                  <a:srgbClr val="FF0000"/>
                </a:solidFill>
                <a:latin typeface="Arial"/>
                <a:cs typeface="Arial"/>
              </a:rPr>
              <a:t> lexicon</a:t>
            </a:r>
            <a:r>
              <a:rPr lang="zh-CN" altLang="en-US" sz="1400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5" name="object 25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0" y="326644"/>
            <a:ext cx="4608195" cy="35306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marL="193040">
              <a:lnSpc>
                <a:spcPct val="100000"/>
              </a:lnSpc>
              <a:spcBef>
                <a:spcPts val="210"/>
              </a:spcBef>
            </a:pPr>
            <a:r>
              <a:rPr sz="2050" dirty="0">
                <a:solidFill>
                  <a:srgbClr val="FFFFFF"/>
                </a:solidFill>
                <a:latin typeface="Arial"/>
                <a:cs typeface="Arial"/>
              </a:rPr>
              <a:t>Ferdinand </a:t>
            </a:r>
            <a:r>
              <a:rPr sz="2050" spc="5" dirty="0">
                <a:solidFill>
                  <a:srgbClr val="FFFFFF"/>
                </a:solidFill>
                <a:latin typeface="Arial"/>
                <a:cs typeface="Arial"/>
              </a:rPr>
              <a:t>de Saussure</a:t>
            </a:r>
            <a:r>
              <a:rPr sz="20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FFFFFF"/>
                </a:solidFill>
                <a:latin typeface="Arial"/>
                <a:cs typeface="Arial"/>
              </a:rPr>
              <a:t>(1857-1913)</a:t>
            </a:r>
            <a:endParaRPr sz="2050" dirty="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59994" y="876744"/>
            <a:ext cx="2275205" cy="2579370"/>
            <a:chOff x="359994" y="876744"/>
            <a:chExt cx="2275205" cy="2579370"/>
          </a:xfrm>
        </p:grpSpPr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994" y="876744"/>
              <a:ext cx="2169160" cy="257925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3853" y="950366"/>
              <a:ext cx="101003" cy="10100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3853" y="1418501"/>
              <a:ext cx="101003" cy="10100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33853" y="1886648"/>
              <a:ext cx="101003" cy="101003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2711361" y="859000"/>
            <a:ext cx="1473835" cy="1403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瑞士语言学家、符号学家</a:t>
            </a:r>
            <a:endParaRPr sz="1400" dirty="0">
              <a:latin typeface="Arial"/>
              <a:cs typeface="Arial"/>
            </a:endParaRPr>
          </a:p>
          <a:p>
            <a:pPr marL="12700" marR="577215">
              <a:lnSpc>
                <a:spcPct val="109700"/>
              </a:lnSpc>
              <a:spcBef>
                <a:spcPts val="150"/>
              </a:spcBef>
            </a:pPr>
            <a:r>
              <a:rPr lang="zh-CN" altLang="en-US" sz="1400" spc="10" dirty="0">
                <a:latin typeface="Arial"/>
                <a:cs typeface="Arial"/>
              </a:rPr>
              <a:t>符号学之父</a:t>
            </a:r>
            <a:r>
              <a:rPr lang="en-US" altLang="zh-CN" sz="1400" spc="10" dirty="0">
                <a:latin typeface="Arial"/>
                <a:cs typeface="Arial"/>
              </a:rPr>
              <a:t>            </a:t>
            </a:r>
            <a:r>
              <a:rPr lang="zh-CN" altLang="en-US" sz="1400" spc="15" dirty="0">
                <a:latin typeface="Arial"/>
                <a:cs typeface="Arial"/>
              </a:rPr>
              <a:t>结构语言学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Meaning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5" name="object 25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0" y="326644"/>
            <a:ext cx="4608195" cy="342401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marL="398780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solidFill>
                  <a:srgbClr val="FFFFFF"/>
                </a:solidFill>
                <a:latin typeface="Arial"/>
                <a:cs typeface="Arial"/>
              </a:rPr>
              <a:t>          索绪尔：能指与所指</a:t>
            </a:r>
            <a:endParaRPr sz="2050" dirty="0">
              <a:latin typeface="Arial"/>
              <a:cs typeface="Arial"/>
            </a:endParaRPr>
          </a:p>
        </p:txBody>
      </p:sp>
      <p:pic>
        <p:nvPicPr>
          <p:cNvPr id="40" name="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727" y="1220330"/>
            <a:ext cx="3847973" cy="2118360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44A1BD9A-51B7-4255-F953-34F49C37A80D}"/>
              </a:ext>
            </a:extLst>
          </p:cNvPr>
          <p:cNvSpPr txBox="1"/>
          <p:nvPr/>
        </p:nvSpPr>
        <p:spPr>
          <a:xfrm>
            <a:off x="1847850" y="852823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指号</a:t>
            </a:r>
            <a:r>
              <a:rPr lang="zh-CN" altLang="en-US" sz="1200" dirty="0"/>
              <a:t>：对象</a:t>
            </a:r>
            <a:r>
              <a:rPr lang="en-US" altLang="zh-CN" sz="1200" dirty="0"/>
              <a:t>/</a:t>
            </a:r>
            <a:r>
              <a:rPr lang="zh-CN" altLang="en-US" sz="1200" dirty="0"/>
              <a:t>物体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5C4F955-4855-48FA-AD5E-91ED29690451}"/>
              </a:ext>
            </a:extLst>
          </p:cNvPr>
          <p:cNvSpPr txBox="1"/>
          <p:nvPr/>
        </p:nvSpPr>
        <p:spPr>
          <a:xfrm>
            <a:off x="108000" y="1956344"/>
            <a:ext cx="1054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能指</a:t>
            </a:r>
            <a:r>
              <a:rPr lang="zh-CN" altLang="en-US" sz="1200" dirty="0"/>
              <a:t>：物理实在（音、词、像）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7F7EABC-DE49-B8FE-76EB-BF017D29B3A5}"/>
              </a:ext>
            </a:extLst>
          </p:cNvPr>
          <p:cNvSpPr txBox="1"/>
          <p:nvPr/>
        </p:nvSpPr>
        <p:spPr>
          <a:xfrm>
            <a:off x="3657326" y="1735801"/>
            <a:ext cx="77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所指</a:t>
            </a:r>
            <a:r>
              <a:rPr lang="zh-CN" altLang="en-US" sz="1200" dirty="0"/>
              <a:t>：内心概念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5" name="object 25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0" y="326644"/>
            <a:ext cx="4608195" cy="35306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dirty="0">
                <a:solidFill>
                  <a:srgbClr val="FFFFFF"/>
                </a:solidFill>
                <a:latin typeface="Arial"/>
                <a:cs typeface="Arial"/>
              </a:rPr>
              <a:t>指称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7294" y="1069820"/>
            <a:ext cx="3813175" cy="174092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207645">
              <a:lnSpc>
                <a:spcPct val="100800"/>
              </a:lnSpc>
            </a:pPr>
            <a:r>
              <a:rPr lang="zh-CN" altLang="en-US" sz="1400" spc="-10" dirty="0">
                <a:latin typeface="Arial"/>
                <a:cs typeface="Arial"/>
              </a:rPr>
              <a:t>表达式的</a:t>
            </a:r>
            <a:r>
              <a:rPr lang="zh-CN" altLang="en-US" sz="1400" spc="-10" dirty="0">
                <a:solidFill>
                  <a:srgbClr val="FF0000"/>
                </a:solidFill>
                <a:latin typeface="Arial"/>
                <a:cs typeface="Arial"/>
              </a:rPr>
              <a:t>指称</a:t>
            </a:r>
            <a:r>
              <a:rPr lang="zh-CN" altLang="en-US" sz="1400" spc="-10" dirty="0">
                <a:latin typeface="Arial"/>
                <a:cs typeface="Arial"/>
              </a:rPr>
              <a:t>（</a:t>
            </a:r>
            <a:r>
              <a:rPr lang="en-US" altLang="zh-CN" sz="1400" spc="-10" dirty="0">
                <a:solidFill>
                  <a:srgbClr val="FF0000"/>
                </a:solidFill>
                <a:latin typeface="Arial"/>
                <a:cs typeface="Arial"/>
              </a:rPr>
              <a:t>reference</a:t>
            </a:r>
            <a:r>
              <a:rPr lang="zh-CN" altLang="en-US" sz="1400" spc="-10" dirty="0">
                <a:latin typeface="Arial"/>
                <a:cs typeface="Arial"/>
              </a:rPr>
              <a:t>）：如果一个表达式“标示”（</a:t>
            </a:r>
            <a:r>
              <a:rPr lang="en-US" altLang="zh-CN" sz="1400" spc="-10" dirty="0">
                <a:latin typeface="Arial"/>
                <a:cs typeface="Arial"/>
              </a:rPr>
              <a:t>indicate</a:t>
            </a:r>
            <a:r>
              <a:rPr lang="zh-CN" altLang="en-US" sz="1400" spc="-10" dirty="0">
                <a:latin typeface="Arial"/>
                <a:cs typeface="Arial"/>
              </a:rPr>
              <a:t>）一个特定的</a:t>
            </a:r>
            <a:r>
              <a:rPr lang="zh-CN" altLang="en-US" sz="1400" spc="-10" dirty="0">
                <a:solidFill>
                  <a:srgbClr val="FF0000"/>
                </a:solidFill>
                <a:latin typeface="Arial"/>
                <a:cs typeface="Arial"/>
              </a:rPr>
              <a:t>实体</a:t>
            </a:r>
            <a:r>
              <a:rPr lang="zh-CN" altLang="en-US" sz="1400" spc="-10" dirty="0">
                <a:latin typeface="Arial"/>
                <a:cs typeface="Arial"/>
              </a:rPr>
              <a:t>（即物体或个体），我们就说该表达式</a:t>
            </a:r>
            <a:r>
              <a:rPr lang="zh-CN" altLang="en-US" sz="1400" spc="-10" dirty="0">
                <a:solidFill>
                  <a:srgbClr val="FF0000"/>
                </a:solidFill>
                <a:latin typeface="Arial"/>
                <a:cs typeface="Arial"/>
              </a:rPr>
              <a:t>指示</a:t>
            </a:r>
            <a:r>
              <a:rPr lang="zh-CN" altLang="en-US" sz="1400" spc="-10" dirty="0">
                <a:latin typeface="Arial"/>
                <a:cs typeface="Arial"/>
              </a:rPr>
              <a:t>（</a:t>
            </a:r>
            <a:r>
              <a:rPr lang="en-US" altLang="zh-CN" sz="1400" spc="-10" dirty="0">
                <a:solidFill>
                  <a:srgbClr val="FF0000"/>
                </a:solidFill>
                <a:latin typeface="Arial"/>
                <a:cs typeface="Arial"/>
              </a:rPr>
              <a:t>refer to</a:t>
            </a:r>
            <a:r>
              <a:rPr lang="zh-CN" altLang="en-US" sz="1400" spc="-10" dirty="0">
                <a:latin typeface="Arial"/>
                <a:cs typeface="Arial"/>
              </a:rPr>
              <a:t>）该实体；换句话说，该表达式</a:t>
            </a:r>
            <a:r>
              <a:rPr lang="zh-CN" altLang="en-US" sz="1400" b="1" spc="-10" dirty="0">
                <a:latin typeface="Arial"/>
                <a:cs typeface="Arial"/>
              </a:rPr>
              <a:t>指称</a:t>
            </a:r>
            <a:r>
              <a:rPr lang="zh-CN" altLang="en-US" sz="1400" spc="-10" dirty="0">
                <a:latin typeface="Arial"/>
                <a:cs typeface="Arial"/>
              </a:rPr>
              <a:t>（</a:t>
            </a:r>
            <a:r>
              <a:rPr lang="en-US" altLang="zh-CN" sz="1400" b="1" spc="-10" dirty="0">
                <a:latin typeface="Arial"/>
                <a:cs typeface="Arial"/>
              </a:rPr>
              <a:t>denote</a:t>
            </a:r>
            <a:r>
              <a:rPr lang="zh-CN" altLang="en-US" sz="1400" spc="-10" dirty="0">
                <a:latin typeface="Arial"/>
                <a:cs typeface="Arial"/>
              </a:rPr>
              <a:t>）该实体</a:t>
            </a:r>
          </a:p>
          <a:p>
            <a:pPr marL="12700" marR="207645">
              <a:lnSpc>
                <a:spcPct val="100800"/>
              </a:lnSpc>
            </a:pPr>
            <a:endParaRPr lang="zh-CN" altLang="en-US" sz="1400" spc="-10" dirty="0">
              <a:latin typeface="Arial"/>
              <a:cs typeface="Arial"/>
            </a:endParaRPr>
          </a:p>
          <a:p>
            <a:pPr marL="12700" marR="207645">
              <a:lnSpc>
                <a:spcPct val="100800"/>
              </a:lnSpc>
            </a:pPr>
            <a:r>
              <a:rPr lang="en-US" altLang="zh-CN" sz="1400" spc="-10" dirty="0">
                <a:latin typeface="Arial"/>
                <a:cs typeface="Arial"/>
              </a:rPr>
              <a:t>The dog</a:t>
            </a:r>
            <a:r>
              <a:rPr lang="zh-CN" altLang="en-US" sz="1400" spc="-10" dirty="0">
                <a:latin typeface="Arial"/>
                <a:cs typeface="Arial"/>
              </a:rPr>
              <a:t>这个表达式指示（指称）一个特定的实体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5" name="object 25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0" y="326644"/>
            <a:ext cx="4608195" cy="35306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solidFill>
                  <a:srgbClr val="FFFFFF"/>
                </a:solidFill>
                <a:latin typeface="Arial"/>
                <a:cs typeface="Arial"/>
              </a:rPr>
              <a:t>例子：金星</a:t>
            </a:r>
            <a:endParaRPr sz="2050" dirty="0">
              <a:latin typeface="Arial"/>
              <a:cs typeface="Arial"/>
            </a:endParaRPr>
          </a:p>
        </p:txBody>
      </p:sp>
      <p:pic>
        <p:nvPicPr>
          <p:cNvPr id="40" name="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928" y="1286436"/>
            <a:ext cx="176755" cy="176755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498500" y="130691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04100" y="1207442"/>
            <a:ext cx="3002915" cy="13194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819150" algn="just">
              <a:lnSpc>
                <a:spcPct val="118600"/>
              </a:lnSpc>
              <a:spcBef>
                <a:spcPts val="90"/>
              </a:spcBef>
            </a:pPr>
            <a:r>
              <a:rPr lang="zh-CN" altLang="en-US" sz="1400" spc="15" dirty="0">
                <a:latin typeface="Arial"/>
                <a:cs typeface="Arial"/>
              </a:rPr>
              <a:t>晨星是金星</a:t>
            </a:r>
            <a:endParaRPr lang="en-US" altLang="zh-CN" sz="1400" spc="15" dirty="0">
              <a:latin typeface="Arial"/>
              <a:cs typeface="Arial"/>
            </a:endParaRPr>
          </a:p>
          <a:p>
            <a:pPr marL="12700" marR="819150" algn="just">
              <a:lnSpc>
                <a:spcPct val="118600"/>
              </a:lnSpc>
              <a:spcBef>
                <a:spcPts val="90"/>
              </a:spcBef>
            </a:pPr>
            <a:r>
              <a:rPr lang="zh-CN" altLang="en-US" sz="1400" spc="15" dirty="0">
                <a:latin typeface="Arial"/>
                <a:cs typeface="Arial"/>
              </a:rPr>
              <a:t>暮星是金星</a:t>
            </a:r>
            <a:endParaRPr lang="en-US" altLang="zh-CN" sz="1400" spc="15" dirty="0">
              <a:latin typeface="Arial"/>
              <a:cs typeface="Arial"/>
            </a:endParaRPr>
          </a:p>
          <a:p>
            <a:pPr marL="12700" marR="819150" algn="just">
              <a:lnSpc>
                <a:spcPct val="118600"/>
              </a:lnSpc>
              <a:spcBef>
                <a:spcPts val="90"/>
              </a:spcBef>
            </a:pPr>
            <a:r>
              <a:rPr lang="zh-CN" altLang="en-US" sz="1400" spc="15" dirty="0">
                <a:latin typeface="Arial"/>
                <a:cs typeface="Arial"/>
              </a:rPr>
              <a:t>晨星是暮星</a:t>
            </a:r>
            <a:endParaRPr lang="en-US" altLang="zh-CN" sz="1400" spc="15" dirty="0">
              <a:latin typeface="Arial"/>
              <a:cs typeface="Arial"/>
            </a:endParaRPr>
          </a:p>
          <a:p>
            <a:pPr marL="12700" marR="819150" algn="just">
              <a:lnSpc>
                <a:spcPct val="118600"/>
              </a:lnSpc>
              <a:spcBef>
                <a:spcPts val="90"/>
              </a:spcBef>
            </a:pPr>
            <a:r>
              <a:rPr lang="zh-CN" altLang="en-US" sz="1400" spc="15" dirty="0">
                <a:latin typeface="Arial"/>
                <a:cs typeface="Arial"/>
              </a:rPr>
              <a:t>晨星是晨星</a:t>
            </a:r>
            <a:endParaRPr lang="en-US" altLang="zh-CN" sz="1400" spc="15" dirty="0">
              <a:latin typeface="Arial"/>
              <a:cs typeface="Arial"/>
            </a:endParaRPr>
          </a:p>
          <a:p>
            <a:pPr marL="12700" marR="819150" algn="just">
              <a:lnSpc>
                <a:spcPct val="118600"/>
              </a:lnSpc>
              <a:spcBef>
                <a:spcPts val="90"/>
              </a:spcBef>
            </a:pPr>
            <a:r>
              <a:rPr lang="zh-CN" altLang="en-US" sz="1400" spc="15" dirty="0">
                <a:latin typeface="Arial"/>
                <a:cs typeface="Arial"/>
              </a:rPr>
              <a:t>暮星是暮星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43" name="object 4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928" y="1539484"/>
            <a:ext cx="176755" cy="176755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498500" y="155995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pic>
        <p:nvPicPr>
          <p:cNvPr id="45" name="object 4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928" y="1792532"/>
            <a:ext cx="176755" cy="176755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498500" y="181223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pic>
        <p:nvPicPr>
          <p:cNvPr id="47" name="object 4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928" y="2045592"/>
            <a:ext cx="176755" cy="176755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498500" y="206606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pic>
        <p:nvPicPr>
          <p:cNvPr id="49" name="object 4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928" y="2298639"/>
            <a:ext cx="176755" cy="176755"/>
          </a:xfrm>
          <a:prstGeom prst="rect">
            <a:avLst/>
          </a:prstGeom>
        </p:spPr>
      </p:pic>
      <p:sp>
        <p:nvSpPr>
          <p:cNvPr id="50" name="object 50"/>
          <p:cNvSpPr txBox="1"/>
          <p:nvPr/>
        </p:nvSpPr>
        <p:spPr>
          <a:xfrm>
            <a:off x="498500" y="231704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47294" y="2557714"/>
            <a:ext cx="37242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20" dirty="0">
                <a:latin typeface="Arial"/>
                <a:cs typeface="Arial"/>
              </a:rPr>
              <a:t>这些句子的意义相同吗？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Meaning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5" name="object 25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0" y="326644"/>
            <a:ext cx="4608195" cy="35306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solidFill>
                  <a:srgbClr val="FFFFFF"/>
                </a:solidFill>
                <a:latin typeface="Arial"/>
                <a:cs typeface="Arial"/>
              </a:rPr>
              <a:t>例子：金星</a:t>
            </a:r>
            <a:endParaRPr sz="2050" dirty="0">
              <a:latin typeface="Arial"/>
              <a:cs typeface="Arial"/>
            </a:endParaRPr>
          </a:p>
        </p:txBody>
      </p:sp>
      <p:pic>
        <p:nvPicPr>
          <p:cNvPr id="40" name="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624" y="822502"/>
            <a:ext cx="3470910" cy="246888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5" name="object 25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0" y="326644"/>
            <a:ext cx="4608195" cy="35306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sz="2050" spc="5" dirty="0">
                <a:solidFill>
                  <a:srgbClr val="FFFFFF"/>
                </a:solidFill>
                <a:latin typeface="Arial"/>
                <a:cs typeface="Arial"/>
              </a:rPr>
              <a:t>Gottlob </a:t>
            </a:r>
            <a:r>
              <a:rPr sz="2050" spc="-15" dirty="0">
                <a:solidFill>
                  <a:srgbClr val="FFFFFF"/>
                </a:solidFill>
                <a:latin typeface="Arial"/>
                <a:cs typeface="Arial"/>
              </a:rPr>
              <a:t>Frege</a:t>
            </a:r>
            <a:r>
              <a:rPr sz="20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FFFFFF"/>
                </a:solidFill>
                <a:latin typeface="Arial"/>
                <a:cs typeface="Arial"/>
              </a:rPr>
              <a:t>(1848-1952)</a:t>
            </a:r>
            <a:endParaRPr sz="2050">
              <a:latin typeface="Arial"/>
              <a:cs typeface="Arial"/>
            </a:endParaRPr>
          </a:p>
        </p:txBody>
      </p:sp>
      <p:pic>
        <p:nvPicPr>
          <p:cNvPr id="40" name="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876757"/>
            <a:ext cx="1814779" cy="2452725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33853" y="950353"/>
            <a:ext cx="101003" cy="101003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2711361" y="859000"/>
            <a:ext cx="1504315" cy="122982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18669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20" dirty="0">
                <a:latin typeface="Arial"/>
                <a:cs typeface="Arial"/>
              </a:rPr>
              <a:t>著名哲学家、逻辑学家</a:t>
            </a:r>
            <a:endParaRPr lang="en-US" altLang="zh-CN" sz="1400" spc="10" dirty="0">
              <a:latin typeface="Arial"/>
              <a:cs typeface="Arial"/>
            </a:endParaRPr>
          </a:p>
          <a:p>
            <a:pPr marL="12700" marR="394970">
              <a:lnSpc>
                <a:spcPct val="109700"/>
              </a:lnSpc>
              <a:spcBef>
                <a:spcPts val="150"/>
              </a:spcBef>
            </a:pPr>
            <a:r>
              <a:rPr lang="zh-CN" altLang="en-US" sz="1400" spc="10" dirty="0">
                <a:latin typeface="Arial"/>
                <a:cs typeface="Arial"/>
              </a:rPr>
              <a:t>语言哲学</a:t>
            </a:r>
            <a:endParaRPr lang="en-US" sz="1400" spc="10" dirty="0">
              <a:latin typeface="Arial"/>
              <a:cs typeface="Arial"/>
            </a:endParaRPr>
          </a:p>
          <a:p>
            <a:pPr marL="12700" marR="394970">
              <a:lnSpc>
                <a:spcPct val="109700"/>
              </a:lnSpc>
              <a:spcBef>
                <a:spcPts val="150"/>
              </a:spcBef>
            </a:pPr>
            <a:r>
              <a:rPr lang="zh-CN" altLang="en-US" sz="1400" spc="10" dirty="0">
                <a:latin typeface="Arial"/>
                <a:cs typeface="Arial"/>
              </a:rPr>
              <a:t>逻辑学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lang="zh-CN" altLang="en-US" sz="1400" spc="15" dirty="0">
                <a:latin typeface="Arial"/>
                <a:cs typeface="Arial"/>
              </a:rPr>
              <a:t>谓词演算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43" name="object 4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25847" y="1372909"/>
            <a:ext cx="101003" cy="101003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25847" y="1651155"/>
            <a:ext cx="101003" cy="101003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27639" y="1907508"/>
            <a:ext cx="101003" cy="1010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FFFF"/>
                </a:solidFill>
              </a:rPr>
              <a:t>Meaning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5" name="object 25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0" y="326644"/>
            <a:ext cx="4608195" cy="35306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solidFill>
                  <a:srgbClr val="FFFFFF"/>
                </a:solidFill>
                <a:latin typeface="Arial"/>
                <a:cs typeface="Arial"/>
              </a:rPr>
              <a:t>语义学</a:t>
            </a:r>
            <a:endParaRPr sz="2050" dirty="0">
              <a:latin typeface="Arial"/>
              <a:cs typeface="Arial"/>
            </a:endParaRPr>
          </a:p>
        </p:txBody>
      </p:sp>
      <p:pic>
        <p:nvPicPr>
          <p:cNvPr id="40" name="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870407"/>
            <a:ext cx="4102100" cy="233578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5" name="object 25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0" y="326644"/>
            <a:ext cx="4608195" cy="342401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solidFill>
                  <a:srgbClr val="FFFFFF"/>
                </a:solidFill>
                <a:latin typeface="Arial"/>
                <a:cs typeface="Arial"/>
              </a:rPr>
              <a:t>涵义：弗雷格方案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7294" y="951354"/>
            <a:ext cx="3840479" cy="151676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晨星与暮星有相同的</a:t>
            </a:r>
            <a:r>
              <a:rPr lang="zh-CN" altLang="en-US" sz="1400" spc="15" dirty="0">
                <a:solidFill>
                  <a:srgbClr val="FF0000"/>
                </a:solidFill>
                <a:latin typeface="Arial"/>
                <a:cs typeface="Arial"/>
              </a:rPr>
              <a:t>指称</a:t>
            </a:r>
            <a:r>
              <a:rPr lang="zh-CN" altLang="en-US" sz="1400" spc="15" dirty="0">
                <a:latin typeface="Arial"/>
                <a:cs typeface="Arial"/>
              </a:rPr>
              <a:t>（</a:t>
            </a:r>
            <a:r>
              <a:rPr lang="en-US" altLang="zh-CN" sz="1400" spc="10" dirty="0">
                <a:solidFill>
                  <a:srgbClr val="FF0000"/>
                </a:solidFill>
                <a:latin typeface="Arial"/>
                <a:cs typeface="Arial"/>
              </a:rPr>
              <a:t>reference</a:t>
            </a:r>
            <a:r>
              <a:rPr lang="zh-CN" altLang="en-US" sz="1400" spc="15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altLang="zh-CN" sz="1400" spc="1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1400" spc="15" dirty="0">
                <a:latin typeface="Arial"/>
                <a:cs typeface="Arial"/>
              </a:rPr>
              <a:t>但这两个短语有不同的</a:t>
            </a:r>
            <a:r>
              <a:rPr lang="zh-CN" altLang="en-US" sz="1400" spc="15" dirty="0">
                <a:solidFill>
                  <a:srgbClr val="FF0000"/>
                </a:solidFill>
                <a:latin typeface="Arial"/>
                <a:cs typeface="Arial"/>
              </a:rPr>
              <a:t>涵义</a:t>
            </a:r>
            <a:r>
              <a:rPr lang="zh-CN" altLang="en-US" sz="1400" spc="15" dirty="0">
                <a:latin typeface="Arial"/>
                <a:cs typeface="Arial"/>
              </a:rPr>
              <a:t>（</a:t>
            </a:r>
            <a:r>
              <a:rPr lang="en-US" altLang="zh-CN" sz="1400" spc="15" dirty="0">
                <a:solidFill>
                  <a:srgbClr val="FF0000"/>
                </a:solidFill>
                <a:latin typeface="Arial"/>
                <a:cs typeface="Arial"/>
              </a:rPr>
              <a:t>senses</a:t>
            </a:r>
            <a:r>
              <a:rPr lang="zh-CN" altLang="en-US" sz="1400" spc="15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 dirty="0">
              <a:latin typeface="Arial"/>
              <a:cs typeface="Arial"/>
            </a:endParaRPr>
          </a:p>
          <a:p>
            <a:pPr marL="12700" marR="156845">
              <a:lnSpc>
                <a:spcPct val="100800"/>
              </a:lnSpc>
            </a:pPr>
            <a:r>
              <a:rPr lang="zh-CN" altLang="en-US" sz="1400" spc="15" dirty="0">
                <a:latin typeface="Arial"/>
                <a:cs typeface="Arial"/>
              </a:rPr>
              <a:t>晨星：“清晨时分出现的亮星”</a:t>
            </a:r>
            <a:endParaRPr lang="en-US" altLang="zh-CN" sz="1400" spc="15" dirty="0">
              <a:latin typeface="Arial"/>
              <a:cs typeface="Arial"/>
            </a:endParaRPr>
          </a:p>
          <a:p>
            <a:pPr marL="12700" marR="156845">
              <a:lnSpc>
                <a:spcPct val="100800"/>
              </a:lnSpc>
            </a:pPr>
            <a:endParaRPr lang="en-US" sz="1400" spc="15" dirty="0">
              <a:latin typeface="Arial"/>
              <a:cs typeface="Arial"/>
            </a:endParaRPr>
          </a:p>
          <a:p>
            <a:pPr marL="12700" marR="156845">
              <a:lnSpc>
                <a:spcPct val="100800"/>
              </a:lnSpc>
            </a:pPr>
            <a:r>
              <a:rPr lang="zh-CN" altLang="en-US" sz="1400" spc="15" dirty="0">
                <a:latin typeface="Arial"/>
                <a:cs typeface="Arial"/>
              </a:rPr>
              <a:t>暮星：“黄昏时分出现的亮星”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1" name="object 11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6" name="object 26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0" y="326644"/>
            <a:ext cx="4608195" cy="35306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-10" dirty="0">
                <a:solidFill>
                  <a:srgbClr val="FFFFFF"/>
                </a:solidFill>
                <a:latin typeface="Arial"/>
                <a:cs typeface="Arial"/>
              </a:rPr>
              <a:t>词义关系</a:t>
            </a:r>
            <a:endParaRPr sz="2050" dirty="0">
              <a:latin typeface="Arial"/>
              <a:cs typeface="Arial"/>
            </a:endParaRPr>
          </a:p>
        </p:txBody>
      </p:sp>
      <p:pic>
        <p:nvPicPr>
          <p:cNvPr id="41" name="object 4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1078369"/>
            <a:ext cx="101003" cy="101003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704100" y="987016"/>
            <a:ext cx="3216275" cy="188032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10" dirty="0">
                <a:latin typeface="Arial"/>
                <a:cs typeface="Arial"/>
              </a:rPr>
              <a:t>同义关系（</a:t>
            </a:r>
            <a:r>
              <a:rPr sz="1400" spc="10" dirty="0">
                <a:latin typeface="Arial"/>
                <a:cs typeface="Arial"/>
              </a:rPr>
              <a:t>synonymy</a:t>
            </a:r>
            <a:r>
              <a:rPr lang="zh-CN" altLang="en-US" sz="1400" spc="10" dirty="0">
                <a:latin typeface="Arial"/>
                <a:cs typeface="Arial"/>
              </a:rPr>
              <a:t>）：意义相同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lang="zh-CN" altLang="en-US" sz="1400" spc="10" dirty="0">
                <a:latin typeface="Arial"/>
                <a:cs typeface="Arial"/>
              </a:rPr>
              <a:t>反义关系（</a:t>
            </a:r>
            <a:r>
              <a:rPr sz="1400" spc="10" dirty="0">
                <a:latin typeface="Arial"/>
                <a:cs typeface="Arial"/>
              </a:rPr>
              <a:t>antonymy</a:t>
            </a:r>
            <a:r>
              <a:rPr lang="zh-CN" altLang="en-US" sz="1400" spc="10" dirty="0">
                <a:latin typeface="Arial"/>
                <a:cs typeface="Arial"/>
              </a:rPr>
              <a:t>）：意义相反</a:t>
            </a:r>
            <a:endParaRPr sz="1400" dirty="0">
              <a:latin typeface="Arial"/>
              <a:cs typeface="Arial"/>
            </a:endParaRPr>
          </a:p>
          <a:p>
            <a:pPr marL="12700" marR="180340">
              <a:lnSpc>
                <a:spcPct val="100800"/>
              </a:lnSpc>
              <a:spcBef>
                <a:spcPts val="1505"/>
              </a:spcBef>
            </a:pPr>
            <a:r>
              <a:rPr lang="zh-CN" altLang="en-US" sz="1400" spc="10" dirty="0">
                <a:latin typeface="Arial"/>
                <a:cs typeface="Arial"/>
              </a:rPr>
              <a:t>多义关系（</a:t>
            </a:r>
            <a:r>
              <a:rPr sz="1400" spc="10" dirty="0">
                <a:latin typeface="Arial"/>
                <a:cs typeface="Arial"/>
              </a:rPr>
              <a:t>polysemy</a:t>
            </a:r>
            <a:r>
              <a:rPr lang="zh-CN" altLang="en-US" sz="1400" spc="10" dirty="0">
                <a:latin typeface="Arial"/>
                <a:cs typeface="Arial"/>
              </a:rPr>
              <a:t>）：相关的多个意义</a:t>
            </a:r>
            <a:endParaRPr lang="en-US" altLang="zh-CN" sz="1400" spc="10" dirty="0">
              <a:latin typeface="Arial"/>
              <a:cs typeface="Arial"/>
            </a:endParaRPr>
          </a:p>
          <a:p>
            <a:pPr marL="12700" marR="180340">
              <a:lnSpc>
                <a:spcPct val="100800"/>
              </a:lnSpc>
              <a:spcBef>
                <a:spcPts val="1505"/>
              </a:spcBef>
            </a:pPr>
            <a:r>
              <a:rPr lang="zh-CN" altLang="en-US" sz="1400" spc="10" dirty="0">
                <a:latin typeface="Arial"/>
                <a:cs typeface="Arial"/>
              </a:rPr>
              <a:t>同音同形异义关系（</a:t>
            </a:r>
            <a:r>
              <a:rPr sz="1400" spc="15" dirty="0">
                <a:latin typeface="Arial"/>
                <a:cs typeface="Arial"/>
              </a:rPr>
              <a:t>homophony</a:t>
            </a:r>
            <a:r>
              <a:rPr lang="zh-CN" altLang="en-US" sz="1400" spc="15" dirty="0">
                <a:latin typeface="Arial"/>
                <a:cs typeface="Arial"/>
              </a:rPr>
              <a:t>）：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lang="zh-CN" altLang="en-US" sz="1400" spc="15" dirty="0">
                <a:latin typeface="Arial"/>
                <a:cs typeface="Arial"/>
              </a:rPr>
              <a:t>意义不相关，但发音与拼写恰好相同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43" name="object 4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1484744"/>
            <a:ext cx="101003" cy="101003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592" y="1891119"/>
            <a:ext cx="101003" cy="101003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6592" y="2512580"/>
            <a:ext cx="101003" cy="1010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Meaning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1" name="object 11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6" name="object 26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0" y="326644"/>
            <a:ext cx="4608195" cy="35306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-10" dirty="0">
                <a:solidFill>
                  <a:srgbClr val="FFFFFF"/>
                </a:solidFill>
                <a:latin typeface="Arial"/>
                <a:cs typeface="Arial"/>
              </a:rPr>
              <a:t>多义关系</a:t>
            </a:r>
            <a:endParaRPr sz="2050" dirty="0">
              <a:latin typeface="Arial"/>
              <a:cs typeface="Arial"/>
            </a:endParaRPr>
          </a:p>
        </p:txBody>
      </p:sp>
      <p:pic>
        <p:nvPicPr>
          <p:cNvPr id="41" name="object 4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0436" y="826185"/>
            <a:ext cx="3310413" cy="245697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Meaning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1" name="object 11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6" name="object 26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0" y="326644"/>
            <a:ext cx="4608195" cy="35306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dirty="0">
                <a:solidFill>
                  <a:srgbClr val="FFFFFF"/>
                </a:solidFill>
                <a:latin typeface="Arial"/>
                <a:cs typeface="Arial"/>
              </a:rPr>
              <a:t>同音同形异义关系</a:t>
            </a:r>
            <a:endParaRPr sz="2050" dirty="0">
              <a:latin typeface="Arial"/>
              <a:cs typeface="Arial"/>
            </a:endParaRPr>
          </a:p>
        </p:txBody>
      </p:sp>
      <p:pic>
        <p:nvPicPr>
          <p:cNvPr id="41" name="object 4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354" y="897979"/>
            <a:ext cx="3515360" cy="234696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5" name="object 25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0" y="326644"/>
            <a:ext cx="4608195" cy="35306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marL="1209675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solidFill>
                  <a:srgbClr val="FFFFFF"/>
                </a:solidFill>
                <a:latin typeface="Arial"/>
                <a:cs typeface="Arial"/>
              </a:rPr>
              <a:t>           句义</a:t>
            </a:r>
            <a:endParaRPr sz="2050" dirty="0">
              <a:latin typeface="Arial"/>
              <a:cs typeface="Arial"/>
            </a:endParaRPr>
          </a:p>
        </p:txBody>
      </p:sp>
      <p:pic>
        <p:nvPicPr>
          <p:cNvPr id="40" name="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2311920"/>
            <a:ext cx="101003" cy="101003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2564968"/>
            <a:ext cx="101003" cy="101003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347294" y="1008364"/>
            <a:ext cx="3752850" cy="19395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0" dirty="0">
                <a:latin typeface="Arial"/>
                <a:cs typeface="Arial"/>
              </a:rPr>
              <a:t>现在我们知道，有定名词或名称的意义可以被视为其指称（</a:t>
            </a:r>
            <a:r>
              <a:rPr lang="en-US" altLang="zh-CN" sz="1400" spc="10" dirty="0">
                <a:solidFill>
                  <a:srgbClr val="FF0000"/>
                </a:solidFill>
                <a:latin typeface="Arial"/>
                <a:cs typeface="Arial"/>
              </a:rPr>
              <a:t>reference</a:t>
            </a:r>
            <a:r>
              <a:rPr lang="zh-CN" altLang="en-US" sz="1400" spc="10" dirty="0">
                <a:latin typeface="Arial"/>
                <a:cs typeface="Arial"/>
              </a:rPr>
              <a:t>）或涵义（</a:t>
            </a:r>
            <a:r>
              <a:rPr lang="en-US" altLang="zh-CN" sz="1400" spc="15" dirty="0">
                <a:solidFill>
                  <a:srgbClr val="FF0000"/>
                </a:solidFill>
                <a:latin typeface="Arial"/>
                <a:cs typeface="Arial"/>
              </a:rPr>
              <a:t>sense</a:t>
            </a:r>
            <a:r>
              <a:rPr lang="zh-CN" altLang="en-US" sz="1400" spc="10" dirty="0">
                <a:latin typeface="Arial"/>
                <a:cs typeface="Arial"/>
              </a:rPr>
              <a:t>）</a:t>
            </a:r>
            <a:endParaRPr lang="en-US" altLang="zh-CN" sz="1400" spc="1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120"/>
              </a:spcBef>
            </a:pP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1400" spc="1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1400" spc="15" dirty="0">
                <a:latin typeface="Arial"/>
                <a:cs typeface="Arial"/>
              </a:rPr>
              <a:t>那句子的意义呢？</a:t>
            </a:r>
            <a:endParaRPr sz="1400" dirty="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  <a:spcBef>
                <a:spcPts val="710"/>
              </a:spcBef>
            </a:pPr>
            <a:r>
              <a:rPr sz="1400" spc="15" dirty="0">
                <a:latin typeface="Arial"/>
                <a:cs typeface="Arial"/>
              </a:rPr>
              <a:t>The sun rises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everyday.</a:t>
            </a:r>
            <a:endParaRPr sz="1400" dirty="0">
              <a:latin typeface="Arial"/>
              <a:cs typeface="Arial"/>
            </a:endParaRPr>
          </a:p>
          <a:p>
            <a:pPr marL="368935" marR="529590">
              <a:lnSpc>
                <a:spcPct val="100800"/>
              </a:lnSpc>
              <a:spcBef>
                <a:spcPts val="300"/>
              </a:spcBef>
            </a:pPr>
            <a:r>
              <a:rPr sz="1400" spc="15" dirty="0">
                <a:latin typeface="Arial"/>
                <a:cs typeface="Arial"/>
              </a:rPr>
              <a:t>The </a:t>
            </a:r>
            <a:r>
              <a:rPr sz="1400" spc="10" dirty="0">
                <a:latin typeface="Arial"/>
                <a:cs typeface="Arial"/>
              </a:rPr>
              <a:t>Intro to Linguistics </a:t>
            </a:r>
            <a:r>
              <a:rPr sz="1400" spc="15" dirty="0">
                <a:latin typeface="Arial"/>
                <a:cs typeface="Arial"/>
              </a:rPr>
              <a:t>class meets  </a:t>
            </a:r>
            <a:r>
              <a:rPr sz="1400" spc="-10" dirty="0">
                <a:latin typeface="Arial"/>
                <a:cs typeface="Arial"/>
              </a:rPr>
              <a:t>Monday, </a:t>
            </a:r>
            <a:r>
              <a:rPr sz="1400" spc="10" dirty="0">
                <a:latin typeface="Arial"/>
                <a:cs typeface="Arial"/>
              </a:rPr>
              <a:t>Wednesday </a:t>
            </a:r>
            <a:r>
              <a:rPr sz="1400" spc="15" dirty="0">
                <a:latin typeface="Arial"/>
                <a:cs typeface="Arial"/>
              </a:rPr>
              <a:t>and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Friday.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5" name="object 25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0" y="326644"/>
            <a:ext cx="4608195" cy="35306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15" dirty="0">
                <a:solidFill>
                  <a:srgbClr val="FFFFFF"/>
                </a:solidFill>
                <a:latin typeface="Arial"/>
                <a:cs typeface="Arial"/>
              </a:rPr>
              <a:t>断言与命题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7294" y="1045474"/>
            <a:ext cx="3816985" cy="18644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26797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20" dirty="0">
                <a:latin typeface="Arial"/>
                <a:cs typeface="Arial"/>
              </a:rPr>
              <a:t>一个陈述句可以被视为一个具有真值的</a:t>
            </a:r>
            <a:r>
              <a:rPr lang="zh-CN" altLang="en-US" sz="1400" spc="20" dirty="0">
                <a:solidFill>
                  <a:srgbClr val="FF0000"/>
                </a:solidFill>
                <a:latin typeface="Arial"/>
                <a:cs typeface="Arial"/>
              </a:rPr>
              <a:t>命题</a:t>
            </a:r>
            <a:r>
              <a:rPr lang="zh-CN" altLang="en-US" sz="1400" spc="20" dirty="0">
                <a:latin typeface="Arial"/>
                <a:cs typeface="Arial"/>
              </a:rPr>
              <a:t>（</a:t>
            </a:r>
            <a:r>
              <a:rPr lang="en-US" altLang="zh-CN" sz="1400" spc="15" dirty="0">
                <a:latin typeface="Arial"/>
                <a:cs typeface="Arial"/>
              </a:rPr>
              <a:t>a </a:t>
            </a:r>
            <a:r>
              <a:rPr lang="en-US" altLang="zh-CN" sz="1400" spc="10" dirty="0">
                <a:latin typeface="Arial"/>
                <a:cs typeface="Arial"/>
              </a:rPr>
              <a:t>truth-value</a:t>
            </a:r>
            <a:r>
              <a:rPr lang="en-US" altLang="zh-CN" sz="1400" dirty="0">
                <a:latin typeface="Arial"/>
                <a:cs typeface="Arial"/>
              </a:rPr>
              <a:t> </a:t>
            </a:r>
            <a:r>
              <a:rPr lang="en-US" altLang="zh-CN" sz="1400" spc="10" dirty="0">
                <a:solidFill>
                  <a:srgbClr val="FF0000"/>
                </a:solidFill>
                <a:latin typeface="Arial"/>
                <a:cs typeface="Arial"/>
              </a:rPr>
              <a:t>proposition</a:t>
            </a:r>
            <a:r>
              <a:rPr lang="zh-CN" altLang="en-US" sz="1400" spc="20" dirty="0">
                <a:latin typeface="Arial"/>
                <a:cs typeface="Arial"/>
              </a:rPr>
              <a:t>）</a:t>
            </a:r>
            <a:endParaRPr lang="en-US" altLang="zh-CN" sz="1400" spc="20" dirty="0">
              <a:latin typeface="Arial"/>
              <a:cs typeface="Arial"/>
            </a:endParaRPr>
          </a:p>
          <a:p>
            <a:pPr marL="12700" marR="267970">
              <a:lnSpc>
                <a:spcPct val="100800"/>
              </a:lnSpc>
              <a:spcBef>
                <a:spcPts val="120"/>
              </a:spcBef>
            </a:pPr>
            <a:endParaRPr lang="en-US" altLang="zh-CN" sz="1400" dirty="0">
              <a:latin typeface="Arial"/>
              <a:cs typeface="Arial"/>
            </a:endParaRPr>
          </a:p>
          <a:p>
            <a:pPr marL="12700" marR="26797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dirty="0">
                <a:latin typeface="Arial"/>
                <a:cs typeface="Arial"/>
              </a:rPr>
              <a:t>一个命题可能具有</a:t>
            </a:r>
            <a:r>
              <a:rPr lang="zh-CN" altLang="en-US" sz="1400" dirty="0">
                <a:solidFill>
                  <a:srgbClr val="FF0000"/>
                </a:solidFill>
                <a:latin typeface="Arial"/>
                <a:cs typeface="Arial"/>
              </a:rPr>
              <a:t>真值</a:t>
            </a:r>
            <a:r>
              <a:rPr lang="zh-CN" altLang="en-US" sz="1400" dirty="0">
                <a:latin typeface="Arial"/>
                <a:cs typeface="Arial"/>
              </a:rPr>
              <a:t>（</a:t>
            </a:r>
            <a:r>
              <a:rPr lang="en-US" altLang="zh-CN" sz="1400" spc="15" dirty="0">
                <a:solidFill>
                  <a:srgbClr val="FF0000"/>
                </a:solidFill>
                <a:latin typeface="Arial"/>
                <a:cs typeface="Arial"/>
              </a:rPr>
              <a:t>truth </a:t>
            </a:r>
            <a:r>
              <a:rPr lang="en-US" altLang="zh-CN" sz="1400" spc="5" dirty="0">
                <a:solidFill>
                  <a:srgbClr val="FF0000"/>
                </a:solidFill>
                <a:latin typeface="Arial"/>
                <a:cs typeface="Arial"/>
              </a:rPr>
              <a:t>values</a:t>
            </a:r>
            <a:r>
              <a:rPr lang="zh-CN" altLang="en-US" sz="1400" dirty="0">
                <a:latin typeface="Arial"/>
                <a:cs typeface="Arial"/>
              </a:rPr>
              <a:t>）：真或假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lang="zh-CN" altLang="en-US" sz="1400" spc="20" dirty="0">
                <a:latin typeface="Arial"/>
                <a:cs typeface="Arial"/>
              </a:rPr>
              <a:t>当说话人说出一个陈述句，她就</a:t>
            </a:r>
            <a:r>
              <a:rPr lang="zh-CN" altLang="en-US" sz="1400" spc="20" dirty="0">
                <a:solidFill>
                  <a:srgbClr val="FF0000"/>
                </a:solidFill>
                <a:latin typeface="Arial"/>
                <a:cs typeface="Arial"/>
              </a:rPr>
              <a:t>断言</a:t>
            </a:r>
            <a:r>
              <a:rPr lang="zh-CN" altLang="en-US" sz="1400" spc="20" dirty="0">
                <a:latin typeface="Arial"/>
                <a:cs typeface="Arial"/>
              </a:rPr>
              <a:t>了这个命题为真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6" name="object 26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0" y="326644"/>
            <a:ext cx="4608195" cy="32573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1092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60"/>
              </a:spcBef>
            </a:pPr>
            <a:r>
              <a:rPr lang="zh-CN" altLang="en-US" sz="1400" spc="15" dirty="0">
                <a:solidFill>
                  <a:srgbClr val="FFFFFF"/>
                </a:solidFill>
                <a:latin typeface="Arial"/>
                <a:cs typeface="Arial"/>
              </a:rPr>
              <a:t>                      语义学：概念与世界的接合点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41" name="object 4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303" y="977174"/>
            <a:ext cx="2662555" cy="246105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6" name="object 26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0" y="326644"/>
            <a:ext cx="4608195" cy="32573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1092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lang="zh-CN" altLang="en-US" sz="1400" spc="15" dirty="0">
                <a:solidFill>
                  <a:srgbClr val="FFFFFF"/>
                </a:solidFill>
                <a:latin typeface="Arial"/>
                <a:cs typeface="Arial"/>
              </a:rPr>
              <a:t>句义是真值吗？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7294" y="748655"/>
            <a:ext cx="4396156" cy="23244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266950">
              <a:lnSpc>
                <a:spcPct val="154400"/>
              </a:lnSpc>
              <a:spcBef>
                <a:spcPts val="90"/>
              </a:spcBef>
            </a:pPr>
            <a:r>
              <a:rPr sz="1400" spc="-10" dirty="0">
                <a:latin typeface="Arial"/>
                <a:cs typeface="Arial"/>
              </a:rPr>
              <a:t>It’s </a:t>
            </a:r>
            <a:r>
              <a:rPr sz="1400" spc="10" dirty="0">
                <a:latin typeface="Arial"/>
                <a:cs typeface="Arial"/>
              </a:rPr>
              <a:t>snowing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outside.  </a:t>
            </a:r>
            <a:endParaRPr lang="en-US" sz="1400" spc="10" dirty="0">
              <a:latin typeface="Arial"/>
              <a:cs typeface="Arial"/>
            </a:endParaRPr>
          </a:p>
          <a:p>
            <a:pPr marL="12700" marR="2266950">
              <a:lnSpc>
                <a:spcPct val="154400"/>
              </a:lnSpc>
              <a:spcBef>
                <a:spcPts val="90"/>
              </a:spcBef>
            </a:pPr>
            <a:r>
              <a:rPr lang="zh-CN" altLang="en-US" sz="1400" spc="10" dirty="0">
                <a:latin typeface="Arial"/>
                <a:cs typeface="Arial"/>
              </a:rPr>
              <a:t>这句话是真的还是假的？</a:t>
            </a:r>
            <a:endParaRPr sz="1400" dirty="0">
              <a:latin typeface="Arial"/>
              <a:cs typeface="Arial"/>
            </a:endParaRPr>
          </a:p>
          <a:p>
            <a:pPr marL="12700" marR="453390">
              <a:lnSpc>
                <a:spcPct val="100800"/>
              </a:lnSpc>
              <a:spcBef>
                <a:spcPts val="900"/>
              </a:spcBef>
            </a:pPr>
            <a:r>
              <a:rPr lang="zh-CN" altLang="en-US" sz="1400" spc="15" dirty="0">
                <a:latin typeface="Arial"/>
                <a:cs typeface="Arial"/>
              </a:rPr>
              <a:t>结合我们现有的</a:t>
            </a:r>
            <a:r>
              <a:rPr lang="zh-CN" altLang="en-US" sz="1400" spc="15" dirty="0">
                <a:solidFill>
                  <a:srgbClr val="FF0000"/>
                </a:solidFill>
                <a:latin typeface="Arial"/>
                <a:cs typeface="Arial"/>
              </a:rPr>
              <a:t>世界知识</a:t>
            </a:r>
            <a:r>
              <a:rPr lang="zh-CN" altLang="en-US" sz="1400" spc="15" dirty="0">
                <a:latin typeface="Arial"/>
                <a:cs typeface="Arial"/>
              </a:rPr>
              <a:t>（</a:t>
            </a:r>
            <a:r>
              <a:rPr lang="en-US" altLang="zh-CN" sz="1400" spc="15" dirty="0">
                <a:solidFill>
                  <a:srgbClr val="FF0000"/>
                </a:solidFill>
                <a:latin typeface="Arial"/>
                <a:cs typeface="Arial"/>
              </a:rPr>
              <a:t>world </a:t>
            </a:r>
            <a:r>
              <a:rPr lang="en-US" altLang="zh-CN" sz="1400" spc="10" dirty="0">
                <a:solidFill>
                  <a:srgbClr val="FF0000"/>
                </a:solidFill>
                <a:latin typeface="Arial"/>
                <a:cs typeface="Arial"/>
              </a:rPr>
              <a:t>knowledge</a:t>
            </a:r>
            <a:r>
              <a:rPr lang="zh-CN" altLang="en-US" sz="1400" spc="15" dirty="0">
                <a:latin typeface="Arial"/>
                <a:cs typeface="Arial"/>
              </a:rPr>
              <a:t>），我们能知道这个句子为真或为假</a:t>
            </a:r>
            <a:endParaRPr lang="en-US" altLang="zh-CN" sz="1400" spc="15" dirty="0">
              <a:latin typeface="Arial"/>
              <a:cs typeface="Arial"/>
            </a:endParaRPr>
          </a:p>
          <a:p>
            <a:pPr marL="12700" marR="453390">
              <a:lnSpc>
                <a:spcPct val="100800"/>
              </a:lnSpc>
              <a:spcBef>
                <a:spcPts val="900"/>
              </a:spcBef>
            </a:pPr>
            <a:r>
              <a:rPr lang="zh-CN" altLang="en-US" sz="1400" spc="15" dirty="0">
                <a:latin typeface="Arial"/>
                <a:cs typeface="Arial"/>
              </a:rPr>
              <a:t>但我们不总能知道一个句子为真或为假，因为我们不是全知的</a:t>
            </a:r>
            <a:endParaRPr lang="en-US" altLang="zh-CN" sz="1400" spc="15" dirty="0">
              <a:latin typeface="Arial"/>
              <a:cs typeface="Arial"/>
            </a:endParaRPr>
          </a:p>
          <a:p>
            <a:pPr marL="12700" marR="453390">
              <a:lnSpc>
                <a:spcPct val="100800"/>
              </a:lnSpc>
              <a:spcBef>
                <a:spcPts val="900"/>
              </a:spcBef>
            </a:pPr>
            <a:r>
              <a:rPr lang="zh-CN" altLang="en-US" sz="1400" dirty="0">
                <a:latin typeface="Arial"/>
                <a:cs typeface="Arial"/>
              </a:rPr>
              <a:t>实际上，我们可以谈论据我们所知并不为真的命题，并能理解其意义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Meaning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6" name="object 26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0" y="326644"/>
            <a:ext cx="4608195" cy="35306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marL="399415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-10" dirty="0">
                <a:solidFill>
                  <a:srgbClr val="FFFFFF"/>
                </a:solidFill>
                <a:latin typeface="Arial"/>
                <a:cs typeface="Arial"/>
              </a:rPr>
              <a:t>                图中有什么？</a:t>
            </a:r>
            <a:endParaRPr sz="2050" dirty="0">
              <a:latin typeface="Arial"/>
              <a:cs typeface="Arial"/>
            </a:endParaRPr>
          </a:p>
        </p:txBody>
      </p:sp>
      <p:pic>
        <p:nvPicPr>
          <p:cNvPr id="41" name="object 4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008" y="826147"/>
            <a:ext cx="3810000" cy="25400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6" name="object 26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0" y="326644"/>
            <a:ext cx="4608195" cy="35306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marL="1165860">
              <a:lnSpc>
                <a:spcPct val="100000"/>
              </a:lnSpc>
              <a:spcBef>
                <a:spcPts val="210"/>
              </a:spcBef>
            </a:pPr>
            <a:r>
              <a:rPr sz="2050" spc="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50" spc="5" dirty="0">
                <a:solidFill>
                  <a:srgbClr val="FFFFFF"/>
                </a:solidFill>
                <a:latin typeface="Arial"/>
                <a:cs typeface="Arial"/>
              </a:rPr>
              <a:t>pikachu is</a:t>
            </a:r>
            <a:r>
              <a:rPr sz="20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FFFFFF"/>
                </a:solidFill>
                <a:latin typeface="Arial"/>
                <a:cs typeface="Arial"/>
              </a:rPr>
              <a:t>surfing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7294" y="873541"/>
            <a:ext cx="3590290" cy="20230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理解这个句子的意义并不需要很多关于皮卡丘的知识</a:t>
            </a:r>
            <a:endParaRPr lang="en-US" altLang="zh-CN" sz="1400" spc="15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120"/>
              </a:spcBef>
            </a:pPr>
            <a:endParaRPr lang="en-US" sz="1400" spc="15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我们甚至不需要相信皮卡丘之类的东西存在</a:t>
            </a:r>
            <a:endParaRPr sz="1400" dirty="0">
              <a:latin typeface="Arial"/>
              <a:cs typeface="Arial"/>
            </a:endParaRPr>
          </a:p>
          <a:p>
            <a:pPr marL="12700" marR="304800">
              <a:lnSpc>
                <a:spcPct val="100800"/>
              </a:lnSpc>
              <a:spcBef>
                <a:spcPts val="1010"/>
              </a:spcBef>
            </a:pPr>
            <a:r>
              <a:rPr lang="zh-CN" altLang="en-US" sz="1400" dirty="0">
                <a:latin typeface="Arial"/>
                <a:cs typeface="Arial"/>
              </a:rPr>
              <a:t>我们甚至不需要知道这个句子是真是假</a:t>
            </a:r>
            <a:endParaRPr sz="1400" dirty="0">
              <a:latin typeface="Arial"/>
              <a:cs typeface="Arial"/>
            </a:endParaRPr>
          </a:p>
          <a:p>
            <a:pPr marL="12700" marR="340995" algn="just">
              <a:lnSpc>
                <a:spcPct val="100800"/>
              </a:lnSpc>
              <a:spcBef>
                <a:spcPts val="1010"/>
              </a:spcBef>
            </a:pPr>
            <a:r>
              <a:rPr lang="zh-CN" altLang="en-US" sz="1400" spc="15" dirty="0">
                <a:latin typeface="Arial"/>
                <a:cs typeface="Arial"/>
              </a:rPr>
              <a:t>但理解这个句子确实需要知道在何种条件下这个句子为真或为假（</a:t>
            </a:r>
            <a:r>
              <a:rPr lang="zh-CN" altLang="en-US" sz="1400" spc="15" dirty="0">
                <a:solidFill>
                  <a:srgbClr val="FF0000"/>
                </a:solidFill>
                <a:latin typeface="Arial"/>
                <a:cs typeface="Arial"/>
              </a:rPr>
              <a:t>真值条件</a:t>
            </a:r>
            <a:r>
              <a:rPr lang="en-US" altLang="zh-CN" sz="1400" spc="15" dirty="0">
                <a:solidFill>
                  <a:srgbClr val="FF0000"/>
                </a:solidFill>
                <a:latin typeface="Arial"/>
                <a:cs typeface="Arial"/>
              </a:rPr>
              <a:t>truth  </a:t>
            </a:r>
            <a:r>
              <a:rPr lang="en-US" altLang="zh-CN" sz="1400" spc="10" dirty="0">
                <a:solidFill>
                  <a:srgbClr val="FF0000"/>
                </a:solidFill>
                <a:latin typeface="Arial"/>
                <a:cs typeface="Arial"/>
              </a:rPr>
              <a:t>conditions</a:t>
            </a:r>
            <a:r>
              <a:rPr lang="zh-CN" altLang="en-US" sz="1400" spc="15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5" name="object 25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0" y="326644"/>
            <a:ext cx="4608195" cy="35306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solidFill>
                  <a:srgbClr val="FFFFFF"/>
                </a:solidFill>
                <a:latin typeface="Arial"/>
                <a:cs typeface="Arial"/>
              </a:rPr>
              <a:t>意义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7294" y="1264549"/>
            <a:ext cx="3873500" cy="7044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173355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20" dirty="0">
                <a:latin typeface="Arial"/>
                <a:cs typeface="Arial"/>
              </a:rPr>
              <a:t>每个语素</a:t>
            </a:r>
            <a:r>
              <a:rPr lang="en-US" altLang="zh-CN" sz="1400" spc="20" dirty="0">
                <a:latin typeface="Arial"/>
                <a:cs typeface="Arial"/>
              </a:rPr>
              <a:t>/</a:t>
            </a:r>
            <a:r>
              <a:rPr lang="zh-CN" altLang="en-US" sz="1400" spc="20" dirty="0">
                <a:latin typeface="Arial"/>
                <a:cs typeface="Arial"/>
              </a:rPr>
              <a:t>词语都有其具体的意义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5"/>
              </a:spcBef>
            </a:pPr>
            <a:r>
              <a:rPr lang="zh-CN" altLang="en-US" sz="1400" spc="15" dirty="0">
                <a:latin typeface="Arial"/>
                <a:cs typeface="Arial"/>
              </a:rPr>
              <a:t>整句也有其意义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6" name="object 26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0" y="326644"/>
            <a:ext cx="4608195" cy="35306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-40" dirty="0">
                <a:solidFill>
                  <a:srgbClr val="FFFFFF"/>
                </a:solidFill>
                <a:latin typeface="Arial"/>
                <a:cs typeface="Arial"/>
              </a:rPr>
              <a:t>真值条件</a:t>
            </a:r>
            <a:endParaRPr sz="2050" dirty="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09193" y="1322238"/>
            <a:ext cx="4040504" cy="483234"/>
            <a:chOff x="309193" y="1322238"/>
            <a:chExt cx="4040504" cy="483234"/>
          </a:xfrm>
        </p:grpSpPr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194" y="1508544"/>
              <a:ext cx="3989651" cy="5060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1703667"/>
              <a:ext cx="101600" cy="10160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1690966"/>
              <a:ext cx="3938802" cy="11430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8846" y="1322247"/>
              <a:ext cx="50751" cy="38141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09193" y="1552825"/>
              <a:ext cx="3989704" cy="201930"/>
            </a:xfrm>
            <a:custGeom>
              <a:avLst/>
              <a:gdLst/>
              <a:ahLst/>
              <a:cxnLst/>
              <a:rect l="l" t="t" r="r" b="b"/>
              <a:pathLst>
                <a:path w="3989704" h="201930">
                  <a:moveTo>
                    <a:pt x="3989652" y="0"/>
                  </a:moveTo>
                  <a:lnTo>
                    <a:pt x="0" y="0"/>
                  </a:lnTo>
                  <a:lnTo>
                    <a:pt x="0" y="150841"/>
                  </a:lnTo>
                  <a:lnTo>
                    <a:pt x="4008" y="170565"/>
                  </a:lnTo>
                  <a:lnTo>
                    <a:pt x="14922" y="186718"/>
                  </a:lnTo>
                  <a:lnTo>
                    <a:pt x="31075" y="197633"/>
                  </a:lnTo>
                  <a:lnTo>
                    <a:pt x="50800" y="201641"/>
                  </a:lnTo>
                  <a:lnTo>
                    <a:pt x="3938852" y="201641"/>
                  </a:lnTo>
                  <a:lnTo>
                    <a:pt x="3958576" y="197633"/>
                  </a:lnTo>
                  <a:lnTo>
                    <a:pt x="3974729" y="186718"/>
                  </a:lnTo>
                  <a:lnTo>
                    <a:pt x="3985644" y="170565"/>
                  </a:lnTo>
                  <a:lnTo>
                    <a:pt x="3989652" y="150841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298846" y="1360338"/>
              <a:ext cx="0" cy="362585"/>
            </a:xfrm>
            <a:custGeom>
              <a:avLst/>
              <a:gdLst/>
              <a:ahLst/>
              <a:cxnLst/>
              <a:rect l="l" t="t" r="r" b="b"/>
              <a:pathLst>
                <a:path h="362585">
                  <a:moveTo>
                    <a:pt x="0" y="36237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298846" y="134763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298846" y="133493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298846" y="132223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47294" y="1245585"/>
            <a:ext cx="3913504" cy="150214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zh-CN" altLang="en-US" sz="1700" spc="-30" dirty="0">
                <a:solidFill>
                  <a:srgbClr val="3333B2"/>
                </a:solidFill>
                <a:latin typeface="Arial"/>
                <a:cs typeface="Arial"/>
              </a:rPr>
              <a:t>真值条件</a:t>
            </a:r>
            <a:endParaRPr lang="en-US" altLang="zh-CN" sz="1700" spc="-30" dirty="0">
              <a:solidFill>
                <a:srgbClr val="3333B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句子成真的条件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 dirty="0">
              <a:latin typeface="Arial"/>
              <a:cs typeface="Arial"/>
            </a:endParaRPr>
          </a:p>
          <a:p>
            <a:pPr marL="12700" marR="315595">
              <a:lnSpc>
                <a:spcPct val="100800"/>
              </a:lnSpc>
            </a:pPr>
            <a:r>
              <a:rPr lang="zh-CN" altLang="en-US" sz="1400" spc="20" dirty="0">
                <a:latin typeface="Arial"/>
                <a:cs typeface="Arial"/>
              </a:rPr>
              <a:t>在哪些真值条件下“</a:t>
            </a:r>
            <a:r>
              <a:rPr lang="en-US" altLang="zh-CN" sz="1400" spc="15" dirty="0">
                <a:latin typeface="Arial"/>
                <a:cs typeface="Arial"/>
              </a:rPr>
              <a:t>a </a:t>
            </a:r>
            <a:r>
              <a:rPr lang="en-US" altLang="zh-CN" sz="1400" spc="15" dirty="0" err="1">
                <a:latin typeface="Arial"/>
                <a:cs typeface="Arial"/>
              </a:rPr>
              <a:t>pikachu</a:t>
            </a:r>
            <a:r>
              <a:rPr lang="en-US" altLang="zh-CN" sz="1400" spc="15" dirty="0">
                <a:latin typeface="Arial"/>
                <a:cs typeface="Arial"/>
              </a:rPr>
              <a:t> </a:t>
            </a:r>
            <a:r>
              <a:rPr lang="en-US" altLang="zh-CN" sz="1400" spc="10" dirty="0">
                <a:latin typeface="Arial"/>
                <a:cs typeface="Arial"/>
              </a:rPr>
              <a:t>is surfing</a:t>
            </a:r>
            <a:r>
              <a:rPr lang="zh-CN" altLang="en-US" sz="1400" spc="10" dirty="0">
                <a:latin typeface="Arial"/>
                <a:cs typeface="Arial"/>
              </a:rPr>
              <a:t>”</a:t>
            </a:r>
            <a:r>
              <a:rPr lang="zh-CN" altLang="en-US" sz="1400" spc="20" dirty="0">
                <a:latin typeface="Arial"/>
                <a:cs typeface="Arial"/>
              </a:rPr>
              <a:t>为真？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6" name="object 26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0" y="326644"/>
            <a:ext cx="4608195" cy="35306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-40" dirty="0">
                <a:solidFill>
                  <a:srgbClr val="FFFFFF"/>
                </a:solidFill>
                <a:latin typeface="Arial"/>
                <a:cs typeface="Arial"/>
              </a:rPr>
              <a:t>真值条件</a:t>
            </a:r>
            <a:endParaRPr sz="2050" dirty="0">
              <a:latin typeface="Arial"/>
              <a:cs typeface="Arial"/>
            </a:endParaRPr>
          </a:p>
        </p:txBody>
      </p:sp>
      <p:pic>
        <p:nvPicPr>
          <p:cNvPr id="41" name="object 4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1249895"/>
            <a:ext cx="101003" cy="101003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592" y="1718043"/>
            <a:ext cx="101003" cy="101003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591" y="2155728"/>
            <a:ext cx="101003" cy="101003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391796" y="769839"/>
            <a:ext cx="3818254" cy="2080891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400" spc="15" dirty="0">
                <a:latin typeface="Arial"/>
                <a:cs typeface="Arial"/>
              </a:rPr>
              <a:t>‘A pikachu </a:t>
            </a:r>
            <a:r>
              <a:rPr sz="1400" spc="10" dirty="0">
                <a:latin typeface="Arial"/>
                <a:cs typeface="Arial"/>
              </a:rPr>
              <a:t>is surfing’ </a:t>
            </a:r>
            <a:r>
              <a:rPr lang="zh-CN" altLang="en-US" sz="1400" spc="10" dirty="0">
                <a:latin typeface="Arial"/>
                <a:cs typeface="Arial"/>
              </a:rPr>
              <a:t>为真，当且仅当（</a:t>
            </a:r>
            <a:r>
              <a:rPr lang="en-US" altLang="zh-CN" sz="1400" spc="10" dirty="0" err="1">
                <a:latin typeface="Arial"/>
                <a:cs typeface="Arial"/>
              </a:rPr>
              <a:t>iff</a:t>
            </a:r>
            <a:r>
              <a:rPr lang="zh-CN" altLang="en-US" sz="1400" spc="10" dirty="0">
                <a:latin typeface="Arial"/>
                <a:cs typeface="Arial"/>
              </a:rPr>
              <a:t>）：</a:t>
            </a:r>
            <a:endParaRPr sz="1400" dirty="0">
              <a:latin typeface="Arial"/>
              <a:cs typeface="Arial"/>
            </a:endParaRPr>
          </a:p>
          <a:p>
            <a:pPr marL="368935" marR="229870">
              <a:lnSpc>
                <a:spcPct val="100800"/>
              </a:lnSpc>
              <a:spcBef>
                <a:spcPts val="695"/>
              </a:spcBef>
            </a:pPr>
            <a:r>
              <a:rPr lang="zh-CN" altLang="en-US" sz="1400" spc="15" dirty="0">
                <a:latin typeface="Arial"/>
                <a:cs typeface="Arial"/>
              </a:rPr>
              <a:t>存在一个个体，这个个体属于“皮卡丘”这个类</a:t>
            </a:r>
            <a:endParaRPr sz="1400" dirty="0">
              <a:latin typeface="Arial"/>
              <a:cs typeface="Arial"/>
            </a:endParaRPr>
          </a:p>
          <a:p>
            <a:pPr marL="368935" marR="5080">
              <a:lnSpc>
                <a:spcPct val="100800"/>
              </a:lnSpc>
              <a:spcBef>
                <a:spcPts val="300"/>
              </a:spcBef>
            </a:pPr>
            <a:r>
              <a:rPr lang="zh-CN" altLang="en-US" sz="1400" spc="10" dirty="0">
                <a:latin typeface="Arial"/>
                <a:cs typeface="Arial"/>
              </a:rPr>
              <a:t>皮卡丘凭着冲浪板乘风破浪，即冲浪（很有可能是在大海中）</a:t>
            </a:r>
            <a:endParaRPr lang="en-US" altLang="zh-CN" sz="1400" spc="10" dirty="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  <a:spcBef>
                <a:spcPts val="310"/>
              </a:spcBef>
            </a:pPr>
            <a:r>
              <a:rPr lang="zh-CN" altLang="en-US" sz="1400" dirty="0">
                <a:latin typeface="Arial"/>
                <a:cs typeface="Arial"/>
              </a:rPr>
              <a:t>冲浪这个事件正在发生</a:t>
            </a:r>
            <a:endParaRPr sz="1400" dirty="0">
              <a:latin typeface="Arial"/>
              <a:cs typeface="Arial"/>
            </a:endParaRPr>
          </a:p>
          <a:p>
            <a:pPr marL="12700" marR="149225">
              <a:lnSpc>
                <a:spcPct val="100800"/>
              </a:lnSpc>
              <a:spcBef>
                <a:spcPts val="700"/>
              </a:spcBef>
            </a:pPr>
            <a:r>
              <a:rPr lang="zh-CN" altLang="en-US" sz="1400" spc="-70" dirty="0">
                <a:latin typeface="Arial"/>
                <a:cs typeface="Arial"/>
              </a:rPr>
              <a:t>为了理解一个句子，我们需要理解为使这个句子在世界中为真的必要的真值条件</a:t>
            </a:r>
            <a:endParaRPr lang="en-US" altLang="zh-CN" sz="1400" spc="-7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6" name="object 26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0" y="326644"/>
            <a:ext cx="4608195" cy="342401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solidFill>
                  <a:srgbClr val="FFFFFF"/>
                </a:solidFill>
                <a:latin typeface="Arial"/>
                <a:cs typeface="Arial"/>
              </a:rPr>
              <a:t>句义关系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7294" y="880133"/>
            <a:ext cx="3825240" cy="22274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46355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-45" dirty="0">
                <a:latin typeface="Arial"/>
                <a:cs typeface="Arial"/>
              </a:rPr>
              <a:t>具有某种形式的两个句子之间可能有某种真值关系：</a:t>
            </a:r>
            <a:endParaRPr lang="en-US" altLang="zh-CN" sz="1400" spc="-45" dirty="0">
              <a:latin typeface="Arial"/>
              <a:cs typeface="Arial"/>
            </a:endParaRPr>
          </a:p>
          <a:p>
            <a:pPr marL="12700" marR="46355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-45" dirty="0">
                <a:latin typeface="Arial"/>
                <a:cs typeface="Arial"/>
              </a:rPr>
              <a:t>（</a:t>
            </a:r>
            <a:r>
              <a:rPr lang="en-US" altLang="zh-CN" sz="1400" spc="-45" dirty="0">
                <a:latin typeface="Arial"/>
                <a:cs typeface="Arial"/>
              </a:rPr>
              <a:t>1</a:t>
            </a:r>
            <a:r>
              <a:rPr lang="zh-CN" altLang="en-US" sz="1400" spc="-45" dirty="0">
                <a:latin typeface="Arial"/>
                <a:cs typeface="Arial"/>
              </a:rPr>
              <a:t>）释义（</a:t>
            </a:r>
            <a:r>
              <a:rPr lang="en-US" altLang="zh-CN" sz="1400" spc="5" dirty="0">
                <a:latin typeface="Arial"/>
                <a:cs typeface="Arial"/>
              </a:rPr>
              <a:t>Paraphrase</a:t>
            </a:r>
            <a:r>
              <a:rPr lang="zh-CN" altLang="en-US" sz="1400" spc="-45" dirty="0">
                <a:latin typeface="Arial"/>
                <a:cs typeface="Arial"/>
              </a:rPr>
              <a:t>）：真值相同</a:t>
            </a:r>
            <a:endParaRPr lang="en-US" altLang="zh-CN" sz="1400" spc="-45" dirty="0">
              <a:latin typeface="Arial"/>
              <a:cs typeface="Arial"/>
            </a:endParaRPr>
          </a:p>
          <a:p>
            <a:pPr marL="12700" marR="46355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-45" dirty="0">
                <a:latin typeface="Arial"/>
                <a:cs typeface="Arial"/>
              </a:rPr>
              <a:t>（</a:t>
            </a:r>
            <a:r>
              <a:rPr lang="en-US" altLang="zh-CN" sz="1400" spc="-45" dirty="0">
                <a:latin typeface="Arial"/>
                <a:cs typeface="Arial"/>
              </a:rPr>
              <a:t>2</a:t>
            </a:r>
            <a:r>
              <a:rPr lang="zh-CN" altLang="en-US" sz="1400" spc="-45" dirty="0">
                <a:latin typeface="Arial"/>
                <a:cs typeface="Arial"/>
              </a:rPr>
              <a:t>）衍推（</a:t>
            </a:r>
            <a:r>
              <a:rPr sz="1400" spc="15" dirty="0">
                <a:latin typeface="Arial"/>
                <a:cs typeface="Arial"/>
              </a:rPr>
              <a:t>Entailment</a:t>
            </a:r>
            <a:r>
              <a:rPr lang="zh-CN" altLang="en-US" sz="1400" spc="15" dirty="0">
                <a:latin typeface="Arial"/>
                <a:cs typeface="Arial"/>
              </a:rPr>
              <a:t>）：如果</a:t>
            </a:r>
            <a:r>
              <a:rPr lang="en-US" altLang="zh-CN" sz="1400" spc="15" dirty="0">
                <a:latin typeface="Arial"/>
                <a:cs typeface="Arial"/>
              </a:rPr>
              <a:t>a</a:t>
            </a:r>
            <a:r>
              <a:rPr lang="zh-CN" altLang="en-US" sz="1400" spc="15" dirty="0">
                <a:latin typeface="Arial"/>
                <a:cs typeface="Arial"/>
              </a:rPr>
              <a:t>为真，</a:t>
            </a:r>
            <a:r>
              <a:rPr lang="en-US" altLang="zh-CN" sz="1400" spc="15" dirty="0">
                <a:latin typeface="Arial"/>
                <a:cs typeface="Arial"/>
              </a:rPr>
              <a:t>b</a:t>
            </a:r>
            <a:r>
              <a:rPr lang="zh-CN" altLang="en-US" sz="1400" spc="15" dirty="0">
                <a:latin typeface="Arial"/>
                <a:cs typeface="Arial"/>
              </a:rPr>
              <a:t>被担保为真（</a:t>
            </a:r>
            <a:r>
              <a:rPr lang="en-US" altLang="zh-CN" sz="1400" spc="15" dirty="0">
                <a:latin typeface="Arial"/>
                <a:cs typeface="Arial"/>
              </a:rPr>
              <a:t>be guaranteed to be true</a:t>
            </a:r>
            <a:r>
              <a:rPr lang="zh-CN" altLang="en-US" sz="1400" spc="15" dirty="0">
                <a:latin typeface="Arial"/>
                <a:cs typeface="Arial"/>
              </a:rPr>
              <a:t>），尽管反之不然</a:t>
            </a:r>
            <a:endParaRPr lang="en-US" altLang="zh-CN" sz="1400" spc="15" dirty="0">
              <a:latin typeface="Arial"/>
              <a:cs typeface="Arial"/>
            </a:endParaRPr>
          </a:p>
          <a:p>
            <a:pPr marL="12700" marR="46355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（</a:t>
            </a:r>
            <a:r>
              <a:rPr lang="en-US" altLang="zh-CN" sz="1400" spc="15" dirty="0">
                <a:latin typeface="Arial"/>
                <a:cs typeface="Arial"/>
              </a:rPr>
              <a:t>3</a:t>
            </a:r>
            <a:r>
              <a:rPr lang="zh-CN" altLang="en-US" sz="1400" spc="15" dirty="0">
                <a:latin typeface="Arial"/>
                <a:cs typeface="Arial"/>
              </a:rPr>
              <a:t>）矛盾（</a:t>
            </a:r>
            <a:r>
              <a:rPr sz="1400" spc="10" dirty="0">
                <a:latin typeface="Arial"/>
                <a:cs typeface="Arial"/>
              </a:rPr>
              <a:t>Contradiction</a:t>
            </a:r>
            <a:r>
              <a:rPr lang="zh-CN" altLang="en-US" sz="1400" spc="10" dirty="0">
                <a:latin typeface="Arial"/>
                <a:cs typeface="Arial"/>
              </a:rPr>
              <a:t>）：真值相反</a:t>
            </a:r>
            <a:endParaRPr lang="en-US" altLang="zh-CN" sz="1400" spc="10" dirty="0">
              <a:latin typeface="Arial"/>
              <a:cs typeface="Arial"/>
            </a:endParaRPr>
          </a:p>
          <a:p>
            <a:pPr marL="12700" marR="46355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0" dirty="0">
                <a:latin typeface="Arial"/>
                <a:cs typeface="Arial"/>
              </a:rPr>
              <a:t>（</a:t>
            </a:r>
            <a:r>
              <a:rPr lang="en-US" altLang="zh-CN" sz="1400" spc="10" dirty="0">
                <a:latin typeface="Arial"/>
                <a:cs typeface="Arial"/>
              </a:rPr>
              <a:t>4</a:t>
            </a:r>
            <a:r>
              <a:rPr lang="zh-CN" altLang="en-US" sz="1400" spc="10" dirty="0">
                <a:latin typeface="Arial"/>
                <a:cs typeface="Arial"/>
              </a:rPr>
              <a:t>）预设（</a:t>
            </a:r>
            <a:r>
              <a:rPr lang="en-US" altLang="zh-CN" sz="1400" spc="15" dirty="0">
                <a:latin typeface="Arial"/>
                <a:cs typeface="Arial"/>
              </a:rPr>
              <a:t>Presupposition</a:t>
            </a:r>
            <a:r>
              <a:rPr lang="zh-CN" altLang="en-US" sz="1400" spc="10" dirty="0">
                <a:latin typeface="Arial"/>
                <a:cs typeface="Arial"/>
              </a:rPr>
              <a:t>）：如果</a:t>
            </a:r>
            <a:r>
              <a:rPr lang="en-US" altLang="zh-CN" sz="1400" spc="10" dirty="0">
                <a:latin typeface="Arial"/>
                <a:cs typeface="Arial"/>
              </a:rPr>
              <a:t>a</a:t>
            </a:r>
            <a:r>
              <a:rPr lang="zh-CN" altLang="en-US" sz="1400" spc="10" dirty="0">
                <a:latin typeface="Arial"/>
                <a:cs typeface="Arial"/>
              </a:rPr>
              <a:t>为真，</a:t>
            </a:r>
            <a:r>
              <a:rPr lang="en-US" altLang="zh-CN" sz="1400" spc="10" dirty="0">
                <a:latin typeface="Arial"/>
                <a:cs typeface="Arial"/>
              </a:rPr>
              <a:t>b</a:t>
            </a:r>
            <a:r>
              <a:rPr lang="zh-CN" altLang="en-US" sz="1400" spc="10" dirty="0">
                <a:latin typeface="Arial"/>
                <a:cs typeface="Arial"/>
              </a:rPr>
              <a:t>应该为真；如果</a:t>
            </a:r>
            <a:r>
              <a:rPr lang="en-US" altLang="zh-CN" sz="1400" spc="10" dirty="0">
                <a:latin typeface="Arial"/>
                <a:cs typeface="Arial"/>
              </a:rPr>
              <a:t>b</a:t>
            </a:r>
            <a:r>
              <a:rPr lang="zh-CN" altLang="en-US" sz="1400" spc="10" dirty="0">
                <a:latin typeface="Arial"/>
                <a:cs typeface="Arial"/>
              </a:rPr>
              <a:t>实际为假，</a:t>
            </a:r>
            <a:r>
              <a:rPr lang="en-US" altLang="zh-CN" sz="1400" spc="10" dirty="0">
                <a:latin typeface="Arial"/>
                <a:cs typeface="Arial"/>
              </a:rPr>
              <a:t>a</a:t>
            </a:r>
            <a:r>
              <a:rPr lang="zh-CN" altLang="en-US" sz="1400" spc="10" dirty="0">
                <a:latin typeface="Arial"/>
                <a:cs typeface="Arial"/>
              </a:rPr>
              <a:t>的真值就无法判断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6" name="object 26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0" y="326644"/>
            <a:ext cx="4608195" cy="35306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-10" dirty="0">
                <a:solidFill>
                  <a:srgbClr val="FFFFFF"/>
                </a:solidFill>
                <a:latin typeface="Arial"/>
                <a:cs typeface="Arial"/>
              </a:rPr>
              <a:t>释义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7294" y="1188374"/>
            <a:ext cx="3503295" cy="129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-45" dirty="0">
                <a:latin typeface="Arial"/>
                <a:cs typeface="Arial"/>
              </a:rPr>
              <a:t>这两个句子有相同的真值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1400" spc="15" dirty="0">
                <a:latin typeface="Arial"/>
                <a:cs typeface="Arial"/>
              </a:rPr>
              <a:t>The </a:t>
            </a:r>
            <a:r>
              <a:rPr sz="1400" spc="10" dirty="0">
                <a:latin typeface="Arial"/>
                <a:cs typeface="Arial"/>
              </a:rPr>
              <a:t>police </a:t>
            </a:r>
            <a:r>
              <a:rPr sz="1400" spc="15" dirty="0">
                <a:latin typeface="Arial"/>
                <a:cs typeface="Arial"/>
              </a:rPr>
              <a:t>chase 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burglar.</a:t>
            </a:r>
          </a:p>
          <a:p>
            <a:pPr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1400" spc="15" dirty="0">
                <a:latin typeface="Arial"/>
                <a:cs typeface="Arial"/>
              </a:rPr>
              <a:t>The </a:t>
            </a:r>
            <a:r>
              <a:rPr sz="1400" spc="10" dirty="0">
                <a:latin typeface="Arial"/>
                <a:cs typeface="Arial"/>
              </a:rPr>
              <a:t>burglar was </a:t>
            </a:r>
            <a:r>
              <a:rPr sz="1400" spc="15" dirty="0">
                <a:latin typeface="Arial"/>
                <a:cs typeface="Arial"/>
              </a:rPr>
              <a:t>chased </a:t>
            </a:r>
            <a:r>
              <a:rPr sz="1400" dirty="0">
                <a:latin typeface="Arial"/>
                <a:cs typeface="Arial"/>
              </a:rPr>
              <a:t>by </a:t>
            </a:r>
            <a:r>
              <a:rPr sz="1400" spc="15" dirty="0">
                <a:latin typeface="Arial"/>
                <a:cs typeface="Arial"/>
              </a:rPr>
              <a:t>the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police.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6" name="object 26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0" y="326644"/>
            <a:ext cx="4608195" cy="35306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solidFill>
                  <a:srgbClr val="FFFFFF"/>
                </a:solidFill>
                <a:latin typeface="Arial"/>
                <a:cs typeface="Arial"/>
              </a:rPr>
              <a:t>衍推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7294" y="1472321"/>
            <a:ext cx="3722370" cy="65280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20" dirty="0">
                <a:latin typeface="Arial"/>
                <a:cs typeface="Arial"/>
              </a:rPr>
              <a:t>一个命题</a:t>
            </a:r>
            <a:r>
              <a:rPr lang="zh-CN" altLang="en-US" sz="1400" spc="20" dirty="0">
                <a:solidFill>
                  <a:srgbClr val="FF0000"/>
                </a:solidFill>
                <a:latin typeface="Arial"/>
                <a:cs typeface="Arial"/>
              </a:rPr>
              <a:t>衍推</a:t>
            </a:r>
            <a:r>
              <a:rPr lang="zh-CN" altLang="en-US" sz="1400" spc="20" dirty="0">
                <a:latin typeface="Arial"/>
                <a:cs typeface="Arial"/>
              </a:rPr>
              <a:t>（</a:t>
            </a:r>
            <a:r>
              <a:rPr lang="en-US" altLang="zh-CN" sz="1400" spc="20" dirty="0">
                <a:solidFill>
                  <a:srgbClr val="FF0000"/>
                </a:solidFill>
                <a:latin typeface="Arial"/>
                <a:cs typeface="Arial"/>
              </a:rPr>
              <a:t>entail</a:t>
            </a:r>
            <a:r>
              <a:rPr lang="zh-CN" altLang="en-US" sz="1400" spc="20" dirty="0">
                <a:latin typeface="Arial"/>
                <a:cs typeface="Arial"/>
              </a:rPr>
              <a:t>）另一个命题，如果第一个命题的真值担保第二个命题的真值，即在第一个命题为真的所有情况下第二个命题都为真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6" name="object 26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0" y="326644"/>
            <a:ext cx="4608195" cy="35306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solidFill>
                  <a:srgbClr val="FFFFFF"/>
                </a:solidFill>
                <a:latin typeface="Arial"/>
                <a:cs typeface="Arial"/>
              </a:rPr>
              <a:t>衍推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7294" y="971738"/>
            <a:ext cx="3282950" cy="21571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15" dirty="0">
                <a:latin typeface="Arial"/>
                <a:cs typeface="Arial"/>
              </a:rPr>
              <a:t>这个句子</a:t>
            </a:r>
            <a:endParaRPr lang="en-US" sz="1400" dirty="0">
              <a:latin typeface="Arial"/>
              <a:cs typeface="Arial"/>
            </a:endParaRPr>
          </a:p>
          <a:p>
            <a:pPr marL="12700" marR="309880" indent="935990">
              <a:lnSpc>
                <a:spcPct val="195700"/>
              </a:lnSpc>
            </a:pPr>
            <a:r>
              <a:rPr lang="en-US" sz="1400" spc="20" dirty="0">
                <a:latin typeface="Arial"/>
                <a:cs typeface="Arial"/>
              </a:rPr>
              <a:t>Daryl </a:t>
            </a:r>
            <a:r>
              <a:rPr lang="en-US" sz="1400" spc="10" dirty="0">
                <a:latin typeface="Arial"/>
                <a:cs typeface="Arial"/>
              </a:rPr>
              <a:t>is </a:t>
            </a:r>
            <a:r>
              <a:rPr lang="en-US" sz="1400" spc="15" dirty="0">
                <a:latin typeface="Arial"/>
                <a:cs typeface="Arial"/>
              </a:rPr>
              <a:t>a </a:t>
            </a:r>
            <a:r>
              <a:rPr lang="en-US" sz="1400" spc="10" dirty="0">
                <a:latin typeface="Arial"/>
                <a:cs typeface="Arial"/>
              </a:rPr>
              <a:t>famous</a:t>
            </a:r>
            <a:r>
              <a:rPr lang="en-US" sz="1400" spc="-55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hunter.  </a:t>
            </a:r>
            <a:r>
              <a:rPr lang="zh-CN" altLang="en-US" sz="1400" dirty="0">
                <a:latin typeface="Arial"/>
                <a:cs typeface="Arial"/>
              </a:rPr>
              <a:t>衍推如下句子</a:t>
            </a:r>
            <a:endParaRPr lang="en-US" sz="1400" dirty="0">
              <a:latin typeface="Arial"/>
              <a:cs typeface="Arial"/>
            </a:endParaRPr>
          </a:p>
          <a:p>
            <a:pPr marL="1270000">
              <a:lnSpc>
                <a:spcPct val="100000"/>
              </a:lnSpc>
              <a:spcBef>
                <a:spcPts val="1605"/>
              </a:spcBef>
            </a:pPr>
            <a:r>
              <a:rPr sz="1400" spc="20" dirty="0">
                <a:latin typeface="Arial"/>
                <a:cs typeface="Arial"/>
              </a:rPr>
              <a:t>Daryl </a:t>
            </a:r>
            <a:r>
              <a:rPr sz="1400" spc="10" dirty="0">
                <a:latin typeface="Arial"/>
                <a:cs typeface="Arial"/>
              </a:rPr>
              <a:t>is </a:t>
            </a:r>
            <a:r>
              <a:rPr sz="1400" spc="15" dirty="0">
                <a:latin typeface="Arial"/>
                <a:cs typeface="Arial"/>
              </a:rPr>
              <a:t>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hunter.</a:t>
            </a:r>
          </a:p>
          <a:p>
            <a:pPr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lang="zh-CN" altLang="en-US" sz="1400" spc="5" dirty="0">
                <a:latin typeface="Arial"/>
                <a:cs typeface="Arial"/>
              </a:rPr>
              <a:t>但第二个句子并不衍推第一个</a:t>
            </a:r>
            <a:r>
              <a:rPr lang="en-US" altLang="zh-CN" sz="1400" spc="5" dirty="0">
                <a:latin typeface="Arial"/>
                <a:cs typeface="Arial"/>
              </a:rPr>
              <a:t>……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6" name="object 26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0" y="326644"/>
            <a:ext cx="4608195" cy="35306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solidFill>
                  <a:srgbClr val="FFFFFF"/>
                </a:solidFill>
                <a:latin typeface="Arial"/>
                <a:cs typeface="Arial"/>
              </a:rPr>
              <a:t>衍推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7294" y="1558363"/>
            <a:ext cx="3745865" cy="43518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20" dirty="0">
                <a:latin typeface="Arial"/>
                <a:cs typeface="Arial"/>
              </a:rPr>
              <a:t>说话人知道这些句子之间的衍推关系，尽管她可能不知道这些句子本身是真是假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6" name="object 26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0" y="326644"/>
            <a:ext cx="4608195" cy="35306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solidFill>
                  <a:srgbClr val="FFFFFF"/>
                </a:solidFill>
                <a:latin typeface="Arial"/>
                <a:cs typeface="Arial"/>
              </a:rPr>
              <a:t>矛盾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7294" y="1386990"/>
            <a:ext cx="16154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Arial"/>
                <a:cs typeface="Arial"/>
              </a:rPr>
              <a:t>John </a:t>
            </a:r>
            <a:r>
              <a:rPr sz="1400" spc="10" dirty="0">
                <a:latin typeface="Arial"/>
                <a:cs typeface="Arial"/>
              </a:rPr>
              <a:t>is in </a:t>
            </a:r>
            <a:r>
              <a:rPr sz="1400" spc="15" dirty="0">
                <a:latin typeface="Arial"/>
                <a:cs typeface="Arial"/>
              </a:rPr>
              <a:t>the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room.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7294" y="2243960"/>
            <a:ext cx="22637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Arial"/>
                <a:cs typeface="Arial"/>
              </a:rPr>
              <a:t>John </a:t>
            </a:r>
            <a:r>
              <a:rPr sz="1400" spc="10" dirty="0">
                <a:latin typeface="Arial"/>
                <a:cs typeface="Arial"/>
              </a:rPr>
              <a:t>is </a:t>
            </a:r>
            <a:r>
              <a:rPr sz="1400" spc="15" dirty="0">
                <a:latin typeface="Arial"/>
                <a:cs typeface="Arial"/>
              </a:rPr>
              <a:t>outside </a:t>
            </a:r>
            <a:r>
              <a:rPr sz="1400" spc="10" dirty="0">
                <a:latin typeface="Arial"/>
                <a:cs typeface="Arial"/>
              </a:rPr>
              <a:t>of </a:t>
            </a:r>
            <a:r>
              <a:rPr sz="1400" spc="15" dirty="0">
                <a:latin typeface="Arial"/>
                <a:cs typeface="Arial"/>
              </a:rPr>
              <a:t>the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room.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6" name="object 26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0" y="326644"/>
            <a:ext cx="4608195" cy="35306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solidFill>
                  <a:srgbClr val="FFFFFF"/>
                </a:solidFill>
                <a:latin typeface="Arial"/>
                <a:cs typeface="Arial"/>
              </a:rPr>
              <a:t>预设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7294" y="916848"/>
            <a:ext cx="3836670" cy="204838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20" dirty="0">
                <a:latin typeface="Arial"/>
                <a:cs typeface="Arial"/>
              </a:rPr>
              <a:t>一个命题</a:t>
            </a:r>
            <a:r>
              <a:rPr lang="zh-CN" altLang="en-US" sz="1400" spc="20" dirty="0">
                <a:solidFill>
                  <a:srgbClr val="FF0000"/>
                </a:solidFill>
                <a:latin typeface="Arial"/>
                <a:cs typeface="Arial"/>
              </a:rPr>
              <a:t>预设</a:t>
            </a:r>
            <a:r>
              <a:rPr lang="zh-CN" altLang="en-US" sz="1400" spc="20" dirty="0">
                <a:latin typeface="Arial"/>
                <a:cs typeface="Arial"/>
              </a:rPr>
              <a:t>（</a:t>
            </a:r>
            <a:r>
              <a:rPr lang="en-US" altLang="zh-CN" sz="1400" spc="20" dirty="0">
                <a:solidFill>
                  <a:srgbClr val="FF0000"/>
                </a:solidFill>
                <a:latin typeface="Arial"/>
                <a:cs typeface="Arial"/>
              </a:rPr>
              <a:t>presuppose</a:t>
            </a:r>
            <a:r>
              <a:rPr lang="zh-CN" altLang="en-US" sz="1400" spc="20" dirty="0">
                <a:latin typeface="Arial"/>
                <a:cs typeface="Arial"/>
              </a:rPr>
              <a:t>）另一个命题，如果为使第一个命题具有真值（为真或为假），第二个命题一定要为真</a:t>
            </a:r>
            <a:endParaRPr lang="en-US" sz="1400" dirty="0">
              <a:latin typeface="Arial"/>
              <a:cs typeface="Arial"/>
            </a:endParaRPr>
          </a:p>
          <a:p>
            <a:pPr marL="887730" marR="803275" algn="ctr">
              <a:lnSpc>
                <a:spcPct val="181300"/>
              </a:lnSpc>
              <a:spcBef>
                <a:spcPts val="1595"/>
              </a:spcBef>
            </a:pPr>
            <a:r>
              <a:rPr lang="en-US" sz="1400" spc="15" dirty="0">
                <a:latin typeface="Arial"/>
                <a:cs typeface="Arial"/>
              </a:rPr>
              <a:t>The king </a:t>
            </a:r>
            <a:r>
              <a:rPr lang="en-US" sz="1400" spc="10" dirty="0">
                <a:latin typeface="Arial"/>
                <a:cs typeface="Arial"/>
              </a:rPr>
              <a:t>of </a:t>
            </a:r>
            <a:r>
              <a:rPr lang="en-US" sz="1400" dirty="0">
                <a:latin typeface="Arial"/>
                <a:cs typeface="Arial"/>
              </a:rPr>
              <a:t>France </a:t>
            </a:r>
            <a:r>
              <a:rPr lang="en-US" sz="1400" spc="10" dirty="0">
                <a:latin typeface="Arial"/>
                <a:cs typeface="Arial"/>
              </a:rPr>
              <a:t>is</a:t>
            </a:r>
            <a:r>
              <a:rPr lang="en-US" sz="1400" spc="-35" dirty="0">
                <a:latin typeface="Arial"/>
                <a:cs typeface="Arial"/>
              </a:rPr>
              <a:t> </a:t>
            </a:r>
            <a:r>
              <a:rPr lang="en-US" sz="1400" spc="10" dirty="0">
                <a:latin typeface="Arial"/>
                <a:cs typeface="Arial"/>
              </a:rPr>
              <a:t>bold.  </a:t>
            </a:r>
            <a:r>
              <a:rPr lang="zh-CN" altLang="en-US" sz="1400" spc="15" dirty="0">
                <a:latin typeface="Arial"/>
                <a:cs typeface="Arial"/>
              </a:rPr>
              <a:t>预设了</a:t>
            </a:r>
            <a:endParaRPr lang="en-US" sz="1400" dirty="0">
              <a:latin typeface="Arial"/>
              <a:cs typeface="Arial"/>
            </a:endParaRPr>
          </a:p>
          <a:p>
            <a:pPr marL="76835" algn="ctr">
              <a:lnSpc>
                <a:spcPct val="100000"/>
              </a:lnSpc>
              <a:spcBef>
                <a:spcPts val="1365"/>
              </a:spcBef>
            </a:pPr>
            <a:r>
              <a:rPr sz="1400" spc="15" dirty="0">
                <a:latin typeface="Arial"/>
                <a:cs typeface="Arial"/>
              </a:rPr>
              <a:t>There </a:t>
            </a:r>
            <a:r>
              <a:rPr sz="1400" spc="10" dirty="0">
                <a:latin typeface="Arial"/>
                <a:cs typeface="Arial"/>
              </a:rPr>
              <a:t>is </a:t>
            </a:r>
            <a:r>
              <a:rPr sz="1400" spc="15" dirty="0">
                <a:latin typeface="Arial"/>
                <a:cs typeface="Arial"/>
              </a:rPr>
              <a:t>a king </a:t>
            </a:r>
            <a:r>
              <a:rPr sz="1400" spc="10" dirty="0">
                <a:latin typeface="Arial"/>
                <a:cs typeface="Arial"/>
              </a:rPr>
              <a:t>of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France.</a:t>
            </a: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5" name="object 25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0" y="326644"/>
            <a:ext cx="4608195" cy="35306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solidFill>
                  <a:srgbClr val="FFFFFF"/>
                </a:solidFill>
                <a:latin typeface="Arial"/>
                <a:cs typeface="Arial"/>
              </a:rPr>
              <a:t>组合性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7294" y="1192730"/>
            <a:ext cx="3797300" cy="106279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一个句子的意义由其构成部分的意义以及这些部分的排列顺序决定</a:t>
            </a:r>
            <a:endParaRPr sz="1800" dirty="0">
              <a:latin typeface="Arial"/>
              <a:cs typeface="Arial"/>
            </a:endParaRPr>
          </a:p>
          <a:p>
            <a:pPr marL="12700" marR="535940">
              <a:lnSpc>
                <a:spcPct val="100800"/>
              </a:lnSpc>
              <a:spcBef>
                <a:spcPts val="1455"/>
              </a:spcBef>
            </a:pPr>
            <a:r>
              <a:rPr lang="zh-CN" altLang="en-US" sz="1400" spc="15" dirty="0">
                <a:latin typeface="Arial"/>
                <a:cs typeface="Arial"/>
              </a:rPr>
              <a:t>某些句子的意义可能是非组合性的（</a:t>
            </a:r>
            <a:r>
              <a:rPr lang="en-US" altLang="zh-CN" sz="1400" spc="15" dirty="0">
                <a:latin typeface="Arial"/>
                <a:cs typeface="Arial"/>
              </a:rPr>
              <a:t>non-compositional</a:t>
            </a:r>
            <a:r>
              <a:rPr lang="zh-CN" altLang="en-US" sz="1400" spc="15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5" name="object 25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0" y="326644"/>
            <a:ext cx="4608195" cy="342401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marL="1049655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solidFill>
                  <a:srgbClr val="FFFFFF"/>
                </a:solidFill>
                <a:latin typeface="Arial"/>
                <a:cs typeface="Arial"/>
              </a:rPr>
              <a:t>    到底什么是意义？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7294" y="951748"/>
            <a:ext cx="3913504" cy="153221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2844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20" dirty="0">
                <a:latin typeface="Arial"/>
                <a:cs typeface="Arial"/>
              </a:rPr>
              <a:t>英语单词“</a:t>
            </a:r>
            <a:r>
              <a:rPr lang="en-US" altLang="zh-CN" sz="1400" spc="20" dirty="0">
                <a:latin typeface="Arial"/>
                <a:cs typeface="Arial"/>
              </a:rPr>
              <a:t>mean</a:t>
            </a:r>
            <a:r>
              <a:rPr lang="zh-CN" altLang="en-US" sz="1400" spc="20" dirty="0">
                <a:latin typeface="Arial"/>
                <a:cs typeface="Arial"/>
              </a:rPr>
              <a:t>”其实有好几个意义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 dirty="0">
              <a:latin typeface="Arial"/>
              <a:cs typeface="Arial"/>
            </a:endParaRPr>
          </a:p>
          <a:p>
            <a:pPr marL="12700" marR="775970">
              <a:lnSpc>
                <a:spcPct val="100800"/>
              </a:lnSpc>
            </a:pPr>
            <a:r>
              <a:rPr sz="1400" spc="15" dirty="0">
                <a:latin typeface="Arial"/>
                <a:cs typeface="Arial"/>
              </a:rPr>
              <a:t>“dog”</a:t>
            </a:r>
            <a:r>
              <a:rPr lang="zh-CN" altLang="en-US" sz="1400" spc="15" dirty="0">
                <a:solidFill>
                  <a:srgbClr val="FF0000"/>
                </a:solidFill>
                <a:latin typeface="Arial"/>
                <a:cs typeface="Arial"/>
              </a:rPr>
              <a:t>意指</a:t>
            </a:r>
            <a:r>
              <a:rPr lang="zh-CN" altLang="en-US" sz="1400" spc="15" dirty="0">
                <a:latin typeface="Arial"/>
                <a:cs typeface="Arial"/>
              </a:rPr>
              <a:t>一种家养的四足哺乳动物</a:t>
            </a:r>
            <a:endParaRPr lang="en-US" altLang="zh-CN" sz="1400" spc="15" dirty="0">
              <a:latin typeface="Arial"/>
              <a:cs typeface="Arial"/>
            </a:endParaRPr>
          </a:p>
          <a:p>
            <a:pPr marL="12700" marR="775970">
              <a:lnSpc>
                <a:spcPct val="100800"/>
              </a:lnSpc>
            </a:pP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lang="zh-CN" altLang="en-US" sz="1400" spc="15" dirty="0">
                <a:latin typeface="Arial"/>
                <a:cs typeface="Arial"/>
              </a:rPr>
              <a:t>红灯</a:t>
            </a:r>
            <a:r>
              <a:rPr lang="zh-CN" altLang="en-US" sz="1400" spc="15" dirty="0">
                <a:solidFill>
                  <a:srgbClr val="FF0000"/>
                </a:solidFill>
                <a:latin typeface="Arial"/>
                <a:cs typeface="Arial"/>
              </a:rPr>
              <a:t>意味着</a:t>
            </a:r>
            <a:r>
              <a:rPr lang="zh-CN" altLang="en-US" sz="1400" spc="15" dirty="0">
                <a:latin typeface="Arial"/>
                <a:cs typeface="Arial"/>
              </a:rPr>
              <a:t>我们得在十字路口停车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lang="zh-CN" altLang="en-US" sz="1400" dirty="0">
                <a:latin typeface="Arial"/>
                <a:cs typeface="Arial"/>
              </a:rPr>
              <a:t>我</a:t>
            </a:r>
            <a:r>
              <a:rPr lang="zh-CN" altLang="en-US" sz="1400" dirty="0">
                <a:solidFill>
                  <a:srgbClr val="FF0000"/>
                </a:solidFill>
                <a:latin typeface="Arial"/>
                <a:cs typeface="Arial"/>
              </a:rPr>
              <a:t>想说的是</a:t>
            </a:r>
            <a:r>
              <a:rPr lang="zh-CN" altLang="en-US" sz="1400" dirty="0">
                <a:latin typeface="Arial"/>
                <a:cs typeface="Arial"/>
              </a:rPr>
              <a:t>你把盐递给我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5" name="object 25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0" y="326644"/>
            <a:ext cx="4608195" cy="35306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solidFill>
                  <a:srgbClr val="FFFFFF"/>
                </a:solidFill>
                <a:latin typeface="Arial"/>
                <a:cs typeface="Arial"/>
              </a:rPr>
              <a:t>成语</a:t>
            </a:r>
            <a:endParaRPr sz="2050" dirty="0">
              <a:latin typeface="Arial"/>
              <a:cs typeface="Arial"/>
            </a:endParaRPr>
          </a:p>
        </p:txBody>
      </p:sp>
      <p:pic>
        <p:nvPicPr>
          <p:cNvPr id="40" name="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1" y="1417059"/>
            <a:ext cx="101003" cy="101003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1" y="2070305"/>
            <a:ext cx="101003" cy="101003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590" y="2492375"/>
            <a:ext cx="101003" cy="101003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400050" y="835314"/>
            <a:ext cx="3772535" cy="204889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包含</a:t>
            </a:r>
            <a:r>
              <a:rPr lang="zh-CN" altLang="en-US" sz="1400" spc="15" dirty="0">
                <a:solidFill>
                  <a:srgbClr val="FF0000"/>
                </a:solidFill>
                <a:latin typeface="Arial"/>
                <a:cs typeface="Arial"/>
              </a:rPr>
              <a:t>成语</a:t>
            </a:r>
            <a:r>
              <a:rPr lang="zh-CN" altLang="en-US" sz="1400" spc="15" dirty="0">
                <a:latin typeface="Arial"/>
                <a:cs typeface="Arial"/>
              </a:rPr>
              <a:t>（</a:t>
            </a:r>
            <a:r>
              <a:rPr lang="en-US" altLang="zh-CN" sz="1400" spc="15" dirty="0">
                <a:solidFill>
                  <a:srgbClr val="FF0000"/>
                </a:solidFill>
                <a:latin typeface="Arial"/>
                <a:cs typeface="Arial"/>
              </a:rPr>
              <a:t>idiom</a:t>
            </a:r>
            <a:r>
              <a:rPr lang="zh-CN" altLang="en-US" sz="1400" spc="15" dirty="0">
                <a:latin typeface="Arial"/>
                <a:cs typeface="Arial"/>
              </a:rPr>
              <a:t>）的句子就是非组合性的</a:t>
            </a:r>
            <a:endParaRPr lang="en-US" altLang="zh-CN" sz="1400" spc="15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120"/>
              </a:spcBef>
            </a:pPr>
            <a:endParaRPr sz="1650" dirty="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</a:pPr>
            <a:r>
              <a:rPr sz="1400" spc="15" dirty="0">
                <a:latin typeface="Arial"/>
                <a:cs typeface="Arial"/>
              </a:rPr>
              <a:t>John </a:t>
            </a:r>
            <a:r>
              <a:rPr sz="1400" spc="10" dirty="0">
                <a:latin typeface="Arial"/>
                <a:cs typeface="Arial"/>
              </a:rPr>
              <a:t>spilled </a:t>
            </a:r>
            <a:r>
              <a:rPr sz="1400" spc="15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beans.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zh-CN" altLang="en-US" sz="1400" spc="-45" dirty="0">
                <a:latin typeface="Arial"/>
                <a:cs typeface="Arial"/>
              </a:rPr>
              <a:t>两种解释方式：</a:t>
            </a:r>
            <a:endParaRPr lang="en-US" altLang="zh-CN" sz="1400" spc="-4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altLang="zh-CN" sz="1400" spc="-45" dirty="0">
                <a:solidFill>
                  <a:srgbClr val="FF0000"/>
                </a:solidFill>
                <a:latin typeface="Arial"/>
                <a:cs typeface="Arial"/>
              </a:rPr>
              <a:t>        </a:t>
            </a:r>
            <a:r>
              <a:rPr lang="zh-CN" altLang="en-US" sz="1400" spc="-45" dirty="0">
                <a:solidFill>
                  <a:srgbClr val="FF0000"/>
                </a:solidFill>
                <a:latin typeface="Arial"/>
                <a:cs typeface="Arial"/>
              </a:rPr>
              <a:t>成语解释</a:t>
            </a:r>
            <a:r>
              <a:rPr lang="zh-CN" altLang="en-US" sz="1400" spc="10" dirty="0">
                <a:latin typeface="Arial"/>
                <a:cs typeface="Arial"/>
              </a:rPr>
              <a:t>：非组合性；不是真的涉及豆子</a:t>
            </a:r>
            <a:endParaRPr lang="en-US" altLang="zh-CN" sz="1400" spc="1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zh-CN" altLang="en-US" sz="1400" spc="10" dirty="0">
                <a:solidFill>
                  <a:srgbClr val="FF0000"/>
                </a:solidFill>
                <a:latin typeface="Arial"/>
                <a:cs typeface="Arial"/>
              </a:rPr>
              <a:t>       字面解释</a:t>
            </a:r>
            <a:r>
              <a:rPr lang="zh-CN" altLang="en-US" sz="1400" spc="10" dirty="0">
                <a:latin typeface="Arial"/>
                <a:cs typeface="Arial"/>
              </a:rPr>
              <a:t>：组合性；有一些豆子，这些豆子洒了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5" name="object 25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0" y="326644"/>
            <a:ext cx="4608195" cy="35306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solidFill>
                  <a:srgbClr val="FFFFFF"/>
                </a:solidFill>
                <a:latin typeface="Arial"/>
                <a:cs typeface="Arial"/>
              </a:rPr>
              <a:t>成语</a:t>
            </a:r>
            <a:endParaRPr sz="2050" dirty="0">
              <a:latin typeface="Arial"/>
              <a:cs typeface="Arial"/>
            </a:endParaRPr>
          </a:p>
        </p:txBody>
      </p:sp>
      <p:pic>
        <p:nvPicPr>
          <p:cNvPr id="40" name="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2127554"/>
            <a:ext cx="101003" cy="101003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592" y="2595702"/>
            <a:ext cx="101003" cy="101003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347294" y="1131275"/>
            <a:ext cx="3695115" cy="163993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27559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注意：一个成语可能仅仅是一个句子的一部分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50" dirty="0">
              <a:latin typeface="Arial"/>
              <a:cs typeface="Arial"/>
            </a:endParaRPr>
          </a:p>
          <a:p>
            <a:pPr marL="368935" marR="5080">
              <a:lnSpc>
                <a:spcPct val="100800"/>
              </a:lnSpc>
            </a:pPr>
            <a:r>
              <a:rPr sz="1400" spc="10" dirty="0">
                <a:latin typeface="Arial"/>
                <a:cs typeface="Arial"/>
              </a:rPr>
              <a:t>Bill </a:t>
            </a:r>
            <a:r>
              <a:rPr sz="1400" spc="15" dirty="0">
                <a:latin typeface="Arial"/>
                <a:cs typeface="Arial"/>
              </a:rPr>
              <a:t>said </a:t>
            </a:r>
            <a:r>
              <a:rPr sz="1400" spc="10" dirty="0">
                <a:latin typeface="Arial"/>
                <a:cs typeface="Arial"/>
              </a:rPr>
              <a:t>that we </a:t>
            </a:r>
            <a:r>
              <a:rPr sz="1400" dirty="0">
                <a:latin typeface="Arial"/>
                <a:cs typeface="Arial"/>
              </a:rPr>
              <a:t>have </a:t>
            </a:r>
            <a:r>
              <a:rPr sz="1400" spc="10" dirty="0">
                <a:latin typeface="Arial"/>
                <a:cs typeface="Arial"/>
              </a:rPr>
              <a:t>to </a:t>
            </a:r>
            <a:r>
              <a:rPr sz="1400" spc="15" dirty="0">
                <a:latin typeface="Arial"/>
                <a:cs typeface="Arial"/>
              </a:rPr>
              <a:t>go </a:t>
            </a:r>
            <a:r>
              <a:rPr sz="1400" spc="10" dirty="0">
                <a:latin typeface="Arial"/>
                <a:cs typeface="Arial"/>
              </a:rPr>
              <a:t>back to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the  </a:t>
            </a:r>
            <a:r>
              <a:rPr sz="1400" spc="10" dirty="0">
                <a:latin typeface="Arial"/>
                <a:cs typeface="Arial"/>
              </a:rPr>
              <a:t>drawing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board.</a:t>
            </a:r>
            <a:endParaRPr sz="1400" dirty="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  <a:spcBef>
                <a:spcPts val="315"/>
              </a:spcBef>
            </a:pPr>
            <a:r>
              <a:rPr sz="1400" spc="15" dirty="0">
                <a:latin typeface="Arial"/>
                <a:cs typeface="Arial"/>
              </a:rPr>
              <a:t>John </a:t>
            </a:r>
            <a:r>
              <a:rPr sz="1400" spc="10" dirty="0">
                <a:latin typeface="Arial"/>
                <a:cs typeface="Arial"/>
              </a:rPr>
              <a:t>spilled </a:t>
            </a:r>
            <a:r>
              <a:rPr sz="1400" spc="15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beans.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5" name="object 25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0" y="326644"/>
            <a:ext cx="4608195" cy="35306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solidFill>
                  <a:srgbClr val="FFFFFF"/>
                </a:solidFill>
                <a:latin typeface="Arial"/>
                <a:cs typeface="Arial"/>
              </a:rPr>
              <a:t>组合性</a:t>
            </a:r>
            <a:endParaRPr lang="zh-CN" altLang="en-US" sz="205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7294" y="1131275"/>
            <a:ext cx="3760470" cy="12873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812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-70" dirty="0">
                <a:latin typeface="Arial"/>
                <a:cs typeface="Arial"/>
              </a:rPr>
              <a:t>要想知道一个成语的意义，你只能记住它</a:t>
            </a:r>
            <a:endParaRPr lang="en-US" altLang="zh-CN" sz="1400" spc="-70" dirty="0">
              <a:latin typeface="Arial"/>
              <a:cs typeface="Arial"/>
            </a:endParaRPr>
          </a:p>
          <a:p>
            <a:pPr marL="12700" marR="81280">
              <a:lnSpc>
                <a:spcPct val="100800"/>
              </a:lnSpc>
              <a:spcBef>
                <a:spcPts val="120"/>
              </a:spcBef>
            </a:pPr>
            <a:endParaRPr sz="260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lang="zh-CN" altLang="en-US" sz="1400" spc="-70" dirty="0">
                <a:latin typeface="Arial"/>
                <a:cs typeface="Arial"/>
              </a:rPr>
              <a:t>然而，要想知道一个句子的字面意义，你只需要知道词语的意义以及如何组织这些词语，然后你马上就能明白这个句子的字面意义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5" name="object 25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0" y="326644"/>
            <a:ext cx="4608195" cy="342401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spcBef>
                <a:spcPts val="210"/>
              </a:spcBef>
            </a:pPr>
            <a:r>
              <a:rPr lang="zh-CN" altLang="en-US" sz="2050" spc="5" dirty="0">
                <a:solidFill>
                  <a:srgbClr val="FFFFFF"/>
                </a:solidFill>
                <a:latin typeface="Arial"/>
                <a:cs typeface="Arial"/>
              </a:rPr>
              <a:t>组合性</a:t>
            </a:r>
            <a:endParaRPr lang="zh-CN" altLang="en-US" sz="2050" dirty="0">
              <a:latin typeface="Arial"/>
              <a:cs typeface="Arial"/>
            </a:endParaRPr>
          </a:p>
        </p:txBody>
      </p:sp>
      <p:pic>
        <p:nvPicPr>
          <p:cNvPr id="40" name="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1788299"/>
            <a:ext cx="101003" cy="101003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2256447"/>
            <a:ext cx="101003" cy="101003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347294" y="1069197"/>
            <a:ext cx="3862070" cy="177478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15" dirty="0">
                <a:latin typeface="Arial"/>
                <a:cs typeface="Arial"/>
              </a:rPr>
              <a:t>语义学包括：</a:t>
            </a:r>
            <a:endParaRPr lang="en-US"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Arial"/>
              <a:cs typeface="Arial"/>
            </a:endParaRPr>
          </a:p>
          <a:p>
            <a:pPr marL="368935" marR="338455">
              <a:lnSpc>
                <a:spcPct val="100800"/>
              </a:lnSpc>
              <a:spcBef>
                <a:spcPts val="1180"/>
              </a:spcBef>
            </a:pPr>
            <a:r>
              <a:rPr lang="zh-CN" altLang="en-US" sz="1400" spc="15" dirty="0">
                <a:solidFill>
                  <a:srgbClr val="FF0000"/>
                </a:solidFill>
                <a:latin typeface="Arial"/>
                <a:cs typeface="Arial"/>
              </a:rPr>
              <a:t>词汇语义学</a:t>
            </a:r>
            <a:r>
              <a:rPr lang="zh-CN" altLang="en-US" sz="1400" spc="15" dirty="0">
                <a:latin typeface="Arial"/>
                <a:cs typeface="Arial"/>
              </a:rPr>
              <a:t>（</a:t>
            </a:r>
            <a:r>
              <a:rPr lang="en-US" altLang="zh-CN" sz="1400" spc="5" dirty="0">
                <a:solidFill>
                  <a:srgbClr val="FF0000"/>
                </a:solidFill>
                <a:latin typeface="Arial"/>
                <a:cs typeface="Arial"/>
              </a:rPr>
              <a:t>Lexical </a:t>
            </a:r>
            <a:r>
              <a:rPr lang="en-US" altLang="zh-CN" sz="1400" spc="15" dirty="0">
                <a:solidFill>
                  <a:srgbClr val="FF0000"/>
                </a:solidFill>
                <a:latin typeface="Arial"/>
                <a:cs typeface="Arial"/>
              </a:rPr>
              <a:t>semantics</a:t>
            </a:r>
            <a:r>
              <a:rPr lang="zh-CN" altLang="en-US" sz="1400" spc="15" dirty="0">
                <a:latin typeface="Arial"/>
                <a:cs typeface="Arial"/>
              </a:rPr>
              <a:t>）：研究单个词语</a:t>
            </a:r>
            <a:r>
              <a:rPr lang="en-US" altLang="zh-CN" sz="1400" spc="15" dirty="0">
                <a:latin typeface="Arial"/>
                <a:cs typeface="Arial"/>
              </a:rPr>
              <a:t>/</a:t>
            </a:r>
            <a:r>
              <a:rPr lang="zh-CN" altLang="en-US" sz="1400" spc="15" dirty="0">
                <a:latin typeface="Arial"/>
                <a:cs typeface="Arial"/>
              </a:rPr>
              <a:t>语素的意义</a:t>
            </a:r>
            <a:endParaRPr sz="1400" dirty="0">
              <a:latin typeface="Arial"/>
              <a:cs typeface="Arial"/>
            </a:endParaRPr>
          </a:p>
          <a:p>
            <a:pPr marL="368935" marR="5080">
              <a:lnSpc>
                <a:spcPct val="100800"/>
              </a:lnSpc>
              <a:spcBef>
                <a:spcPts val="295"/>
              </a:spcBef>
            </a:pPr>
            <a:r>
              <a:rPr lang="zh-CN" altLang="en-US" sz="1400" spc="10" dirty="0">
                <a:solidFill>
                  <a:srgbClr val="FF0000"/>
                </a:solidFill>
                <a:latin typeface="Arial"/>
                <a:cs typeface="Arial"/>
              </a:rPr>
              <a:t>组合语义学</a:t>
            </a:r>
            <a:r>
              <a:rPr lang="zh-CN" altLang="en-US" sz="1400" spc="10" dirty="0">
                <a:latin typeface="Arial"/>
                <a:cs typeface="Arial"/>
              </a:rPr>
              <a:t>（</a:t>
            </a:r>
            <a:r>
              <a:rPr lang="en-US" altLang="zh-CN" sz="1400" spc="15" dirty="0">
                <a:solidFill>
                  <a:srgbClr val="FF0000"/>
                </a:solidFill>
                <a:latin typeface="Arial"/>
                <a:cs typeface="Arial"/>
              </a:rPr>
              <a:t>Compositional semantics</a:t>
            </a:r>
            <a:r>
              <a:rPr lang="zh-CN" altLang="en-US" sz="1400" spc="10" dirty="0">
                <a:latin typeface="Arial"/>
                <a:cs typeface="Arial"/>
              </a:rPr>
              <a:t>）：研究句子构成部分的意义如何组织成整句的意义，遵循何种规则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5" name="object 25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0" y="326644"/>
            <a:ext cx="4608195" cy="35306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marL="1250315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-5" dirty="0">
                <a:solidFill>
                  <a:srgbClr val="FFFFFF"/>
                </a:solidFill>
                <a:latin typeface="Arial"/>
                <a:cs typeface="Arial"/>
              </a:rPr>
              <a:t>     词汇语义学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7294" y="962949"/>
            <a:ext cx="3729354" cy="17461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dirty="0">
                <a:latin typeface="Arial"/>
                <a:cs typeface="Arial"/>
              </a:rPr>
              <a:t>结合已学知识，我们知道：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lang="zh-CN" altLang="en-US" sz="1400" spc="15" dirty="0">
                <a:latin typeface="Arial"/>
                <a:cs typeface="Arial"/>
              </a:rPr>
              <a:t>诸如“弗雷格”和“索绪尔”之类的专名（</a:t>
            </a:r>
            <a:r>
              <a:rPr lang="en-US" altLang="zh-CN" sz="1400" spc="15" dirty="0">
                <a:latin typeface="Arial"/>
                <a:cs typeface="Arial"/>
              </a:rPr>
              <a:t>proper name</a:t>
            </a:r>
            <a:r>
              <a:rPr lang="zh-CN" altLang="en-US" sz="1400" spc="15" dirty="0">
                <a:latin typeface="Arial"/>
                <a:cs typeface="Arial"/>
              </a:rPr>
              <a:t>）以及诸如“晨星”的有定摹状词（</a:t>
            </a:r>
            <a:r>
              <a:rPr lang="en-US" altLang="zh-CN" sz="1400" spc="15" dirty="0">
                <a:latin typeface="Arial"/>
                <a:cs typeface="Arial"/>
              </a:rPr>
              <a:t>definite description</a:t>
            </a:r>
            <a:r>
              <a:rPr lang="zh-CN" altLang="en-US" sz="1400" spc="15" dirty="0">
                <a:latin typeface="Arial"/>
                <a:cs typeface="Arial"/>
              </a:rPr>
              <a:t>）都指称</a:t>
            </a:r>
            <a:endParaRPr lang="en-US" altLang="zh-CN" sz="1400" spc="15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endParaRPr lang="en-US" altLang="zh-CN" sz="1400" spc="15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endParaRPr lang="en-US" altLang="zh-CN" sz="1400" spc="15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lang="en-US" altLang="zh-CN" sz="1400" spc="15" dirty="0">
                <a:latin typeface="Arial"/>
                <a:cs typeface="Arial"/>
              </a:rPr>
              <a:t>                              </a:t>
            </a:r>
            <a:r>
              <a:rPr lang="zh-CN" altLang="en-US" sz="1400" spc="15" dirty="0">
                <a:latin typeface="Arial"/>
                <a:cs typeface="Arial"/>
              </a:rPr>
              <a:t>个体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5" name="object 25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0" y="326644"/>
            <a:ext cx="4608195" cy="35306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marL="1093470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solidFill>
                  <a:srgbClr val="FFFFFF"/>
                </a:solidFill>
                <a:latin typeface="Arial"/>
                <a:cs typeface="Arial"/>
              </a:rPr>
              <a:t>  名称的语义学分析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4594" y="745119"/>
            <a:ext cx="3778250" cy="43518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 marR="17780" algn="just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“弗雷格”的意义是弗雷格这个个体，</a:t>
            </a:r>
            <a:r>
              <a:rPr lang="en-US" altLang="zh-CN" sz="1400" spc="15" dirty="0">
                <a:latin typeface="Arial"/>
                <a:cs typeface="Arial"/>
              </a:rPr>
              <a:t>〚 〛</a:t>
            </a:r>
            <a:r>
              <a:rPr lang="zh-CN" altLang="en-US" sz="1400" spc="15" dirty="0">
                <a:latin typeface="Arial"/>
                <a:cs typeface="Arial"/>
              </a:rPr>
              <a:t>括号指的是“</a:t>
            </a:r>
            <a:r>
              <a:rPr lang="en-US" altLang="zh-CN" sz="1400" spc="15" dirty="0">
                <a:latin typeface="Arial"/>
                <a:cs typeface="Arial"/>
              </a:rPr>
              <a:t>……</a:t>
            </a:r>
            <a:r>
              <a:rPr lang="zh-CN" altLang="en-US" sz="1400" spc="15" dirty="0">
                <a:latin typeface="Arial"/>
                <a:cs typeface="Arial"/>
              </a:rPr>
              <a:t>的意义”或“</a:t>
            </a:r>
            <a:r>
              <a:rPr lang="en-US" altLang="zh-CN" sz="1400" spc="15" dirty="0">
                <a:latin typeface="Arial"/>
                <a:cs typeface="Arial"/>
              </a:rPr>
              <a:t>……</a:t>
            </a:r>
            <a:r>
              <a:rPr lang="zh-CN" altLang="en-US" sz="1400" spc="15" dirty="0">
                <a:latin typeface="Arial"/>
                <a:cs typeface="Arial"/>
              </a:rPr>
              <a:t>的指称”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42" name="object 4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522" y="1456561"/>
            <a:ext cx="1014880" cy="1371639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347294" y="2040747"/>
            <a:ext cx="3881120" cy="13347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34745">
              <a:lnSpc>
                <a:spcPts val="840"/>
              </a:lnSpc>
              <a:spcBef>
                <a:spcPts val="135"/>
              </a:spcBef>
            </a:pPr>
            <a:r>
              <a:rPr lang="en-US" altLang="zh-CN" sz="1400" spc="15" dirty="0">
                <a:latin typeface="Arial"/>
                <a:cs typeface="Arial"/>
              </a:rPr>
              <a:t>〚</a:t>
            </a:r>
            <a:r>
              <a:rPr lang="en-US" altLang="zh-CN" sz="1400" i="1" spc="5" dirty="0">
                <a:latin typeface="Arial"/>
                <a:cs typeface="Arial"/>
              </a:rPr>
              <a:t>Frege</a:t>
            </a:r>
            <a:r>
              <a:rPr lang="en-US" altLang="zh-CN" sz="1400" spc="15" dirty="0">
                <a:latin typeface="Arial"/>
                <a:cs typeface="Arial"/>
              </a:rPr>
              <a:t>〛 </a:t>
            </a:r>
            <a:r>
              <a:rPr sz="1400" spc="20" dirty="0">
                <a:latin typeface="Arial"/>
                <a:cs typeface="Arial"/>
              </a:rPr>
              <a:t>=</a:t>
            </a:r>
            <a:endParaRPr sz="1400" dirty="0">
              <a:latin typeface="Arial"/>
              <a:cs typeface="Arial"/>
            </a:endParaRPr>
          </a:p>
          <a:p>
            <a:pPr marL="1061085">
              <a:lnSpc>
                <a:spcPts val="840"/>
              </a:lnSpc>
              <a:tabLst>
                <a:tab pos="1605915" algn="l"/>
              </a:tabLst>
            </a:pPr>
            <a:r>
              <a:rPr sz="1400" spc="-120" dirty="0">
                <a:latin typeface="Calibri"/>
                <a:cs typeface="Calibri"/>
              </a:rPr>
              <a:t>	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00" dirty="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</a:pPr>
            <a:r>
              <a:rPr lang="zh-CN" altLang="en-US" sz="1400" spc="10" dirty="0">
                <a:latin typeface="Arial"/>
                <a:cs typeface="Arial"/>
              </a:rPr>
              <a:t>那其他词类如何处理呢？动词、形容词、名词</a:t>
            </a:r>
            <a:r>
              <a:rPr lang="en-US" altLang="zh-CN" sz="1400" spc="10" dirty="0">
                <a:latin typeface="Arial"/>
                <a:cs typeface="Arial"/>
              </a:rPr>
              <a:t>……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5" name="object 25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0" y="326644"/>
            <a:ext cx="4608195" cy="342401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marL="444500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solidFill>
                  <a:srgbClr val="FFFFFF"/>
                </a:solidFill>
                <a:latin typeface="Arial"/>
                <a:cs typeface="Arial"/>
              </a:rPr>
              <a:t>          集合论</a:t>
            </a:r>
            <a:r>
              <a:rPr sz="2050" spc="1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lang="zh-CN" altLang="en-US" sz="2050" spc="10" dirty="0">
                <a:solidFill>
                  <a:srgbClr val="FFFFFF"/>
                </a:solidFill>
                <a:latin typeface="Arial"/>
                <a:cs typeface="Arial"/>
              </a:rPr>
              <a:t>词汇语义学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7294" y="1129230"/>
            <a:ext cx="3792220" cy="188481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5" dirty="0">
                <a:latin typeface="Arial"/>
                <a:cs typeface="Arial"/>
              </a:rPr>
              <a:t>通过形容词、不及物动词或名词，我们可以筛选出</a:t>
            </a:r>
            <a:r>
              <a:rPr lang="zh-CN" altLang="en-US" sz="1400" spc="5" dirty="0">
                <a:solidFill>
                  <a:srgbClr val="FF0000"/>
                </a:solidFill>
                <a:latin typeface="Arial"/>
                <a:cs typeface="Arial"/>
              </a:rPr>
              <a:t>同属一个集合的个体</a:t>
            </a:r>
            <a:r>
              <a:rPr lang="zh-CN" altLang="en-US" sz="1400" spc="5" dirty="0">
                <a:latin typeface="Arial"/>
                <a:cs typeface="Arial"/>
              </a:rPr>
              <a:t>，这些个体拥有由这些形容词、动词或名词指称的属性</a:t>
            </a:r>
            <a:endParaRPr lang="en-US" altLang="zh-CN" sz="1400" spc="5" dirty="0">
              <a:latin typeface="Arial"/>
              <a:cs typeface="Arial"/>
            </a:endParaRPr>
          </a:p>
          <a:p>
            <a:pPr marL="12700" marR="5080" algn="just">
              <a:lnSpc>
                <a:spcPct val="100800"/>
              </a:lnSpc>
              <a:spcBef>
                <a:spcPts val="120"/>
              </a:spcBef>
            </a:pPr>
            <a:endParaRPr sz="1400" dirty="0"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r>
              <a:rPr lang="en-US" sz="1400" spc="10" dirty="0">
                <a:latin typeface="Arial"/>
                <a:cs typeface="Arial"/>
              </a:rPr>
              <a:t>〚</a:t>
            </a:r>
            <a:r>
              <a:rPr lang="en-US" altLang="zh-CN" sz="1400" i="1" spc="10" dirty="0">
                <a:latin typeface="Arial"/>
                <a:cs typeface="Arial"/>
              </a:rPr>
              <a:t>tall</a:t>
            </a:r>
            <a:r>
              <a:rPr lang="en-US" sz="1400" spc="10" dirty="0">
                <a:latin typeface="Arial"/>
                <a:cs typeface="Arial"/>
              </a:rPr>
              <a:t>〛=</a:t>
            </a:r>
            <a:r>
              <a:rPr sz="1400" spc="10" dirty="0">
                <a:latin typeface="Arial"/>
                <a:cs typeface="Arial"/>
              </a:rPr>
              <a:t>{x: </a:t>
            </a:r>
            <a:r>
              <a:rPr sz="1400" spc="15" dirty="0">
                <a:latin typeface="Arial"/>
                <a:cs typeface="Arial"/>
              </a:rPr>
              <a:t>x </a:t>
            </a:r>
            <a:r>
              <a:rPr sz="1400" spc="10" dirty="0">
                <a:latin typeface="Arial"/>
                <a:cs typeface="Arial"/>
              </a:rPr>
              <a:t>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tall}</a:t>
            </a:r>
            <a:r>
              <a:rPr lang="en-US" altLang="zh-CN" sz="1400" spc="10" dirty="0">
                <a:latin typeface="Arial"/>
                <a:cs typeface="Arial"/>
              </a:rPr>
              <a:t> </a:t>
            </a:r>
          </a:p>
          <a:p>
            <a:pPr>
              <a:spcBef>
                <a:spcPts val="45"/>
              </a:spcBef>
            </a:pPr>
            <a:r>
              <a:rPr lang="en-US" altLang="zh-CN" sz="1400" spc="10" dirty="0">
                <a:latin typeface="Arial"/>
                <a:cs typeface="Arial"/>
              </a:rPr>
              <a:t>〚</a:t>
            </a:r>
            <a:r>
              <a:rPr lang="en-US" altLang="zh-CN" sz="1400" i="1" spc="10" dirty="0">
                <a:latin typeface="Arial"/>
                <a:cs typeface="Arial"/>
              </a:rPr>
              <a:t>philosopher</a:t>
            </a:r>
            <a:r>
              <a:rPr lang="en-US" altLang="zh-CN" sz="1400" spc="10" dirty="0">
                <a:latin typeface="Arial"/>
                <a:cs typeface="Arial"/>
              </a:rPr>
              <a:t>〛={x: </a:t>
            </a:r>
            <a:r>
              <a:rPr lang="en-US" altLang="zh-CN" sz="1400" spc="15" dirty="0">
                <a:latin typeface="Arial"/>
                <a:cs typeface="Arial"/>
              </a:rPr>
              <a:t>x </a:t>
            </a:r>
            <a:r>
              <a:rPr lang="en-US" altLang="zh-CN" sz="1400" spc="10" dirty="0">
                <a:latin typeface="Arial"/>
                <a:cs typeface="Arial"/>
              </a:rPr>
              <a:t>is </a:t>
            </a:r>
            <a:r>
              <a:rPr lang="en-US" altLang="zh-CN" sz="1400" spc="15" dirty="0">
                <a:latin typeface="Arial"/>
                <a:cs typeface="Arial"/>
              </a:rPr>
              <a:t>a</a:t>
            </a:r>
            <a:r>
              <a:rPr lang="en-US" altLang="zh-CN" sz="1400" spc="20" dirty="0">
                <a:latin typeface="Arial"/>
                <a:cs typeface="Arial"/>
              </a:rPr>
              <a:t> </a:t>
            </a:r>
            <a:r>
              <a:rPr lang="en-US" altLang="zh-CN" sz="1400" spc="15" dirty="0">
                <a:latin typeface="Arial"/>
                <a:cs typeface="Arial"/>
              </a:rPr>
              <a:t>philosopher}</a:t>
            </a:r>
            <a:r>
              <a:rPr lang="en-US" altLang="zh-CN" sz="1400" i="1" spc="20" dirty="0">
                <a:latin typeface="Arial"/>
                <a:cs typeface="Arial"/>
              </a:rPr>
              <a:t> </a:t>
            </a:r>
          </a:p>
          <a:p>
            <a:pPr>
              <a:spcBef>
                <a:spcPts val="45"/>
              </a:spcBef>
            </a:pPr>
            <a:r>
              <a:rPr lang="en-US" altLang="zh-CN" sz="1400" spc="15" dirty="0">
                <a:latin typeface="Arial"/>
                <a:cs typeface="Arial"/>
              </a:rPr>
              <a:t>〚</a:t>
            </a:r>
            <a:r>
              <a:rPr lang="en-US" altLang="zh-CN" sz="1400" i="1" spc="20" dirty="0">
                <a:latin typeface="Arial"/>
                <a:cs typeface="Arial"/>
              </a:rPr>
              <a:t>run</a:t>
            </a:r>
            <a:r>
              <a:rPr lang="en-US" altLang="zh-CN" sz="1400" spc="15" dirty="0">
                <a:latin typeface="Arial"/>
                <a:cs typeface="Arial"/>
              </a:rPr>
              <a:t>〛</a:t>
            </a:r>
            <a:r>
              <a:rPr lang="en-US" altLang="zh-CN" sz="1400" spc="10" dirty="0">
                <a:latin typeface="Arial"/>
                <a:cs typeface="Arial"/>
              </a:rPr>
              <a:t>={x: </a:t>
            </a:r>
            <a:r>
              <a:rPr lang="en-US" altLang="zh-CN" sz="1400" spc="15" dirty="0">
                <a:latin typeface="Arial"/>
                <a:cs typeface="Arial"/>
              </a:rPr>
              <a:t>x</a:t>
            </a:r>
            <a:r>
              <a:rPr lang="en-US" altLang="zh-CN" sz="1400" spc="-170" dirty="0">
                <a:latin typeface="Arial"/>
                <a:cs typeface="Arial"/>
              </a:rPr>
              <a:t> </a:t>
            </a:r>
            <a:r>
              <a:rPr lang="en-US" altLang="zh-CN" sz="1400" spc="15" dirty="0">
                <a:latin typeface="Arial"/>
                <a:cs typeface="Arial"/>
              </a:rPr>
              <a:t>runs}</a:t>
            </a:r>
            <a:endParaRPr lang="en-US" altLang="zh-CN"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 dirty="0">
              <a:latin typeface="Arial"/>
              <a:cs typeface="Arial"/>
            </a:endParaRPr>
          </a:p>
          <a:p>
            <a:pPr marL="334010">
              <a:lnSpc>
                <a:spcPts val="840"/>
              </a:lnSpc>
            </a:pP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5" name="object 25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0" y="326644"/>
            <a:ext cx="4608195" cy="342401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-5" dirty="0">
                <a:solidFill>
                  <a:srgbClr val="FFFFFF"/>
                </a:solidFill>
                <a:latin typeface="Arial"/>
                <a:cs typeface="Arial"/>
              </a:rPr>
              <a:t>集合论概要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3897" y="814101"/>
            <a:ext cx="3908425" cy="8956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20" dirty="0">
                <a:latin typeface="Arial"/>
                <a:cs typeface="Arial"/>
              </a:rPr>
              <a:t>集合由元素（或部分）构成，</a:t>
            </a:r>
            <a:r>
              <a:rPr lang="zh-CN" altLang="en-US" sz="1400" dirty="0">
                <a:latin typeface="Arial"/>
                <a:cs typeface="Arial"/>
              </a:rPr>
              <a:t>例如集合</a:t>
            </a:r>
            <a:r>
              <a:rPr sz="1400" spc="-30" dirty="0">
                <a:latin typeface="MS Gothic"/>
                <a:cs typeface="MS Gothic"/>
              </a:rPr>
              <a:t>{</a:t>
            </a:r>
            <a:r>
              <a:rPr sz="1400" spc="-30" dirty="0">
                <a:latin typeface="Arial"/>
                <a:cs typeface="Arial"/>
              </a:rPr>
              <a:t>1</a:t>
            </a:r>
            <a:r>
              <a:rPr sz="1400" i="1" spc="-30" dirty="0">
                <a:latin typeface="Verdana"/>
                <a:cs typeface="Verdana"/>
              </a:rPr>
              <a:t>,</a:t>
            </a:r>
            <a:r>
              <a:rPr sz="1400" i="1" spc="-254" dirty="0">
                <a:latin typeface="Verdana"/>
                <a:cs typeface="Verdana"/>
              </a:rPr>
              <a:t> </a:t>
            </a:r>
            <a:r>
              <a:rPr sz="1400" spc="-55" dirty="0">
                <a:latin typeface="Arial"/>
                <a:cs typeface="Arial"/>
              </a:rPr>
              <a:t>2</a:t>
            </a:r>
            <a:r>
              <a:rPr sz="1400" i="1" spc="-55" dirty="0">
                <a:latin typeface="Verdana"/>
                <a:cs typeface="Verdana"/>
              </a:rPr>
              <a:t>,</a:t>
            </a:r>
            <a:r>
              <a:rPr sz="1400" i="1" spc="-254" dirty="0">
                <a:latin typeface="Verdana"/>
                <a:cs typeface="Verdana"/>
              </a:rPr>
              <a:t> </a:t>
            </a:r>
            <a:r>
              <a:rPr sz="1400" spc="15" dirty="0">
                <a:latin typeface="Arial"/>
                <a:cs typeface="Arial"/>
              </a:rPr>
              <a:t>3</a:t>
            </a:r>
            <a:r>
              <a:rPr sz="1400" spc="15" dirty="0">
                <a:latin typeface="MS Gothic"/>
                <a:cs typeface="MS Gothic"/>
              </a:rPr>
              <a:t>}</a:t>
            </a:r>
            <a:r>
              <a:rPr lang="zh-CN" altLang="en-US" sz="1400" spc="15" dirty="0">
                <a:latin typeface="MS Gothic"/>
                <a:cs typeface="MS Gothic"/>
              </a:rPr>
              <a:t>由三个部分构成：</a:t>
            </a:r>
            <a:r>
              <a:rPr lang="en-US" altLang="zh-CN" sz="1400" spc="15" dirty="0">
                <a:latin typeface="MS Gothic"/>
                <a:cs typeface="MS Gothic"/>
              </a:rPr>
              <a:t>1</a:t>
            </a:r>
            <a:r>
              <a:rPr lang="zh-CN" altLang="en-US" sz="1400" spc="15" dirty="0">
                <a:latin typeface="MS Gothic"/>
                <a:cs typeface="MS Gothic"/>
              </a:rPr>
              <a:t>、</a:t>
            </a:r>
            <a:r>
              <a:rPr lang="en-US" altLang="zh-CN" sz="1400" spc="15" dirty="0">
                <a:latin typeface="MS Gothic"/>
                <a:cs typeface="MS Gothic"/>
              </a:rPr>
              <a:t>2</a:t>
            </a:r>
            <a:r>
              <a:rPr lang="zh-CN" altLang="en-US" sz="1400" spc="15" dirty="0">
                <a:latin typeface="MS Gothic"/>
                <a:cs typeface="MS Gothic"/>
              </a:rPr>
              <a:t>、</a:t>
            </a:r>
            <a:r>
              <a:rPr lang="en-US" altLang="zh-CN" sz="1400" spc="15" dirty="0">
                <a:latin typeface="MS Gothic"/>
                <a:cs typeface="MS Gothic"/>
              </a:rPr>
              <a:t>3</a:t>
            </a:r>
            <a:r>
              <a:rPr sz="1400" spc="-310" dirty="0">
                <a:latin typeface="MS Gothic"/>
                <a:cs typeface="MS Gothic"/>
              </a:rPr>
              <a:t> </a:t>
            </a:r>
            <a:endParaRPr lang="en-US" sz="1400" spc="2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zh-CN" altLang="en-US" sz="1400" spc="20" dirty="0">
                <a:latin typeface="Arial"/>
                <a:cs typeface="Arial"/>
              </a:rPr>
              <a:t>某个对象</a:t>
            </a:r>
            <a:r>
              <a:rPr lang="en-US" altLang="zh-CN" sz="1400" spc="20" dirty="0">
                <a:latin typeface="Arial"/>
                <a:cs typeface="Arial"/>
              </a:rPr>
              <a:t>a</a:t>
            </a:r>
            <a:r>
              <a:rPr lang="zh-CN" altLang="en-US" sz="1400" spc="20" dirty="0">
                <a:latin typeface="Arial"/>
                <a:cs typeface="Arial"/>
              </a:rPr>
              <a:t>属于集合</a:t>
            </a:r>
            <a:r>
              <a:rPr lang="en-US" altLang="zh-CN" sz="1400" spc="20" dirty="0">
                <a:latin typeface="Arial"/>
                <a:cs typeface="Arial"/>
              </a:rPr>
              <a:t>B</a:t>
            </a:r>
            <a:r>
              <a:rPr lang="zh-CN" altLang="en-US" sz="1400" spc="20" dirty="0">
                <a:latin typeface="Arial"/>
                <a:cs typeface="Arial"/>
              </a:rPr>
              <a:t>：</a:t>
            </a:r>
            <a:r>
              <a:rPr lang="en-US" altLang="zh-CN" sz="1400" spc="15" dirty="0">
                <a:latin typeface="Arial"/>
                <a:cs typeface="Arial"/>
              </a:rPr>
              <a:t>a </a:t>
            </a:r>
            <a:r>
              <a:rPr lang="en-US" altLang="zh-CN" sz="1400" spc="-445" dirty="0">
                <a:latin typeface="MS Gothic"/>
                <a:cs typeface="MS Gothic"/>
              </a:rPr>
              <a:t>∈</a:t>
            </a:r>
            <a:r>
              <a:rPr lang="en-US" altLang="zh-CN" sz="1400" spc="-400" dirty="0">
                <a:latin typeface="MS Gothic"/>
                <a:cs typeface="MS Gothic"/>
              </a:rPr>
              <a:t> </a:t>
            </a:r>
            <a:r>
              <a:rPr lang="en-US" altLang="zh-CN" sz="1400" spc="20" dirty="0">
                <a:latin typeface="Arial"/>
                <a:cs typeface="Arial"/>
              </a:rPr>
              <a:t>B</a:t>
            </a:r>
            <a:endParaRPr sz="1400" dirty="0">
              <a:latin typeface="Arial"/>
              <a:cs typeface="Arial"/>
            </a:endParaRPr>
          </a:p>
          <a:p>
            <a:pPr marL="12700" marR="514984">
              <a:lnSpc>
                <a:spcPct val="100800"/>
              </a:lnSpc>
              <a:spcBef>
                <a:spcPts val="60"/>
              </a:spcBef>
            </a:pPr>
            <a:r>
              <a:rPr lang="zh-CN" altLang="en-US" sz="1400" spc="5" dirty="0">
                <a:latin typeface="Arial"/>
                <a:cs typeface="Arial"/>
              </a:rPr>
              <a:t>我们用空集符号</a:t>
            </a:r>
            <a:r>
              <a:rPr lang="zh-CN" altLang="en-US" sz="1400" spc="15" dirty="0">
                <a:latin typeface="MS Gothic"/>
                <a:cs typeface="MS Gothic"/>
              </a:rPr>
              <a:t>∅</a:t>
            </a:r>
            <a:r>
              <a:rPr lang="zh-CN" altLang="en-US" sz="1400" spc="5" dirty="0">
                <a:latin typeface="Arial"/>
                <a:cs typeface="Arial"/>
              </a:rPr>
              <a:t>表示为空的集合</a:t>
            </a:r>
            <a:endParaRPr sz="1400" dirty="0">
              <a:latin typeface="MS Gothic"/>
              <a:cs typeface="MS Goth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30473" y="1879297"/>
            <a:ext cx="4711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20" dirty="0">
                <a:latin typeface="Arial"/>
                <a:cs typeface="Arial"/>
              </a:rPr>
              <a:t>A</a:t>
            </a:r>
            <a:r>
              <a:rPr sz="1400" spc="-445" dirty="0">
                <a:latin typeface="MS Gothic"/>
                <a:cs typeface="MS Gothic"/>
              </a:rPr>
              <a:t>∩</a:t>
            </a:r>
            <a:r>
              <a:rPr sz="1400" spc="-560" dirty="0">
                <a:latin typeface="MS Gothic"/>
                <a:cs typeface="MS Gothic"/>
              </a:rPr>
              <a:t> </a:t>
            </a:r>
            <a:r>
              <a:rPr lang="en-US" sz="1400" spc="-560" dirty="0">
                <a:latin typeface="MS Gothic"/>
                <a:cs typeface="MS Gothic"/>
              </a:rPr>
              <a:t> </a:t>
            </a:r>
            <a:r>
              <a:rPr sz="1400" i="1" spc="20" dirty="0">
                <a:latin typeface="Arial"/>
                <a:cs typeface="Arial"/>
              </a:rPr>
              <a:t>B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030473" y="2111375"/>
            <a:ext cx="4711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20" dirty="0">
                <a:latin typeface="Arial"/>
                <a:cs typeface="Arial"/>
              </a:rPr>
              <a:t>A</a:t>
            </a:r>
            <a:r>
              <a:rPr sz="1400" spc="-445" dirty="0">
                <a:latin typeface="MS Gothic"/>
                <a:cs typeface="MS Gothic"/>
              </a:rPr>
              <a:t>∪</a:t>
            </a:r>
            <a:r>
              <a:rPr sz="1400" spc="-560" dirty="0">
                <a:latin typeface="MS Gothic"/>
                <a:cs typeface="MS Gothic"/>
              </a:rPr>
              <a:t> </a:t>
            </a:r>
            <a:r>
              <a:rPr lang="en-US" sz="1400" spc="-560" dirty="0">
                <a:latin typeface="MS Gothic"/>
                <a:cs typeface="MS Gothic"/>
              </a:rPr>
              <a:t> </a:t>
            </a:r>
            <a:r>
              <a:rPr sz="1400" i="1" spc="20" dirty="0">
                <a:latin typeface="Arial"/>
                <a:cs typeface="Arial"/>
              </a:rPr>
              <a:t>B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28250" y="2346574"/>
            <a:ext cx="51180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20" dirty="0">
                <a:latin typeface="Arial"/>
                <a:cs typeface="Arial"/>
              </a:rPr>
              <a:t>A</a:t>
            </a:r>
            <a:r>
              <a:rPr sz="1400" spc="-290" dirty="0">
                <a:latin typeface="MS Gothic"/>
                <a:cs typeface="MS Gothic"/>
              </a:rPr>
              <a:t>⊂</a:t>
            </a:r>
            <a:r>
              <a:rPr sz="1400" spc="-400" dirty="0">
                <a:latin typeface="MS Gothic"/>
                <a:cs typeface="MS Gothic"/>
              </a:rPr>
              <a:t> </a:t>
            </a:r>
            <a:r>
              <a:rPr sz="1400" i="1" spc="20" dirty="0">
                <a:latin typeface="Arial"/>
                <a:cs typeface="Arial"/>
              </a:rPr>
              <a:t>B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43191" y="1701205"/>
            <a:ext cx="2914650" cy="1523494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88265" marR="627380" indent="-76200">
              <a:lnSpc>
                <a:spcPts val="1590"/>
              </a:lnSpc>
              <a:spcBef>
                <a:spcPts val="260"/>
              </a:spcBef>
            </a:pPr>
            <a:r>
              <a:rPr lang="zh-CN" altLang="en-US" sz="1400" spc="15" dirty="0">
                <a:latin typeface="Arial"/>
                <a:cs typeface="Arial"/>
              </a:rPr>
              <a:t>集合间关系：                                                        </a:t>
            </a:r>
            <a:r>
              <a:rPr lang="en-US" sz="1400" spc="15" dirty="0">
                <a:latin typeface="Arial"/>
                <a:cs typeface="Arial"/>
              </a:rPr>
              <a:t>              </a:t>
            </a:r>
            <a:r>
              <a:rPr sz="1400" spc="10" dirty="0">
                <a:latin typeface="Arial"/>
                <a:cs typeface="Arial"/>
              </a:rPr>
              <a:t>  </a:t>
            </a:r>
            <a:r>
              <a:rPr lang="zh-CN" altLang="en-US" sz="1400" spc="10" dirty="0">
                <a:latin typeface="Arial"/>
                <a:cs typeface="Arial"/>
              </a:rPr>
              <a:t>交：</a:t>
            </a:r>
            <a:r>
              <a:rPr sz="1400" spc="20" dirty="0">
                <a:latin typeface="Arial"/>
                <a:cs typeface="Arial"/>
              </a:rPr>
              <a:t>A </a:t>
            </a:r>
            <a:r>
              <a:rPr sz="1400" spc="10" dirty="0">
                <a:latin typeface="Arial"/>
                <a:cs typeface="Arial"/>
              </a:rPr>
              <a:t>intersects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B:</a:t>
            </a:r>
            <a:endParaRPr sz="1400" dirty="0">
              <a:latin typeface="Arial"/>
              <a:cs typeface="Arial"/>
            </a:endParaRPr>
          </a:p>
          <a:p>
            <a:pPr marL="88265">
              <a:lnSpc>
                <a:spcPts val="1655"/>
              </a:lnSpc>
            </a:pPr>
            <a:r>
              <a:rPr lang="zh-CN" altLang="en-US" sz="1400" spc="20" dirty="0">
                <a:latin typeface="Arial"/>
                <a:cs typeface="Arial"/>
              </a:rPr>
              <a:t>并：</a:t>
            </a:r>
            <a:r>
              <a:rPr sz="1400" spc="20" dirty="0">
                <a:latin typeface="Arial"/>
                <a:cs typeface="Arial"/>
              </a:rPr>
              <a:t>A </a:t>
            </a:r>
            <a:r>
              <a:rPr sz="1400" spc="15" dirty="0">
                <a:latin typeface="Arial"/>
                <a:cs typeface="Arial"/>
              </a:rPr>
              <a:t>unions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B:</a:t>
            </a:r>
            <a:endParaRPr sz="1400" dirty="0">
              <a:latin typeface="Arial"/>
              <a:cs typeface="Arial"/>
            </a:endParaRPr>
          </a:p>
          <a:p>
            <a:pPr marL="88265">
              <a:lnSpc>
                <a:spcPct val="100000"/>
              </a:lnSpc>
              <a:spcBef>
                <a:spcPts val="15"/>
              </a:spcBef>
            </a:pPr>
            <a:r>
              <a:rPr lang="zh-CN" altLang="en-US" sz="1400" spc="20" dirty="0">
                <a:latin typeface="Arial"/>
                <a:cs typeface="Arial"/>
              </a:rPr>
              <a:t>包含于：</a:t>
            </a:r>
            <a:r>
              <a:rPr sz="1400" spc="20" dirty="0">
                <a:latin typeface="Arial"/>
                <a:cs typeface="Arial"/>
              </a:rPr>
              <a:t>A </a:t>
            </a:r>
            <a:r>
              <a:rPr sz="1400" spc="10" dirty="0">
                <a:latin typeface="Arial"/>
                <a:cs typeface="Arial"/>
              </a:rPr>
              <a:t>is </a:t>
            </a:r>
            <a:r>
              <a:rPr sz="1400" spc="15" dirty="0">
                <a:latin typeface="Arial"/>
                <a:cs typeface="Arial"/>
              </a:rPr>
              <a:t>a subset </a:t>
            </a:r>
            <a:r>
              <a:rPr sz="1400" spc="10" dirty="0">
                <a:latin typeface="Arial"/>
                <a:cs typeface="Arial"/>
              </a:rPr>
              <a:t>of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B:</a:t>
            </a:r>
            <a:endParaRPr sz="1400" dirty="0">
              <a:latin typeface="Arial"/>
              <a:cs typeface="Arial"/>
            </a:endParaRPr>
          </a:p>
          <a:p>
            <a:pPr marL="88265">
              <a:lnSpc>
                <a:spcPct val="100000"/>
              </a:lnSpc>
              <a:spcBef>
                <a:spcPts val="15"/>
              </a:spcBef>
              <a:tabLst>
                <a:tab pos="2415540" algn="l"/>
              </a:tabLst>
            </a:pPr>
            <a:r>
              <a:rPr lang="zh-CN" altLang="en-US" sz="1400" spc="20" dirty="0">
                <a:latin typeface="Arial"/>
                <a:cs typeface="Arial"/>
              </a:rPr>
              <a:t>真包含于：</a:t>
            </a:r>
            <a:r>
              <a:rPr sz="1400" spc="20" dirty="0">
                <a:latin typeface="Arial"/>
                <a:cs typeface="Arial"/>
              </a:rPr>
              <a:t>A </a:t>
            </a:r>
            <a:r>
              <a:rPr sz="1400" spc="10" dirty="0">
                <a:latin typeface="Arial"/>
                <a:cs typeface="Arial"/>
              </a:rPr>
              <a:t>is </a:t>
            </a:r>
            <a:r>
              <a:rPr sz="1400" spc="15" dirty="0">
                <a:latin typeface="Arial"/>
                <a:cs typeface="Arial"/>
              </a:rPr>
              <a:t>a proper subset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of </a:t>
            </a:r>
            <a:r>
              <a:rPr sz="1400" spc="15" dirty="0">
                <a:latin typeface="Arial"/>
                <a:cs typeface="Arial"/>
              </a:rPr>
              <a:t>B:	</a:t>
            </a:r>
            <a:r>
              <a:rPr sz="1400" i="1" spc="20" dirty="0">
                <a:latin typeface="Arial"/>
                <a:cs typeface="Arial"/>
              </a:rPr>
              <a:t>A </a:t>
            </a:r>
            <a:r>
              <a:rPr sz="1400" spc="-290" dirty="0">
                <a:latin typeface="MS Gothic"/>
                <a:cs typeface="MS Gothic"/>
              </a:rPr>
              <a:t>⊆</a:t>
            </a:r>
            <a:r>
              <a:rPr sz="1400" spc="-400" dirty="0">
                <a:latin typeface="MS Gothic"/>
                <a:cs typeface="MS Gothic"/>
              </a:rPr>
              <a:t> </a:t>
            </a:r>
            <a:r>
              <a:rPr sz="1400" i="1" spc="20" dirty="0">
                <a:latin typeface="Arial"/>
                <a:cs typeface="Arial"/>
              </a:rPr>
              <a:t>B</a:t>
            </a:r>
            <a:endParaRPr sz="1400" dirty="0">
              <a:latin typeface="Arial"/>
              <a:cs typeface="Arial"/>
            </a:endParaRPr>
          </a:p>
          <a:p>
            <a:pPr marL="88265">
              <a:lnSpc>
                <a:spcPct val="100000"/>
              </a:lnSpc>
              <a:spcBef>
                <a:spcPts val="10"/>
              </a:spcBef>
            </a:pPr>
            <a:r>
              <a:rPr lang="zh-CN" altLang="en-US" sz="1400" spc="20" dirty="0">
                <a:latin typeface="Arial"/>
                <a:cs typeface="Arial"/>
              </a:rPr>
              <a:t>包含：</a:t>
            </a:r>
            <a:r>
              <a:rPr sz="1400" spc="20" dirty="0">
                <a:latin typeface="Arial"/>
                <a:cs typeface="Arial"/>
              </a:rPr>
              <a:t>A </a:t>
            </a:r>
            <a:r>
              <a:rPr sz="1400" spc="10" dirty="0">
                <a:latin typeface="Arial"/>
                <a:cs typeface="Arial"/>
              </a:rPr>
              <a:t>is </a:t>
            </a:r>
            <a:r>
              <a:rPr sz="1400" spc="15" dirty="0">
                <a:latin typeface="Arial"/>
                <a:cs typeface="Arial"/>
              </a:rPr>
              <a:t>a superset </a:t>
            </a:r>
            <a:r>
              <a:rPr sz="1400" spc="10" dirty="0">
                <a:latin typeface="Arial"/>
                <a:cs typeface="Arial"/>
              </a:rPr>
              <a:t>of </a:t>
            </a:r>
            <a:r>
              <a:rPr sz="1400" spc="15" dirty="0">
                <a:latin typeface="Arial"/>
                <a:cs typeface="Arial"/>
              </a:rPr>
              <a:t>B: </a:t>
            </a:r>
            <a:r>
              <a:rPr sz="1400" i="1" spc="20" dirty="0">
                <a:latin typeface="Arial"/>
                <a:cs typeface="Arial"/>
              </a:rPr>
              <a:t>A </a:t>
            </a:r>
            <a:r>
              <a:rPr sz="1400" spc="-290" dirty="0">
                <a:latin typeface="MS Gothic"/>
                <a:cs typeface="MS Gothic"/>
              </a:rPr>
              <a:t>⊃</a:t>
            </a:r>
            <a:r>
              <a:rPr sz="1400" spc="-395" dirty="0">
                <a:latin typeface="MS Gothic"/>
                <a:cs typeface="MS Gothic"/>
              </a:rPr>
              <a:t> </a:t>
            </a:r>
            <a:r>
              <a:rPr sz="1400" i="1" spc="20" dirty="0">
                <a:latin typeface="Arial"/>
                <a:cs typeface="Arial"/>
              </a:rPr>
              <a:t>B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5" name="object 25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0" y="326644"/>
            <a:ext cx="4608195" cy="32573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1092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lang="zh-CN" altLang="en-US" sz="1400" spc="15" dirty="0">
                <a:solidFill>
                  <a:srgbClr val="FFFFFF"/>
                </a:solidFill>
                <a:latin typeface="Arial"/>
                <a:cs typeface="Arial"/>
              </a:rPr>
              <a:t>组合语义学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7294" y="949386"/>
            <a:ext cx="3899535" cy="153651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485775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组合语义学和句法学紧密相关</a:t>
            </a:r>
            <a:endParaRPr lang="en-US" altLang="zh-CN" sz="1400" spc="15" dirty="0">
              <a:latin typeface="Arial"/>
              <a:cs typeface="Arial"/>
            </a:endParaRPr>
          </a:p>
          <a:p>
            <a:pPr marL="12700" marR="485775">
              <a:lnSpc>
                <a:spcPct val="100800"/>
              </a:lnSpc>
              <a:spcBef>
                <a:spcPts val="120"/>
              </a:spcBef>
            </a:pPr>
            <a:endParaRPr lang="en-US" sz="1400" spc="15" dirty="0">
              <a:latin typeface="Arial"/>
              <a:cs typeface="Arial"/>
            </a:endParaRPr>
          </a:p>
          <a:p>
            <a:pPr marL="12700" marR="485775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这是因为句法是语法的一部分，参与连词成句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1605"/>
              </a:spcBef>
            </a:pPr>
            <a:r>
              <a:rPr lang="zh-CN" altLang="en-US" sz="1400" spc="15" dirty="0">
                <a:latin typeface="Arial"/>
                <a:cs typeface="Arial"/>
              </a:rPr>
              <a:t>在某种意义上，</a:t>
            </a:r>
            <a:r>
              <a:rPr lang="zh-CN" altLang="en-US" sz="1400" spc="15" dirty="0">
                <a:solidFill>
                  <a:srgbClr val="FF0000"/>
                </a:solidFill>
                <a:latin typeface="Arial"/>
                <a:cs typeface="Arial"/>
              </a:rPr>
              <a:t>语法</a:t>
            </a:r>
            <a:r>
              <a:rPr lang="zh-CN" altLang="en-US" sz="1400" spc="15" dirty="0">
                <a:latin typeface="Arial"/>
                <a:cs typeface="Arial"/>
              </a:rPr>
              <a:t>的核心就在于形式（词序、句法）和意义之间的关系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5" name="object 25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0" y="326644"/>
            <a:ext cx="4608195" cy="35306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solidFill>
                  <a:srgbClr val="FFFFFF"/>
                </a:solidFill>
                <a:latin typeface="Arial"/>
                <a:cs typeface="Arial"/>
              </a:rPr>
              <a:t>意义的组合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7294" y="1629890"/>
            <a:ext cx="3661410" cy="2175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意义的组合依赖于句子的句法结构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5" name="object 25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0" y="326644"/>
            <a:ext cx="4608195" cy="342401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solidFill>
                  <a:srgbClr val="FFFFFF"/>
                </a:solidFill>
                <a:latin typeface="Arial"/>
                <a:cs typeface="Arial"/>
              </a:rPr>
              <a:t>语义学</a:t>
            </a:r>
            <a:r>
              <a:rPr lang="en-US" altLang="zh-CN" sz="2050" spc="5" dirty="0">
                <a:solidFill>
                  <a:srgbClr val="FFFFFF"/>
                </a:solidFill>
                <a:latin typeface="Arial"/>
                <a:cs typeface="Arial"/>
              </a:rPr>
              <a:t>vs</a:t>
            </a:r>
            <a:r>
              <a:rPr lang="zh-CN" altLang="en-US" sz="2050" spc="5" dirty="0">
                <a:solidFill>
                  <a:srgbClr val="FFFFFF"/>
                </a:solidFill>
                <a:latin typeface="Arial"/>
                <a:cs typeface="Arial"/>
              </a:rPr>
              <a:t>语用学（</a:t>
            </a:r>
            <a:r>
              <a:rPr sz="2050" spc="5" dirty="0">
                <a:solidFill>
                  <a:srgbClr val="FFFFFF"/>
                </a:solidFill>
                <a:latin typeface="Arial"/>
                <a:cs typeface="Arial"/>
              </a:rPr>
              <a:t>Pragmatic</a:t>
            </a:r>
            <a:r>
              <a:rPr lang="en-US" altLang="zh-CN" sz="205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zh-CN" altLang="en-US" sz="2050" spc="5" dirty="0">
                <a:solidFill>
                  <a:srgbClr val="FFFFFF"/>
                </a:solidFill>
                <a:latin typeface="Arial"/>
                <a:cs typeface="Arial"/>
              </a:rPr>
              <a:t>）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7294" y="958339"/>
            <a:ext cx="3724910" cy="159979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15" dirty="0">
                <a:latin typeface="Arial"/>
                <a:cs typeface="Arial"/>
              </a:rPr>
              <a:t>“你能把盐递给我吗？”</a:t>
            </a:r>
            <a:endParaRPr lang="en-US" altLang="zh-CN" sz="1400" spc="1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en-US" sz="1400" spc="1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15" dirty="0">
                <a:solidFill>
                  <a:srgbClr val="FF0000"/>
                </a:solidFill>
                <a:latin typeface="Arial"/>
                <a:cs typeface="Arial"/>
              </a:rPr>
              <a:t>字面意义</a:t>
            </a:r>
            <a:r>
              <a:rPr lang="zh-CN" altLang="en-US" sz="1400" spc="15" dirty="0">
                <a:latin typeface="Arial"/>
                <a:cs typeface="Arial"/>
              </a:rPr>
              <a:t>：询问听话人有没有能力把盐递过来</a:t>
            </a:r>
            <a:endParaRPr lang="en-US" altLang="zh-CN" sz="1400" spc="1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en-US" sz="1400" spc="1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50" dirty="0">
                <a:solidFill>
                  <a:srgbClr val="FF0000"/>
                </a:solidFill>
                <a:latin typeface="Arial"/>
                <a:cs typeface="Arial"/>
              </a:rPr>
              <a:t>说话人意义</a:t>
            </a:r>
            <a:r>
              <a:rPr lang="zh-CN" altLang="en-US" sz="1450" dirty="0">
                <a:latin typeface="Arial"/>
                <a:cs typeface="Arial"/>
              </a:rPr>
              <a:t>：请求听话人把盐递过来</a:t>
            </a:r>
            <a:endParaRPr sz="14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14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lang="zh-CN" altLang="en-US" sz="1450" dirty="0">
                <a:solidFill>
                  <a:srgbClr val="FF0000"/>
                </a:solidFill>
                <a:latin typeface="Arial"/>
                <a:cs typeface="Arial"/>
              </a:rPr>
              <a:t>语义学</a:t>
            </a:r>
            <a:r>
              <a:rPr lang="zh-CN" altLang="en-US" sz="1450" dirty="0">
                <a:latin typeface="Arial"/>
                <a:cs typeface="Arial"/>
              </a:rPr>
              <a:t>研究句子的字面意义</a:t>
            </a:r>
            <a:endParaRPr sz="145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5" name="object 25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0" y="326644"/>
            <a:ext cx="4608195" cy="35306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marL="1209675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solidFill>
                  <a:srgbClr val="FFFFFF"/>
                </a:solidFill>
                <a:latin typeface="Arial"/>
                <a:cs typeface="Arial"/>
              </a:rPr>
              <a:t>        简单谓述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5449" y="766569"/>
            <a:ext cx="3757295" cy="8919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lang="zh-CN" altLang="en-US" sz="1400" dirty="0">
                <a:latin typeface="Arial"/>
                <a:cs typeface="Arial"/>
              </a:rPr>
              <a:t>对于拥有</a:t>
            </a:r>
            <a:r>
              <a:rPr lang="en-US" altLang="zh-CN" sz="1400" dirty="0">
                <a:latin typeface="Arial"/>
                <a:cs typeface="Arial"/>
              </a:rPr>
              <a:t>NP</a:t>
            </a:r>
            <a:r>
              <a:rPr lang="zh-CN" altLang="en-US" sz="1400" dirty="0">
                <a:latin typeface="Arial"/>
                <a:cs typeface="Arial"/>
              </a:rPr>
              <a:t>子节点（</a:t>
            </a:r>
            <a:r>
              <a:rPr lang="en-US" altLang="zh-CN" sz="1400" dirty="0">
                <a:latin typeface="Arial"/>
                <a:cs typeface="Arial"/>
              </a:rPr>
              <a:t>daughter node</a:t>
            </a:r>
            <a:r>
              <a:rPr lang="zh-CN" altLang="en-US" sz="1400" dirty="0">
                <a:latin typeface="Arial"/>
                <a:cs typeface="Arial"/>
              </a:rPr>
              <a:t>）和由左到右的</a:t>
            </a:r>
            <a:r>
              <a:rPr lang="en-US" altLang="zh-CN" sz="1400" dirty="0">
                <a:latin typeface="Arial"/>
                <a:cs typeface="Arial"/>
              </a:rPr>
              <a:t>VP</a:t>
            </a:r>
            <a:r>
              <a:rPr lang="zh-CN" altLang="en-US" sz="1400" dirty="0">
                <a:latin typeface="Arial"/>
                <a:cs typeface="Arial"/>
              </a:rPr>
              <a:t>的句子，</a:t>
            </a:r>
            <a:r>
              <a:rPr lang="en-US" altLang="zh-CN" sz="1400" spc="15" dirty="0">
                <a:latin typeface="Arial"/>
                <a:cs typeface="Arial"/>
              </a:rPr>
              <a:t> 〚</a:t>
            </a:r>
            <a:r>
              <a:rPr lang="en-US" altLang="zh-CN" sz="1400" i="1" dirty="0">
                <a:latin typeface="Arial"/>
                <a:cs typeface="Arial"/>
              </a:rPr>
              <a:t>S</a:t>
            </a:r>
            <a:r>
              <a:rPr lang="en-US" altLang="zh-CN" sz="1400" spc="15" dirty="0">
                <a:latin typeface="Arial"/>
                <a:cs typeface="Arial"/>
              </a:rPr>
              <a:t>〛= </a:t>
            </a:r>
            <a:r>
              <a:rPr lang="zh-CN" altLang="en-US" sz="1400" spc="15" dirty="0">
                <a:latin typeface="Arial"/>
                <a:cs typeface="Arial"/>
              </a:rPr>
              <a:t>真 当且仅当</a:t>
            </a:r>
            <a:r>
              <a:rPr lang="en-US" altLang="zh-CN" sz="1400" spc="15" dirty="0">
                <a:latin typeface="Arial"/>
                <a:cs typeface="Arial"/>
              </a:rPr>
              <a:t>〚</a:t>
            </a:r>
            <a:r>
              <a:rPr lang="en-US" altLang="zh-CN" sz="1400" i="1" spc="15" dirty="0">
                <a:latin typeface="Arial"/>
                <a:cs typeface="Arial"/>
              </a:rPr>
              <a:t>NP</a:t>
            </a:r>
            <a:r>
              <a:rPr lang="en-US" altLang="zh-CN" sz="1400" spc="15" dirty="0">
                <a:latin typeface="Arial"/>
                <a:cs typeface="Arial"/>
              </a:rPr>
              <a:t>〛</a:t>
            </a:r>
            <a:r>
              <a:rPr lang="en-US" altLang="zh-CN" sz="1400" spc="-445" dirty="0">
                <a:latin typeface="MS Gothic"/>
                <a:cs typeface="MS Gothic"/>
              </a:rPr>
              <a:t>∈</a:t>
            </a:r>
            <a:r>
              <a:rPr lang="en-US" altLang="zh-CN" sz="1400" spc="-370" dirty="0">
                <a:latin typeface="MS Gothic"/>
                <a:cs typeface="MS Gothic"/>
              </a:rPr>
              <a:t> </a:t>
            </a:r>
            <a:r>
              <a:rPr lang="en-US" altLang="zh-CN" sz="1400" spc="15" dirty="0">
                <a:latin typeface="Arial"/>
                <a:cs typeface="Arial"/>
              </a:rPr>
              <a:t>〚</a:t>
            </a:r>
            <a:r>
              <a:rPr lang="en-US" altLang="zh-CN" sz="1400" i="1" spc="15" dirty="0">
                <a:latin typeface="Arial"/>
                <a:cs typeface="Arial"/>
              </a:rPr>
              <a:t>VP</a:t>
            </a:r>
            <a:r>
              <a:rPr lang="en-US" altLang="zh-CN" sz="1400" spc="15" dirty="0">
                <a:latin typeface="Arial"/>
                <a:cs typeface="Arial"/>
              </a:rPr>
              <a:t>〛</a:t>
            </a:r>
            <a:endParaRPr lang="en-US" altLang="zh-CN"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endParaRPr sz="1400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47294" y="1419603"/>
            <a:ext cx="981710" cy="6286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latin typeface="Arial"/>
                <a:cs typeface="Arial"/>
              </a:rPr>
              <a:t>‘Frege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runs’</a:t>
            </a:r>
            <a:endParaRPr sz="1400">
              <a:latin typeface="Arial"/>
              <a:cs typeface="Arial"/>
            </a:endParaRPr>
          </a:p>
          <a:p>
            <a:pPr marL="191770" algn="ctr">
              <a:lnSpc>
                <a:spcPct val="100000"/>
              </a:lnSpc>
              <a:spcBef>
                <a:spcPts val="1345"/>
              </a:spcBef>
            </a:pPr>
            <a:r>
              <a:rPr sz="1400" spc="2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213726" y="2437668"/>
            <a:ext cx="0" cy="123825"/>
          </a:xfrm>
          <a:custGeom>
            <a:avLst/>
            <a:gdLst/>
            <a:ahLst/>
            <a:cxnLst/>
            <a:rect l="l" t="t" r="r" b="b"/>
            <a:pathLst>
              <a:path h="123825">
                <a:moveTo>
                  <a:pt x="0" y="0"/>
                </a:moveTo>
                <a:lnTo>
                  <a:pt x="0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08025" y="2179527"/>
            <a:ext cx="997585" cy="838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135"/>
              </a:spcBef>
              <a:tabLst>
                <a:tab pos="683895" algn="l"/>
              </a:tabLst>
            </a:pPr>
            <a:r>
              <a:rPr sz="1400" spc="20" dirty="0">
                <a:latin typeface="Arial"/>
                <a:cs typeface="Arial"/>
              </a:rPr>
              <a:t>NP	VP</a:t>
            </a:r>
            <a:endParaRPr sz="1400">
              <a:latin typeface="Arial"/>
              <a:cs typeface="Arial"/>
            </a:endParaRPr>
          </a:p>
          <a:p>
            <a:pPr marL="180340">
              <a:lnSpc>
                <a:spcPct val="100000"/>
              </a:lnSpc>
              <a:spcBef>
                <a:spcPts val="1305"/>
              </a:spcBef>
              <a:tabLst>
                <a:tab pos="744855" algn="l"/>
              </a:tabLst>
            </a:pPr>
            <a:r>
              <a:rPr sz="1400" spc="20" dirty="0">
                <a:latin typeface="Arial"/>
                <a:cs typeface="Arial"/>
              </a:rPr>
              <a:t>N	V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626745" algn="l"/>
              </a:tabLst>
            </a:pPr>
            <a:r>
              <a:rPr sz="1400" spc="-45" dirty="0">
                <a:latin typeface="Arial"/>
                <a:cs typeface="Arial"/>
              </a:rPr>
              <a:t>F</a:t>
            </a:r>
            <a:r>
              <a:rPr sz="1400" spc="15" dirty="0">
                <a:latin typeface="Arial"/>
                <a:cs typeface="Arial"/>
              </a:rPr>
              <a:t>rege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30" dirty="0">
                <a:latin typeface="Arial"/>
                <a:cs typeface="Arial"/>
              </a:rPr>
              <a:t>r</a:t>
            </a:r>
            <a:r>
              <a:rPr sz="1400" spc="15" dirty="0">
                <a:latin typeface="Arial"/>
                <a:cs typeface="Arial"/>
              </a:rPr>
              <a:t>uns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54570" y="2437688"/>
            <a:ext cx="0" cy="123825"/>
          </a:xfrm>
          <a:custGeom>
            <a:avLst/>
            <a:gdLst/>
            <a:ahLst/>
            <a:cxnLst/>
            <a:rect l="l" t="t" r="r" b="b"/>
            <a:pathLst>
              <a:path h="123825">
                <a:moveTo>
                  <a:pt x="0" y="0"/>
                </a:moveTo>
                <a:lnTo>
                  <a:pt x="0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54567" y="2066016"/>
            <a:ext cx="559435" cy="115570"/>
          </a:xfrm>
          <a:custGeom>
            <a:avLst/>
            <a:gdLst/>
            <a:ahLst/>
            <a:cxnLst/>
            <a:rect l="l" t="t" r="r" b="b"/>
            <a:pathLst>
              <a:path w="559435" h="115569">
                <a:moveTo>
                  <a:pt x="279580" y="0"/>
                </a:moveTo>
                <a:lnTo>
                  <a:pt x="0" y="115326"/>
                </a:lnTo>
              </a:path>
              <a:path w="559435" h="115569">
                <a:moveTo>
                  <a:pt x="279580" y="0"/>
                </a:moveTo>
                <a:lnTo>
                  <a:pt x="559161" y="11532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427946" y="1786531"/>
            <a:ext cx="1880667" cy="2442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840"/>
              </a:lnSpc>
              <a:spcBef>
                <a:spcPts val="135"/>
              </a:spcBef>
              <a:tabLst>
                <a:tab pos="607695" algn="l"/>
              </a:tabLst>
            </a:pPr>
            <a:r>
              <a:rPr lang="en-US" altLang="zh-CN" sz="1400" spc="15" dirty="0">
                <a:latin typeface="Arial"/>
                <a:cs typeface="Arial"/>
              </a:rPr>
              <a:t>〚</a:t>
            </a:r>
            <a:r>
              <a:rPr lang="en-US" altLang="zh-CN" sz="1400" i="1" spc="15" dirty="0">
                <a:latin typeface="Arial"/>
                <a:cs typeface="Arial"/>
              </a:rPr>
              <a:t>Frege</a:t>
            </a:r>
            <a:r>
              <a:rPr lang="en-US" altLang="zh-CN" sz="1400" spc="15" dirty="0">
                <a:latin typeface="Arial"/>
                <a:cs typeface="Arial"/>
              </a:rPr>
              <a:t>〛</a:t>
            </a:r>
            <a:r>
              <a:rPr sz="1400" spc="20" dirty="0">
                <a:latin typeface="Arial"/>
                <a:cs typeface="Arial"/>
              </a:rPr>
              <a:t>=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FREGE</a:t>
            </a:r>
            <a:endParaRPr sz="1400" dirty="0">
              <a:latin typeface="Arial"/>
              <a:cs typeface="Arial"/>
            </a:endParaRPr>
          </a:p>
          <a:p>
            <a:pPr marR="355600" algn="ctr">
              <a:lnSpc>
                <a:spcPts val="840"/>
              </a:lnSpc>
            </a:pPr>
            <a:endParaRPr sz="1400" dirty="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354567" y="2001619"/>
            <a:ext cx="1990242" cy="2442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5725">
              <a:lnSpc>
                <a:spcPts val="840"/>
              </a:lnSpc>
              <a:spcBef>
                <a:spcPts val="135"/>
              </a:spcBef>
            </a:pPr>
            <a:r>
              <a:rPr lang="en-US" altLang="zh-CN" sz="1400" spc="15" dirty="0">
                <a:latin typeface="Arial"/>
                <a:cs typeface="Arial"/>
              </a:rPr>
              <a:t>〚</a:t>
            </a:r>
            <a:r>
              <a:rPr lang="en-US" altLang="zh-CN" sz="1400" i="1" spc="15" dirty="0">
                <a:latin typeface="Arial"/>
                <a:cs typeface="Arial"/>
              </a:rPr>
              <a:t>run</a:t>
            </a:r>
            <a:r>
              <a:rPr lang="en-US" altLang="zh-CN" sz="1400" spc="15" dirty="0">
                <a:latin typeface="Arial"/>
                <a:cs typeface="Arial"/>
              </a:rPr>
              <a:t>〛</a:t>
            </a:r>
            <a:r>
              <a:rPr sz="1400" spc="20" dirty="0">
                <a:latin typeface="Arial"/>
                <a:cs typeface="Arial"/>
              </a:rPr>
              <a:t>= </a:t>
            </a:r>
            <a:r>
              <a:rPr sz="1400" spc="10" dirty="0">
                <a:latin typeface="Arial"/>
                <a:cs typeface="Arial"/>
              </a:rPr>
              <a:t>{x: </a:t>
            </a:r>
            <a:r>
              <a:rPr sz="1400" spc="15" dirty="0">
                <a:latin typeface="Arial"/>
                <a:cs typeface="Arial"/>
              </a:rPr>
              <a:t>x</a:t>
            </a:r>
            <a:r>
              <a:rPr sz="1400" spc="-204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runs}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ts val="840"/>
              </a:lnSpc>
              <a:tabLst>
                <a:tab pos="354965" algn="l"/>
              </a:tabLst>
            </a:pPr>
            <a:r>
              <a:rPr sz="1400" spc="-120" dirty="0">
                <a:latin typeface="Calibri"/>
                <a:cs typeface="Calibri"/>
              </a:rPr>
              <a:t>	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354567" y="2216718"/>
            <a:ext cx="1871345" cy="66364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15" dirty="0">
                <a:latin typeface="Arial"/>
                <a:cs typeface="Arial"/>
              </a:rPr>
              <a:t>这个句子为真，当且仅当弗雷格属于跑步者这个集合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11130"/>
            <a:ext cx="3168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5593" y="11130"/>
            <a:ext cx="10090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87816" y="11130"/>
            <a:ext cx="5168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38310" y="11130"/>
            <a:ext cx="658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5" name="object 25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930472" y="11130"/>
            <a:ext cx="5822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2099" y="1027060"/>
            <a:ext cx="1957756" cy="2442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5725">
              <a:lnSpc>
                <a:spcPts val="840"/>
              </a:lnSpc>
              <a:spcBef>
                <a:spcPts val="135"/>
              </a:spcBef>
            </a:pPr>
            <a:r>
              <a:rPr lang="en-US" altLang="zh-CN" sz="1400" spc="5" dirty="0">
                <a:latin typeface="Arial"/>
                <a:cs typeface="Arial"/>
              </a:rPr>
              <a:t>〚</a:t>
            </a:r>
            <a:r>
              <a:rPr lang="en-US" altLang="zh-CN" sz="1400" i="1" spc="5" dirty="0">
                <a:latin typeface="Arial"/>
                <a:cs typeface="Arial"/>
              </a:rPr>
              <a:t>Frege </a:t>
            </a:r>
            <a:r>
              <a:rPr lang="en-US" altLang="zh-CN" sz="1400" i="1" spc="20" dirty="0">
                <a:latin typeface="Arial"/>
                <a:cs typeface="Arial"/>
              </a:rPr>
              <a:t>runs</a:t>
            </a:r>
            <a:r>
              <a:rPr lang="en-US" altLang="zh-CN" sz="1400" spc="5" dirty="0">
                <a:latin typeface="Arial"/>
                <a:cs typeface="Arial"/>
              </a:rPr>
              <a:t>〛</a:t>
            </a:r>
            <a:r>
              <a:rPr sz="1400" spc="20" dirty="0">
                <a:latin typeface="Arial"/>
                <a:cs typeface="Arial"/>
              </a:rPr>
              <a:t>=</a:t>
            </a:r>
            <a:r>
              <a:rPr sz="1400" spc="15" dirty="0">
                <a:latin typeface="Arial"/>
                <a:cs typeface="Arial"/>
              </a:rPr>
              <a:t>1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iff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ts val="840"/>
              </a:lnSpc>
              <a:tabLst>
                <a:tab pos="961390" algn="l"/>
              </a:tabLst>
            </a:pPr>
            <a:r>
              <a:rPr sz="1400" spc="-120" dirty="0">
                <a:latin typeface="Calibri"/>
                <a:cs typeface="Calibri"/>
              </a:rPr>
              <a:t>	</a:t>
            </a:r>
            <a:endParaRPr sz="1400" dirty="0">
              <a:latin typeface="Calibri"/>
              <a:cs typeface="Calibri"/>
            </a:endParaRPr>
          </a:p>
        </p:txBody>
      </p:sp>
      <p:pic>
        <p:nvPicPr>
          <p:cNvPr id="41" name="object 4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4260" y="463358"/>
            <a:ext cx="1014880" cy="1371639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2987090" y="994826"/>
            <a:ext cx="1473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45" dirty="0">
                <a:latin typeface="MS Gothic"/>
                <a:cs typeface="MS Gothic"/>
              </a:rPr>
              <a:t>∈</a:t>
            </a:r>
            <a:endParaRPr sz="1400">
              <a:latin typeface="MS Gothic"/>
              <a:cs typeface="MS Gothic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7294" y="2379075"/>
            <a:ext cx="863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4" name="object 4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0852" y="1847677"/>
            <a:ext cx="1059604" cy="1371569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1518411" y="2379075"/>
            <a:ext cx="762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6" name="object 4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81759" y="1847668"/>
            <a:ext cx="1132801" cy="1371578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2701861" y="2379075"/>
            <a:ext cx="762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8" name="object 4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5856" y="1847669"/>
            <a:ext cx="777840" cy="1371576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3580993" y="2379075"/>
            <a:ext cx="4305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latin typeface="Arial"/>
                <a:cs typeface="Arial"/>
              </a:rPr>
              <a:t>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.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.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.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5" name="object 25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0" y="326644"/>
            <a:ext cx="4608195" cy="342401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marL="1209675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solidFill>
                  <a:srgbClr val="FFFFFF"/>
                </a:solidFill>
                <a:latin typeface="Arial"/>
                <a:cs typeface="Arial"/>
              </a:rPr>
              <a:t>        简单谓述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7294" y="781695"/>
            <a:ext cx="1040130" cy="6286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latin typeface="Arial"/>
                <a:cs typeface="Arial"/>
              </a:rPr>
              <a:t>‘Frege </a:t>
            </a:r>
            <a:r>
              <a:rPr sz="1400" spc="10" dirty="0">
                <a:latin typeface="Arial"/>
                <a:cs typeface="Arial"/>
              </a:rPr>
              <a:t>is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tall’</a:t>
            </a:r>
            <a:endParaRPr sz="1400">
              <a:latin typeface="Arial"/>
              <a:cs typeface="Arial"/>
            </a:endParaRPr>
          </a:p>
          <a:p>
            <a:pPr marL="187960" algn="ctr">
              <a:lnSpc>
                <a:spcPct val="100000"/>
              </a:lnSpc>
              <a:spcBef>
                <a:spcPts val="1345"/>
              </a:spcBef>
            </a:pPr>
            <a:r>
              <a:rPr sz="1400" spc="2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434998" y="2558915"/>
            <a:ext cx="0" cy="123825"/>
          </a:xfrm>
          <a:custGeom>
            <a:avLst/>
            <a:gdLst/>
            <a:ahLst/>
            <a:cxnLst/>
            <a:rect l="l" t="t" r="r" b="b"/>
            <a:pathLst>
              <a:path h="123825">
                <a:moveTo>
                  <a:pt x="0" y="0"/>
                </a:moveTo>
                <a:lnTo>
                  <a:pt x="0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34998" y="2179337"/>
            <a:ext cx="0" cy="123825"/>
          </a:xfrm>
          <a:custGeom>
            <a:avLst/>
            <a:gdLst/>
            <a:ahLst/>
            <a:cxnLst/>
            <a:rect l="l" t="t" r="r" b="b"/>
            <a:pathLst>
              <a:path h="123825">
                <a:moveTo>
                  <a:pt x="0" y="0"/>
                </a:moveTo>
                <a:lnTo>
                  <a:pt x="0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00952" y="1799760"/>
            <a:ext cx="334645" cy="123825"/>
          </a:xfrm>
          <a:custGeom>
            <a:avLst/>
            <a:gdLst/>
            <a:ahLst/>
            <a:cxnLst/>
            <a:rect l="l" t="t" r="r" b="b"/>
            <a:pathLst>
              <a:path w="334644" h="123825">
                <a:moveTo>
                  <a:pt x="167028" y="0"/>
                </a:moveTo>
                <a:lnTo>
                  <a:pt x="0" y="123252"/>
                </a:lnTo>
              </a:path>
              <a:path w="334644" h="123825">
                <a:moveTo>
                  <a:pt x="167028" y="0"/>
                </a:moveTo>
                <a:lnTo>
                  <a:pt x="334056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08025" y="1541619"/>
            <a:ext cx="1161415" cy="13830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135"/>
              </a:spcBef>
              <a:tabLst>
                <a:tab pos="737870" algn="l"/>
              </a:tabLst>
            </a:pPr>
            <a:r>
              <a:rPr sz="1400" spc="20" dirty="0">
                <a:latin typeface="Arial"/>
                <a:cs typeface="Arial"/>
              </a:rPr>
              <a:t>NP	VP</a:t>
            </a:r>
            <a:endParaRPr sz="1400" dirty="0">
              <a:latin typeface="Arial"/>
              <a:cs typeface="Arial"/>
            </a:endParaRPr>
          </a:p>
          <a:p>
            <a:pPr marL="180340">
              <a:lnSpc>
                <a:spcPct val="100000"/>
              </a:lnSpc>
              <a:spcBef>
                <a:spcPts val="1305"/>
              </a:spcBef>
              <a:tabLst>
                <a:tab pos="631825" algn="l"/>
                <a:tab pos="904875" algn="l"/>
              </a:tabLst>
            </a:pPr>
            <a:r>
              <a:rPr sz="1400" spc="20" dirty="0">
                <a:latin typeface="Arial"/>
                <a:cs typeface="Arial"/>
              </a:rPr>
              <a:t>N	V	AP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ts val="1485"/>
              </a:lnSpc>
              <a:spcBef>
                <a:spcPts val="15"/>
              </a:spcBef>
              <a:tabLst>
                <a:tab pos="626745" algn="l"/>
              </a:tabLst>
            </a:pPr>
            <a:r>
              <a:rPr sz="1400" spc="5" dirty="0">
                <a:latin typeface="Arial"/>
                <a:cs typeface="Arial"/>
              </a:rPr>
              <a:t>Frege	</a:t>
            </a:r>
            <a:r>
              <a:rPr sz="1400" spc="10" dirty="0">
                <a:latin typeface="Arial"/>
                <a:cs typeface="Arial"/>
              </a:rPr>
              <a:t>is</a:t>
            </a:r>
            <a:endParaRPr sz="1400" dirty="0">
              <a:latin typeface="Arial"/>
              <a:cs typeface="Arial"/>
            </a:endParaRPr>
          </a:p>
          <a:p>
            <a:pPr marL="965835">
              <a:lnSpc>
                <a:spcPts val="1485"/>
              </a:lnSpc>
            </a:pPr>
            <a:r>
              <a:rPr sz="1400" spc="20" dirty="0">
                <a:latin typeface="Arial"/>
                <a:cs typeface="Arial"/>
              </a:rPr>
              <a:t>A</a:t>
            </a:r>
            <a:endParaRPr sz="1400" dirty="0">
              <a:latin typeface="Arial"/>
              <a:cs typeface="Arial"/>
            </a:endParaRPr>
          </a:p>
          <a:p>
            <a:pPr marL="909955">
              <a:lnSpc>
                <a:spcPct val="100000"/>
              </a:lnSpc>
              <a:spcBef>
                <a:spcPts val="1310"/>
              </a:spcBef>
            </a:pPr>
            <a:r>
              <a:rPr sz="1400" spc="10" dirty="0">
                <a:latin typeface="Arial"/>
                <a:cs typeface="Arial"/>
              </a:rPr>
              <a:t>tall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54570" y="1799779"/>
            <a:ext cx="0" cy="123825"/>
          </a:xfrm>
          <a:custGeom>
            <a:avLst/>
            <a:gdLst/>
            <a:ahLst/>
            <a:cxnLst/>
            <a:rect l="l" t="t" r="r" b="b"/>
            <a:pathLst>
              <a:path h="123825">
                <a:moveTo>
                  <a:pt x="0" y="0"/>
                </a:moveTo>
                <a:lnTo>
                  <a:pt x="0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54570" y="1428108"/>
            <a:ext cx="613410" cy="115570"/>
          </a:xfrm>
          <a:custGeom>
            <a:avLst/>
            <a:gdLst/>
            <a:ahLst/>
            <a:cxnLst/>
            <a:rect l="l" t="t" r="r" b="b"/>
            <a:pathLst>
              <a:path w="613410" h="115569">
                <a:moveTo>
                  <a:pt x="306705" y="0"/>
                </a:moveTo>
                <a:lnTo>
                  <a:pt x="0" y="115326"/>
                </a:lnTo>
              </a:path>
              <a:path w="613410" h="115569">
                <a:moveTo>
                  <a:pt x="306705" y="0"/>
                </a:moveTo>
                <a:lnTo>
                  <a:pt x="613410" y="11532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360187" y="1167586"/>
            <a:ext cx="1985987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840"/>
              </a:lnSpc>
              <a:spcBef>
                <a:spcPts val="135"/>
              </a:spcBef>
            </a:pPr>
            <a:r>
              <a:rPr lang="en-US" altLang="zh-CN" sz="1400" spc="15" dirty="0">
                <a:latin typeface="Arial"/>
                <a:cs typeface="Arial"/>
              </a:rPr>
              <a:t>〚</a:t>
            </a:r>
            <a:r>
              <a:rPr lang="en-US" altLang="zh-CN" sz="1400" i="1" spc="5" dirty="0">
                <a:latin typeface="Arial"/>
                <a:cs typeface="Arial"/>
              </a:rPr>
              <a:t>Frege</a:t>
            </a:r>
            <a:r>
              <a:rPr lang="en-US" altLang="zh-CN" sz="1400" spc="15" dirty="0">
                <a:latin typeface="Arial"/>
                <a:cs typeface="Arial"/>
              </a:rPr>
              <a:t>〛</a:t>
            </a:r>
            <a:r>
              <a:rPr sz="1400" spc="20" dirty="0">
                <a:latin typeface="Arial"/>
                <a:cs typeface="Arial"/>
              </a:rPr>
              <a:t>=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FREGE;</a:t>
            </a:r>
            <a:endParaRPr sz="1400" dirty="0">
              <a:latin typeface="Arial"/>
              <a:cs typeface="Arial"/>
            </a:endParaRPr>
          </a:p>
          <a:p>
            <a:pPr marR="411480" algn="ctr">
              <a:lnSpc>
                <a:spcPts val="840"/>
              </a:lnSpc>
            </a:pPr>
            <a:endParaRPr sz="1400" dirty="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299171" y="1460078"/>
            <a:ext cx="1869181" cy="2442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5725">
              <a:lnSpc>
                <a:spcPts val="840"/>
              </a:lnSpc>
              <a:spcBef>
                <a:spcPts val="135"/>
              </a:spcBef>
            </a:pPr>
            <a:r>
              <a:rPr lang="en-US" altLang="zh-CN" sz="1400" spc="15" dirty="0">
                <a:latin typeface="Arial"/>
                <a:cs typeface="Arial"/>
              </a:rPr>
              <a:t>〚</a:t>
            </a:r>
            <a:r>
              <a:rPr lang="en-US" altLang="zh-CN" sz="1400" i="1" spc="10" dirty="0">
                <a:latin typeface="Arial"/>
                <a:cs typeface="Arial"/>
              </a:rPr>
              <a:t>tall</a:t>
            </a:r>
            <a:r>
              <a:rPr lang="en-US" altLang="zh-CN" sz="1400" spc="15" dirty="0">
                <a:latin typeface="Arial"/>
                <a:cs typeface="Arial"/>
              </a:rPr>
              <a:t>〛 </a:t>
            </a:r>
            <a:r>
              <a:rPr sz="1400" spc="10" dirty="0">
                <a:latin typeface="Arial"/>
                <a:cs typeface="Arial"/>
              </a:rPr>
              <a:t>={x: </a:t>
            </a:r>
            <a:r>
              <a:rPr sz="1400" spc="15" dirty="0">
                <a:latin typeface="Arial"/>
                <a:cs typeface="Arial"/>
              </a:rPr>
              <a:t>x </a:t>
            </a:r>
            <a:r>
              <a:rPr sz="1400" spc="10" dirty="0">
                <a:latin typeface="Arial"/>
                <a:cs typeface="Arial"/>
              </a:rPr>
              <a:t>is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tall};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ts val="840"/>
              </a:lnSpc>
              <a:tabLst>
                <a:tab pos="334010" algn="l"/>
              </a:tabLst>
            </a:pPr>
            <a:r>
              <a:rPr sz="1400" spc="-120" dirty="0">
                <a:latin typeface="Calibri"/>
                <a:cs typeface="Calibri"/>
              </a:rPr>
              <a:t>	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304097" y="1764763"/>
            <a:ext cx="1932824" cy="2442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5725">
              <a:lnSpc>
                <a:spcPts val="840"/>
              </a:lnSpc>
              <a:spcBef>
                <a:spcPts val="135"/>
              </a:spcBef>
            </a:pPr>
            <a:r>
              <a:rPr lang="en-US" altLang="zh-CN" sz="1400" spc="15" dirty="0">
                <a:latin typeface="Arial"/>
                <a:cs typeface="Arial"/>
              </a:rPr>
              <a:t>〚</a:t>
            </a:r>
            <a:r>
              <a:rPr lang="en-US" altLang="zh-CN" sz="1400" i="1" spc="10" dirty="0">
                <a:latin typeface="Arial"/>
                <a:cs typeface="Arial"/>
              </a:rPr>
              <a:t>is</a:t>
            </a:r>
            <a:r>
              <a:rPr lang="en-US" altLang="zh-CN" sz="1400" spc="15" dirty="0">
                <a:latin typeface="Arial"/>
                <a:cs typeface="Arial"/>
              </a:rPr>
              <a:t>〛</a:t>
            </a:r>
            <a:r>
              <a:rPr sz="1400" spc="20" dirty="0">
                <a:latin typeface="Arial"/>
                <a:cs typeface="Arial"/>
              </a:rPr>
              <a:t>= </a:t>
            </a:r>
            <a:r>
              <a:rPr lang="zh-CN" altLang="en-US" sz="1400" spc="20" dirty="0">
                <a:latin typeface="Arial"/>
                <a:cs typeface="Arial"/>
              </a:rPr>
              <a:t>意义为空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ts val="840"/>
              </a:lnSpc>
              <a:tabLst>
                <a:tab pos="222250" algn="l"/>
              </a:tabLst>
            </a:pPr>
            <a:r>
              <a:rPr sz="1400" spc="-120" dirty="0">
                <a:latin typeface="Calibri"/>
                <a:cs typeface="Calibri"/>
              </a:rPr>
              <a:t>	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354567" y="2008997"/>
            <a:ext cx="1871345" cy="65280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这个句子为真，当且仅当弗雷格这个个体属于个子高的人这个集合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20686" y="3110075"/>
            <a:ext cx="4189413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404745" algn="l"/>
              </a:tabLst>
            </a:pPr>
            <a:r>
              <a:rPr lang="en-US" altLang="zh-CN" sz="1400" spc="15" dirty="0">
                <a:latin typeface="Arial"/>
                <a:cs typeface="Arial"/>
              </a:rPr>
              <a:t>〚</a:t>
            </a:r>
            <a:r>
              <a:rPr lang="en-US" altLang="zh-CN" sz="1400" i="1" spc="5" dirty="0">
                <a:latin typeface="Arial"/>
                <a:cs typeface="Arial"/>
              </a:rPr>
              <a:t>Frege </a:t>
            </a:r>
            <a:r>
              <a:rPr lang="en-US" altLang="zh-CN" sz="1400" i="1" spc="10" dirty="0">
                <a:latin typeface="Arial"/>
                <a:cs typeface="Arial"/>
              </a:rPr>
              <a:t>is tall</a:t>
            </a:r>
            <a:r>
              <a:rPr lang="en-US" altLang="zh-CN" sz="1400" spc="15" dirty="0">
                <a:latin typeface="Arial"/>
                <a:cs typeface="Arial"/>
              </a:rPr>
              <a:t>〛</a:t>
            </a:r>
            <a:r>
              <a:rPr sz="1400" spc="20" dirty="0">
                <a:latin typeface="Arial"/>
                <a:cs typeface="Arial"/>
              </a:rPr>
              <a:t>= </a:t>
            </a:r>
            <a:r>
              <a:rPr lang="zh-CN" altLang="en-US" sz="1400" spc="20" dirty="0">
                <a:latin typeface="Arial"/>
                <a:cs typeface="Arial"/>
              </a:rPr>
              <a:t>真 当且仅当</a:t>
            </a:r>
            <a:r>
              <a:rPr lang="en-US" altLang="zh-CN" sz="1400" spc="15" dirty="0">
                <a:latin typeface="Arial"/>
                <a:cs typeface="Arial"/>
              </a:rPr>
              <a:t>〚</a:t>
            </a:r>
            <a:r>
              <a:rPr lang="en-US" altLang="zh-CN" sz="1400" i="1" spc="5" dirty="0">
                <a:latin typeface="Arial"/>
                <a:cs typeface="Arial"/>
              </a:rPr>
              <a:t>Frege</a:t>
            </a:r>
            <a:r>
              <a:rPr lang="en-US" altLang="zh-CN" sz="1400" spc="15" dirty="0">
                <a:latin typeface="Arial"/>
                <a:cs typeface="Arial"/>
              </a:rPr>
              <a:t>〛</a:t>
            </a:r>
            <a:r>
              <a:rPr sz="1400" spc="-445" dirty="0">
                <a:latin typeface="MS Gothic"/>
                <a:cs typeface="MS Gothic"/>
              </a:rPr>
              <a:t>∈</a:t>
            </a:r>
            <a:r>
              <a:rPr sz="1400" spc="-325" dirty="0">
                <a:latin typeface="MS Gothic"/>
                <a:cs typeface="MS Gothic"/>
              </a:rPr>
              <a:t> </a:t>
            </a:r>
            <a:r>
              <a:rPr lang="en-US" altLang="zh-CN" sz="1400" spc="15" dirty="0">
                <a:latin typeface="Arial"/>
                <a:cs typeface="Arial"/>
              </a:rPr>
              <a:t>〚</a:t>
            </a:r>
            <a:r>
              <a:rPr lang="en-US" altLang="zh-CN" sz="1400" i="1" spc="10" dirty="0">
                <a:latin typeface="Arial"/>
                <a:cs typeface="Arial"/>
              </a:rPr>
              <a:t>tall</a:t>
            </a:r>
            <a:r>
              <a:rPr lang="en-US" altLang="zh-CN" sz="1400" spc="15" dirty="0">
                <a:latin typeface="Arial"/>
                <a:cs typeface="Arial"/>
              </a:rPr>
              <a:t>〛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11130"/>
            <a:ext cx="3168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5593" y="11130"/>
            <a:ext cx="10090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87816" y="11130"/>
            <a:ext cx="5168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38310" y="11130"/>
            <a:ext cx="658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5" name="object 25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930472" y="11130"/>
            <a:ext cx="5822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0" y="1149177"/>
            <a:ext cx="1954248" cy="2442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5725">
              <a:lnSpc>
                <a:spcPts val="840"/>
              </a:lnSpc>
              <a:spcBef>
                <a:spcPts val="135"/>
              </a:spcBef>
            </a:pPr>
            <a:r>
              <a:rPr lang="en-US" altLang="zh-CN" sz="1400" spc="15" dirty="0">
                <a:latin typeface="Arial"/>
                <a:cs typeface="Arial"/>
              </a:rPr>
              <a:t>〚</a:t>
            </a:r>
            <a:r>
              <a:rPr lang="en-US" altLang="zh-CN" sz="1400" i="1" spc="5" dirty="0">
                <a:latin typeface="Arial"/>
                <a:cs typeface="Arial"/>
              </a:rPr>
              <a:t>Frege </a:t>
            </a:r>
            <a:r>
              <a:rPr lang="en-US" altLang="zh-CN" sz="1400" i="1" spc="10" dirty="0">
                <a:latin typeface="Arial"/>
                <a:cs typeface="Arial"/>
              </a:rPr>
              <a:t>is tall</a:t>
            </a:r>
            <a:r>
              <a:rPr lang="en-US" altLang="zh-CN" sz="1400" spc="15" dirty="0">
                <a:latin typeface="Arial"/>
                <a:cs typeface="Arial"/>
              </a:rPr>
              <a:t>〛 </a:t>
            </a:r>
            <a:r>
              <a:rPr sz="1400" spc="20" dirty="0">
                <a:latin typeface="Arial"/>
                <a:cs typeface="Arial"/>
              </a:rPr>
              <a:t>= </a:t>
            </a:r>
            <a:r>
              <a:rPr sz="1400" spc="15" dirty="0">
                <a:latin typeface="Arial"/>
                <a:cs typeface="Arial"/>
              </a:rPr>
              <a:t>1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iff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ts val="840"/>
              </a:lnSpc>
              <a:tabLst>
                <a:tab pos="1019175" algn="l"/>
              </a:tabLst>
            </a:pPr>
            <a:r>
              <a:rPr sz="1400" spc="-120" dirty="0">
                <a:latin typeface="Calibri"/>
                <a:cs typeface="Calibri"/>
              </a:rPr>
              <a:t>	</a:t>
            </a:r>
            <a:endParaRPr sz="1400" dirty="0">
              <a:latin typeface="Calibri"/>
              <a:cs typeface="Calibri"/>
            </a:endParaRPr>
          </a:p>
        </p:txBody>
      </p:sp>
      <p:pic>
        <p:nvPicPr>
          <p:cNvPr id="41" name="object 4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2198" y="463358"/>
            <a:ext cx="1014880" cy="1371639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3045028" y="994826"/>
            <a:ext cx="1473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45" dirty="0">
                <a:latin typeface="MS Gothic"/>
                <a:cs typeface="MS Gothic"/>
              </a:rPr>
              <a:t>∈</a:t>
            </a:r>
            <a:endParaRPr sz="1400">
              <a:latin typeface="MS Gothic"/>
              <a:cs typeface="MS Gothic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7294" y="2379075"/>
            <a:ext cx="863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4" name="object 4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0852" y="1847625"/>
            <a:ext cx="1005157" cy="1371620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1463941" y="2379075"/>
            <a:ext cx="762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6" name="object 4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8876" y="1847646"/>
            <a:ext cx="558800" cy="1371600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2076564" y="2379075"/>
            <a:ext cx="762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8" name="object 4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90572" y="1847662"/>
            <a:ext cx="770656" cy="1371584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2948533" y="2379075"/>
            <a:ext cx="4305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latin typeface="Arial"/>
                <a:cs typeface="Arial"/>
              </a:rPr>
              <a:t>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.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.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.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5" name="object 25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0" y="326644"/>
            <a:ext cx="4608195" cy="342401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solidFill>
                  <a:srgbClr val="FFFFFF"/>
                </a:solidFill>
                <a:latin typeface="Arial"/>
                <a:cs typeface="Arial"/>
              </a:rPr>
              <a:t>有定名词短语的意义</a:t>
            </a:r>
            <a:endParaRPr sz="2050" dirty="0">
              <a:latin typeface="Arial"/>
              <a:cs typeface="Arial"/>
            </a:endParaRPr>
          </a:p>
        </p:txBody>
      </p:sp>
      <p:pic>
        <p:nvPicPr>
          <p:cNvPr id="41" name="object 4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8293" y="1314514"/>
            <a:ext cx="101003" cy="101003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8293" y="1555750"/>
            <a:ext cx="101003" cy="101003"/>
          </a:xfrm>
          <a:prstGeom prst="rect">
            <a:avLst/>
          </a:prstGeom>
        </p:spPr>
      </p:pic>
      <p:sp>
        <p:nvSpPr>
          <p:cNvPr id="43" name="object 43"/>
          <p:cNvSpPr/>
          <p:nvPr/>
        </p:nvSpPr>
        <p:spPr>
          <a:xfrm>
            <a:off x="547350" y="2197829"/>
            <a:ext cx="556895" cy="123825"/>
          </a:xfrm>
          <a:custGeom>
            <a:avLst/>
            <a:gdLst/>
            <a:ahLst/>
            <a:cxnLst/>
            <a:rect l="l" t="t" r="r" b="b"/>
            <a:pathLst>
              <a:path w="556894" h="123825">
                <a:moveTo>
                  <a:pt x="278441" y="0"/>
                </a:moveTo>
                <a:lnTo>
                  <a:pt x="0" y="123252"/>
                </a:lnTo>
              </a:path>
              <a:path w="556894" h="123825">
                <a:moveTo>
                  <a:pt x="278441" y="0"/>
                </a:moveTo>
                <a:lnTo>
                  <a:pt x="556882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69735" y="2197829"/>
            <a:ext cx="486409" cy="123825"/>
          </a:xfrm>
          <a:custGeom>
            <a:avLst/>
            <a:gdLst/>
            <a:ahLst/>
            <a:cxnLst/>
            <a:rect l="l" t="t" r="r" b="b"/>
            <a:pathLst>
              <a:path w="486410" h="123825">
                <a:moveTo>
                  <a:pt x="242958" y="0"/>
                </a:moveTo>
                <a:lnTo>
                  <a:pt x="0" y="123252"/>
                </a:lnTo>
              </a:path>
              <a:path w="486410" h="123825">
                <a:moveTo>
                  <a:pt x="242958" y="0"/>
                </a:moveTo>
                <a:lnTo>
                  <a:pt x="485917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23850" y="743035"/>
            <a:ext cx="3353435" cy="251357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8636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0" dirty="0">
                <a:latin typeface="Arial"/>
                <a:cs typeface="Arial"/>
              </a:rPr>
              <a:t>尽管有定名词短语是</a:t>
            </a:r>
            <a:r>
              <a:rPr lang="zh-CN" altLang="en-US" sz="1400" spc="10" dirty="0">
                <a:solidFill>
                  <a:srgbClr val="FF0000"/>
                </a:solidFill>
                <a:latin typeface="Arial"/>
                <a:cs typeface="Arial"/>
              </a:rPr>
              <a:t>有指称的</a:t>
            </a:r>
            <a:r>
              <a:rPr lang="zh-CN" altLang="en-US" sz="1400" spc="10" dirty="0">
                <a:latin typeface="Arial"/>
                <a:cs typeface="Arial"/>
              </a:rPr>
              <a:t>（</a:t>
            </a:r>
            <a:r>
              <a:rPr lang="en-US" altLang="zh-CN" sz="1400" spc="5" dirty="0">
                <a:solidFill>
                  <a:srgbClr val="FF0000"/>
                </a:solidFill>
                <a:latin typeface="Arial"/>
                <a:cs typeface="Arial"/>
              </a:rPr>
              <a:t>referential</a:t>
            </a:r>
            <a:r>
              <a:rPr lang="zh-CN" altLang="en-US" sz="1400" spc="10" dirty="0">
                <a:latin typeface="Arial"/>
                <a:cs typeface="Arial"/>
              </a:rPr>
              <a:t>）；它们指称实体</a:t>
            </a:r>
            <a:endParaRPr sz="1400" dirty="0">
              <a:latin typeface="Arial"/>
              <a:cs typeface="Arial"/>
            </a:endParaRPr>
          </a:p>
          <a:p>
            <a:pPr marL="368935" marR="503555">
              <a:lnSpc>
                <a:spcPct val="114300"/>
              </a:lnSpc>
              <a:spcBef>
                <a:spcPts val="360"/>
              </a:spcBef>
            </a:pPr>
            <a:r>
              <a:rPr sz="1400" spc="15" dirty="0">
                <a:latin typeface="Arial"/>
                <a:cs typeface="Arial"/>
              </a:rPr>
              <a:t>The </a:t>
            </a:r>
            <a:r>
              <a:rPr sz="1400" spc="10" dirty="0">
                <a:latin typeface="Arial"/>
                <a:cs typeface="Arial"/>
              </a:rPr>
              <a:t>linguist is </a:t>
            </a:r>
            <a:r>
              <a:rPr sz="1400" spc="15" dirty="0">
                <a:latin typeface="Arial"/>
                <a:cs typeface="Arial"/>
              </a:rPr>
              <a:t>going </a:t>
            </a:r>
            <a:r>
              <a:rPr sz="1400" spc="10" dirty="0">
                <a:latin typeface="Arial"/>
                <a:cs typeface="Arial"/>
              </a:rPr>
              <a:t>to </a:t>
            </a:r>
            <a:r>
              <a:rPr sz="1400" spc="15" dirty="0">
                <a:latin typeface="Arial"/>
                <a:cs typeface="Arial"/>
              </a:rPr>
              <a:t>the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bar.  </a:t>
            </a:r>
            <a:r>
              <a:rPr sz="1400" spc="15" dirty="0">
                <a:latin typeface="Arial"/>
                <a:cs typeface="Arial"/>
              </a:rPr>
              <a:t>This </a:t>
            </a:r>
            <a:r>
              <a:rPr sz="1400" spc="10" dirty="0">
                <a:latin typeface="Arial"/>
                <a:cs typeface="Arial"/>
              </a:rPr>
              <a:t>chair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broke.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 dirty="0">
              <a:latin typeface="Arial"/>
              <a:cs typeface="Arial"/>
            </a:endParaRPr>
          </a:p>
          <a:p>
            <a:pPr marR="401320" algn="ctr">
              <a:lnSpc>
                <a:spcPct val="100000"/>
              </a:lnSpc>
              <a:tabLst>
                <a:tab pos="1986280" algn="l"/>
              </a:tabLst>
            </a:pPr>
            <a:r>
              <a:rPr sz="1400" spc="20" dirty="0">
                <a:latin typeface="Arial"/>
                <a:cs typeface="Arial"/>
              </a:rPr>
              <a:t>NP	NP</a:t>
            </a:r>
            <a:endParaRPr sz="1400" dirty="0">
              <a:latin typeface="Arial"/>
              <a:cs typeface="Arial"/>
            </a:endParaRPr>
          </a:p>
          <a:p>
            <a:pPr marR="436245" algn="ctr">
              <a:lnSpc>
                <a:spcPct val="100000"/>
              </a:lnSpc>
              <a:spcBef>
                <a:spcPts val="1310"/>
              </a:spcBef>
              <a:tabLst>
                <a:tab pos="556260" algn="l"/>
                <a:tab pos="2021839" algn="l"/>
                <a:tab pos="2507615" algn="l"/>
              </a:tabLst>
            </a:pPr>
            <a:r>
              <a:rPr sz="1400" spc="20" dirty="0">
                <a:latin typeface="Arial"/>
                <a:cs typeface="Arial"/>
              </a:rPr>
              <a:t>D	N	D	N</a:t>
            </a:r>
            <a:endParaRPr sz="1400" dirty="0">
              <a:latin typeface="Arial"/>
              <a:cs typeface="Arial"/>
            </a:endParaRPr>
          </a:p>
          <a:p>
            <a:pPr marL="73025">
              <a:lnSpc>
                <a:spcPct val="100000"/>
              </a:lnSpc>
              <a:spcBef>
                <a:spcPts val="10"/>
              </a:spcBef>
              <a:tabLst>
                <a:tab pos="473075" algn="l"/>
                <a:tab pos="2080260" algn="l"/>
                <a:tab pos="2510790" algn="l"/>
              </a:tabLst>
            </a:pPr>
            <a:r>
              <a:rPr sz="1400" spc="15" dirty="0">
                <a:latin typeface="Arial"/>
                <a:cs typeface="Arial"/>
              </a:rPr>
              <a:t>the	</a:t>
            </a:r>
            <a:r>
              <a:rPr sz="1400" spc="10" dirty="0">
                <a:latin typeface="Arial"/>
                <a:cs typeface="Arial"/>
              </a:rPr>
              <a:t>linguist	this	chair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lang="zh-CN" altLang="en-US" sz="1400" spc="15" dirty="0">
                <a:latin typeface="Arial"/>
                <a:cs typeface="Arial"/>
              </a:rPr>
              <a:t>但我们知道单个名词指称个体的集合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5" name="object 25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0" y="326644"/>
            <a:ext cx="4608195" cy="35306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-30" dirty="0">
                <a:solidFill>
                  <a:srgbClr val="FFFFFF"/>
                </a:solidFill>
                <a:latin typeface="Arial"/>
                <a:cs typeface="Arial"/>
              </a:rPr>
              <a:t>及物动词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4594" y="745119"/>
            <a:ext cx="3775075" cy="58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 marR="177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-10" dirty="0">
                <a:latin typeface="Arial"/>
                <a:cs typeface="Arial"/>
              </a:rPr>
              <a:t>及物动词指称包含两个个体的有序对的集合</a:t>
            </a:r>
            <a:endParaRPr lang="en-US" altLang="zh-CN" sz="1400" spc="-10" dirty="0">
              <a:latin typeface="Arial"/>
              <a:cs typeface="Arial"/>
            </a:endParaRPr>
          </a:p>
          <a:p>
            <a:pPr marL="25400" marR="17780">
              <a:lnSpc>
                <a:spcPct val="100800"/>
              </a:lnSpc>
              <a:spcBef>
                <a:spcPts val="120"/>
              </a:spcBef>
            </a:pPr>
            <a:r>
              <a:rPr lang="en-US" altLang="zh-CN" sz="1400" spc="15" dirty="0">
                <a:latin typeface="Arial"/>
                <a:cs typeface="Arial"/>
              </a:rPr>
              <a:t>〚</a:t>
            </a:r>
            <a:r>
              <a:rPr lang="en-US" altLang="zh-CN" sz="1400" i="1" spc="15" dirty="0">
                <a:latin typeface="Arial"/>
                <a:cs typeface="Arial"/>
              </a:rPr>
              <a:t>like</a:t>
            </a:r>
            <a:r>
              <a:rPr lang="en-US" altLang="zh-CN" sz="1400" spc="15" dirty="0">
                <a:latin typeface="Arial"/>
                <a:cs typeface="Arial"/>
              </a:rPr>
              <a:t>〛</a:t>
            </a:r>
            <a:r>
              <a:rPr sz="1400" spc="15" dirty="0">
                <a:latin typeface="Arial"/>
                <a:cs typeface="Arial"/>
              </a:rPr>
              <a:t>={&lt;x,y&gt;: y </a:t>
            </a:r>
            <a:r>
              <a:rPr sz="1400" spc="5" dirty="0">
                <a:latin typeface="Arial"/>
                <a:cs typeface="Arial"/>
              </a:rPr>
              <a:t>likes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x}</a:t>
            </a:r>
            <a:endParaRPr sz="1400" dirty="0">
              <a:latin typeface="Arial"/>
              <a:cs typeface="Arial"/>
            </a:endParaRPr>
          </a:p>
          <a:p>
            <a:pPr marL="25400">
              <a:lnSpc>
                <a:spcPts val="840"/>
              </a:lnSpc>
              <a:tabLst>
                <a:tab pos="372110" algn="l"/>
                <a:tab pos="1698625" algn="l"/>
              </a:tabLst>
            </a:pPr>
            <a:r>
              <a:rPr lang="zh-CN" altLang="en-US" sz="1400" spc="-120" dirty="0">
                <a:latin typeface="Calibri"/>
                <a:cs typeface="Calibri"/>
              </a:rPr>
              <a:t>	</a:t>
            </a:r>
            <a:r>
              <a:rPr sz="1400" spc="-120" dirty="0">
                <a:latin typeface="Calibri"/>
                <a:cs typeface="Calibri"/>
              </a:rPr>
              <a:t>	</a:t>
            </a:r>
            <a:r>
              <a:rPr sz="1725" spc="-7" baseline="-149758" dirty="0">
                <a:latin typeface="Arial"/>
                <a:cs typeface="Arial"/>
              </a:rPr>
              <a:t>S</a:t>
            </a:r>
            <a:endParaRPr sz="1725" baseline="-149758" dirty="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374108" y="2439099"/>
            <a:ext cx="765810" cy="76835"/>
          </a:xfrm>
          <a:custGeom>
            <a:avLst/>
            <a:gdLst/>
            <a:ahLst/>
            <a:cxnLst/>
            <a:rect l="l" t="t" r="r" b="b"/>
            <a:pathLst>
              <a:path w="765810" h="76835">
                <a:moveTo>
                  <a:pt x="382713" y="0"/>
                </a:moveTo>
                <a:lnTo>
                  <a:pt x="0" y="76687"/>
                </a:lnTo>
                <a:lnTo>
                  <a:pt x="765427" y="76687"/>
                </a:lnTo>
                <a:lnTo>
                  <a:pt x="382713" y="0"/>
                </a:lnTo>
                <a:close/>
              </a:path>
            </a:pathLst>
          </a:custGeom>
          <a:ln w="4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58962" y="2417191"/>
            <a:ext cx="0" cy="99060"/>
          </a:xfrm>
          <a:custGeom>
            <a:avLst/>
            <a:gdLst/>
            <a:ahLst/>
            <a:cxnLst/>
            <a:rect l="l" t="t" r="r" b="b"/>
            <a:pathLst>
              <a:path h="99060">
                <a:moveTo>
                  <a:pt x="0" y="0"/>
                </a:moveTo>
                <a:lnTo>
                  <a:pt x="0" y="98601"/>
                </a:lnTo>
              </a:path>
            </a:pathLst>
          </a:custGeom>
          <a:ln w="4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158962" y="2113522"/>
            <a:ext cx="598170" cy="99060"/>
          </a:xfrm>
          <a:custGeom>
            <a:avLst/>
            <a:gdLst/>
            <a:ahLst/>
            <a:cxnLst/>
            <a:rect l="l" t="t" r="r" b="b"/>
            <a:pathLst>
              <a:path w="598169" h="99060">
                <a:moveTo>
                  <a:pt x="298932" y="0"/>
                </a:moveTo>
                <a:lnTo>
                  <a:pt x="0" y="98601"/>
                </a:lnTo>
              </a:path>
              <a:path w="598169" h="99060">
                <a:moveTo>
                  <a:pt x="298932" y="0"/>
                </a:moveTo>
                <a:lnTo>
                  <a:pt x="597864" y="98601"/>
                </a:lnTo>
              </a:path>
            </a:pathLst>
          </a:custGeom>
          <a:ln w="4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68444" y="2135445"/>
            <a:ext cx="475615" cy="76835"/>
          </a:xfrm>
          <a:custGeom>
            <a:avLst/>
            <a:gdLst/>
            <a:ahLst/>
            <a:cxnLst/>
            <a:rect l="l" t="t" r="r" b="b"/>
            <a:pathLst>
              <a:path w="475614" h="76835">
                <a:moveTo>
                  <a:pt x="237685" y="0"/>
                </a:moveTo>
                <a:lnTo>
                  <a:pt x="0" y="76687"/>
                </a:lnTo>
                <a:lnTo>
                  <a:pt x="475371" y="76687"/>
                </a:lnTo>
                <a:lnTo>
                  <a:pt x="237685" y="0"/>
                </a:lnTo>
                <a:close/>
              </a:path>
            </a:pathLst>
          </a:custGeom>
          <a:ln w="4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06130" y="1816201"/>
            <a:ext cx="751840" cy="92710"/>
          </a:xfrm>
          <a:custGeom>
            <a:avLst/>
            <a:gdLst/>
            <a:ahLst/>
            <a:cxnLst/>
            <a:rect l="l" t="t" r="r" b="b"/>
            <a:pathLst>
              <a:path w="751839" h="92710">
                <a:moveTo>
                  <a:pt x="375884" y="0"/>
                </a:moveTo>
                <a:lnTo>
                  <a:pt x="0" y="92261"/>
                </a:lnTo>
              </a:path>
              <a:path w="751839" h="92710">
                <a:moveTo>
                  <a:pt x="375884" y="0"/>
                </a:moveTo>
                <a:lnTo>
                  <a:pt x="751769" y="92261"/>
                </a:lnTo>
              </a:path>
            </a:pathLst>
          </a:custGeom>
          <a:ln w="4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09206" y="1904472"/>
            <a:ext cx="3776979" cy="1528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4920">
              <a:lnSpc>
                <a:spcPct val="100000"/>
              </a:lnSpc>
              <a:spcBef>
                <a:spcPts val="95"/>
              </a:spcBef>
              <a:tabLst>
                <a:tab pos="2051050" algn="l"/>
              </a:tabLst>
            </a:pPr>
            <a:r>
              <a:rPr sz="1150" spc="-5" dirty="0">
                <a:latin typeface="Arial"/>
                <a:cs typeface="Arial"/>
              </a:rPr>
              <a:t>NP</a:t>
            </a:r>
            <a:r>
              <a:rPr sz="1200" spc="-7" baseline="-10416" dirty="0">
                <a:latin typeface="Arial"/>
                <a:cs typeface="Arial"/>
              </a:rPr>
              <a:t>1	</a:t>
            </a:r>
            <a:r>
              <a:rPr sz="1150" spc="-5" dirty="0">
                <a:latin typeface="Arial"/>
                <a:cs typeface="Arial"/>
              </a:rPr>
              <a:t>VP</a:t>
            </a:r>
            <a:endParaRPr sz="1150" dirty="0">
              <a:latin typeface="Arial"/>
              <a:cs typeface="Arial"/>
            </a:endParaRPr>
          </a:p>
          <a:p>
            <a:pPr marL="1209675">
              <a:lnSpc>
                <a:spcPct val="100000"/>
              </a:lnSpc>
              <a:spcBef>
                <a:spcPts val="1010"/>
              </a:spcBef>
              <a:tabLst>
                <a:tab pos="1800860" algn="l"/>
                <a:tab pos="2315210" algn="l"/>
              </a:tabLst>
            </a:pPr>
            <a:r>
              <a:rPr sz="1150" spc="-15" dirty="0">
                <a:latin typeface="Arial"/>
                <a:cs typeface="Arial"/>
              </a:rPr>
              <a:t>Frege	</a:t>
            </a:r>
            <a:r>
              <a:rPr sz="1150" spc="-5" dirty="0">
                <a:latin typeface="Arial"/>
                <a:cs typeface="Arial"/>
              </a:rPr>
              <a:t>V	NP</a:t>
            </a:r>
            <a:r>
              <a:rPr sz="1200" spc="-7" baseline="-10416" dirty="0">
                <a:latin typeface="Arial"/>
                <a:cs typeface="Arial"/>
              </a:rPr>
              <a:t>2</a:t>
            </a:r>
            <a:endParaRPr sz="1200" baseline="-10416" dirty="0">
              <a:latin typeface="Arial"/>
              <a:cs typeface="Arial"/>
            </a:endParaRPr>
          </a:p>
          <a:p>
            <a:pPr marL="1704975">
              <a:lnSpc>
                <a:spcPct val="100000"/>
              </a:lnSpc>
              <a:spcBef>
                <a:spcPts val="1015"/>
              </a:spcBef>
            </a:pPr>
            <a:r>
              <a:rPr sz="1150" spc="-10" dirty="0">
                <a:latin typeface="Arial"/>
                <a:cs typeface="Arial"/>
              </a:rPr>
              <a:t>likes</a:t>
            </a:r>
            <a:r>
              <a:rPr sz="1150" spc="1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Margarete</a:t>
            </a:r>
            <a:endParaRPr sz="1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 dirty="0">
              <a:latin typeface="Arial"/>
              <a:cs typeface="Arial"/>
            </a:endParaRPr>
          </a:p>
          <a:p>
            <a:pPr marL="50800" marR="43180">
              <a:lnSpc>
                <a:spcPct val="100800"/>
              </a:lnSpc>
              <a:tabLst>
                <a:tab pos="2445385" algn="l"/>
              </a:tabLst>
            </a:pPr>
            <a:r>
              <a:rPr lang="zh-CN" altLang="en-US" sz="1400" spc="20" dirty="0">
                <a:latin typeface="Arial"/>
                <a:cs typeface="Arial"/>
              </a:rPr>
              <a:t>包含</a:t>
            </a:r>
            <a:r>
              <a:rPr sz="1400" spc="10" dirty="0">
                <a:latin typeface="Arial"/>
                <a:cs typeface="Arial"/>
              </a:rPr>
              <a:t>NP</a:t>
            </a:r>
            <a:r>
              <a:rPr sz="1500" spc="15" baseline="-11111" dirty="0">
                <a:latin typeface="Arial"/>
                <a:cs typeface="Arial"/>
              </a:rPr>
              <a:t>1 </a:t>
            </a:r>
            <a:r>
              <a:rPr sz="1400" spc="20" dirty="0">
                <a:latin typeface="Arial"/>
                <a:cs typeface="Arial"/>
              </a:rPr>
              <a:t>V</a:t>
            </a:r>
            <a:r>
              <a:rPr lang="en-US" sz="1400" spc="2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NP</a:t>
            </a:r>
            <a:r>
              <a:rPr sz="1500" spc="22" baseline="-11111" dirty="0">
                <a:latin typeface="Arial"/>
                <a:cs typeface="Arial"/>
              </a:rPr>
              <a:t>2</a:t>
            </a:r>
            <a:r>
              <a:rPr lang="zh-CN" altLang="en-US" sz="1600" spc="20" dirty="0">
                <a:latin typeface="Arial"/>
                <a:cs typeface="Arial"/>
              </a:rPr>
              <a:t>的及物物句子</a:t>
            </a:r>
            <a:r>
              <a:rPr lang="en-US" altLang="zh-CN" sz="1600" spc="20" dirty="0">
                <a:latin typeface="Arial"/>
                <a:cs typeface="Arial"/>
              </a:rPr>
              <a:t>S</a:t>
            </a:r>
            <a:r>
              <a:rPr sz="1500" spc="22" baseline="-11111" dirty="0">
                <a:latin typeface="Arial"/>
                <a:cs typeface="Arial"/>
              </a:rPr>
              <a:t>  </a:t>
            </a:r>
            <a:r>
              <a:rPr lang="zh-CN" altLang="en-US" sz="1400" spc="10" dirty="0">
                <a:latin typeface="Arial"/>
                <a:cs typeface="Arial"/>
              </a:rPr>
              <a:t>为真 当且仅当 </a:t>
            </a:r>
            <a:r>
              <a:rPr sz="1400" i="1" spc="-55" dirty="0">
                <a:latin typeface="Verdana"/>
                <a:cs typeface="Verdana"/>
              </a:rPr>
              <a:t>&lt; </a:t>
            </a:r>
            <a:r>
              <a:rPr lang="en-US" altLang="zh-CN" sz="1400" spc="15" dirty="0">
                <a:latin typeface="Arial"/>
                <a:cs typeface="Arial"/>
              </a:rPr>
              <a:t>〚</a:t>
            </a:r>
            <a:r>
              <a:rPr lang="en-US" altLang="zh-CN" sz="1400" i="1" spc="10" dirty="0">
                <a:latin typeface="Arial"/>
                <a:cs typeface="Arial"/>
              </a:rPr>
              <a:t>NP</a:t>
            </a:r>
            <a:r>
              <a:rPr lang="en-US" altLang="zh-CN" sz="1500" spc="15" baseline="-11111" dirty="0">
                <a:latin typeface="Arial"/>
                <a:cs typeface="Arial"/>
              </a:rPr>
              <a:t>2</a:t>
            </a:r>
            <a:r>
              <a:rPr lang="en-US" altLang="zh-CN" sz="1400" spc="15" dirty="0">
                <a:latin typeface="Arial"/>
                <a:cs typeface="Arial"/>
              </a:rPr>
              <a:t>〛 </a:t>
            </a:r>
            <a:r>
              <a:rPr sz="1400" i="1" spc="-125" dirty="0">
                <a:latin typeface="Verdana"/>
                <a:cs typeface="Verdana"/>
              </a:rPr>
              <a:t>, </a:t>
            </a:r>
            <a:r>
              <a:rPr lang="en-US" altLang="zh-CN" sz="1400" spc="15" dirty="0">
                <a:latin typeface="Arial"/>
                <a:cs typeface="Arial"/>
              </a:rPr>
              <a:t>〚</a:t>
            </a:r>
            <a:r>
              <a:rPr lang="en-US" altLang="zh-CN" sz="1400" i="1" spc="15" dirty="0">
                <a:latin typeface="Arial"/>
                <a:cs typeface="Arial"/>
              </a:rPr>
              <a:t>NP</a:t>
            </a:r>
            <a:r>
              <a:rPr lang="en-US" altLang="zh-CN" sz="1500" spc="22" baseline="-11111" dirty="0">
                <a:latin typeface="Arial"/>
                <a:cs typeface="Arial"/>
              </a:rPr>
              <a:t>1</a:t>
            </a:r>
            <a:r>
              <a:rPr lang="en-US" altLang="zh-CN" sz="1400" spc="15" dirty="0">
                <a:latin typeface="Arial"/>
                <a:cs typeface="Arial"/>
              </a:rPr>
              <a:t>〛 </a:t>
            </a:r>
            <a:r>
              <a:rPr sz="1400" i="1" spc="-55" dirty="0">
                <a:latin typeface="Verdana"/>
                <a:cs typeface="Verdana"/>
              </a:rPr>
              <a:t>&gt; </a:t>
            </a:r>
            <a:r>
              <a:rPr sz="1400" spc="-445" dirty="0">
                <a:latin typeface="MS Gothic"/>
                <a:cs typeface="MS Gothic"/>
              </a:rPr>
              <a:t>∈</a:t>
            </a:r>
            <a:r>
              <a:rPr sz="1400" spc="-295" dirty="0">
                <a:latin typeface="MS Gothic"/>
                <a:cs typeface="MS Gothic"/>
              </a:rPr>
              <a:t> </a:t>
            </a:r>
            <a:r>
              <a:rPr lang="en-US" altLang="zh-CN" sz="1400" spc="15" dirty="0">
                <a:latin typeface="Arial"/>
                <a:cs typeface="Arial"/>
              </a:rPr>
              <a:t>〚</a:t>
            </a:r>
            <a:r>
              <a:rPr lang="en-US" altLang="zh-CN" sz="1400" i="1" spc="20" dirty="0">
                <a:latin typeface="Arial"/>
                <a:cs typeface="Arial"/>
              </a:rPr>
              <a:t>V</a:t>
            </a:r>
            <a:r>
              <a:rPr lang="en-US" altLang="zh-CN" sz="1400" spc="15" dirty="0">
                <a:latin typeface="Arial"/>
                <a:cs typeface="Arial"/>
              </a:rPr>
              <a:t>〛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5" name="object 25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0" y="326644"/>
            <a:ext cx="4608195" cy="35306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15" dirty="0">
                <a:solidFill>
                  <a:srgbClr val="FFFFFF"/>
                </a:solidFill>
                <a:latin typeface="Arial"/>
                <a:cs typeface="Arial"/>
              </a:rPr>
              <a:t>小结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7294" y="1264549"/>
            <a:ext cx="3855085" cy="113973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谓述（</a:t>
            </a:r>
            <a:r>
              <a:rPr sz="1400" spc="15" dirty="0">
                <a:latin typeface="Arial"/>
                <a:cs typeface="Arial"/>
              </a:rPr>
              <a:t>Predication</a:t>
            </a:r>
            <a:r>
              <a:rPr lang="zh-CN" altLang="en-US" sz="1400" spc="15" dirty="0">
                <a:latin typeface="Arial"/>
                <a:cs typeface="Arial"/>
              </a:rPr>
              <a:t>）：作为主语的名词短语属于由动词短语描述</a:t>
            </a:r>
            <a:r>
              <a:rPr lang="zh-CN" altLang="en-US" sz="1400" spc="15">
                <a:latin typeface="Arial"/>
                <a:cs typeface="Arial"/>
              </a:rPr>
              <a:t>的集合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 dirty="0">
              <a:latin typeface="Arial"/>
              <a:cs typeface="Arial"/>
            </a:endParaRPr>
          </a:p>
          <a:p>
            <a:pPr marL="12700" marR="102235">
              <a:lnSpc>
                <a:spcPct val="100800"/>
              </a:lnSpc>
              <a:spcBef>
                <a:spcPts val="5"/>
              </a:spcBef>
            </a:pPr>
            <a:r>
              <a:rPr lang="zh-CN" altLang="en-US" sz="1400" spc="-10" dirty="0">
                <a:latin typeface="Arial"/>
                <a:cs typeface="Arial"/>
              </a:rPr>
              <a:t>及物动词（</a:t>
            </a:r>
            <a:r>
              <a:rPr sz="1400" spc="-10" dirty="0">
                <a:latin typeface="Arial"/>
                <a:cs typeface="Arial"/>
              </a:rPr>
              <a:t>Transitive </a:t>
            </a:r>
            <a:r>
              <a:rPr sz="1400" spc="5" dirty="0">
                <a:latin typeface="Arial"/>
                <a:cs typeface="Arial"/>
              </a:rPr>
              <a:t>verbs</a:t>
            </a:r>
            <a:r>
              <a:rPr lang="zh-CN" altLang="en-US" sz="1400" spc="5" dirty="0">
                <a:latin typeface="Arial"/>
                <a:cs typeface="Arial"/>
              </a:rPr>
              <a:t>）：个体的有序对的集合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1169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More on Compositional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97081" y="11130"/>
            <a:ext cx="3803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Quantifiers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07354" y="140410"/>
            <a:ext cx="394335" cy="286385"/>
            <a:chOff x="3907354" y="140410"/>
            <a:chExt cx="394335" cy="286385"/>
          </a:xfrm>
        </p:grpSpPr>
        <p:sp>
          <p:nvSpPr>
            <p:cNvPr id="5" name="object 5"/>
            <p:cNvSpPr/>
            <p:nvPr/>
          </p:nvSpPr>
          <p:spPr>
            <a:xfrm>
              <a:off x="390989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6029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0989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02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0697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610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1148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618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1228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26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0989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60291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10697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61091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1148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09898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60291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10685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098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602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106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610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114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618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122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626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897236" y="11130"/>
            <a:ext cx="6159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Arial"/>
                <a:cs typeface="Arial"/>
              </a:rPr>
              <a:t>Tense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and</a:t>
            </a:r>
            <a:r>
              <a:rPr sz="600" spc="-2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Aspect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0" y="449046"/>
            <a:ext cx="4608195" cy="35306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ja-JP" altLang="en-US" sz="2050" spc="5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/>
              </a:rPr>
              <a:t>小结</a:t>
            </a:r>
            <a:endParaRPr sz="2050" dirty="0">
              <a:latin typeface="SimSun" panose="02010600030101010101" pitchFamily="2" charset="-122"/>
              <a:ea typeface="SimSun" panose="02010600030101010101" pitchFamily="2" charset="-122"/>
              <a:cs typeface="Arial"/>
            </a:endParaRPr>
          </a:p>
        </p:txBody>
      </p:sp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1146670"/>
            <a:ext cx="101003" cy="101003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114" y="1426120"/>
            <a:ext cx="101003" cy="101003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114" y="1770684"/>
            <a:ext cx="101003" cy="101003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3020" y="2223084"/>
            <a:ext cx="81381" cy="81381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3020" y="2499436"/>
            <a:ext cx="81381" cy="81381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3020" y="2775775"/>
            <a:ext cx="81381" cy="81381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3020" y="3052127"/>
            <a:ext cx="81381" cy="81381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704100" y="1055304"/>
            <a:ext cx="3219450" cy="213167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15" dirty="0">
                <a:latin typeface="Arial"/>
                <a:cs typeface="Arial"/>
              </a:rPr>
              <a:t>句义作为真值条件</a:t>
            </a:r>
            <a:endParaRPr sz="1400" dirty="0">
              <a:latin typeface="Arial"/>
              <a:cs typeface="Arial"/>
            </a:endParaRPr>
          </a:p>
          <a:p>
            <a:pPr marL="12700" marR="1143000">
              <a:lnSpc>
                <a:spcPct val="165100"/>
              </a:lnSpc>
            </a:pPr>
            <a:r>
              <a:rPr lang="zh-CN" altLang="en-US" sz="1400" spc="15" dirty="0">
                <a:latin typeface="Arial"/>
                <a:cs typeface="Arial"/>
              </a:rPr>
              <a:t>集合论</a:t>
            </a:r>
            <a:r>
              <a:rPr sz="1400" spc="20" dirty="0">
                <a:latin typeface="Arial"/>
                <a:cs typeface="Arial"/>
              </a:rPr>
              <a:t>  </a:t>
            </a:r>
            <a:r>
              <a:rPr lang="en-US" sz="1400" spc="20" dirty="0">
                <a:latin typeface="Arial"/>
                <a:cs typeface="Arial"/>
              </a:rPr>
              <a:t>                                       </a:t>
            </a:r>
            <a:r>
              <a:rPr lang="zh-CN" altLang="en-US" sz="1400" spc="20" dirty="0">
                <a:latin typeface="Arial"/>
                <a:cs typeface="Arial"/>
              </a:rPr>
              <a:t>组合语义学</a:t>
            </a:r>
            <a:endParaRPr sz="1400" dirty="0">
              <a:latin typeface="Arial"/>
              <a:cs typeface="Arial"/>
            </a:endParaRPr>
          </a:p>
          <a:p>
            <a:pPr marL="368935" marR="5080">
              <a:lnSpc>
                <a:spcPct val="151100"/>
              </a:lnSpc>
              <a:spcBef>
                <a:spcPts val="555"/>
              </a:spcBef>
            </a:pPr>
            <a:r>
              <a:rPr lang="zh-CN" altLang="en-US" sz="1200" spc="-5" dirty="0">
                <a:latin typeface="Arial"/>
                <a:cs typeface="Arial"/>
              </a:rPr>
              <a:t>专名与有定摹状词                                                            不及物动词，最简单的名词短语，形容词</a:t>
            </a:r>
            <a:r>
              <a:rPr lang="zh-CN" altLang="en-US" sz="1200" spc="-10" dirty="0">
                <a:latin typeface="Arial"/>
                <a:cs typeface="Arial"/>
              </a:rPr>
              <a:t>                                                  </a:t>
            </a:r>
            <a:r>
              <a:rPr sz="1200" spc="-10" dirty="0">
                <a:latin typeface="Arial"/>
                <a:cs typeface="Arial"/>
              </a:rPr>
              <a:t>  </a:t>
            </a:r>
            <a:r>
              <a:rPr lang="zh-CN" altLang="en-US" sz="1200" spc="-10" dirty="0">
                <a:latin typeface="Arial"/>
                <a:cs typeface="Arial"/>
              </a:rPr>
              <a:t>及物动词</a:t>
            </a:r>
            <a:endParaRPr sz="1200" dirty="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  <a:spcBef>
                <a:spcPts val="735"/>
              </a:spcBef>
            </a:pPr>
            <a:r>
              <a:rPr lang="zh-CN" altLang="en-US" sz="1200" spc="-5" dirty="0">
                <a:latin typeface="Arial"/>
                <a:cs typeface="Arial"/>
              </a:rPr>
              <a:t>简单谓述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1263641"/>
      </p:ext>
    </p:extLst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1169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More on Compositional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97081" y="11130"/>
            <a:ext cx="3803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Quantifiers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07354" y="140410"/>
            <a:ext cx="394335" cy="286385"/>
            <a:chOff x="3907354" y="140410"/>
            <a:chExt cx="394335" cy="286385"/>
          </a:xfrm>
        </p:grpSpPr>
        <p:sp>
          <p:nvSpPr>
            <p:cNvPr id="5" name="object 5"/>
            <p:cNvSpPr/>
            <p:nvPr/>
          </p:nvSpPr>
          <p:spPr>
            <a:xfrm>
              <a:off x="390989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6029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0989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02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0697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610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1148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618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1228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26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0989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60291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10697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61091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1148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09898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60291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10685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098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602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106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610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114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618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122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626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897236" y="11130"/>
            <a:ext cx="6159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Arial"/>
                <a:cs typeface="Arial"/>
              </a:rPr>
              <a:t>Tense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and</a:t>
            </a:r>
            <a:r>
              <a:rPr sz="600" spc="-2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Aspect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0" y="449046"/>
            <a:ext cx="4608195" cy="32573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1092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lang="zh-CN" altLang="en-US" sz="1400" spc="15" dirty="0">
                <a:solidFill>
                  <a:srgbClr val="FFFFFF"/>
                </a:solidFill>
                <a:latin typeface="Arial"/>
                <a:cs typeface="Arial"/>
              </a:rPr>
              <a:t>有定限定词“</a:t>
            </a:r>
            <a:r>
              <a:rPr lang="en-US" altLang="zh-CN" sz="1400" spc="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lang="zh-CN" altLang="en-US" sz="1400" spc="15" dirty="0">
                <a:solidFill>
                  <a:srgbClr val="FFFFFF"/>
                </a:solidFill>
                <a:latin typeface="Arial"/>
                <a:cs typeface="Arial"/>
              </a:rPr>
              <a:t>”的意义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250" y="2492375"/>
            <a:ext cx="101003" cy="101003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347294" y="1067077"/>
            <a:ext cx="3874770" cy="160415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15" dirty="0">
                <a:latin typeface="Arial"/>
                <a:cs typeface="Arial"/>
              </a:rPr>
              <a:t>指称性</a:t>
            </a:r>
            <a:r>
              <a:rPr lang="en-US" altLang="zh-CN" sz="1400" spc="15" dirty="0">
                <a:latin typeface="Arial"/>
                <a:cs typeface="Arial"/>
              </a:rPr>
              <a:t>NP</a:t>
            </a:r>
            <a:r>
              <a:rPr lang="zh-CN" altLang="en-US" sz="1400" spc="15" dirty="0">
                <a:latin typeface="Arial"/>
                <a:cs typeface="Arial"/>
              </a:rPr>
              <a:t>的子节点</a:t>
            </a:r>
            <a:r>
              <a:rPr lang="en-US" altLang="zh-CN" sz="1400" spc="15" dirty="0">
                <a:latin typeface="Arial"/>
                <a:cs typeface="Arial"/>
              </a:rPr>
              <a:t>N</a:t>
            </a:r>
            <a:r>
              <a:rPr lang="zh-CN" altLang="en-US" sz="1400" spc="15" dirty="0">
                <a:solidFill>
                  <a:srgbClr val="FF0000"/>
                </a:solidFill>
                <a:latin typeface="Arial"/>
                <a:cs typeface="Arial"/>
              </a:rPr>
              <a:t>描述了</a:t>
            </a:r>
            <a:r>
              <a:rPr lang="zh-CN" altLang="en-US" sz="1400" spc="15" dirty="0">
                <a:latin typeface="Arial"/>
                <a:cs typeface="Arial"/>
              </a:rPr>
              <a:t>这个</a:t>
            </a:r>
            <a:r>
              <a:rPr lang="en-US" altLang="zh-CN" sz="1400" spc="15" dirty="0">
                <a:latin typeface="Arial"/>
                <a:cs typeface="Arial"/>
              </a:rPr>
              <a:t>NP</a:t>
            </a:r>
            <a:r>
              <a:rPr lang="zh-CN" altLang="en-US" sz="1400" spc="15" dirty="0">
                <a:latin typeface="Arial"/>
                <a:cs typeface="Arial"/>
              </a:rPr>
              <a:t>所指称的实体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1575"/>
              </a:spcBef>
            </a:pPr>
            <a:r>
              <a:rPr lang="zh-CN" altLang="en-US" sz="1400" spc="15" dirty="0">
                <a:latin typeface="Arial"/>
                <a:cs typeface="Arial"/>
              </a:rPr>
              <a:t>指称性</a:t>
            </a:r>
            <a:r>
              <a:rPr lang="en-US" altLang="zh-CN" sz="1400" spc="15" dirty="0">
                <a:latin typeface="Arial"/>
                <a:cs typeface="Arial"/>
              </a:rPr>
              <a:t>NP</a:t>
            </a:r>
            <a:r>
              <a:rPr lang="zh-CN" altLang="en-US" sz="1400" spc="15" dirty="0">
                <a:latin typeface="Arial"/>
                <a:cs typeface="Arial"/>
              </a:rPr>
              <a:t>的子节点</a:t>
            </a:r>
            <a:r>
              <a:rPr lang="en-US" altLang="zh-CN" sz="1400" spc="15" dirty="0">
                <a:latin typeface="Arial"/>
                <a:cs typeface="Arial"/>
              </a:rPr>
              <a:t>D</a:t>
            </a:r>
            <a:r>
              <a:rPr lang="zh-CN" altLang="en-US" sz="1400" spc="15" dirty="0">
                <a:latin typeface="Arial"/>
                <a:cs typeface="Arial"/>
              </a:rPr>
              <a:t>筛选出</a:t>
            </a:r>
            <a:r>
              <a:rPr lang="zh-CN" altLang="en-US" sz="1400" spc="15" dirty="0">
                <a:solidFill>
                  <a:srgbClr val="FF0000"/>
                </a:solidFill>
                <a:latin typeface="Arial"/>
                <a:cs typeface="Arial"/>
              </a:rPr>
              <a:t>一个个体</a:t>
            </a:r>
            <a:r>
              <a:rPr lang="zh-CN" altLang="en-US" sz="1400" spc="15" dirty="0">
                <a:latin typeface="Arial"/>
                <a:cs typeface="Arial"/>
              </a:rPr>
              <a:t>，我们可以通过描述</a:t>
            </a:r>
            <a:r>
              <a:rPr lang="en-US" altLang="zh-CN" sz="1400" spc="15" dirty="0">
                <a:latin typeface="Arial"/>
                <a:cs typeface="Arial"/>
              </a:rPr>
              <a:t>N</a:t>
            </a:r>
            <a:r>
              <a:rPr lang="zh-CN" altLang="en-US" sz="1400" spc="15" dirty="0">
                <a:latin typeface="Arial"/>
                <a:cs typeface="Arial"/>
              </a:rPr>
              <a:t>来指称这个个体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 dirty="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  <a:spcBef>
                <a:spcPts val="5"/>
              </a:spcBef>
            </a:pPr>
            <a:r>
              <a:rPr sz="1400" spc="15" dirty="0">
                <a:latin typeface="Arial"/>
                <a:cs typeface="Arial"/>
              </a:rPr>
              <a:t>The </a:t>
            </a:r>
            <a:r>
              <a:rPr sz="1400" spc="10" dirty="0">
                <a:latin typeface="Arial"/>
                <a:cs typeface="Arial"/>
              </a:rPr>
              <a:t>linguist is </a:t>
            </a:r>
            <a:r>
              <a:rPr sz="1400" spc="15" dirty="0">
                <a:latin typeface="Arial"/>
                <a:cs typeface="Arial"/>
              </a:rPr>
              <a:t>going </a:t>
            </a:r>
            <a:r>
              <a:rPr sz="1400" spc="10" dirty="0">
                <a:latin typeface="Arial"/>
                <a:cs typeface="Arial"/>
              </a:rPr>
              <a:t>to </a:t>
            </a:r>
            <a:r>
              <a:rPr sz="1400" spc="15" dirty="0">
                <a:latin typeface="Arial"/>
                <a:cs typeface="Arial"/>
              </a:rPr>
              <a:t>the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bar.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724331"/>
      </p:ext>
    </p:extLst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1169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More on Compositional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97081" y="11130"/>
            <a:ext cx="3803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Quantifiers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07354" y="140410"/>
            <a:ext cx="394335" cy="286385"/>
            <a:chOff x="3907354" y="140410"/>
            <a:chExt cx="394335" cy="286385"/>
          </a:xfrm>
        </p:grpSpPr>
        <p:sp>
          <p:nvSpPr>
            <p:cNvPr id="5" name="object 5"/>
            <p:cNvSpPr/>
            <p:nvPr/>
          </p:nvSpPr>
          <p:spPr>
            <a:xfrm>
              <a:off x="390989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6029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0989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02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0697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610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1148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618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1228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26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0989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60291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10697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61091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1148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09898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60291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10685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098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602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106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610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114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618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122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626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897236" y="11130"/>
            <a:ext cx="6159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Arial"/>
                <a:cs typeface="Arial"/>
              </a:rPr>
              <a:t>Tense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and</a:t>
            </a:r>
            <a:r>
              <a:rPr sz="600" spc="-2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Aspect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0" y="449046"/>
            <a:ext cx="4608195" cy="35306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sz="2050" spc="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FFFFFF"/>
                </a:solidFill>
                <a:latin typeface="Arial"/>
                <a:cs typeface="Arial"/>
              </a:rPr>
              <a:t>linguist</a:t>
            </a:r>
            <a:endParaRPr sz="20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8446" y="1086078"/>
            <a:ext cx="1844203" cy="10150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5725">
              <a:lnSpc>
                <a:spcPts val="840"/>
              </a:lnSpc>
              <a:spcBef>
                <a:spcPts val="135"/>
              </a:spcBef>
            </a:pPr>
            <a:r>
              <a:rPr lang="en-US" altLang="zh-CN" sz="1400" spc="15" dirty="0">
                <a:latin typeface="Arial"/>
                <a:cs typeface="Arial"/>
              </a:rPr>
              <a:t>〚</a:t>
            </a:r>
            <a:r>
              <a:rPr lang="en-US" altLang="zh-CN" sz="1400" i="1" spc="10" dirty="0">
                <a:latin typeface="Arial"/>
                <a:cs typeface="Arial"/>
              </a:rPr>
              <a:t>linguist</a:t>
            </a:r>
            <a:r>
              <a:rPr lang="en-US" altLang="zh-CN" sz="1400" spc="15" dirty="0">
                <a:latin typeface="Arial"/>
                <a:cs typeface="Arial"/>
              </a:rPr>
              <a:t>〛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ts val="840"/>
              </a:lnSpc>
            </a:pP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495"/>
              </a:spcBef>
            </a:pPr>
            <a:r>
              <a:rPr sz="1400" spc="10" dirty="0">
                <a:latin typeface="Arial"/>
                <a:cs typeface="Arial"/>
              </a:rPr>
              <a:t>{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35" name="object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852" y="1325854"/>
            <a:ext cx="1115568" cy="1371600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1523720" y="1857283"/>
            <a:ext cx="762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7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7715" y="1326008"/>
            <a:ext cx="1026186" cy="1371446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2651150" y="1857283"/>
            <a:ext cx="762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9" name="object 3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65158" y="1325854"/>
            <a:ext cx="914399" cy="1371600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3666845" y="1857283"/>
            <a:ext cx="4305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latin typeface="Arial"/>
                <a:cs typeface="Arial"/>
              </a:rPr>
              <a:t>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.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.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.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7294" y="2857091"/>
            <a:ext cx="3749992" cy="2442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5725">
              <a:lnSpc>
                <a:spcPts val="840"/>
              </a:lnSpc>
              <a:spcBef>
                <a:spcPts val="135"/>
              </a:spcBef>
            </a:pPr>
            <a:r>
              <a:rPr lang="en-US" altLang="zh-CN" sz="1400" spc="15" dirty="0">
                <a:latin typeface="Arial"/>
                <a:cs typeface="Arial"/>
              </a:rPr>
              <a:t>〚</a:t>
            </a:r>
            <a:r>
              <a:rPr lang="en-US" altLang="zh-CN" sz="1400" i="1" spc="15" dirty="0">
                <a:latin typeface="Arial"/>
                <a:cs typeface="Arial"/>
              </a:rPr>
              <a:t>the </a:t>
            </a:r>
            <a:r>
              <a:rPr lang="en-US" altLang="zh-CN" sz="1400" i="1" spc="10" dirty="0">
                <a:latin typeface="Arial"/>
                <a:cs typeface="Arial"/>
              </a:rPr>
              <a:t>linguist</a:t>
            </a:r>
            <a:r>
              <a:rPr lang="en-US" altLang="zh-CN" sz="1400" spc="15" dirty="0">
                <a:latin typeface="Arial"/>
                <a:cs typeface="Arial"/>
              </a:rPr>
              <a:t>〛 </a:t>
            </a:r>
            <a:r>
              <a:rPr sz="1400" spc="20" dirty="0">
                <a:latin typeface="Arial"/>
                <a:cs typeface="Arial"/>
              </a:rPr>
              <a:t>=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spc="25" dirty="0">
                <a:latin typeface="Arial"/>
                <a:cs typeface="Arial"/>
              </a:rPr>
              <a:t>CHOMSKY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ts val="840"/>
              </a:lnSpc>
              <a:tabLst>
                <a:tab pos="956310" algn="l"/>
              </a:tabLst>
            </a:pPr>
            <a:r>
              <a:rPr sz="1400" spc="-120" dirty="0">
                <a:latin typeface="Calibri"/>
                <a:cs typeface="Calibri"/>
              </a:rPr>
              <a:t>	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5191053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5" name="object 25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0" y="326644"/>
            <a:ext cx="4608195" cy="35306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solidFill>
                  <a:srgbClr val="FFFFFF"/>
                </a:solidFill>
                <a:latin typeface="Arial"/>
                <a:cs typeface="Arial"/>
              </a:rPr>
              <a:t>语义学是什么？</a:t>
            </a:r>
            <a:endParaRPr lang="zh-CN" altLang="en-US" sz="205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7294" y="1029967"/>
            <a:ext cx="4165473" cy="188795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79883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-5" dirty="0">
                <a:latin typeface="Arial"/>
                <a:cs typeface="Arial"/>
              </a:rPr>
              <a:t>直觉来看，语言的意义包含着</a:t>
            </a:r>
            <a:r>
              <a:rPr lang="zh-CN" altLang="en-US" sz="1400" spc="-5" dirty="0">
                <a:solidFill>
                  <a:srgbClr val="FF0000"/>
                </a:solidFill>
                <a:latin typeface="Arial"/>
                <a:cs typeface="Arial"/>
              </a:rPr>
              <a:t>信息</a:t>
            </a:r>
            <a:endParaRPr lang="en-US" altLang="zh-CN" sz="1400" spc="-5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798830">
              <a:lnSpc>
                <a:spcPct val="100800"/>
              </a:lnSpc>
              <a:spcBef>
                <a:spcPts val="120"/>
              </a:spcBef>
            </a:pPr>
            <a:endParaRPr lang="en-US" sz="1400" spc="-5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79883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信息的基本单位是</a:t>
            </a:r>
            <a:r>
              <a:rPr lang="zh-CN" altLang="en-US" sz="1400" spc="15" dirty="0">
                <a:solidFill>
                  <a:srgbClr val="FF0000"/>
                </a:solidFill>
                <a:latin typeface="Arial"/>
                <a:cs typeface="Arial"/>
              </a:rPr>
              <a:t>命题</a:t>
            </a:r>
            <a:r>
              <a:rPr lang="zh-CN" altLang="en-US" sz="1400" spc="15" dirty="0">
                <a:latin typeface="Arial"/>
                <a:cs typeface="Arial"/>
              </a:rPr>
              <a:t>（</a:t>
            </a:r>
            <a:r>
              <a:rPr lang="en-US" altLang="zh-CN" sz="1400" spc="15" dirty="0">
                <a:solidFill>
                  <a:srgbClr val="FF0000"/>
                </a:solidFill>
                <a:latin typeface="Arial"/>
                <a:cs typeface="Arial"/>
              </a:rPr>
              <a:t>proposition</a:t>
            </a:r>
            <a:r>
              <a:rPr lang="zh-CN" altLang="en-US" sz="1400" spc="15" dirty="0">
                <a:latin typeface="Arial"/>
                <a:cs typeface="Arial"/>
              </a:rPr>
              <a:t>）</a:t>
            </a:r>
            <a:endParaRPr lang="en-US" sz="1400" spc="15" dirty="0">
              <a:latin typeface="Arial"/>
              <a:cs typeface="Arial"/>
            </a:endParaRPr>
          </a:p>
          <a:p>
            <a:pPr marL="12700" marR="798830">
              <a:lnSpc>
                <a:spcPct val="100800"/>
              </a:lnSpc>
              <a:spcBef>
                <a:spcPts val="120"/>
              </a:spcBef>
            </a:pPr>
            <a:endParaRPr lang="en-US" sz="1400" spc="15" dirty="0">
              <a:latin typeface="Arial"/>
              <a:cs typeface="Arial"/>
            </a:endParaRPr>
          </a:p>
          <a:p>
            <a:pPr marL="12700" marR="79883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命题可能或者为</a:t>
            </a:r>
            <a:r>
              <a:rPr lang="zh-CN" altLang="en-US" sz="1400" spc="15" dirty="0">
                <a:solidFill>
                  <a:srgbClr val="FF0000"/>
                </a:solidFill>
                <a:latin typeface="Arial"/>
                <a:cs typeface="Arial"/>
              </a:rPr>
              <a:t>真</a:t>
            </a:r>
            <a:r>
              <a:rPr lang="zh-CN" altLang="en-US" sz="1400" spc="15" dirty="0">
                <a:latin typeface="Arial"/>
                <a:cs typeface="Arial"/>
              </a:rPr>
              <a:t>（</a:t>
            </a:r>
            <a:r>
              <a:rPr lang="en-US" altLang="zh-CN" sz="1400" spc="15" dirty="0">
                <a:solidFill>
                  <a:srgbClr val="FF0000"/>
                </a:solidFill>
                <a:latin typeface="Arial"/>
                <a:cs typeface="Arial"/>
              </a:rPr>
              <a:t>true</a:t>
            </a:r>
            <a:r>
              <a:rPr lang="zh-CN" altLang="en-US" sz="1400" spc="15" dirty="0">
                <a:latin typeface="Arial"/>
                <a:cs typeface="Arial"/>
              </a:rPr>
              <a:t>），或者为</a:t>
            </a:r>
            <a:r>
              <a:rPr lang="zh-CN" altLang="en-US" sz="1400" spc="15" dirty="0">
                <a:solidFill>
                  <a:srgbClr val="FF0000"/>
                </a:solidFill>
                <a:latin typeface="Arial"/>
                <a:cs typeface="Arial"/>
              </a:rPr>
              <a:t>假</a:t>
            </a:r>
            <a:r>
              <a:rPr lang="zh-CN" altLang="en-US" sz="1400" spc="15" dirty="0">
                <a:latin typeface="Arial"/>
                <a:cs typeface="Arial"/>
              </a:rPr>
              <a:t>（</a:t>
            </a:r>
            <a:r>
              <a:rPr lang="en-US" altLang="zh-CN" sz="1400" spc="15" dirty="0">
                <a:solidFill>
                  <a:srgbClr val="FF0000"/>
                </a:solidFill>
                <a:latin typeface="Arial"/>
                <a:cs typeface="Arial"/>
              </a:rPr>
              <a:t>false</a:t>
            </a:r>
            <a:r>
              <a:rPr lang="zh-CN" altLang="en-US" sz="1400" spc="15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1400" spc="10" dirty="0">
                <a:latin typeface="Arial"/>
                <a:cs typeface="Arial"/>
              </a:rPr>
              <a:t>陈述句</a:t>
            </a:r>
            <a:r>
              <a:rPr lang="zh-CN" altLang="en-US" sz="1400" spc="10" dirty="0">
                <a:solidFill>
                  <a:srgbClr val="FF0000"/>
                </a:solidFill>
                <a:latin typeface="Arial"/>
                <a:cs typeface="Arial"/>
              </a:rPr>
              <a:t>指称</a:t>
            </a:r>
            <a:r>
              <a:rPr lang="zh-CN" altLang="en-US" sz="1400" spc="10" dirty="0">
                <a:latin typeface="Arial"/>
                <a:cs typeface="Arial"/>
              </a:rPr>
              <a:t>（</a:t>
            </a:r>
            <a:r>
              <a:rPr lang="en-US" altLang="zh-CN" sz="1400" spc="10" dirty="0">
                <a:solidFill>
                  <a:srgbClr val="FF0000"/>
                </a:solidFill>
                <a:latin typeface="Arial"/>
                <a:cs typeface="Arial"/>
              </a:rPr>
              <a:t>denote</a:t>
            </a:r>
            <a:r>
              <a:rPr lang="zh-CN" altLang="en-US" sz="1400" spc="10" dirty="0">
                <a:latin typeface="Arial"/>
                <a:cs typeface="Arial"/>
              </a:rPr>
              <a:t>）命题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1169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More on Compositional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97081" y="11130"/>
            <a:ext cx="3803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Quantifiers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07354" y="140410"/>
            <a:ext cx="394335" cy="286385"/>
            <a:chOff x="3907354" y="140410"/>
            <a:chExt cx="394335" cy="286385"/>
          </a:xfrm>
        </p:grpSpPr>
        <p:sp>
          <p:nvSpPr>
            <p:cNvPr id="5" name="object 5"/>
            <p:cNvSpPr/>
            <p:nvPr/>
          </p:nvSpPr>
          <p:spPr>
            <a:xfrm>
              <a:off x="390989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6029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0989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02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0697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610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1148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618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1228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26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0989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60291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10697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61091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1148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09898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60291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10685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098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602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106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610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114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618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122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626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897236" y="11130"/>
            <a:ext cx="6159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Arial"/>
                <a:cs typeface="Arial"/>
              </a:rPr>
              <a:t>Tense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and</a:t>
            </a:r>
            <a:r>
              <a:rPr sz="600" spc="-2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Aspect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0" y="449046"/>
            <a:ext cx="4608195" cy="342401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marL="398780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solidFill>
                  <a:srgbClr val="FFFFFF"/>
                </a:solidFill>
                <a:latin typeface="Arial"/>
                <a:cs typeface="Arial"/>
              </a:rPr>
              <a:t>              修饰：集合的交</a:t>
            </a:r>
            <a:endParaRPr sz="2050" dirty="0">
              <a:latin typeface="Arial"/>
              <a:cs typeface="Arial"/>
            </a:endParaRPr>
          </a:p>
        </p:txBody>
      </p:sp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1654314"/>
            <a:ext cx="101003" cy="101003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1193914" y="2097326"/>
            <a:ext cx="2787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NP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7294" y="867521"/>
            <a:ext cx="3750310" cy="107215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诸如形容词的修饰语限定了</a:t>
            </a:r>
            <a:r>
              <a:rPr lang="en-US" altLang="zh-CN" sz="1400" spc="15" dirty="0">
                <a:latin typeface="Arial"/>
                <a:cs typeface="Arial"/>
              </a:rPr>
              <a:t>N</a:t>
            </a:r>
            <a:r>
              <a:rPr lang="zh-CN" altLang="en-US" sz="1400" spc="15" dirty="0">
                <a:latin typeface="Arial"/>
                <a:cs typeface="Arial"/>
              </a:rPr>
              <a:t>的集合，通过修饰取</a:t>
            </a:r>
            <a:r>
              <a:rPr lang="en-US" altLang="zh-CN" sz="1400" spc="15" dirty="0">
                <a:latin typeface="Arial"/>
                <a:cs typeface="Arial"/>
              </a:rPr>
              <a:t>N</a:t>
            </a:r>
            <a:r>
              <a:rPr lang="zh-CN" altLang="en-US" sz="1400" spc="15" dirty="0">
                <a:latin typeface="Arial"/>
                <a:cs typeface="Arial"/>
              </a:rPr>
              <a:t>的子集，即交集</a:t>
            </a:r>
            <a:endParaRPr lang="en-US" altLang="zh-CN" sz="1400" spc="15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120"/>
              </a:spcBef>
            </a:pPr>
            <a:endParaRPr sz="1400" dirty="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  <a:spcBef>
                <a:spcPts val="409"/>
              </a:spcBef>
            </a:pPr>
            <a:r>
              <a:rPr sz="1400" spc="15" dirty="0">
                <a:latin typeface="Arial"/>
                <a:cs typeface="Arial"/>
              </a:rPr>
              <a:t>The </a:t>
            </a:r>
            <a:r>
              <a:rPr sz="1400" spc="10" dirty="0">
                <a:latin typeface="Arial"/>
                <a:cs typeface="Arial"/>
              </a:rPr>
              <a:t>young linguist is </a:t>
            </a:r>
            <a:r>
              <a:rPr sz="1400" spc="15" dirty="0">
                <a:latin typeface="Arial"/>
                <a:cs typeface="Arial"/>
              </a:rPr>
              <a:t>going </a:t>
            </a:r>
            <a:r>
              <a:rPr sz="1400" spc="10" dirty="0">
                <a:latin typeface="Arial"/>
                <a:cs typeface="Arial"/>
              </a:rPr>
              <a:t>to </a:t>
            </a:r>
            <a:r>
              <a:rPr sz="1400" spc="15" dirty="0">
                <a:latin typeface="Arial"/>
                <a:cs typeface="Arial"/>
              </a:rPr>
              <a:t>the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bar.</a:t>
            </a:r>
            <a:endParaRPr sz="1400" dirty="0">
              <a:latin typeface="Arial"/>
              <a:cs typeface="Arial"/>
            </a:endParaRPr>
          </a:p>
          <a:p>
            <a:pPr marL="1296035" algn="ctr">
              <a:lnSpc>
                <a:spcPts val="840"/>
              </a:lnSpc>
              <a:tabLst>
                <a:tab pos="1871980" algn="l"/>
              </a:tabLst>
            </a:pPr>
            <a:r>
              <a:rPr sz="1400" spc="-120" dirty="0">
                <a:latin typeface="Calibri"/>
                <a:cs typeface="Calibri"/>
              </a:rPr>
              <a:t>	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83677" y="2476903"/>
            <a:ext cx="1574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64821" y="2856496"/>
            <a:ext cx="1231900" cy="4597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24130" algn="ctr">
              <a:lnSpc>
                <a:spcPct val="100000"/>
              </a:lnSpc>
              <a:spcBef>
                <a:spcPts val="135"/>
              </a:spcBef>
              <a:tabLst>
                <a:tab pos="671195" algn="l"/>
              </a:tabLst>
            </a:pPr>
            <a:r>
              <a:rPr sz="1400" spc="20" dirty="0">
                <a:latin typeface="Arial"/>
                <a:cs typeface="Arial"/>
              </a:rPr>
              <a:t>A	N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  <a:tabLst>
                <a:tab pos="638810" algn="l"/>
              </a:tabLst>
            </a:pPr>
            <a:r>
              <a:rPr sz="1400" spc="10" dirty="0">
                <a:latin typeface="Arial"/>
                <a:cs typeface="Arial"/>
              </a:rPr>
              <a:t>young	linguist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423856" y="2735064"/>
            <a:ext cx="676910" cy="123825"/>
          </a:xfrm>
          <a:custGeom>
            <a:avLst/>
            <a:gdLst/>
            <a:ahLst/>
            <a:cxnLst/>
            <a:rect l="l" t="t" r="r" b="b"/>
            <a:pathLst>
              <a:path w="676910" h="123825">
                <a:moveTo>
                  <a:pt x="338293" y="0"/>
                </a:moveTo>
                <a:lnTo>
                  <a:pt x="0" y="123252"/>
                </a:lnTo>
              </a:path>
              <a:path w="676910" h="123825">
                <a:moveTo>
                  <a:pt x="338293" y="0"/>
                </a:moveTo>
                <a:lnTo>
                  <a:pt x="676587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64817" y="2476917"/>
            <a:ext cx="278765" cy="4597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15" dirty="0">
                <a:latin typeface="Arial"/>
                <a:cs typeface="Arial"/>
              </a:rPr>
              <a:t>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04139" y="2355487"/>
            <a:ext cx="858519" cy="123825"/>
          </a:xfrm>
          <a:custGeom>
            <a:avLst/>
            <a:gdLst/>
            <a:ahLst/>
            <a:cxnLst/>
            <a:rect l="l" t="t" r="r" b="b"/>
            <a:pathLst>
              <a:path w="858519" h="123825">
                <a:moveTo>
                  <a:pt x="429004" y="0"/>
                </a:moveTo>
                <a:lnTo>
                  <a:pt x="0" y="123252"/>
                </a:lnTo>
              </a:path>
              <a:path w="858519" h="123825">
                <a:moveTo>
                  <a:pt x="429004" y="0"/>
                </a:moveTo>
                <a:lnTo>
                  <a:pt x="858009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542196" y="1926850"/>
            <a:ext cx="2700948" cy="13740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lang="en-US" altLang="zh-CN" sz="1400" spc="15" dirty="0">
                <a:latin typeface="Arial"/>
                <a:cs typeface="Arial"/>
              </a:rPr>
              <a:t>〚</a:t>
            </a:r>
            <a:r>
              <a:rPr lang="en-US" altLang="zh-CN" sz="1400" i="1" spc="10" dirty="0">
                <a:latin typeface="Arial"/>
                <a:cs typeface="Arial"/>
              </a:rPr>
              <a:t>young</a:t>
            </a:r>
            <a:r>
              <a:rPr lang="en-US" altLang="zh-CN" sz="1400" spc="15" dirty="0">
                <a:latin typeface="Arial"/>
                <a:cs typeface="Arial"/>
              </a:rPr>
              <a:t>〛</a:t>
            </a:r>
            <a:endParaRPr lang="en-US" altLang="zh-CN"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latin typeface="Arial"/>
                <a:cs typeface="Arial"/>
              </a:rPr>
              <a:t>={x: </a:t>
            </a:r>
            <a:r>
              <a:rPr sz="1400" spc="15" dirty="0">
                <a:latin typeface="Arial"/>
                <a:cs typeface="Arial"/>
              </a:rPr>
              <a:t>x </a:t>
            </a:r>
            <a:r>
              <a:rPr sz="1400" spc="10" dirty="0">
                <a:latin typeface="Arial"/>
                <a:cs typeface="Arial"/>
              </a:rPr>
              <a:t>is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young}</a:t>
            </a:r>
            <a:endParaRPr lang="en-US" sz="1400" spc="10" dirty="0">
              <a:latin typeface="Arial"/>
              <a:cs typeface="Arial"/>
            </a:endParaRPr>
          </a:p>
          <a:p>
            <a:pPr marL="12700">
              <a:spcBef>
                <a:spcPts val="135"/>
              </a:spcBef>
            </a:pPr>
            <a:r>
              <a:rPr lang="en-US" altLang="zh-CN" sz="1400" spc="15" dirty="0">
                <a:latin typeface="Arial"/>
                <a:cs typeface="Arial"/>
              </a:rPr>
              <a:t>〚</a:t>
            </a:r>
            <a:r>
              <a:rPr lang="en-US" altLang="zh-CN" sz="1400" i="1" spc="10" dirty="0">
                <a:latin typeface="Arial"/>
                <a:cs typeface="Arial"/>
              </a:rPr>
              <a:t>linguist</a:t>
            </a:r>
            <a:r>
              <a:rPr lang="en-US" altLang="zh-CN" sz="1400" spc="15" dirty="0">
                <a:latin typeface="Arial"/>
                <a:cs typeface="Arial"/>
              </a:rPr>
              <a:t>〛</a:t>
            </a:r>
          </a:p>
          <a:p>
            <a:pPr marL="12700">
              <a:spcBef>
                <a:spcPts val="135"/>
              </a:spcBef>
            </a:pPr>
            <a:r>
              <a:rPr lang="en-US" altLang="zh-CN" sz="1400" spc="10" dirty="0">
                <a:latin typeface="Arial"/>
                <a:cs typeface="Arial"/>
              </a:rPr>
              <a:t>={x: </a:t>
            </a:r>
            <a:r>
              <a:rPr lang="en-US" altLang="zh-CN" sz="1400" spc="15" dirty="0">
                <a:latin typeface="Arial"/>
                <a:cs typeface="Arial"/>
              </a:rPr>
              <a:t>x </a:t>
            </a:r>
            <a:r>
              <a:rPr lang="en-US" altLang="zh-CN" sz="1400" spc="10" dirty="0">
                <a:latin typeface="Arial"/>
                <a:cs typeface="Arial"/>
              </a:rPr>
              <a:t>is </a:t>
            </a:r>
            <a:r>
              <a:rPr lang="en-US" altLang="zh-CN" sz="1400" spc="15" dirty="0">
                <a:latin typeface="Arial"/>
                <a:cs typeface="Arial"/>
              </a:rPr>
              <a:t>a</a:t>
            </a:r>
            <a:r>
              <a:rPr lang="en-US" altLang="zh-CN" sz="1400" spc="40" dirty="0">
                <a:latin typeface="Arial"/>
                <a:cs typeface="Arial"/>
              </a:rPr>
              <a:t> </a:t>
            </a:r>
            <a:r>
              <a:rPr lang="en-US" altLang="zh-CN" sz="1400" spc="10" dirty="0">
                <a:latin typeface="Arial"/>
                <a:cs typeface="Arial"/>
              </a:rPr>
              <a:t>linguist}</a:t>
            </a:r>
            <a:endParaRPr lang="en-US" altLang="zh-CN" sz="1400" dirty="0">
              <a:latin typeface="Arial"/>
              <a:cs typeface="Arial"/>
            </a:endParaRPr>
          </a:p>
          <a:p>
            <a:pPr marL="12700">
              <a:spcBef>
                <a:spcPts val="135"/>
              </a:spcBef>
            </a:pPr>
            <a:r>
              <a:rPr lang="en-US" altLang="zh-CN" sz="1400" spc="15" dirty="0">
                <a:latin typeface="Arial"/>
                <a:cs typeface="Arial"/>
              </a:rPr>
              <a:t>〚</a:t>
            </a:r>
            <a:r>
              <a:rPr lang="en-US" altLang="zh-CN" sz="1400" i="1" spc="10" dirty="0">
                <a:latin typeface="Arial"/>
                <a:cs typeface="Arial"/>
              </a:rPr>
              <a:t>young</a:t>
            </a:r>
            <a:r>
              <a:rPr lang="en-US" altLang="zh-CN" sz="1400" i="1" spc="-20" dirty="0">
                <a:latin typeface="Arial"/>
                <a:cs typeface="Arial"/>
              </a:rPr>
              <a:t> </a:t>
            </a:r>
            <a:r>
              <a:rPr lang="en-US" altLang="zh-CN" sz="1400" i="1" spc="10" dirty="0">
                <a:latin typeface="Arial"/>
                <a:cs typeface="Arial"/>
              </a:rPr>
              <a:t>linguist</a:t>
            </a:r>
            <a:r>
              <a:rPr lang="en-US" altLang="zh-CN" sz="1400" spc="15" dirty="0">
                <a:latin typeface="Arial"/>
                <a:cs typeface="Arial"/>
              </a:rPr>
              <a:t>〛</a:t>
            </a:r>
          </a:p>
          <a:p>
            <a:pPr marL="12700">
              <a:spcBef>
                <a:spcPts val="135"/>
              </a:spcBef>
            </a:pPr>
            <a:r>
              <a:rPr lang="en-US" altLang="zh-CN" sz="1400" spc="15" dirty="0">
                <a:latin typeface="Arial"/>
                <a:cs typeface="Arial"/>
              </a:rPr>
              <a:t>〚</a:t>
            </a:r>
            <a:r>
              <a:rPr lang="en-US" altLang="zh-CN" sz="1400" i="1" spc="-25" dirty="0">
                <a:latin typeface="Arial"/>
                <a:cs typeface="Arial"/>
              </a:rPr>
              <a:t>young</a:t>
            </a:r>
            <a:r>
              <a:rPr lang="en-US" altLang="zh-CN" sz="1400" spc="15" dirty="0">
                <a:latin typeface="Arial"/>
                <a:cs typeface="Arial"/>
              </a:rPr>
              <a:t>〛</a:t>
            </a:r>
            <a:r>
              <a:rPr lang="en-US" altLang="zh-CN" sz="1400" spc="-25" dirty="0">
                <a:latin typeface="Lucida Sans Unicode"/>
                <a:cs typeface="Lucida Sans Unicode"/>
              </a:rPr>
              <a:t>∩</a:t>
            </a:r>
            <a:r>
              <a:rPr lang="en-US" altLang="zh-CN" sz="1400" spc="15" dirty="0">
                <a:latin typeface="Arial"/>
                <a:cs typeface="Arial"/>
              </a:rPr>
              <a:t> 〚</a:t>
            </a:r>
            <a:r>
              <a:rPr lang="en-US" altLang="zh-CN" sz="1400" i="1" spc="10" dirty="0">
                <a:latin typeface="Arial"/>
                <a:cs typeface="Arial"/>
              </a:rPr>
              <a:t>linguist</a:t>
            </a:r>
            <a:r>
              <a:rPr lang="en-US" altLang="zh-CN" sz="1400" spc="15" dirty="0">
                <a:latin typeface="Arial"/>
                <a:cs typeface="Arial"/>
              </a:rPr>
              <a:t>〛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0110880"/>
      </p:ext>
    </p:extLst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449580"/>
            <a:chOff x="0" y="0"/>
            <a:chExt cx="4608195" cy="4495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08195" cy="449580"/>
            </a:xfrm>
            <a:custGeom>
              <a:avLst/>
              <a:gdLst/>
              <a:ahLst/>
              <a:cxnLst/>
              <a:rect l="l" t="t" r="r" b="b"/>
              <a:pathLst>
                <a:path w="4608195" h="449580">
                  <a:moveTo>
                    <a:pt x="4608004" y="0"/>
                  </a:moveTo>
                  <a:lnTo>
                    <a:pt x="0" y="0"/>
                  </a:lnTo>
                  <a:lnTo>
                    <a:pt x="0" y="449046"/>
                  </a:lnTo>
                  <a:lnTo>
                    <a:pt x="4608004" y="449046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0650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0650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1056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44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856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065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1056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8000" y="11130"/>
            <a:ext cx="1169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More on Compositional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97081" y="11130"/>
            <a:ext cx="3803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Quantifiers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907354" y="140410"/>
            <a:ext cx="394335" cy="286385"/>
            <a:chOff x="3907354" y="140410"/>
            <a:chExt cx="394335" cy="286385"/>
          </a:xfrm>
        </p:grpSpPr>
        <p:sp>
          <p:nvSpPr>
            <p:cNvPr id="14" name="object 14"/>
            <p:cNvSpPr/>
            <p:nvPr/>
          </p:nvSpPr>
          <p:spPr>
            <a:xfrm>
              <a:off x="390989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6029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0989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602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10697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610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1148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618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1228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626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0989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60291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10697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61091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1148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09898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60291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10685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098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602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106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610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114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618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122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626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897236" y="11130"/>
            <a:ext cx="6159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Arial"/>
                <a:cs typeface="Arial"/>
              </a:rPr>
              <a:t>Tense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and</a:t>
            </a:r>
            <a:r>
              <a:rPr sz="600" spc="-2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Aspect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0" y="449046"/>
            <a:ext cx="4608195" cy="342401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solidFill>
                  <a:srgbClr val="FFFFFF"/>
                </a:solidFill>
                <a:latin typeface="Arial"/>
                <a:cs typeface="Arial"/>
              </a:rPr>
              <a:t>模型论式语义学</a:t>
            </a:r>
            <a:endParaRPr sz="2050" dirty="0">
              <a:latin typeface="Arial"/>
              <a:cs typeface="Arial"/>
            </a:endParaRPr>
          </a:p>
        </p:txBody>
      </p:sp>
      <p:pic>
        <p:nvPicPr>
          <p:cNvPr id="42" name="object 4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2519946"/>
            <a:ext cx="101003" cy="101003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592" y="2773006"/>
            <a:ext cx="101003" cy="101003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592" y="3026054"/>
            <a:ext cx="101003" cy="101003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347294" y="966785"/>
            <a:ext cx="3906520" cy="22018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1147445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现代语言学中的语义学是</a:t>
            </a:r>
            <a:r>
              <a:rPr lang="zh-CN" altLang="en-US" sz="1400" spc="15" dirty="0">
                <a:solidFill>
                  <a:srgbClr val="FF0000"/>
                </a:solidFill>
                <a:latin typeface="Arial"/>
                <a:cs typeface="Arial"/>
              </a:rPr>
              <a:t>依据模型论式的</a:t>
            </a:r>
            <a:r>
              <a:rPr lang="zh-CN" altLang="en-US" sz="1400" spc="15" dirty="0">
                <a:latin typeface="Arial"/>
                <a:cs typeface="Arial"/>
              </a:rPr>
              <a:t>（</a:t>
            </a:r>
            <a:r>
              <a:rPr lang="en-US" altLang="zh-CN" sz="1400" spc="15" dirty="0">
                <a:solidFill>
                  <a:srgbClr val="FF0000"/>
                </a:solidFill>
                <a:latin typeface="Arial"/>
                <a:cs typeface="Arial"/>
              </a:rPr>
              <a:t>model-theoretic</a:t>
            </a:r>
            <a:r>
              <a:rPr lang="zh-CN" altLang="en-US" sz="1400" spc="15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780"/>
              </a:spcBef>
            </a:pPr>
            <a:r>
              <a:rPr lang="zh-CN" altLang="en-US" sz="1400" spc="15" dirty="0">
                <a:latin typeface="Arial"/>
                <a:cs typeface="Arial"/>
              </a:rPr>
              <a:t>语义学家利用模型论式来建构模型，以此模型研究意义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lang="zh-CN" altLang="en-US" sz="1400" spc="20" dirty="0">
                <a:latin typeface="Arial"/>
                <a:cs typeface="Arial"/>
              </a:rPr>
              <a:t>学到现在，一个模型包含：</a:t>
            </a:r>
            <a:endParaRPr sz="1400" dirty="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  <a:spcBef>
                <a:spcPts val="1495"/>
              </a:spcBef>
            </a:pPr>
            <a:r>
              <a:rPr lang="zh-CN" altLang="en-US" sz="1400" spc="10" dirty="0">
                <a:latin typeface="Arial"/>
                <a:cs typeface="Arial"/>
              </a:rPr>
              <a:t>个体</a:t>
            </a:r>
            <a:endParaRPr sz="1400" dirty="0">
              <a:latin typeface="Arial"/>
              <a:cs typeface="Arial"/>
            </a:endParaRPr>
          </a:p>
          <a:p>
            <a:pPr marL="368935" marR="1868170">
              <a:lnSpc>
                <a:spcPct val="118600"/>
              </a:lnSpc>
            </a:pPr>
            <a:r>
              <a:rPr lang="zh-CN" altLang="en-US" sz="1400" spc="15" dirty="0">
                <a:latin typeface="Arial"/>
                <a:cs typeface="Arial"/>
              </a:rPr>
              <a:t>个体的集合</a:t>
            </a:r>
            <a:r>
              <a:rPr sz="1400" spc="10" dirty="0">
                <a:latin typeface="Arial"/>
                <a:cs typeface="Arial"/>
              </a:rPr>
              <a:t>  </a:t>
            </a:r>
            <a:r>
              <a:rPr lang="en-US" sz="1400" spc="10" dirty="0">
                <a:latin typeface="Arial"/>
                <a:cs typeface="Arial"/>
              </a:rPr>
              <a:t>                        </a:t>
            </a:r>
            <a:r>
              <a:rPr lang="zh-CN" altLang="en-US" sz="1400" spc="10" dirty="0">
                <a:latin typeface="Arial"/>
                <a:cs typeface="Arial"/>
              </a:rPr>
              <a:t>有序对的集合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1095562"/>
      </p:ext>
    </p:extLst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449580"/>
            <a:chOff x="0" y="0"/>
            <a:chExt cx="4608195" cy="4495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08195" cy="449580"/>
            </a:xfrm>
            <a:custGeom>
              <a:avLst/>
              <a:gdLst/>
              <a:ahLst/>
              <a:cxnLst/>
              <a:rect l="l" t="t" r="r" b="b"/>
              <a:pathLst>
                <a:path w="4608195" h="449580">
                  <a:moveTo>
                    <a:pt x="4608004" y="0"/>
                  </a:moveTo>
                  <a:lnTo>
                    <a:pt x="0" y="0"/>
                  </a:lnTo>
                  <a:lnTo>
                    <a:pt x="0" y="449046"/>
                  </a:lnTo>
                  <a:lnTo>
                    <a:pt x="4608004" y="449046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0650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056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1056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44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856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065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1056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8000" y="11130"/>
            <a:ext cx="1169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More on Compositional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97081" y="11130"/>
            <a:ext cx="3803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Quantifiers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907354" y="140410"/>
            <a:ext cx="394335" cy="286385"/>
            <a:chOff x="3907354" y="140410"/>
            <a:chExt cx="394335" cy="286385"/>
          </a:xfrm>
        </p:grpSpPr>
        <p:sp>
          <p:nvSpPr>
            <p:cNvPr id="14" name="object 14"/>
            <p:cNvSpPr/>
            <p:nvPr/>
          </p:nvSpPr>
          <p:spPr>
            <a:xfrm>
              <a:off x="390989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6029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0989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602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10697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610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1148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618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1228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626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0989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60291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10697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61091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1148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09898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60291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10685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098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602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106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610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114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618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122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626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897236" y="11130"/>
            <a:ext cx="6159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Arial"/>
                <a:cs typeface="Arial"/>
              </a:rPr>
              <a:t>Tense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and</a:t>
            </a:r>
            <a:r>
              <a:rPr sz="600" spc="-2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Aspect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0" y="449046"/>
            <a:ext cx="4608195" cy="35306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solidFill>
                  <a:srgbClr val="FFFFFF"/>
                </a:solidFill>
                <a:latin typeface="Arial"/>
                <a:cs typeface="Arial"/>
              </a:rPr>
              <a:t>外延与内涵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7294" y="871083"/>
            <a:ext cx="3775075" cy="196432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lang="zh-CN" altLang="en-US" sz="1400" spc="15" dirty="0">
                <a:latin typeface="Arial"/>
                <a:cs typeface="Arial"/>
              </a:rPr>
              <a:t>外延：现实世界中的指称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spc="5" dirty="0">
                <a:latin typeface="Arial"/>
                <a:cs typeface="Arial"/>
              </a:rPr>
              <a:t>e.g. </a:t>
            </a:r>
            <a:r>
              <a:rPr sz="1400" spc="15" dirty="0">
                <a:latin typeface="Arial"/>
                <a:cs typeface="Arial"/>
              </a:rPr>
              <a:t>the </a:t>
            </a:r>
            <a:r>
              <a:rPr sz="1400" spc="-45" dirty="0">
                <a:latin typeface="Arial"/>
                <a:cs typeface="Arial"/>
              </a:rPr>
              <a:t>TA: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lang="zh-CN" altLang="en-US" sz="1400" spc="85" dirty="0">
                <a:latin typeface="Arial"/>
                <a:cs typeface="Arial"/>
              </a:rPr>
              <a:t>（助教）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lang="zh-CN" altLang="en-US" sz="1400" spc="10" dirty="0">
                <a:latin typeface="Arial"/>
                <a:cs typeface="Arial"/>
              </a:rPr>
              <a:t>内涵：涵义或内在的意义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705"/>
              </a:spcBef>
            </a:pPr>
            <a:r>
              <a:rPr sz="1400" spc="5" dirty="0">
                <a:latin typeface="Arial"/>
                <a:cs typeface="Arial"/>
              </a:rPr>
              <a:t>e.g. </a:t>
            </a:r>
            <a:r>
              <a:rPr sz="1400" spc="15" dirty="0">
                <a:latin typeface="Arial"/>
                <a:cs typeface="Arial"/>
              </a:rPr>
              <a:t>the </a:t>
            </a:r>
            <a:r>
              <a:rPr sz="1400" spc="-45" dirty="0">
                <a:latin typeface="Arial"/>
                <a:cs typeface="Arial"/>
              </a:rPr>
              <a:t>TA:</a:t>
            </a:r>
            <a:r>
              <a:rPr lang="en-US" sz="1400" spc="-45" dirty="0">
                <a:latin typeface="Arial"/>
                <a:cs typeface="Arial"/>
              </a:rPr>
              <a:t> </a:t>
            </a:r>
            <a:r>
              <a:rPr lang="zh-CN" altLang="en-US" sz="1400" spc="-45" dirty="0">
                <a:latin typeface="Arial"/>
                <a:cs typeface="Arial"/>
              </a:rPr>
              <a:t>在某些语境中辨识度很高的人，发挥着重要作用，这个人就是助教</a:t>
            </a:r>
            <a:r>
              <a:rPr sz="1400" spc="10" dirty="0">
                <a:latin typeface="Arial"/>
                <a:cs typeface="Arial"/>
              </a:rPr>
              <a:t> </a:t>
            </a:r>
            <a:endParaRPr lang="en-US" sz="140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705"/>
              </a:spcBef>
            </a:pPr>
            <a:r>
              <a:rPr lang="zh-CN" altLang="en-US" sz="1400" spc="15" dirty="0">
                <a:latin typeface="Arial"/>
                <a:cs typeface="Arial"/>
              </a:rPr>
              <a:t>我们实际所能筛选出来的个体集合或个体视我们正在谈论的</a:t>
            </a:r>
            <a:r>
              <a:rPr lang="zh-CN" altLang="en-US" sz="1400" spc="15" dirty="0">
                <a:solidFill>
                  <a:srgbClr val="FF0000"/>
                </a:solidFill>
                <a:latin typeface="Arial"/>
                <a:cs typeface="Arial"/>
              </a:rPr>
              <a:t>世界</a:t>
            </a:r>
            <a:r>
              <a:rPr lang="zh-CN" altLang="en-US" sz="1400" spc="15" dirty="0">
                <a:latin typeface="Arial"/>
                <a:cs typeface="Arial"/>
              </a:rPr>
              <a:t>而定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4676554"/>
      </p:ext>
    </p:extLst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449580"/>
            <a:chOff x="0" y="0"/>
            <a:chExt cx="4608195" cy="4495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08195" cy="449580"/>
            </a:xfrm>
            <a:custGeom>
              <a:avLst/>
              <a:gdLst/>
              <a:ahLst/>
              <a:cxnLst/>
              <a:rect l="l" t="t" r="r" b="b"/>
              <a:pathLst>
                <a:path w="4608195" h="449580">
                  <a:moveTo>
                    <a:pt x="4608004" y="0"/>
                  </a:moveTo>
                  <a:lnTo>
                    <a:pt x="0" y="0"/>
                  </a:lnTo>
                  <a:lnTo>
                    <a:pt x="0" y="449046"/>
                  </a:lnTo>
                  <a:lnTo>
                    <a:pt x="4608004" y="449046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0650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056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144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44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856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065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1056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8000" y="11130"/>
            <a:ext cx="1169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More on Compositional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97081" y="11130"/>
            <a:ext cx="3803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Quantifiers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907354" y="140410"/>
            <a:ext cx="394335" cy="286385"/>
            <a:chOff x="3907354" y="140410"/>
            <a:chExt cx="394335" cy="286385"/>
          </a:xfrm>
        </p:grpSpPr>
        <p:sp>
          <p:nvSpPr>
            <p:cNvPr id="14" name="object 14"/>
            <p:cNvSpPr/>
            <p:nvPr/>
          </p:nvSpPr>
          <p:spPr>
            <a:xfrm>
              <a:off x="390989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6029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0989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602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10697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610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1148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618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1228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626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0989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60291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10697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61091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1148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09898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60291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10685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098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602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106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610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114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618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122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626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897236" y="11130"/>
            <a:ext cx="6159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Arial"/>
                <a:cs typeface="Arial"/>
              </a:rPr>
              <a:t>Tense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and</a:t>
            </a:r>
            <a:r>
              <a:rPr sz="600" spc="-2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Aspect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0" y="449046"/>
            <a:ext cx="4608195" cy="35306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solidFill>
                  <a:srgbClr val="FFFFFF"/>
                </a:solidFill>
                <a:latin typeface="Arial"/>
                <a:cs typeface="Arial"/>
              </a:rPr>
              <a:t>外延与内涵</a:t>
            </a:r>
            <a:endParaRPr lang="zh-CN" altLang="en-US" sz="2050" dirty="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7294" y="1187980"/>
            <a:ext cx="3841750" cy="15692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19177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dirty="0">
                <a:latin typeface="Arial"/>
                <a:cs typeface="Arial"/>
              </a:rPr>
              <a:t>有趣的是，专名的外延与内涵似乎是相同的</a:t>
            </a:r>
            <a:endParaRPr lang="en-US" altLang="zh-CN" sz="1400" dirty="0">
              <a:latin typeface="Arial"/>
              <a:cs typeface="Arial"/>
            </a:endParaRPr>
          </a:p>
          <a:p>
            <a:pPr marL="12700" marR="191770">
              <a:lnSpc>
                <a:spcPct val="100800"/>
              </a:lnSpc>
              <a:spcBef>
                <a:spcPts val="120"/>
              </a:spcBef>
            </a:pPr>
            <a:endParaRPr sz="215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lang="zh-CN" altLang="en-US" sz="1400" spc="20" dirty="0">
                <a:latin typeface="Arial"/>
                <a:cs typeface="Arial"/>
              </a:rPr>
              <a:t>无论我们身处哪个世界，专名总是指称同一个个体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zh-CN" altLang="en-US" sz="1400" spc="15" dirty="0">
                <a:latin typeface="Arial"/>
                <a:cs typeface="Arial"/>
              </a:rPr>
              <a:t>专名被称为</a:t>
            </a:r>
            <a:r>
              <a:rPr lang="zh-CN" altLang="en-US" sz="1400" spc="15" dirty="0">
                <a:solidFill>
                  <a:srgbClr val="FF0000"/>
                </a:solidFill>
                <a:latin typeface="Arial"/>
                <a:cs typeface="Arial"/>
              </a:rPr>
              <a:t>严格指示词</a:t>
            </a:r>
            <a:r>
              <a:rPr lang="zh-CN" altLang="en-US" sz="1400" spc="15" dirty="0">
                <a:latin typeface="Arial"/>
                <a:cs typeface="Arial"/>
              </a:rPr>
              <a:t>（</a:t>
            </a:r>
            <a:r>
              <a:rPr lang="en-US" altLang="zh-CN" sz="1400" spc="15" dirty="0">
                <a:solidFill>
                  <a:srgbClr val="FF0000"/>
                </a:solidFill>
                <a:latin typeface="Arial"/>
                <a:cs typeface="Arial"/>
              </a:rPr>
              <a:t>rigid</a:t>
            </a:r>
            <a:r>
              <a:rPr lang="en-US" altLang="zh-CN" sz="14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1400" spc="15" dirty="0">
                <a:solidFill>
                  <a:srgbClr val="FF0000"/>
                </a:solidFill>
                <a:latin typeface="Arial"/>
                <a:cs typeface="Arial"/>
              </a:rPr>
              <a:t>designator</a:t>
            </a:r>
            <a:r>
              <a:rPr lang="zh-CN" altLang="en-US" sz="1400" spc="15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8358625"/>
      </p:ext>
    </p:extLst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449580"/>
            <a:chOff x="0" y="0"/>
            <a:chExt cx="4608195" cy="4495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08195" cy="449580"/>
            </a:xfrm>
            <a:custGeom>
              <a:avLst/>
              <a:gdLst/>
              <a:ahLst/>
              <a:cxnLst/>
              <a:rect l="l" t="t" r="r" b="b"/>
              <a:pathLst>
                <a:path w="4608195" h="449580">
                  <a:moveTo>
                    <a:pt x="4608004" y="0"/>
                  </a:moveTo>
                  <a:lnTo>
                    <a:pt x="0" y="0"/>
                  </a:lnTo>
                  <a:lnTo>
                    <a:pt x="0" y="449046"/>
                  </a:lnTo>
                  <a:lnTo>
                    <a:pt x="4608004" y="449046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0650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056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144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856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856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065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1056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8000" y="11130"/>
            <a:ext cx="1169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More on Compositional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97081" y="11130"/>
            <a:ext cx="3803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Quantifiers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907354" y="140410"/>
            <a:ext cx="394335" cy="286385"/>
            <a:chOff x="3907354" y="140410"/>
            <a:chExt cx="394335" cy="286385"/>
          </a:xfrm>
        </p:grpSpPr>
        <p:sp>
          <p:nvSpPr>
            <p:cNvPr id="14" name="object 14"/>
            <p:cNvSpPr/>
            <p:nvPr/>
          </p:nvSpPr>
          <p:spPr>
            <a:xfrm>
              <a:off x="390989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6029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0989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602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10697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610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1148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618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1228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626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0989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60291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10697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61091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1148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09898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60291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10685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098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602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106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610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114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618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122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626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897236" y="11130"/>
            <a:ext cx="6159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Arial"/>
                <a:cs typeface="Arial"/>
              </a:rPr>
              <a:t>Tense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and</a:t>
            </a:r>
            <a:r>
              <a:rPr sz="600" spc="-2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Aspect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0" y="449046"/>
            <a:ext cx="4608195" cy="35306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dirty="0">
                <a:solidFill>
                  <a:srgbClr val="FFFFFF"/>
                </a:solidFill>
                <a:latin typeface="Arial"/>
                <a:cs typeface="Arial"/>
              </a:rPr>
              <a:t>借助模型检验理论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7294" y="934577"/>
            <a:ext cx="3896360" cy="2150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-70" dirty="0">
                <a:latin typeface="Arial"/>
                <a:cs typeface="Arial"/>
              </a:rPr>
              <a:t>要想评判一个语义学理论是否有效，我们可以通过构建简单模型来检验</a:t>
            </a:r>
            <a:endParaRPr sz="1400" dirty="0">
              <a:latin typeface="Arial"/>
              <a:cs typeface="Arial"/>
            </a:endParaRPr>
          </a:p>
          <a:p>
            <a:pPr marL="12700" marR="254635">
              <a:lnSpc>
                <a:spcPct val="100800"/>
              </a:lnSpc>
              <a:spcBef>
                <a:spcPts val="530"/>
              </a:spcBef>
            </a:pPr>
            <a:r>
              <a:rPr lang="zh-CN" altLang="en-US" sz="1400" spc="20" dirty="0">
                <a:latin typeface="Arial"/>
                <a:cs typeface="Arial"/>
              </a:rPr>
              <a:t>我们现有的模型包括</a:t>
            </a:r>
            <a:r>
              <a:rPr lang="zh-CN" altLang="en-US" sz="1400" spc="20" dirty="0">
                <a:solidFill>
                  <a:srgbClr val="FF0000"/>
                </a:solidFill>
                <a:latin typeface="Arial"/>
                <a:cs typeface="Arial"/>
              </a:rPr>
              <a:t>个体</a:t>
            </a:r>
            <a:r>
              <a:rPr lang="zh-CN" altLang="en-US" sz="1400" spc="20" dirty="0">
                <a:latin typeface="Arial"/>
                <a:cs typeface="Arial"/>
              </a:rPr>
              <a:t>（</a:t>
            </a:r>
            <a:r>
              <a:rPr lang="en-US" altLang="zh-CN" sz="1400" spc="10" dirty="0">
                <a:solidFill>
                  <a:srgbClr val="FF0000"/>
                </a:solidFill>
                <a:latin typeface="Arial"/>
                <a:cs typeface="Arial"/>
              </a:rPr>
              <a:t>individual</a:t>
            </a:r>
            <a:r>
              <a:rPr lang="zh-CN" altLang="en-US" sz="1400" spc="20" dirty="0">
                <a:latin typeface="Arial"/>
                <a:cs typeface="Arial"/>
              </a:rPr>
              <a:t>）、</a:t>
            </a:r>
            <a:r>
              <a:rPr lang="zh-CN" altLang="en-US" sz="1400" spc="20" dirty="0">
                <a:solidFill>
                  <a:srgbClr val="FF0000"/>
                </a:solidFill>
                <a:latin typeface="Arial"/>
                <a:cs typeface="Arial"/>
              </a:rPr>
              <a:t>个体集合</a:t>
            </a:r>
            <a:r>
              <a:rPr lang="zh-CN" altLang="en-US" sz="1400" spc="20" dirty="0">
                <a:latin typeface="Arial"/>
                <a:cs typeface="Arial"/>
              </a:rPr>
              <a:t>（</a:t>
            </a:r>
            <a:r>
              <a:rPr lang="en-US" altLang="zh-CN" sz="1400" spc="15" dirty="0">
                <a:solidFill>
                  <a:srgbClr val="FF0000"/>
                </a:solidFill>
                <a:latin typeface="Arial"/>
                <a:cs typeface="Arial"/>
              </a:rPr>
              <a:t>set </a:t>
            </a:r>
            <a:r>
              <a:rPr lang="en-US" altLang="zh-CN" sz="1400" spc="10" dirty="0">
                <a:solidFill>
                  <a:srgbClr val="FF0000"/>
                </a:solidFill>
                <a:latin typeface="Arial"/>
                <a:cs typeface="Arial"/>
              </a:rPr>
              <a:t>of individuals</a:t>
            </a:r>
            <a:r>
              <a:rPr lang="zh-CN" altLang="en-US" sz="1400" spc="20" dirty="0">
                <a:latin typeface="Arial"/>
                <a:cs typeface="Arial"/>
              </a:rPr>
              <a:t>）与</a:t>
            </a:r>
            <a:r>
              <a:rPr lang="zh-CN" altLang="en-US" sz="1400" spc="20" dirty="0">
                <a:solidFill>
                  <a:srgbClr val="FF0000"/>
                </a:solidFill>
                <a:latin typeface="Arial"/>
                <a:cs typeface="Arial"/>
              </a:rPr>
              <a:t>个体的元组的集合</a:t>
            </a:r>
            <a:r>
              <a:rPr lang="zh-CN" altLang="en-US" sz="1400" spc="20" dirty="0">
                <a:latin typeface="Arial"/>
                <a:cs typeface="Arial"/>
              </a:rPr>
              <a:t>（</a:t>
            </a:r>
            <a:r>
              <a:rPr lang="en-US" altLang="zh-CN" sz="1400" spc="15" dirty="0">
                <a:solidFill>
                  <a:srgbClr val="FF0000"/>
                </a:solidFill>
                <a:latin typeface="Arial"/>
                <a:cs typeface="Arial"/>
              </a:rPr>
              <a:t>set </a:t>
            </a:r>
            <a:r>
              <a:rPr lang="en-US" altLang="zh-CN" sz="1400" spc="1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lang="en-US" altLang="zh-CN" sz="1400" spc="15" dirty="0">
                <a:solidFill>
                  <a:srgbClr val="FF0000"/>
                </a:solidFill>
                <a:latin typeface="Arial"/>
                <a:cs typeface="Arial"/>
              </a:rPr>
              <a:t>tuples </a:t>
            </a:r>
            <a:r>
              <a:rPr lang="en-US" altLang="zh-CN" sz="1400" spc="1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lang="en-US" altLang="zh-CN" sz="1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1400" spc="10" dirty="0">
                <a:solidFill>
                  <a:srgbClr val="FF0000"/>
                </a:solidFill>
                <a:latin typeface="Arial"/>
                <a:cs typeface="Arial"/>
              </a:rPr>
              <a:t>individuals</a:t>
            </a:r>
            <a:r>
              <a:rPr lang="zh-CN" altLang="en-US" sz="1400" spc="20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  <a:p>
            <a:pPr marL="12700" marR="508634">
              <a:lnSpc>
                <a:spcPct val="100800"/>
              </a:lnSpc>
              <a:spcBef>
                <a:spcPts val="525"/>
              </a:spcBef>
            </a:pPr>
            <a:r>
              <a:rPr lang="zh-CN" altLang="en-US" sz="1400" dirty="0">
                <a:latin typeface="Arial"/>
                <a:cs typeface="Arial"/>
              </a:rPr>
              <a:t>我们可以增加另一类对象：</a:t>
            </a:r>
            <a:r>
              <a:rPr lang="zh-CN" altLang="en-US" sz="1400" dirty="0">
                <a:solidFill>
                  <a:srgbClr val="FF0000"/>
                </a:solidFill>
                <a:latin typeface="Arial"/>
                <a:cs typeface="Arial"/>
              </a:rPr>
              <a:t>世界</a:t>
            </a:r>
            <a:r>
              <a:rPr lang="zh-CN" altLang="en-US" sz="1400" dirty="0">
                <a:latin typeface="Arial"/>
                <a:cs typeface="Arial"/>
              </a:rPr>
              <a:t>（</a:t>
            </a:r>
            <a:r>
              <a:rPr lang="en-US" altLang="zh-CN" sz="1400" dirty="0">
                <a:solidFill>
                  <a:srgbClr val="FF0000"/>
                </a:solidFill>
                <a:latin typeface="Arial"/>
                <a:cs typeface="Arial"/>
              </a:rPr>
              <a:t>world</a:t>
            </a:r>
            <a:r>
              <a:rPr lang="zh-CN" altLang="en-US" sz="1400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  <a:p>
            <a:pPr marL="12700" marR="130810">
              <a:lnSpc>
                <a:spcPct val="100800"/>
              </a:lnSpc>
              <a:spcBef>
                <a:spcPts val="530"/>
              </a:spcBef>
            </a:pPr>
            <a:r>
              <a:rPr lang="zh-CN" altLang="en-US" sz="1400" dirty="0">
                <a:latin typeface="Arial"/>
                <a:cs typeface="Arial"/>
              </a:rPr>
              <a:t>我们可以构建假设性的世界</a:t>
            </a:r>
            <a:r>
              <a:rPr lang="en-US" altLang="zh-CN" sz="1400" i="1" dirty="0">
                <a:latin typeface="Arial"/>
                <a:cs typeface="Arial"/>
              </a:rPr>
              <a:t>w</a:t>
            </a:r>
            <a:r>
              <a:rPr lang="zh-CN" altLang="en-US" sz="1400" dirty="0">
                <a:latin typeface="Arial"/>
                <a:cs typeface="Arial"/>
              </a:rPr>
              <a:t>，通过限定世界</a:t>
            </a:r>
            <a:r>
              <a:rPr lang="en-US" altLang="zh-CN" sz="1400" i="1" dirty="0">
                <a:latin typeface="Arial"/>
                <a:cs typeface="Arial"/>
              </a:rPr>
              <a:t>w</a:t>
            </a:r>
            <a:r>
              <a:rPr lang="zh-CN" altLang="en-US" sz="1400" dirty="0">
                <a:latin typeface="Arial"/>
                <a:cs typeface="Arial"/>
              </a:rPr>
              <a:t>中的个体与集合，来检验我们的语义学理论是否能够生成正确的谓述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8669484"/>
      </p:ext>
    </p:extLst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449580"/>
            <a:chOff x="0" y="0"/>
            <a:chExt cx="4608195" cy="4495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08195" cy="449580"/>
            </a:xfrm>
            <a:custGeom>
              <a:avLst/>
              <a:gdLst/>
              <a:ahLst/>
              <a:cxnLst/>
              <a:rect l="l" t="t" r="r" b="b"/>
              <a:pathLst>
                <a:path w="4608195" h="449580">
                  <a:moveTo>
                    <a:pt x="4608004" y="0"/>
                  </a:moveTo>
                  <a:lnTo>
                    <a:pt x="0" y="0"/>
                  </a:lnTo>
                  <a:lnTo>
                    <a:pt x="0" y="449046"/>
                  </a:lnTo>
                  <a:lnTo>
                    <a:pt x="4608004" y="449046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0650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056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144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856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065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1056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1056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8000" y="11130"/>
            <a:ext cx="1169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More on Compositional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97081" y="11130"/>
            <a:ext cx="3803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Quantifiers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907354" y="140410"/>
            <a:ext cx="394335" cy="286385"/>
            <a:chOff x="3907354" y="140410"/>
            <a:chExt cx="394335" cy="286385"/>
          </a:xfrm>
        </p:grpSpPr>
        <p:sp>
          <p:nvSpPr>
            <p:cNvPr id="14" name="object 14"/>
            <p:cNvSpPr/>
            <p:nvPr/>
          </p:nvSpPr>
          <p:spPr>
            <a:xfrm>
              <a:off x="390989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6029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0989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602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10697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610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1148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618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1228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626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0989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60291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10697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61091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1148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09898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60291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10685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098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602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106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610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114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618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122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626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897236" y="11130"/>
            <a:ext cx="6159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Arial"/>
                <a:cs typeface="Arial"/>
              </a:rPr>
              <a:t>Tense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and</a:t>
            </a:r>
            <a:r>
              <a:rPr sz="600" spc="-2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Aspect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0" y="449046"/>
            <a:ext cx="4608195" cy="32573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1092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lang="zh-CN" altLang="en-US" sz="1400" spc="-5" dirty="0">
                <a:solidFill>
                  <a:srgbClr val="FFFFFF"/>
                </a:solidFill>
                <a:latin typeface="Arial"/>
                <a:cs typeface="Arial"/>
              </a:rPr>
              <a:t>来看看以下的模型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7294" y="867521"/>
            <a:ext cx="3748404" cy="223676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37084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5" dirty="0">
                <a:latin typeface="Arial"/>
                <a:cs typeface="Arial"/>
              </a:rPr>
              <a:t>假设</a:t>
            </a:r>
            <a:r>
              <a:rPr lang="zh-CN" altLang="en-US" sz="1400" spc="10" dirty="0">
                <a:latin typeface="Arial"/>
                <a:cs typeface="Arial"/>
              </a:rPr>
              <a:t>在世界</a:t>
            </a:r>
            <a:r>
              <a:rPr lang="en-US" altLang="zh-CN" sz="1400" i="1" spc="20" dirty="0">
                <a:latin typeface="Arial"/>
                <a:cs typeface="Arial"/>
              </a:rPr>
              <a:t>w</a:t>
            </a:r>
            <a:r>
              <a:rPr lang="en-US" altLang="zh-CN" sz="1400" i="1" spc="-335" dirty="0">
                <a:latin typeface="Arial"/>
                <a:cs typeface="Arial"/>
              </a:rPr>
              <a:t> </a:t>
            </a:r>
            <a:r>
              <a:rPr lang="zh-CN" altLang="en-US" sz="1400" spc="5" dirty="0">
                <a:latin typeface="Arial"/>
                <a:cs typeface="Arial"/>
              </a:rPr>
              <a:t>中有五个个体：</a:t>
            </a:r>
            <a:endParaRPr sz="1400" dirty="0">
              <a:latin typeface="Arial"/>
              <a:cs typeface="Arial"/>
            </a:endParaRPr>
          </a:p>
          <a:p>
            <a:pPr marL="1197610" marR="421640" indent="-603250">
              <a:lnSpc>
                <a:spcPct val="100800"/>
              </a:lnSpc>
              <a:spcBef>
                <a:spcPts val="730"/>
              </a:spcBef>
            </a:pPr>
            <a:r>
              <a:rPr sz="1400" spc="10" dirty="0">
                <a:latin typeface="Arial"/>
                <a:cs typeface="Arial"/>
              </a:rPr>
              <a:t>a: </a:t>
            </a:r>
            <a:r>
              <a:rPr sz="1400" spc="15" dirty="0">
                <a:latin typeface="Arial"/>
                <a:cs typeface="Arial"/>
              </a:rPr>
              <a:t>Aristotle; </a:t>
            </a:r>
            <a:r>
              <a:rPr sz="1400" spc="10" dirty="0">
                <a:latin typeface="Arial"/>
                <a:cs typeface="Arial"/>
              </a:rPr>
              <a:t>c: </a:t>
            </a:r>
            <a:r>
              <a:rPr sz="1400" spc="15" dirty="0">
                <a:latin typeface="Arial"/>
                <a:cs typeface="Arial"/>
              </a:rPr>
              <a:t>Chomsky; </a:t>
            </a:r>
            <a:r>
              <a:rPr sz="1400" spc="5" dirty="0">
                <a:latin typeface="Arial"/>
                <a:cs typeface="Arial"/>
              </a:rPr>
              <a:t>f: Frege;  </a:t>
            </a:r>
            <a:r>
              <a:rPr sz="1400" spc="10" dirty="0">
                <a:latin typeface="Arial"/>
                <a:cs typeface="Arial"/>
              </a:rPr>
              <a:t>p: Plato; </a:t>
            </a:r>
            <a:r>
              <a:rPr sz="1400" spc="30" dirty="0">
                <a:latin typeface="Arial"/>
                <a:cs typeface="Arial"/>
              </a:rPr>
              <a:t>r:</a:t>
            </a:r>
            <a:r>
              <a:rPr sz="1400" spc="17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Russel;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lang="zh-CN" altLang="en-US" sz="1400" spc="20" dirty="0">
                <a:latin typeface="Arial"/>
                <a:cs typeface="Arial"/>
              </a:rPr>
              <a:t>包含如下谓词：</a:t>
            </a:r>
            <a:endParaRPr sz="1400" dirty="0">
              <a:latin typeface="Arial"/>
              <a:cs typeface="Arial"/>
            </a:endParaRPr>
          </a:p>
          <a:p>
            <a:pPr marL="1138555" marR="965200" algn="ctr">
              <a:lnSpc>
                <a:spcPct val="100800"/>
              </a:lnSpc>
              <a:spcBef>
                <a:spcPts val="730"/>
              </a:spcBef>
            </a:pPr>
            <a:r>
              <a:rPr sz="1400" spc="15" dirty="0">
                <a:latin typeface="Arial"/>
                <a:cs typeface="Arial"/>
              </a:rPr>
              <a:t>philosopher: </a:t>
            </a:r>
            <a:r>
              <a:rPr sz="1400" dirty="0">
                <a:latin typeface="Arial"/>
                <a:cs typeface="Arial"/>
              </a:rPr>
              <a:t>{a,f,p,r}  </a:t>
            </a:r>
            <a:r>
              <a:rPr sz="1400" spc="10" dirty="0">
                <a:latin typeface="Arial"/>
                <a:cs typeface="Arial"/>
              </a:rPr>
              <a:t>linguist: {c}  </a:t>
            </a:r>
            <a:r>
              <a:rPr sz="1400" spc="5" dirty="0">
                <a:latin typeface="Arial"/>
                <a:cs typeface="Arial"/>
              </a:rPr>
              <a:t>tall:{a,c,f}</a:t>
            </a:r>
            <a:endParaRPr sz="1400" dirty="0">
              <a:latin typeface="Arial"/>
              <a:cs typeface="Arial"/>
            </a:endParaRPr>
          </a:p>
          <a:p>
            <a:pPr marL="165100" algn="ctr">
              <a:lnSpc>
                <a:spcPct val="100000"/>
              </a:lnSpc>
              <a:spcBef>
                <a:spcPts val="15"/>
              </a:spcBef>
            </a:pPr>
            <a:r>
              <a:rPr lang="zh-CN" altLang="en-US" sz="1400" dirty="0">
                <a:latin typeface="Arial"/>
                <a:cs typeface="Arial"/>
              </a:rPr>
              <a:t>已知</a:t>
            </a:r>
            <a:r>
              <a:rPr lang="en-US" altLang="zh-CN" sz="1400" dirty="0">
                <a:latin typeface="Arial"/>
                <a:cs typeface="Arial"/>
              </a:rPr>
              <a:t> like</a:t>
            </a:r>
            <a:r>
              <a:rPr lang="zh-CN" altLang="en-US" sz="1400" dirty="0">
                <a:latin typeface="Arial"/>
                <a:cs typeface="Arial"/>
              </a:rPr>
              <a:t>：</a:t>
            </a:r>
            <a:r>
              <a:rPr sz="1400" dirty="0">
                <a:latin typeface="Arial"/>
                <a:cs typeface="Arial"/>
              </a:rPr>
              <a:t>{</a:t>
            </a:r>
            <a:r>
              <a:rPr sz="1400" i="1" dirty="0">
                <a:latin typeface="Verdana"/>
                <a:cs typeface="Verdana"/>
              </a:rPr>
              <a:t>&lt;</a:t>
            </a:r>
            <a:r>
              <a:rPr sz="1400" i="1" spc="-100" dirty="0">
                <a:latin typeface="Verdana"/>
                <a:cs typeface="Verdana"/>
              </a:rPr>
              <a:t> </a:t>
            </a:r>
            <a:r>
              <a:rPr sz="1400" i="1" spc="-55" dirty="0">
                <a:latin typeface="Arial"/>
                <a:cs typeface="Arial"/>
              </a:rPr>
              <a:t>a</a:t>
            </a:r>
            <a:r>
              <a:rPr sz="1400" i="1" spc="-55" dirty="0">
                <a:latin typeface="Verdana"/>
                <a:cs typeface="Verdana"/>
              </a:rPr>
              <a:t>,</a:t>
            </a:r>
            <a:r>
              <a:rPr sz="1400" i="1" spc="-254" dirty="0">
                <a:latin typeface="Verdana"/>
                <a:cs typeface="Verdana"/>
              </a:rPr>
              <a:t> </a:t>
            </a:r>
            <a:r>
              <a:rPr sz="1400" i="1" spc="15" dirty="0">
                <a:latin typeface="Arial"/>
                <a:cs typeface="Arial"/>
              </a:rPr>
              <a:t>p</a:t>
            </a:r>
            <a:r>
              <a:rPr sz="1400" i="1" spc="45" dirty="0">
                <a:latin typeface="Arial"/>
                <a:cs typeface="Arial"/>
              </a:rPr>
              <a:t> </a:t>
            </a:r>
            <a:r>
              <a:rPr sz="1400" i="1" spc="-90" dirty="0">
                <a:latin typeface="Verdana"/>
                <a:cs typeface="Verdana"/>
              </a:rPr>
              <a:t>&gt;,</a:t>
            </a:r>
            <a:r>
              <a:rPr sz="1400" i="1" spc="-254" dirty="0">
                <a:latin typeface="Verdana"/>
                <a:cs typeface="Verdana"/>
              </a:rPr>
              <a:t> </a:t>
            </a:r>
            <a:r>
              <a:rPr sz="1400" i="1" spc="-55" dirty="0">
                <a:latin typeface="Verdana"/>
                <a:cs typeface="Verdana"/>
              </a:rPr>
              <a:t>&lt;</a:t>
            </a:r>
            <a:r>
              <a:rPr sz="1400" i="1" spc="-95" dirty="0">
                <a:latin typeface="Verdana"/>
                <a:cs typeface="Verdana"/>
              </a:rPr>
              <a:t> </a:t>
            </a:r>
            <a:r>
              <a:rPr sz="1400" i="1" spc="5" dirty="0">
                <a:latin typeface="Arial"/>
                <a:cs typeface="Arial"/>
              </a:rPr>
              <a:t>f</a:t>
            </a:r>
            <a:r>
              <a:rPr sz="1400" i="1" spc="-195" dirty="0">
                <a:latin typeface="Arial"/>
                <a:cs typeface="Arial"/>
              </a:rPr>
              <a:t> </a:t>
            </a:r>
            <a:r>
              <a:rPr sz="1400" i="1" spc="-125" dirty="0">
                <a:latin typeface="Verdana"/>
                <a:cs typeface="Verdana"/>
              </a:rPr>
              <a:t>,</a:t>
            </a:r>
            <a:r>
              <a:rPr sz="1400" i="1" spc="-254" dirty="0">
                <a:latin typeface="Verdana"/>
                <a:cs typeface="Verdana"/>
              </a:rPr>
              <a:t> </a:t>
            </a:r>
            <a:r>
              <a:rPr sz="1400" i="1" spc="10" dirty="0">
                <a:latin typeface="Arial"/>
                <a:cs typeface="Arial"/>
              </a:rPr>
              <a:t>r</a:t>
            </a:r>
            <a:r>
              <a:rPr sz="1400" i="1" spc="170" dirty="0">
                <a:latin typeface="Arial"/>
                <a:cs typeface="Arial"/>
              </a:rPr>
              <a:t> </a:t>
            </a:r>
            <a:r>
              <a:rPr sz="1400" i="1" spc="-90" dirty="0">
                <a:latin typeface="Verdana"/>
                <a:cs typeface="Verdana"/>
              </a:rPr>
              <a:t>&gt;,</a:t>
            </a:r>
            <a:r>
              <a:rPr sz="1400" i="1" spc="-254" dirty="0">
                <a:latin typeface="Verdana"/>
                <a:cs typeface="Verdana"/>
              </a:rPr>
              <a:t> </a:t>
            </a:r>
            <a:r>
              <a:rPr sz="1400" i="1" spc="-55" dirty="0">
                <a:latin typeface="Verdana"/>
                <a:cs typeface="Verdana"/>
              </a:rPr>
              <a:t>&lt;</a:t>
            </a:r>
            <a:r>
              <a:rPr sz="1400" i="1" spc="-95" dirty="0">
                <a:latin typeface="Verdana"/>
                <a:cs typeface="Verdana"/>
              </a:rPr>
              <a:t> </a:t>
            </a:r>
            <a:r>
              <a:rPr sz="1400" i="1" spc="10" dirty="0">
                <a:latin typeface="Arial"/>
                <a:cs typeface="Arial"/>
              </a:rPr>
              <a:t>r</a:t>
            </a:r>
            <a:r>
              <a:rPr sz="1400" i="1" spc="-229" dirty="0">
                <a:latin typeface="Arial"/>
                <a:cs typeface="Arial"/>
              </a:rPr>
              <a:t> </a:t>
            </a:r>
            <a:r>
              <a:rPr sz="1400" i="1" spc="-125" dirty="0">
                <a:latin typeface="Verdana"/>
                <a:cs typeface="Verdana"/>
              </a:rPr>
              <a:t>,</a:t>
            </a:r>
            <a:r>
              <a:rPr sz="1400" i="1" spc="-254" dirty="0">
                <a:latin typeface="Verdana"/>
                <a:cs typeface="Verdana"/>
              </a:rPr>
              <a:t> </a:t>
            </a:r>
            <a:r>
              <a:rPr sz="1400" i="1" spc="5" dirty="0">
                <a:latin typeface="Arial"/>
                <a:cs typeface="Arial"/>
              </a:rPr>
              <a:t>f</a:t>
            </a:r>
            <a:r>
              <a:rPr sz="1400" i="1" spc="204" dirty="0">
                <a:latin typeface="Arial"/>
                <a:cs typeface="Arial"/>
              </a:rPr>
              <a:t> </a:t>
            </a:r>
            <a:r>
              <a:rPr sz="1400" i="1" spc="-90" dirty="0">
                <a:latin typeface="Verdana"/>
                <a:cs typeface="Verdana"/>
              </a:rPr>
              <a:t>&gt;,</a:t>
            </a:r>
            <a:r>
              <a:rPr sz="1400" i="1" spc="-254" dirty="0">
                <a:latin typeface="Verdana"/>
                <a:cs typeface="Verdana"/>
              </a:rPr>
              <a:t> </a:t>
            </a:r>
            <a:r>
              <a:rPr sz="1400" i="1" spc="-55" dirty="0">
                <a:latin typeface="Verdana"/>
                <a:cs typeface="Verdana"/>
              </a:rPr>
              <a:t>&lt;</a:t>
            </a:r>
            <a:r>
              <a:rPr sz="1400" i="1" spc="-95" dirty="0">
                <a:latin typeface="Verdana"/>
                <a:cs typeface="Verdana"/>
              </a:rPr>
              <a:t> </a:t>
            </a:r>
            <a:r>
              <a:rPr sz="1400" i="1" spc="-35" dirty="0">
                <a:latin typeface="Arial"/>
                <a:cs typeface="Arial"/>
              </a:rPr>
              <a:t>p</a:t>
            </a:r>
            <a:r>
              <a:rPr sz="1400" i="1" spc="-35" dirty="0">
                <a:latin typeface="Verdana"/>
                <a:cs typeface="Verdana"/>
              </a:rPr>
              <a:t>,</a:t>
            </a:r>
            <a:r>
              <a:rPr sz="1400" i="1" spc="-254" dirty="0">
                <a:latin typeface="Verdana"/>
                <a:cs typeface="Verdana"/>
              </a:rPr>
              <a:t> </a:t>
            </a:r>
            <a:r>
              <a:rPr sz="1400" i="1" spc="15" dirty="0">
                <a:latin typeface="Arial"/>
                <a:cs typeface="Arial"/>
              </a:rPr>
              <a:t>a</a:t>
            </a:r>
            <a:r>
              <a:rPr sz="1400" i="1" spc="10" dirty="0">
                <a:latin typeface="Arial"/>
                <a:cs typeface="Arial"/>
              </a:rPr>
              <a:t> </a:t>
            </a:r>
            <a:r>
              <a:rPr sz="1400" i="1" spc="-90" dirty="0">
                <a:latin typeface="Verdana"/>
                <a:cs typeface="Verdana"/>
              </a:rPr>
              <a:t>&gt;,</a:t>
            </a:r>
            <a:r>
              <a:rPr sz="1400" i="1" spc="-254" dirty="0">
                <a:latin typeface="Verdana"/>
                <a:cs typeface="Verdana"/>
              </a:rPr>
              <a:t> </a:t>
            </a:r>
            <a:r>
              <a:rPr lang="en-US" sz="1400" i="1" spc="-254" dirty="0">
                <a:latin typeface="Verdana"/>
                <a:cs typeface="Verdana"/>
              </a:rPr>
              <a:t> </a:t>
            </a:r>
            <a:r>
              <a:rPr sz="1400" i="1" spc="-55" dirty="0">
                <a:latin typeface="Verdana"/>
                <a:cs typeface="Verdana"/>
              </a:rPr>
              <a:t>&lt;</a:t>
            </a:r>
            <a:r>
              <a:rPr sz="1400" i="1" spc="-15" dirty="0">
                <a:latin typeface="Arial"/>
                <a:cs typeface="Arial"/>
              </a:rPr>
              <a:t>c</a:t>
            </a:r>
            <a:r>
              <a:rPr sz="1400" i="1" spc="-15" dirty="0">
                <a:latin typeface="Verdana"/>
                <a:cs typeface="Verdana"/>
              </a:rPr>
              <a:t>, </a:t>
            </a:r>
            <a:r>
              <a:rPr sz="1400" i="1" spc="15" dirty="0">
                <a:latin typeface="Arial"/>
                <a:cs typeface="Arial"/>
              </a:rPr>
              <a:t>a</a:t>
            </a:r>
            <a:r>
              <a:rPr sz="1400" i="1" spc="-235" dirty="0">
                <a:latin typeface="Arial"/>
                <a:cs typeface="Arial"/>
              </a:rPr>
              <a:t> </a:t>
            </a:r>
            <a:r>
              <a:rPr sz="1400" i="1" spc="-25" dirty="0">
                <a:latin typeface="Verdana"/>
                <a:cs typeface="Verdana"/>
              </a:rPr>
              <a:t>&gt;</a:t>
            </a:r>
            <a:r>
              <a:rPr sz="1400" spc="-25" dirty="0">
                <a:latin typeface="Arial"/>
                <a:cs typeface="Arial"/>
              </a:rPr>
              <a:t>}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9291742"/>
      </p:ext>
    </p:extLst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1169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More on Compositional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97081" y="11130"/>
            <a:ext cx="3803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Quantifiers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07354" y="140410"/>
            <a:ext cx="394335" cy="286385"/>
            <a:chOff x="3907354" y="140410"/>
            <a:chExt cx="394335" cy="286385"/>
          </a:xfrm>
        </p:grpSpPr>
        <p:sp>
          <p:nvSpPr>
            <p:cNvPr id="5" name="object 5"/>
            <p:cNvSpPr/>
            <p:nvPr/>
          </p:nvSpPr>
          <p:spPr>
            <a:xfrm>
              <a:off x="390989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6029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0989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02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0697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610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1148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618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1228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26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0989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60291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10697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61091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1148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09898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60291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10685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098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602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106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610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114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618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122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626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897236" y="11130"/>
            <a:ext cx="6159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Arial"/>
                <a:cs typeface="Arial"/>
              </a:rPr>
              <a:t>Tense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and</a:t>
            </a:r>
            <a:r>
              <a:rPr sz="600" spc="-2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Aspect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0" y="449046"/>
            <a:ext cx="4608195" cy="35306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solidFill>
                  <a:srgbClr val="FFFFFF"/>
                </a:solidFill>
                <a:latin typeface="Arial"/>
                <a:cs typeface="Arial"/>
              </a:rPr>
              <a:t>量词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7294" y="996020"/>
            <a:ext cx="3803015" cy="203190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sz="1400" spc="10" dirty="0">
                <a:solidFill>
                  <a:srgbClr val="FF0000"/>
                </a:solidFill>
                <a:latin typeface="Arial"/>
                <a:cs typeface="Arial"/>
              </a:rPr>
              <a:t>All </a:t>
            </a:r>
            <a:r>
              <a:rPr sz="1400" spc="15" dirty="0">
                <a:latin typeface="Arial"/>
                <a:cs typeface="Arial"/>
              </a:rPr>
              <a:t>students </a:t>
            </a:r>
            <a:r>
              <a:rPr sz="1400" spc="10" dirty="0">
                <a:latin typeface="Arial"/>
                <a:cs typeface="Arial"/>
              </a:rPr>
              <a:t>in Intro to Linguistics </a:t>
            </a:r>
            <a:r>
              <a:rPr sz="1400" spc="15" dirty="0">
                <a:latin typeface="Arial"/>
                <a:cs typeface="Arial"/>
              </a:rPr>
              <a:t>are Uchicago  students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400" spc="20" dirty="0">
                <a:solidFill>
                  <a:srgbClr val="FF0000"/>
                </a:solidFill>
                <a:latin typeface="Arial"/>
                <a:cs typeface="Arial"/>
              </a:rPr>
              <a:t>Some </a:t>
            </a:r>
            <a:r>
              <a:rPr sz="1400" spc="15" dirty="0">
                <a:latin typeface="Arial"/>
                <a:cs typeface="Arial"/>
              </a:rPr>
              <a:t>students are </a:t>
            </a:r>
            <a:r>
              <a:rPr sz="1400" spc="20" dirty="0">
                <a:latin typeface="Arial"/>
                <a:cs typeface="Arial"/>
              </a:rPr>
              <a:t>CS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majors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400" spc="20" dirty="0">
                <a:solidFill>
                  <a:srgbClr val="FF0000"/>
                </a:solidFill>
                <a:latin typeface="Arial"/>
                <a:cs typeface="Arial"/>
              </a:rPr>
              <a:t>No </a:t>
            </a:r>
            <a:r>
              <a:rPr sz="1400" spc="15" dirty="0">
                <a:latin typeface="Arial"/>
                <a:cs typeface="Arial"/>
              </a:rPr>
              <a:t>student has seen a </a:t>
            </a:r>
            <a:r>
              <a:rPr sz="1400" spc="20" dirty="0">
                <a:latin typeface="Arial"/>
                <a:cs typeface="Arial"/>
              </a:rPr>
              <a:t>unicorn </a:t>
            </a:r>
            <a:r>
              <a:rPr sz="1400" spc="10" dirty="0">
                <a:latin typeface="Arial"/>
                <a:cs typeface="Arial"/>
              </a:rPr>
              <a:t>in real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life.</a:t>
            </a:r>
            <a:endParaRPr sz="1400" dirty="0">
              <a:latin typeface="Arial"/>
              <a:cs typeface="Arial"/>
            </a:endParaRPr>
          </a:p>
          <a:p>
            <a:pPr marL="12700" marR="695960">
              <a:lnSpc>
                <a:spcPct val="100800"/>
              </a:lnSpc>
              <a:spcBef>
                <a:spcPts val="1015"/>
              </a:spcBef>
            </a:pPr>
            <a:r>
              <a:rPr lang="zh-CN" altLang="en-US" sz="1400" spc="20" dirty="0">
                <a:latin typeface="Arial"/>
                <a:cs typeface="Arial"/>
              </a:rPr>
              <a:t>这些句子的真值条件是什么？</a:t>
            </a:r>
            <a:endParaRPr sz="1400" dirty="0">
              <a:latin typeface="Arial"/>
              <a:cs typeface="Arial"/>
            </a:endParaRPr>
          </a:p>
          <a:p>
            <a:pPr marL="12700" marR="778510">
              <a:lnSpc>
                <a:spcPct val="100800"/>
              </a:lnSpc>
              <a:spcBef>
                <a:spcPts val="1010"/>
              </a:spcBef>
            </a:pPr>
            <a:r>
              <a:rPr lang="zh-CN" altLang="en-US" sz="1400" spc="10" dirty="0">
                <a:latin typeface="Arial"/>
                <a:cs typeface="Arial"/>
              </a:rPr>
              <a:t>我们如何通过模型刻画红色限定词的意义？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8526179"/>
      </p:ext>
    </p:extLst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1169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More on Compositional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97081" y="11130"/>
            <a:ext cx="3803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Quantifiers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07354" y="140410"/>
            <a:ext cx="394335" cy="286385"/>
            <a:chOff x="3907354" y="140410"/>
            <a:chExt cx="394335" cy="286385"/>
          </a:xfrm>
        </p:grpSpPr>
        <p:sp>
          <p:nvSpPr>
            <p:cNvPr id="5" name="object 5"/>
            <p:cNvSpPr/>
            <p:nvPr/>
          </p:nvSpPr>
          <p:spPr>
            <a:xfrm>
              <a:off x="390989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6029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0989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02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0697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610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1148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618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1228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26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0989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60291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10697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61091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1148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09898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60291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10685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098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602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106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610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114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618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122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626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897236" y="11130"/>
            <a:ext cx="6159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Arial"/>
                <a:cs typeface="Arial"/>
              </a:rPr>
              <a:t>Tense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and</a:t>
            </a:r>
            <a:r>
              <a:rPr sz="600" spc="-2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Aspect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0" y="449046"/>
            <a:ext cx="4608195" cy="342401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marL="1193800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solidFill>
                  <a:srgbClr val="FFFFFF"/>
                </a:solidFill>
                <a:latin typeface="Arial"/>
                <a:cs typeface="Arial"/>
              </a:rPr>
              <a:t>          域约束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7294" y="1058491"/>
            <a:ext cx="3744595" cy="189385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dirty="0">
                <a:latin typeface="Arial"/>
                <a:cs typeface="Arial"/>
              </a:rPr>
              <a:t>我们通常根据某个特定的语域或语境来理解量词短语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1400" spc="10" dirty="0">
                <a:latin typeface="Arial"/>
                <a:cs typeface="Arial"/>
              </a:rPr>
              <a:t>All </a:t>
            </a:r>
            <a:r>
              <a:rPr sz="1400" spc="15" dirty="0">
                <a:latin typeface="Arial"/>
                <a:cs typeface="Arial"/>
              </a:rPr>
              <a:t>students </a:t>
            </a:r>
            <a:r>
              <a:rPr sz="1400" spc="10" dirty="0">
                <a:latin typeface="Arial"/>
                <a:cs typeface="Arial"/>
              </a:rPr>
              <a:t>know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Chomsky.</a:t>
            </a:r>
          </a:p>
          <a:p>
            <a:pPr marL="12700" marR="40640">
              <a:lnSpc>
                <a:spcPct val="100800"/>
              </a:lnSpc>
              <a:spcBef>
                <a:spcPts val="1505"/>
              </a:spcBef>
            </a:pPr>
            <a:r>
              <a:rPr lang="zh-CN" altLang="en-US" sz="1400" dirty="0">
                <a:latin typeface="Arial"/>
                <a:cs typeface="Arial"/>
              </a:rPr>
              <a:t>对此的解释是，</a:t>
            </a:r>
            <a:r>
              <a:rPr lang="en-US" altLang="zh-CN" sz="1400" dirty="0">
                <a:latin typeface="Arial"/>
                <a:cs typeface="Arial"/>
              </a:rPr>
              <a:t>all students</a:t>
            </a:r>
            <a:r>
              <a:rPr lang="zh-CN" altLang="en-US" sz="1400" dirty="0">
                <a:latin typeface="Arial"/>
                <a:cs typeface="Arial"/>
              </a:rPr>
              <a:t>对应的语域不是整个世界，而只局限于我们班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lang="zh-CN" altLang="en-US" sz="1400" spc="15" dirty="0">
                <a:latin typeface="Arial"/>
                <a:cs typeface="Arial"/>
              </a:rPr>
              <a:t>这就是</a:t>
            </a:r>
            <a:r>
              <a:rPr lang="zh-CN" altLang="en-US" sz="1400" spc="15" dirty="0">
                <a:solidFill>
                  <a:srgbClr val="FF0000"/>
                </a:solidFill>
                <a:latin typeface="Arial"/>
                <a:cs typeface="Arial"/>
              </a:rPr>
              <a:t>域约束</a:t>
            </a:r>
            <a:r>
              <a:rPr lang="zh-CN" altLang="en-US" sz="1400" spc="15" dirty="0">
                <a:latin typeface="Arial"/>
                <a:cs typeface="Arial"/>
              </a:rPr>
              <a:t>（</a:t>
            </a:r>
            <a:r>
              <a:rPr lang="en-US" altLang="zh-CN" sz="1400" spc="15" dirty="0">
                <a:solidFill>
                  <a:srgbClr val="FF0000"/>
                </a:solidFill>
                <a:latin typeface="Arial"/>
                <a:cs typeface="Arial"/>
              </a:rPr>
              <a:t>domain</a:t>
            </a:r>
            <a:r>
              <a:rPr lang="en-US" altLang="zh-CN" sz="1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1400" spc="10" dirty="0">
                <a:solidFill>
                  <a:srgbClr val="FF0000"/>
                </a:solidFill>
                <a:latin typeface="Arial"/>
                <a:cs typeface="Arial"/>
              </a:rPr>
              <a:t>restriction</a:t>
            </a:r>
            <a:r>
              <a:rPr lang="zh-CN" altLang="en-US" sz="1400" spc="15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1050471"/>
      </p:ext>
    </p:extLst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1169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More on Compositional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97081" y="11130"/>
            <a:ext cx="3803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Quantifiers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07354" y="140410"/>
            <a:ext cx="394335" cy="286385"/>
            <a:chOff x="3907354" y="140410"/>
            <a:chExt cx="394335" cy="286385"/>
          </a:xfrm>
        </p:grpSpPr>
        <p:sp>
          <p:nvSpPr>
            <p:cNvPr id="5" name="object 5"/>
            <p:cNvSpPr/>
            <p:nvPr/>
          </p:nvSpPr>
          <p:spPr>
            <a:xfrm>
              <a:off x="390989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6029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0989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02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0697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610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1148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618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1228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26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0989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60291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10697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61091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1148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09898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60291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10685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098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602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106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610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114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618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122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626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897236" y="11130"/>
            <a:ext cx="6159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Arial"/>
                <a:cs typeface="Arial"/>
              </a:rPr>
              <a:t>Tense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and</a:t>
            </a:r>
            <a:r>
              <a:rPr sz="600" spc="-2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Aspect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0" y="449046"/>
            <a:ext cx="4608195" cy="32573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1092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lang="zh-CN" altLang="en-US" sz="1400" spc="15" dirty="0">
                <a:solidFill>
                  <a:srgbClr val="FFFFFF"/>
                </a:solidFill>
                <a:latin typeface="Arial"/>
                <a:cs typeface="Arial"/>
              </a:rPr>
              <a:t>简单谓述规则不再适用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7294" y="1139073"/>
            <a:ext cx="3899535" cy="182819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0" dirty="0">
                <a:latin typeface="Arial"/>
                <a:cs typeface="Arial"/>
              </a:rPr>
              <a:t>我们无法把作为量词的名词短语解释为个体或个体的集合</a:t>
            </a:r>
            <a:endParaRPr lang="en-US" altLang="zh-CN" sz="1400" spc="1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120"/>
              </a:spcBef>
            </a:pPr>
            <a:endParaRPr sz="1850" dirty="0">
              <a:latin typeface="Arial"/>
              <a:cs typeface="Arial"/>
            </a:endParaRPr>
          </a:p>
          <a:p>
            <a:pPr marL="12700"/>
            <a:r>
              <a:rPr lang="zh-CN" altLang="en-US" sz="1400" spc="15" dirty="0">
                <a:latin typeface="Arial"/>
                <a:cs typeface="Arial"/>
              </a:rPr>
              <a:t>简单谓述规则“</a:t>
            </a:r>
            <a:r>
              <a:rPr sz="1400" spc="20" dirty="0">
                <a:latin typeface="Arial"/>
                <a:cs typeface="Arial"/>
              </a:rPr>
              <a:t>S = </a:t>
            </a:r>
            <a:r>
              <a:rPr sz="1400" spc="15" dirty="0">
                <a:latin typeface="Arial"/>
                <a:cs typeface="Arial"/>
              </a:rPr>
              <a:t>1 </a:t>
            </a:r>
            <a:r>
              <a:rPr lang="zh-CN" altLang="en-US" sz="1400" spc="5" dirty="0">
                <a:latin typeface="Arial"/>
                <a:cs typeface="Arial"/>
              </a:rPr>
              <a:t>当且仅当</a:t>
            </a:r>
            <a:r>
              <a:rPr lang="en-US" altLang="zh-CN" sz="1400" spc="15" dirty="0">
                <a:latin typeface="Arial"/>
                <a:cs typeface="Arial"/>
              </a:rPr>
              <a:t>〚</a:t>
            </a:r>
            <a:r>
              <a:rPr lang="en-US" altLang="zh-CN" sz="1400" i="1" spc="10" dirty="0">
                <a:latin typeface="Arial"/>
                <a:cs typeface="Arial"/>
              </a:rPr>
              <a:t>NP</a:t>
            </a:r>
            <a:r>
              <a:rPr lang="en-US" altLang="zh-CN" sz="1400" spc="15" dirty="0">
                <a:latin typeface="Arial"/>
                <a:cs typeface="Arial"/>
              </a:rPr>
              <a:t>〛</a:t>
            </a:r>
            <a:r>
              <a:rPr sz="1400" spc="-160" dirty="0">
                <a:latin typeface="Lucida Sans Unicode"/>
                <a:cs typeface="Lucida Sans Unicode"/>
              </a:rPr>
              <a:t>∈</a:t>
            </a:r>
            <a:r>
              <a:rPr lang="en-US" altLang="zh-CN" sz="1400" spc="15" dirty="0">
                <a:latin typeface="Arial"/>
                <a:cs typeface="Arial"/>
              </a:rPr>
              <a:t>〚</a:t>
            </a:r>
            <a:r>
              <a:rPr lang="en-US" altLang="zh-CN" sz="1400" i="1" spc="20" dirty="0">
                <a:latin typeface="Arial"/>
                <a:cs typeface="Arial"/>
              </a:rPr>
              <a:t>VP</a:t>
            </a:r>
            <a:r>
              <a:rPr lang="en-US" altLang="zh-CN" sz="1400" spc="15" dirty="0">
                <a:latin typeface="Arial"/>
                <a:cs typeface="Arial"/>
              </a:rPr>
              <a:t>〛</a:t>
            </a:r>
            <a:r>
              <a:rPr lang="zh-CN" altLang="en-US" sz="1400" spc="15" dirty="0">
                <a:latin typeface="Arial"/>
                <a:cs typeface="Arial"/>
              </a:rPr>
              <a:t>”在此并不适用</a:t>
            </a:r>
            <a:endParaRPr lang="en-US" altLang="zh-CN" sz="1400" spc="15" dirty="0">
              <a:latin typeface="Arial"/>
              <a:cs typeface="Arial"/>
            </a:endParaRPr>
          </a:p>
          <a:p>
            <a:pPr marL="12700"/>
            <a:endParaRPr lang="en-US" altLang="zh-CN" sz="1400" spc="15" dirty="0">
              <a:latin typeface="Arial"/>
              <a:cs typeface="Arial"/>
            </a:endParaRPr>
          </a:p>
          <a:p>
            <a:pPr marL="12700"/>
            <a:r>
              <a:rPr lang="zh-CN" altLang="en-US" sz="1400" spc="15" dirty="0">
                <a:latin typeface="Arial"/>
                <a:cs typeface="Arial"/>
              </a:rPr>
              <a:t>不过，量词确实限定了</a:t>
            </a:r>
            <a:r>
              <a:rPr lang="en-US" altLang="zh-CN" sz="1400" spc="15" dirty="0">
                <a:latin typeface="Arial"/>
                <a:cs typeface="Arial"/>
              </a:rPr>
              <a:t>〚</a:t>
            </a:r>
            <a:r>
              <a:rPr lang="en-US" altLang="zh-CN" sz="1400" i="1" spc="10" dirty="0">
                <a:latin typeface="Arial"/>
                <a:cs typeface="Arial"/>
              </a:rPr>
              <a:t>N</a:t>
            </a:r>
            <a:r>
              <a:rPr lang="en-US" altLang="zh-CN" sz="1400" spc="15" dirty="0">
                <a:latin typeface="Arial"/>
                <a:cs typeface="Arial"/>
              </a:rPr>
              <a:t>〛</a:t>
            </a:r>
            <a:r>
              <a:rPr lang="zh-CN" altLang="en-US" sz="1400" spc="15" dirty="0">
                <a:latin typeface="Arial"/>
                <a:cs typeface="Arial"/>
              </a:rPr>
              <a:t>集合与</a:t>
            </a:r>
            <a:r>
              <a:rPr lang="en-US" altLang="zh-CN" sz="1400" spc="15" dirty="0">
                <a:latin typeface="Arial"/>
                <a:cs typeface="Arial"/>
              </a:rPr>
              <a:t>〚</a:t>
            </a:r>
            <a:r>
              <a:rPr lang="en-US" altLang="zh-CN" sz="1400" i="1" spc="10" dirty="0">
                <a:latin typeface="Arial"/>
                <a:cs typeface="Arial"/>
              </a:rPr>
              <a:t>VP</a:t>
            </a:r>
            <a:r>
              <a:rPr lang="en-US" altLang="zh-CN" sz="1400" spc="15" dirty="0">
                <a:latin typeface="Arial"/>
                <a:cs typeface="Arial"/>
              </a:rPr>
              <a:t>〛</a:t>
            </a:r>
            <a:r>
              <a:rPr lang="zh-CN" altLang="en-US" sz="1400" spc="15" dirty="0">
                <a:latin typeface="Arial"/>
                <a:cs typeface="Arial"/>
              </a:rPr>
              <a:t>集合之间的关系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5633584"/>
      </p:ext>
    </p:extLst>
  </p:cSld>
  <p:clrMapOvr>
    <a:masterClrMapping/>
  </p:clrMapOvr>
  <p:transition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1169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More on Compositional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97081" y="11130"/>
            <a:ext cx="3803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Quantifiers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07354" y="140410"/>
            <a:ext cx="394335" cy="286385"/>
            <a:chOff x="3907354" y="140410"/>
            <a:chExt cx="394335" cy="286385"/>
          </a:xfrm>
        </p:grpSpPr>
        <p:sp>
          <p:nvSpPr>
            <p:cNvPr id="5" name="object 5"/>
            <p:cNvSpPr/>
            <p:nvPr/>
          </p:nvSpPr>
          <p:spPr>
            <a:xfrm>
              <a:off x="390989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6029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0989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02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0697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610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1148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618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1228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26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0989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60291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10697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61091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1148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09898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60291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10685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098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602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106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610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114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618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122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626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897236" y="11130"/>
            <a:ext cx="6159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Arial"/>
                <a:cs typeface="Arial"/>
              </a:rPr>
              <a:t>Tense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and</a:t>
            </a:r>
            <a:r>
              <a:rPr sz="600" spc="-2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Aspect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0" y="449046"/>
            <a:ext cx="4608195" cy="35306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sz="2050" spc="5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4594" y="867521"/>
            <a:ext cx="4104056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spcBef>
                <a:spcPts val="135"/>
              </a:spcBef>
            </a:pPr>
            <a:r>
              <a:rPr lang="zh-CN" altLang="en-US" sz="1400" spc="10" dirty="0">
                <a:latin typeface="Arial"/>
                <a:cs typeface="Arial"/>
              </a:rPr>
              <a:t>“</a:t>
            </a:r>
            <a:r>
              <a:rPr lang="en-US" altLang="zh-CN" sz="1400" spc="10" dirty="0">
                <a:latin typeface="Arial"/>
                <a:cs typeface="Arial"/>
              </a:rPr>
              <a:t>All </a:t>
            </a:r>
            <a:r>
              <a:rPr lang="en-US" altLang="zh-CN" sz="1400" spc="20" dirty="0">
                <a:latin typeface="Arial"/>
                <a:cs typeface="Arial"/>
              </a:rPr>
              <a:t>N </a:t>
            </a:r>
            <a:r>
              <a:rPr lang="en-US" altLang="zh-CN" sz="1400" spc="15" dirty="0">
                <a:latin typeface="Arial"/>
                <a:cs typeface="Arial"/>
              </a:rPr>
              <a:t>VP” </a:t>
            </a:r>
            <a:r>
              <a:rPr lang="zh-CN" altLang="en-US" sz="1400" spc="15" dirty="0">
                <a:latin typeface="Arial"/>
                <a:cs typeface="Arial"/>
              </a:rPr>
              <a:t>为真 当且仅当</a:t>
            </a:r>
            <a:r>
              <a:rPr lang="en-US" altLang="zh-CN" sz="1400" spc="15" dirty="0">
                <a:latin typeface="Arial"/>
                <a:cs typeface="Arial"/>
              </a:rPr>
              <a:t>〚</a:t>
            </a:r>
            <a:r>
              <a:rPr lang="en-US" altLang="zh-CN" sz="1400" i="1" spc="10" dirty="0">
                <a:latin typeface="Arial"/>
                <a:cs typeface="Arial"/>
              </a:rPr>
              <a:t>N</a:t>
            </a:r>
            <a:r>
              <a:rPr lang="en-US" altLang="zh-CN" sz="1400" spc="15" dirty="0">
                <a:latin typeface="Arial"/>
                <a:cs typeface="Arial"/>
              </a:rPr>
              <a:t>〛</a:t>
            </a:r>
            <a:r>
              <a:rPr lang="zh-CN" altLang="en-US" sz="1400" dirty="0"/>
              <a:t>⊂</a:t>
            </a:r>
            <a:r>
              <a:rPr lang="en-US" altLang="zh-CN" sz="1400" spc="15" dirty="0">
                <a:latin typeface="Arial"/>
                <a:cs typeface="Arial"/>
              </a:rPr>
              <a:t>〚</a:t>
            </a:r>
            <a:r>
              <a:rPr lang="en-US" altLang="zh-CN" sz="1400" i="1" spc="10" dirty="0">
                <a:latin typeface="Arial"/>
                <a:cs typeface="Arial"/>
              </a:rPr>
              <a:t>VP</a:t>
            </a:r>
            <a:r>
              <a:rPr lang="en-US" altLang="zh-CN" sz="1400" spc="15" dirty="0">
                <a:latin typeface="Arial"/>
                <a:cs typeface="Arial"/>
              </a:rPr>
              <a:t>〛</a:t>
            </a:r>
            <a:endParaRPr lang="zh-CN" altLang="en-US" sz="1400" dirty="0">
              <a:latin typeface="Arial"/>
              <a:cs typeface="Arial"/>
            </a:endParaRPr>
          </a:p>
          <a:p>
            <a:pPr marL="25400">
              <a:spcBef>
                <a:spcPts val="135"/>
              </a:spcBef>
            </a:pPr>
            <a:r>
              <a:rPr lang="en-US" altLang="zh-CN" sz="1400" spc="5" dirty="0">
                <a:latin typeface="Arial"/>
                <a:cs typeface="Arial"/>
              </a:rPr>
              <a:t>e.g. </a:t>
            </a:r>
            <a:r>
              <a:rPr lang="zh-CN" altLang="en-US" sz="1400" spc="5" dirty="0">
                <a:latin typeface="Arial"/>
                <a:cs typeface="Arial"/>
              </a:rPr>
              <a:t>所有猪都是哺乳动物</a:t>
            </a:r>
            <a:endParaRPr lang="zh-CN" altLang="en-US" sz="2100" baseline="67460" dirty="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223990" y="1421776"/>
            <a:ext cx="2160270" cy="2034539"/>
          </a:xfrm>
          <a:custGeom>
            <a:avLst/>
            <a:gdLst/>
            <a:ahLst/>
            <a:cxnLst/>
            <a:rect l="l" t="t" r="r" b="b"/>
            <a:pathLst>
              <a:path w="2160270" h="2034539">
                <a:moveTo>
                  <a:pt x="1080013" y="1620020"/>
                </a:moveTo>
                <a:lnTo>
                  <a:pt x="1076727" y="1571169"/>
                </a:lnTo>
                <a:lnTo>
                  <a:pt x="1067154" y="1524316"/>
                </a:lnTo>
                <a:lnTo>
                  <a:pt x="1051723" y="1479889"/>
                </a:lnTo>
                <a:lnTo>
                  <a:pt x="1030863" y="1438318"/>
                </a:lnTo>
                <a:lnTo>
                  <a:pt x="1005003" y="1400031"/>
                </a:lnTo>
                <a:lnTo>
                  <a:pt x="974571" y="1365458"/>
                </a:lnTo>
                <a:lnTo>
                  <a:pt x="939998" y="1335026"/>
                </a:lnTo>
                <a:lnTo>
                  <a:pt x="901711" y="1309166"/>
                </a:lnTo>
                <a:lnTo>
                  <a:pt x="860140" y="1288306"/>
                </a:lnTo>
                <a:lnTo>
                  <a:pt x="815713" y="1272875"/>
                </a:lnTo>
                <a:lnTo>
                  <a:pt x="768860" y="1263302"/>
                </a:lnTo>
                <a:lnTo>
                  <a:pt x="720009" y="1260016"/>
                </a:lnTo>
                <a:lnTo>
                  <a:pt x="671158" y="1263302"/>
                </a:lnTo>
                <a:lnTo>
                  <a:pt x="624304" y="1272875"/>
                </a:lnTo>
                <a:lnTo>
                  <a:pt x="579878" y="1288306"/>
                </a:lnTo>
                <a:lnTo>
                  <a:pt x="538306" y="1309166"/>
                </a:lnTo>
                <a:lnTo>
                  <a:pt x="500020" y="1335026"/>
                </a:lnTo>
                <a:lnTo>
                  <a:pt x="465446" y="1365458"/>
                </a:lnTo>
                <a:lnTo>
                  <a:pt x="435015" y="1400031"/>
                </a:lnTo>
                <a:lnTo>
                  <a:pt x="409155" y="1438318"/>
                </a:lnTo>
                <a:lnTo>
                  <a:pt x="388295" y="1479889"/>
                </a:lnTo>
                <a:lnTo>
                  <a:pt x="372864" y="1524316"/>
                </a:lnTo>
                <a:lnTo>
                  <a:pt x="363291" y="1571169"/>
                </a:lnTo>
                <a:lnTo>
                  <a:pt x="360004" y="1620020"/>
                </a:lnTo>
                <a:lnTo>
                  <a:pt x="363291" y="1668871"/>
                </a:lnTo>
                <a:lnTo>
                  <a:pt x="372864" y="1715724"/>
                </a:lnTo>
                <a:lnTo>
                  <a:pt x="388295" y="1760151"/>
                </a:lnTo>
                <a:lnTo>
                  <a:pt x="409155" y="1801722"/>
                </a:lnTo>
                <a:lnTo>
                  <a:pt x="435015" y="1840009"/>
                </a:lnTo>
                <a:lnTo>
                  <a:pt x="465446" y="1874582"/>
                </a:lnTo>
                <a:lnTo>
                  <a:pt x="500020" y="1905014"/>
                </a:lnTo>
                <a:lnTo>
                  <a:pt x="538306" y="1930874"/>
                </a:lnTo>
                <a:lnTo>
                  <a:pt x="579878" y="1951734"/>
                </a:lnTo>
                <a:lnTo>
                  <a:pt x="624304" y="1967165"/>
                </a:lnTo>
                <a:lnTo>
                  <a:pt x="671158" y="1976738"/>
                </a:lnTo>
                <a:lnTo>
                  <a:pt x="720009" y="1980024"/>
                </a:lnTo>
                <a:lnTo>
                  <a:pt x="768860" y="1976738"/>
                </a:lnTo>
                <a:lnTo>
                  <a:pt x="815713" y="1967165"/>
                </a:lnTo>
                <a:lnTo>
                  <a:pt x="860140" y="1951734"/>
                </a:lnTo>
                <a:lnTo>
                  <a:pt x="901711" y="1930874"/>
                </a:lnTo>
                <a:lnTo>
                  <a:pt x="939998" y="1905014"/>
                </a:lnTo>
                <a:lnTo>
                  <a:pt x="974571" y="1874582"/>
                </a:lnTo>
                <a:lnTo>
                  <a:pt x="1005003" y="1840009"/>
                </a:lnTo>
                <a:lnTo>
                  <a:pt x="1030863" y="1801722"/>
                </a:lnTo>
                <a:lnTo>
                  <a:pt x="1051723" y="1760151"/>
                </a:lnTo>
                <a:lnTo>
                  <a:pt x="1067154" y="1715724"/>
                </a:lnTo>
                <a:lnTo>
                  <a:pt x="1076727" y="1668871"/>
                </a:lnTo>
                <a:lnTo>
                  <a:pt x="1080013" y="1620020"/>
                </a:lnTo>
                <a:close/>
              </a:path>
              <a:path w="2160270" h="2034539">
                <a:moveTo>
                  <a:pt x="2160027" y="1080013"/>
                </a:moveTo>
                <a:lnTo>
                  <a:pt x="2158975" y="1031905"/>
                </a:lnTo>
                <a:lnTo>
                  <a:pt x="2155847" y="984335"/>
                </a:lnTo>
                <a:lnTo>
                  <a:pt x="2150688" y="937348"/>
                </a:lnTo>
                <a:lnTo>
                  <a:pt x="2143542" y="890988"/>
                </a:lnTo>
                <a:lnTo>
                  <a:pt x="2134451" y="845298"/>
                </a:lnTo>
                <a:lnTo>
                  <a:pt x="2123462" y="800323"/>
                </a:lnTo>
                <a:lnTo>
                  <a:pt x="2110616" y="756107"/>
                </a:lnTo>
                <a:lnTo>
                  <a:pt x="2095958" y="712693"/>
                </a:lnTo>
                <a:lnTo>
                  <a:pt x="2079533" y="670125"/>
                </a:lnTo>
                <a:lnTo>
                  <a:pt x="2061383" y="628447"/>
                </a:lnTo>
                <a:lnTo>
                  <a:pt x="2041553" y="587703"/>
                </a:lnTo>
                <a:lnTo>
                  <a:pt x="2020087" y="547937"/>
                </a:lnTo>
                <a:lnTo>
                  <a:pt x="1997028" y="509192"/>
                </a:lnTo>
                <a:lnTo>
                  <a:pt x="1972420" y="471514"/>
                </a:lnTo>
                <a:lnTo>
                  <a:pt x="1946308" y="434945"/>
                </a:lnTo>
                <a:lnTo>
                  <a:pt x="1918736" y="399529"/>
                </a:lnTo>
                <a:lnTo>
                  <a:pt x="1889746" y="365311"/>
                </a:lnTo>
                <a:lnTo>
                  <a:pt x="1859384" y="332335"/>
                </a:lnTo>
                <a:lnTo>
                  <a:pt x="1827692" y="300643"/>
                </a:lnTo>
                <a:lnTo>
                  <a:pt x="1794715" y="270280"/>
                </a:lnTo>
                <a:lnTo>
                  <a:pt x="1760497" y="241291"/>
                </a:lnTo>
                <a:lnTo>
                  <a:pt x="1725082" y="213718"/>
                </a:lnTo>
                <a:lnTo>
                  <a:pt x="1688513" y="187606"/>
                </a:lnTo>
                <a:lnTo>
                  <a:pt x="1650834" y="162999"/>
                </a:lnTo>
                <a:lnTo>
                  <a:pt x="1612090" y="139940"/>
                </a:lnTo>
                <a:lnTo>
                  <a:pt x="1572324" y="118473"/>
                </a:lnTo>
                <a:lnTo>
                  <a:pt x="1531580" y="98643"/>
                </a:lnTo>
                <a:lnTo>
                  <a:pt x="1489902" y="80494"/>
                </a:lnTo>
                <a:lnTo>
                  <a:pt x="1447334" y="64068"/>
                </a:lnTo>
                <a:lnTo>
                  <a:pt x="1403920" y="49411"/>
                </a:lnTo>
                <a:lnTo>
                  <a:pt x="1359703" y="36565"/>
                </a:lnTo>
                <a:lnTo>
                  <a:pt x="1314728" y="25575"/>
                </a:lnTo>
                <a:lnTo>
                  <a:pt x="1269039" y="16485"/>
                </a:lnTo>
                <a:lnTo>
                  <a:pt x="1222678" y="9338"/>
                </a:lnTo>
                <a:lnTo>
                  <a:pt x="1175692" y="4179"/>
                </a:lnTo>
                <a:lnTo>
                  <a:pt x="1128122" y="1052"/>
                </a:lnTo>
                <a:lnTo>
                  <a:pt x="1080013" y="0"/>
                </a:lnTo>
                <a:lnTo>
                  <a:pt x="1031905" y="1052"/>
                </a:lnTo>
                <a:lnTo>
                  <a:pt x="984335" y="4179"/>
                </a:lnTo>
                <a:lnTo>
                  <a:pt x="937348" y="9338"/>
                </a:lnTo>
                <a:lnTo>
                  <a:pt x="890988" y="16485"/>
                </a:lnTo>
                <a:lnTo>
                  <a:pt x="845298" y="25575"/>
                </a:lnTo>
                <a:lnTo>
                  <a:pt x="800323" y="36565"/>
                </a:lnTo>
                <a:lnTo>
                  <a:pt x="756107" y="49411"/>
                </a:lnTo>
                <a:lnTo>
                  <a:pt x="712693" y="64068"/>
                </a:lnTo>
                <a:lnTo>
                  <a:pt x="670124" y="80494"/>
                </a:lnTo>
                <a:lnTo>
                  <a:pt x="628447" y="98643"/>
                </a:lnTo>
                <a:lnTo>
                  <a:pt x="587703" y="118473"/>
                </a:lnTo>
                <a:lnTo>
                  <a:pt x="547937" y="139940"/>
                </a:lnTo>
                <a:lnTo>
                  <a:pt x="509192" y="162999"/>
                </a:lnTo>
                <a:lnTo>
                  <a:pt x="471514" y="187606"/>
                </a:lnTo>
                <a:lnTo>
                  <a:pt x="434945" y="213718"/>
                </a:lnTo>
                <a:lnTo>
                  <a:pt x="399529" y="241291"/>
                </a:lnTo>
                <a:lnTo>
                  <a:pt x="365311" y="270280"/>
                </a:lnTo>
                <a:lnTo>
                  <a:pt x="332334" y="300643"/>
                </a:lnTo>
                <a:lnTo>
                  <a:pt x="300643" y="332335"/>
                </a:lnTo>
                <a:lnTo>
                  <a:pt x="270280" y="365311"/>
                </a:lnTo>
                <a:lnTo>
                  <a:pt x="241291" y="399529"/>
                </a:lnTo>
                <a:lnTo>
                  <a:pt x="213718" y="434945"/>
                </a:lnTo>
                <a:lnTo>
                  <a:pt x="187606" y="471514"/>
                </a:lnTo>
                <a:lnTo>
                  <a:pt x="162999" y="509192"/>
                </a:lnTo>
                <a:lnTo>
                  <a:pt x="139940" y="547937"/>
                </a:lnTo>
                <a:lnTo>
                  <a:pt x="118473" y="587703"/>
                </a:lnTo>
                <a:lnTo>
                  <a:pt x="98643" y="628447"/>
                </a:lnTo>
                <a:lnTo>
                  <a:pt x="80494" y="670125"/>
                </a:lnTo>
                <a:lnTo>
                  <a:pt x="64068" y="712693"/>
                </a:lnTo>
                <a:lnTo>
                  <a:pt x="49411" y="756107"/>
                </a:lnTo>
                <a:lnTo>
                  <a:pt x="36565" y="800323"/>
                </a:lnTo>
                <a:lnTo>
                  <a:pt x="25575" y="845298"/>
                </a:lnTo>
                <a:lnTo>
                  <a:pt x="16485" y="890988"/>
                </a:lnTo>
                <a:lnTo>
                  <a:pt x="9338" y="937348"/>
                </a:lnTo>
                <a:lnTo>
                  <a:pt x="4179" y="984335"/>
                </a:lnTo>
                <a:lnTo>
                  <a:pt x="1052" y="1031905"/>
                </a:lnTo>
                <a:lnTo>
                  <a:pt x="0" y="1080013"/>
                </a:lnTo>
                <a:lnTo>
                  <a:pt x="1052" y="1128122"/>
                </a:lnTo>
                <a:lnTo>
                  <a:pt x="4179" y="1175692"/>
                </a:lnTo>
                <a:lnTo>
                  <a:pt x="9338" y="1222678"/>
                </a:lnTo>
                <a:lnTo>
                  <a:pt x="16485" y="1269039"/>
                </a:lnTo>
                <a:lnTo>
                  <a:pt x="25575" y="1314728"/>
                </a:lnTo>
                <a:lnTo>
                  <a:pt x="36565" y="1359703"/>
                </a:lnTo>
                <a:lnTo>
                  <a:pt x="49411" y="1403920"/>
                </a:lnTo>
                <a:lnTo>
                  <a:pt x="64068" y="1447334"/>
                </a:lnTo>
                <a:lnTo>
                  <a:pt x="80494" y="1489902"/>
                </a:lnTo>
                <a:lnTo>
                  <a:pt x="98643" y="1531580"/>
                </a:lnTo>
                <a:lnTo>
                  <a:pt x="118473" y="1572324"/>
                </a:lnTo>
                <a:lnTo>
                  <a:pt x="139940" y="1612090"/>
                </a:lnTo>
                <a:lnTo>
                  <a:pt x="162999" y="1650834"/>
                </a:lnTo>
                <a:lnTo>
                  <a:pt x="187606" y="1688513"/>
                </a:lnTo>
                <a:lnTo>
                  <a:pt x="213718" y="1725082"/>
                </a:lnTo>
                <a:lnTo>
                  <a:pt x="241291" y="1760497"/>
                </a:lnTo>
                <a:lnTo>
                  <a:pt x="270280" y="1794715"/>
                </a:lnTo>
                <a:lnTo>
                  <a:pt x="300643" y="1827692"/>
                </a:lnTo>
                <a:lnTo>
                  <a:pt x="332334" y="1859384"/>
                </a:lnTo>
                <a:lnTo>
                  <a:pt x="365311" y="1889746"/>
                </a:lnTo>
                <a:lnTo>
                  <a:pt x="399529" y="1918736"/>
                </a:lnTo>
                <a:lnTo>
                  <a:pt x="434945" y="1946309"/>
                </a:lnTo>
                <a:lnTo>
                  <a:pt x="471514" y="1972421"/>
                </a:lnTo>
                <a:lnTo>
                  <a:pt x="509192" y="1997028"/>
                </a:lnTo>
                <a:lnTo>
                  <a:pt x="547937" y="2020087"/>
                </a:lnTo>
                <a:lnTo>
                  <a:pt x="574124" y="2034223"/>
                </a:lnTo>
              </a:path>
              <a:path w="2160270" h="2034539">
                <a:moveTo>
                  <a:pt x="1585903" y="2034223"/>
                </a:moveTo>
                <a:lnTo>
                  <a:pt x="1650834" y="1997028"/>
                </a:lnTo>
                <a:lnTo>
                  <a:pt x="1688513" y="1972421"/>
                </a:lnTo>
                <a:lnTo>
                  <a:pt x="1725082" y="1946309"/>
                </a:lnTo>
                <a:lnTo>
                  <a:pt x="1760497" y="1918736"/>
                </a:lnTo>
                <a:lnTo>
                  <a:pt x="1794715" y="1889746"/>
                </a:lnTo>
                <a:lnTo>
                  <a:pt x="1827692" y="1859384"/>
                </a:lnTo>
                <a:lnTo>
                  <a:pt x="1859384" y="1827692"/>
                </a:lnTo>
                <a:lnTo>
                  <a:pt x="1889746" y="1794715"/>
                </a:lnTo>
                <a:lnTo>
                  <a:pt x="1918736" y="1760497"/>
                </a:lnTo>
                <a:lnTo>
                  <a:pt x="1946308" y="1725082"/>
                </a:lnTo>
                <a:lnTo>
                  <a:pt x="1972420" y="1688513"/>
                </a:lnTo>
                <a:lnTo>
                  <a:pt x="1997028" y="1650834"/>
                </a:lnTo>
                <a:lnTo>
                  <a:pt x="2020087" y="1612090"/>
                </a:lnTo>
                <a:lnTo>
                  <a:pt x="2041553" y="1572324"/>
                </a:lnTo>
                <a:lnTo>
                  <a:pt x="2061383" y="1531580"/>
                </a:lnTo>
                <a:lnTo>
                  <a:pt x="2079533" y="1489902"/>
                </a:lnTo>
                <a:lnTo>
                  <a:pt x="2095958" y="1447334"/>
                </a:lnTo>
                <a:lnTo>
                  <a:pt x="2110616" y="1403920"/>
                </a:lnTo>
                <a:lnTo>
                  <a:pt x="2123462" y="1359703"/>
                </a:lnTo>
                <a:lnTo>
                  <a:pt x="2134451" y="1314728"/>
                </a:lnTo>
                <a:lnTo>
                  <a:pt x="2143542" y="1269039"/>
                </a:lnTo>
                <a:lnTo>
                  <a:pt x="2150688" y="1222678"/>
                </a:lnTo>
                <a:lnTo>
                  <a:pt x="2155847" y="1175692"/>
                </a:lnTo>
                <a:lnTo>
                  <a:pt x="2158975" y="1128122"/>
                </a:lnTo>
                <a:lnTo>
                  <a:pt x="2160027" y="1080013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764233" y="2241560"/>
            <a:ext cx="947419" cy="7461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mammals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15" dirty="0">
                <a:latin typeface="Arial"/>
                <a:cs typeface="Arial"/>
              </a:rPr>
              <a:t>pigs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7330037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5" name="object 25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0" y="326644"/>
            <a:ext cx="4608195" cy="342401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solidFill>
                  <a:srgbClr val="FFFFFF"/>
                </a:solidFill>
                <a:latin typeface="Arial"/>
                <a:cs typeface="Arial"/>
              </a:rPr>
              <a:t>              语义学的经验层面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7294" y="1044978"/>
            <a:ext cx="4262806" cy="141679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490855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20" dirty="0">
                <a:latin typeface="Arial"/>
                <a:cs typeface="Arial"/>
              </a:rPr>
              <a:t>与其他语法研究领域一样，语义学重点研究</a:t>
            </a:r>
            <a:r>
              <a:rPr lang="zh-CN" altLang="en-US" sz="1400" spc="20" dirty="0">
                <a:solidFill>
                  <a:srgbClr val="FF0000"/>
                </a:solidFill>
                <a:latin typeface="Arial"/>
                <a:cs typeface="Arial"/>
              </a:rPr>
              <a:t>行为层面的现象</a:t>
            </a:r>
            <a:r>
              <a:rPr lang="zh-CN" altLang="en-US" sz="1400" spc="20" dirty="0">
                <a:latin typeface="Arial"/>
                <a:cs typeface="Arial"/>
              </a:rPr>
              <a:t>（</a:t>
            </a:r>
            <a:r>
              <a:rPr lang="en-US" altLang="zh-CN" sz="1400" spc="10" dirty="0">
                <a:solidFill>
                  <a:srgbClr val="FF0000"/>
                </a:solidFill>
                <a:latin typeface="Arial"/>
                <a:cs typeface="Arial"/>
              </a:rPr>
              <a:t>behavioral </a:t>
            </a:r>
            <a:r>
              <a:rPr lang="en-US" altLang="zh-CN" sz="1400" spc="15" dirty="0">
                <a:solidFill>
                  <a:srgbClr val="FF0000"/>
                </a:solidFill>
                <a:latin typeface="Arial"/>
                <a:cs typeface="Arial"/>
              </a:rPr>
              <a:t>phenomena</a:t>
            </a:r>
            <a:r>
              <a:rPr lang="zh-CN" altLang="en-US" sz="1400" spc="20" dirty="0">
                <a:latin typeface="Arial"/>
                <a:cs typeface="Arial"/>
              </a:rPr>
              <a:t>）</a:t>
            </a:r>
            <a:endParaRPr sz="205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endParaRPr lang="en-US" sz="140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lang="zh-CN" altLang="en-US" sz="1400" dirty="0">
                <a:latin typeface="Arial"/>
                <a:cs typeface="Arial"/>
              </a:rPr>
              <a:t>特别地，语义学分析说话人关于意义的判断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1400" spc="10" dirty="0">
                <a:latin typeface="Arial"/>
                <a:cs typeface="Arial"/>
              </a:rPr>
              <a:t>他们如何判断一个句子是真是假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1169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More on Compositional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97081" y="11130"/>
            <a:ext cx="3803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Quantifiers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07354" y="140410"/>
            <a:ext cx="394335" cy="286385"/>
            <a:chOff x="3907354" y="140410"/>
            <a:chExt cx="394335" cy="286385"/>
          </a:xfrm>
        </p:grpSpPr>
        <p:sp>
          <p:nvSpPr>
            <p:cNvPr id="5" name="object 5"/>
            <p:cNvSpPr/>
            <p:nvPr/>
          </p:nvSpPr>
          <p:spPr>
            <a:xfrm>
              <a:off x="390989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6029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0989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02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0697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610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1148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618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1228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26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0989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60291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10697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61091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1148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09898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60291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10685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098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602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106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610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114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618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122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626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897236" y="11130"/>
            <a:ext cx="6159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Arial"/>
                <a:cs typeface="Arial"/>
              </a:rPr>
              <a:t>Tense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and</a:t>
            </a:r>
            <a:r>
              <a:rPr sz="600" spc="-2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Aspect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0" y="449046"/>
            <a:ext cx="4608195" cy="35306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sz="2050" spc="10" dirty="0">
                <a:solidFill>
                  <a:srgbClr val="FFFFFF"/>
                </a:solidFill>
                <a:latin typeface="Arial"/>
                <a:cs typeface="Arial"/>
              </a:rPr>
              <a:t>Some</a:t>
            </a:r>
            <a:endParaRPr sz="20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7294" y="868851"/>
            <a:ext cx="4287398" cy="3570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“Some N </a:t>
            </a:r>
            <a:r>
              <a:rPr sz="1400" spc="15" dirty="0">
                <a:latin typeface="Arial"/>
                <a:cs typeface="Arial"/>
              </a:rPr>
              <a:t>VP” </a:t>
            </a:r>
            <a:r>
              <a:rPr lang="zh-CN" altLang="en-US" sz="1400" spc="15" dirty="0">
                <a:latin typeface="Arial"/>
                <a:cs typeface="Arial"/>
              </a:rPr>
              <a:t>为真 当且仅当 （</a:t>
            </a:r>
            <a:r>
              <a:rPr lang="en-US" altLang="zh-CN" sz="1400" spc="15" dirty="0">
                <a:latin typeface="Arial"/>
                <a:cs typeface="Arial"/>
              </a:rPr>
              <a:t>〚</a:t>
            </a:r>
            <a:r>
              <a:rPr lang="en-US" altLang="zh-CN" sz="1400" i="1" spc="10" dirty="0">
                <a:latin typeface="Arial"/>
                <a:cs typeface="Arial"/>
              </a:rPr>
              <a:t>N</a:t>
            </a:r>
            <a:r>
              <a:rPr lang="en-US" altLang="zh-CN" sz="1400" spc="15" dirty="0">
                <a:latin typeface="Arial"/>
                <a:cs typeface="Arial"/>
              </a:rPr>
              <a:t>〛</a:t>
            </a:r>
            <a:r>
              <a:rPr lang="en-US" altLang="zh-CN" sz="1400" spc="-25" dirty="0">
                <a:latin typeface="Lucida Sans Unicode"/>
                <a:cs typeface="Lucida Sans Unicode"/>
              </a:rPr>
              <a:t>∩</a:t>
            </a:r>
            <a:r>
              <a:rPr lang="en-US" altLang="zh-CN" sz="1400" spc="15" dirty="0">
                <a:latin typeface="Arial"/>
                <a:cs typeface="Arial"/>
              </a:rPr>
              <a:t>〚</a:t>
            </a:r>
            <a:r>
              <a:rPr lang="en-US" altLang="zh-CN" sz="1400" i="1" spc="10" dirty="0">
                <a:latin typeface="Arial"/>
                <a:cs typeface="Arial"/>
              </a:rPr>
              <a:t>VP</a:t>
            </a:r>
            <a:r>
              <a:rPr lang="en-US" altLang="zh-CN" sz="1400" spc="15" dirty="0">
                <a:latin typeface="Arial"/>
                <a:cs typeface="Arial"/>
              </a:rPr>
              <a:t>〛</a:t>
            </a:r>
            <a:r>
              <a:rPr lang="zh-CN" altLang="en-US" sz="1400" spc="15" dirty="0">
                <a:latin typeface="Arial"/>
                <a:cs typeface="Arial"/>
              </a:rPr>
              <a:t>）≠ ∅</a:t>
            </a:r>
            <a:endParaRPr lang="en-US" altLang="zh-CN" sz="1400" dirty="0">
              <a:latin typeface="Arial"/>
              <a:cs typeface="Arial"/>
            </a:endParaRPr>
          </a:p>
          <a:p>
            <a:pPr marR="5080" algn="r">
              <a:lnSpc>
                <a:spcPts val="840"/>
              </a:lnSpc>
            </a:pPr>
            <a:endParaRPr sz="1400" dirty="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7294" y="1182507"/>
            <a:ext cx="28448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latin typeface="Arial"/>
                <a:cs typeface="Arial"/>
              </a:rPr>
              <a:t>e.g. </a:t>
            </a:r>
            <a:r>
              <a:rPr lang="zh-CN" altLang="en-US" sz="1400" spc="5" dirty="0">
                <a:latin typeface="Arial"/>
                <a:cs typeface="Arial"/>
              </a:rPr>
              <a:t>有些学生会汉语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041463" y="1682950"/>
            <a:ext cx="1445260" cy="1445260"/>
            <a:chOff x="1041463" y="1682950"/>
            <a:chExt cx="1445260" cy="1445260"/>
          </a:xfrm>
        </p:grpSpPr>
        <p:sp>
          <p:nvSpPr>
            <p:cNvPr id="37" name="object 37"/>
            <p:cNvSpPr/>
            <p:nvPr/>
          </p:nvSpPr>
          <p:spPr>
            <a:xfrm>
              <a:off x="2124016" y="1929749"/>
              <a:ext cx="360045" cy="951865"/>
            </a:xfrm>
            <a:custGeom>
              <a:avLst/>
              <a:gdLst/>
              <a:ahLst/>
              <a:cxnLst/>
              <a:rect l="l" t="t" r="r" b="b"/>
              <a:pathLst>
                <a:path w="360044" h="951864">
                  <a:moveTo>
                    <a:pt x="180002" y="0"/>
                  </a:moveTo>
                  <a:lnTo>
                    <a:pt x="138918" y="50519"/>
                  </a:lnTo>
                  <a:lnTo>
                    <a:pt x="113804" y="87085"/>
                  </a:lnTo>
                  <a:lnTo>
                    <a:pt x="90931" y="125228"/>
                  </a:lnTo>
                  <a:lnTo>
                    <a:pt x="70394" y="164853"/>
                  </a:lnTo>
                  <a:lnTo>
                    <a:pt x="52287" y="205865"/>
                  </a:lnTo>
                  <a:lnTo>
                    <a:pt x="36706" y="248169"/>
                  </a:lnTo>
                  <a:lnTo>
                    <a:pt x="23744" y="291670"/>
                  </a:lnTo>
                  <a:lnTo>
                    <a:pt x="13498" y="336273"/>
                  </a:lnTo>
                  <a:lnTo>
                    <a:pt x="6062" y="381884"/>
                  </a:lnTo>
                  <a:lnTo>
                    <a:pt x="1531" y="428408"/>
                  </a:lnTo>
                  <a:lnTo>
                    <a:pt x="0" y="475749"/>
                  </a:lnTo>
                  <a:lnTo>
                    <a:pt x="1531" y="523090"/>
                  </a:lnTo>
                  <a:lnTo>
                    <a:pt x="6062" y="569614"/>
                  </a:lnTo>
                  <a:lnTo>
                    <a:pt x="13498" y="615225"/>
                  </a:lnTo>
                  <a:lnTo>
                    <a:pt x="23744" y="659828"/>
                  </a:lnTo>
                  <a:lnTo>
                    <a:pt x="36706" y="703330"/>
                  </a:lnTo>
                  <a:lnTo>
                    <a:pt x="52287" y="745633"/>
                  </a:lnTo>
                  <a:lnTo>
                    <a:pt x="70394" y="786645"/>
                  </a:lnTo>
                  <a:lnTo>
                    <a:pt x="90931" y="826270"/>
                  </a:lnTo>
                  <a:lnTo>
                    <a:pt x="113804" y="864413"/>
                  </a:lnTo>
                  <a:lnTo>
                    <a:pt x="138918" y="900979"/>
                  </a:lnTo>
                  <a:lnTo>
                    <a:pt x="166178" y="935874"/>
                  </a:lnTo>
                  <a:lnTo>
                    <a:pt x="180002" y="951499"/>
                  </a:lnTo>
                  <a:lnTo>
                    <a:pt x="193826" y="935874"/>
                  </a:lnTo>
                  <a:lnTo>
                    <a:pt x="221086" y="900979"/>
                  </a:lnTo>
                  <a:lnTo>
                    <a:pt x="246200" y="864413"/>
                  </a:lnTo>
                  <a:lnTo>
                    <a:pt x="269073" y="826270"/>
                  </a:lnTo>
                  <a:lnTo>
                    <a:pt x="289610" y="786645"/>
                  </a:lnTo>
                  <a:lnTo>
                    <a:pt x="307717" y="745633"/>
                  </a:lnTo>
                  <a:lnTo>
                    <a:pt x="323298" y="703330"/>
                  </a:lnTo>
                  <a:lnTo>
                    <a:pt x="336260" y="659828"/>
                  </a:lnTo>
                  <a:lnTo>
                    <a:pt x="346506" y="615225"/>
                  </a:lnTo>
                  <a:lnTo>
                    <a:pt x="353942" y="569614"/>
                  </a:lnTo>
                  <a:lnTo>
                    <a:pt x="358473" y="523090"/>
                  </a:lnTo>
                  <a:lnTo>
                    <a:pt x="360004" y="475749"/>
                  </a:lnTo>
                  <a:lnTo>
                    <a:pt x="358473" y="428408"/>
                  </a:lnTo>
                  <a:lnTo>
                    <a:pt x="353942" y="381884"/>
                  </a:lnTo>
                  <a:lnTo>
                    <a:pt x="346506" y="336273"/>
                  </a:lnTo>
                  <a:lnTo>
                    <a:pt x="336260" y="291670"/>
                  </a:lnTo>
                  <a:lnTo>
                    <a:pt x="323298" y="248169"/>
                  </a:lnTo>
                  <a:lnTo>
                    <a:pt x="307717" y="205865"/>
                  </a:lnTo>
                  <a:lnTo>
                    <a:pt x="289610" y="164853"/>
                  </a:lnTo>
                  <a:lnTo>
                    <a:pt x="269073" y="125228"/>
                  </a:lnTo>
                  <a:lnTo>
                    <a:pt x="246200" y="87085"/>
                  </a:lnTo>
                  <a:lnTo>
                    <a:pt x="221086" y="50519"/>
                  </a:lnTo>
                  <a:lnTo>
                    <a:pt x="193826" y="15624"/>
                  </a:lnTo>
                  <a:lnTo>
                    <a:pt x="180002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44003" y="1685490"/>
              <a:ext cx="1440180" cy="1440180"/>
            </a:xfrm>
            <a:custGeom>
              <a:avLst/>
              <a:gdLst/>
              <a:ahLst/>
              <a:cxnLst/>
              <a:rect l="l" t="t" r="r" b="b"/>
              <a:pathLst>
                <a:path w="1440180" h="1440180">
                  <a:moveTo>
                    <a:pt x="1440018" y="720009"/>
                  </a:moveTo>
                  <a:lnTo>
                    <a:pt x="1438486" y="672667"/>
                  </a:lnTo>
                  <a:lnTo>
                    <a:pt x="1433955" y="626144"/>
                  </a:lnTo>
                  <a:lnTo>
                    <a:pt x="1426519" y="580533"/>
                  </a:lnTo>
                  <a:lnTo>
                    <a:pt x="1416273" y="535929"/>
                  </a:lnTo>
                  <a:lnTo>
                    <a:pt x="1403312" y="492428"/>
                  </a:lnTo>
                  <a:lnTo>
                    <a:pt x="1387730" y="450124"/>
                  </a:lnTo>
                  <a:lnTo>
                    <a:pt x="1369623" y="409112"/>
                  </a:lnTo>
                  <a:lnTo>
                    <a:pt x="1349086" y="369488"/>
                  </a:lnTo>
                  <a:lnTo>
                    <a:pt x="1326213" y="331345"/>
                  </a:lnTo>
                  <a:lnTo>
                    <a:pt x="1301099" y="294778"/>
                  </a:lnTo>
                  <a:lnTo>
                    <a:pt x="1273839" y="259884"/>
                  </a:lnTo>
                  <a:lnTo>
                    <a:pt x="1244529" y="226755"/>
                  </a:lnTo>
                  <a:lnTo>
                    <a:pt x="1213262" y="195489"/>
                  </a:lnTo>
                  <a:lnTo>
                    <a:pt x="1180133" y="166178"/>
                  </a:lnTo>
                  <a:lnTo>
                    <a:pt x="1145239" y="138918"/>
                  </a:lnTo>
                  <a:lnTo>
                    <a:pt x="1108672" y="113804"/>
                  </a:lnTo>
                  <a:lnTo>
                    <a:pt x="1070529" y="90931"/>
                  </a:lnTo>
                  <a:lnTo>
                    <a:pt x="1030905" y="70394"/>
                  </a:lnTo>
                  <a:lnTo>
                    <a:pt x="989893" y="52287"/>
                  </a:lnTo>
                  <a:lnTo>
                    <a:pt x="947589" y="36706"/>
                  </a:lnTo>
                  <a:lnTo>
                    <a:pt x="904088" y="23744"/>
                  </a:lnTo>
                  <a:lnTo>
                    <a:pt x="859484" y="13498"/>
                  </a:lnTo>
                  <a:lnTo>
                    <a:pt x="813873" y="6062"/>
                  </a:lnTo>
                  <a:lnTo>
                    <a:pt x="767350" y="1531"/>
                  </a:lnTo>
                  <a:lnTo>
                    <a:pt x="720008" y="0"/>
                  </a:lnTo>
                  <a:lnTo>
                    <a:pt x="672667" y="1531"/>
                  </a:lnTo>
                  <a:lnTo>
                    <a:pt x="626144" y="6062"/>
                  </a:lnTo>
                  <a:lnTo>
                    <a:pt x="580533" y="13498"/>
                  </a:lnTo>
                  <a:lnTo>
                    <a:pt x="535929" y="23744"/>
                  </a:lnTo>
                  <a:lnTo>
                    <a:pt x="492428" y="36706"/>
                  </a:lnTo>
                  <a:lnTo>
                    <a:pt x="450124" y="52287"/>
                  </a:lnTo>
                  <a:lnTo>
                    <a:pt x="409112" y="70394"/>
                  </a:lnTo>
                  <a:lnTo>
                    <a:pt x="369488" y="90931"/>
                  </a:lnTo>
                  <a:lnTo>
                    <a:pt x="331345" y="113804"/>
                  </a:lnTo>
                  <a:lnTo>
                    <a:pt x="294778" y="138918"/>
                  </a:lnTo>
                  <a:lnTo>
                    <a:pt x="259884" y="166178"/>
                  </a:lnTo>
                  <a:lnTo>
                    <a:pt x="226755" y="195489"/>
                  </a:lnTo>
                  <a:lnTo>
                    <a:pt x="195488" y="226755"/>
                  </a:lnTo>
                  <a:lnTo>
                    <a:pt x="166178" y="259884"/>
                  </a:lnTo>
                  <a:lnTo>
                    <a:pt x="138918" y="294778"/>
                  </a:lnTo>
                  <a:lnTo>
                    <a:pt x="113804" y="331345"/>
                  </a:lnTo>
                  <a:lnTo>
                    <a:pt x="90931" y="369488"/>
                  </a:lnTo>
                  <a:lnTo>
                    <a:pt x="70394" y="409112"/>
                  </a:lnTo>
                  <a:lnTo>
                    <a:pt x="52287" y="450124"/>
                  </a:lnTo>
                  <a:lnTo>
                    <a:pt x="36706" y="492428"/>
                  </a:lnTo>
                  <a:lnTo>
                    <a:pt x="23744" y="535929"/>
                  </a:lnTo>
                  <a:lnTo>
                    <a:pt x="13498" y="580533"/>
                  </a:lnTo>
                  <a:lnTo>
                    <a:pt x="6062" y="626144"/>
                  </a:lnTo>
                  <a:lnTo>
                    <a:pt x="1531" y="672667"/>
                  </a:lnTo>
                  <a:lnTo>
                    <a:pt x="0" y="720009"/>
                  </a:lnTo>
                  <a:lnTo>
                    <a:pt x="1531" y="767350"/>
                  </a:lnTo>
                  <a:lnTo>
                    <a:pt x="6062" y="813874"/>
                  </a:lnTo>
                  <a:lnTo>
                    <a:pt x="13498" y="859485"/>
                  </a:lnTo>
                  <a:lnTo>
                    <a:pt x="23744" y="904088"/>
                  </a:lnTo>
                  <a:lnTo>
                    <a:pt x="36706" y="947589"/>
                  </a:lnTo>
                  <a:lnTo>
                    <a:pt x="52287" y="989893"/>
                  </a:lnTo>
                  <a:lnTo>
                    <a:pt x="70394" y="1030905"/>
                  </a:lnTo>
                  <a:lnTo>
                    <a:pt x="90931" y="1070530"/>
                  </a:lnTo>
                  <a:lnTo>
                    <a:pt x="113804" y="1108673"/>
                  </a:lnTo>
                  <a:lnTo>
                    <a:pt x="138918" y="1145239"/>
                  </a:lnTo>
                  <a:lnTo>
                    <a:pt x="166178" y="1180133"/>
                  </a:lnTo>
                  <a:lnTo>
                    <a:pt x="195488" y="1213262"/>
                  </a:lnTo>
                  <a:lnTo>
                    <a:pt x="226755" y="1244529"/>
                  </a:lnTo>
                  <a:lnTo>
                    <a:pt x="259884" y="1273839"/>
                  </a:lnTo>
                  <a:lnTo>
                    <a:pt x="294778" y="1301099"/>
                  </a:lnTo>
                  <a:lnTo>
                    <a:pt x="331345" y="1326213"/>
                  </a:lnTo>
                  <a:lnTo>
                    <a:pt x="369488" y="1349086"/>
                  </a:lnTo>
                  <a:lnTo>
                    <a:pt x="409112" y="1369623"/>
                  </a:lnTo>
                  <a:lnTo>
                    <a:pt x="450124" y="1387730"/>
                  </a:lnTo>
                  <a:lnTo>
                    <a:pt x="492428" y="1403312"/>
                  </a:lnTo>
                  <a:lnTo>
                    <a:pt x="535929" y="1416273"/>
                  </a:lnTo>
                  <a:lnTo>
                    <a:pt x="580533" y="1426519"/>
                  </a:lnTo>
                  <a:lnTo>
                    <a:pt x="626144" y="1433955"/>
                  </a:lnTo>
                  <a:lnTo>
                    <a:pt x="672667" y="1438486"/>
                  </a:lnTo>
                  <a:lnTo>
                    <a:pt x="720008" y="1440018"/>
                  </a:lnTo>
                  <a:lnTo>
                    <a:pt x="767350" y="1438486"/>
                  </a:lnTo>
                  <a:lnTo>
                    <a:pt x="813873" y="1433955"/>
                  </a:lnTo>
                  <a:lnTo>
                    <a:pt x="859484" y="1426519"/>
                  </a:lnTo>
                  <a:lnTo>
                    <a:pt x="904088" y="1416273"/>
                  </a:lnTo>
                  <a:lnTo>
                    <a:pt x="947589" y="1403312"/>
                  </a:lnTo>
                  <a:lnTo>
                    <a:pt x="989893" y="1387730"/>
                  </a:lnTo>
                  <a:lnTo>
                    <a:pt x="1030905" y="1369623"/>
                  </a:lnTo>
                  <a:lnTo>
                    <a:pt x="1070529" y="1349086"/>
                  </a:lnTo>
                  <a:lnTo>
                    <a:pt x="1108672" y="1326213"/>
                  </a:lnTo>
                  <a:lnTo>
                    <a:pt x="1145239" y="1301099"/>
                  </a:lnTo>
                  <a:lnTo>
                    <a:pt x="1180133" y="1273839"/>
                  </a:lnTo>
                  <a:lnTo>
                    <a:pt x="1213262" y="1244529"/>
                  </a:lnTo>
                  <a:lnTo>
                    <a:pt x="1244529" y="1213262"/>
                  </a:lnTo>
                  <a:lnTo>
                    <a:pt x="1273839" y="1180133"/>
                  </a:lnTo>
                  <a:lnTo>
                    <a:pt x="1301099" y="1145239"/>
                  </a:lnTo>
                  <a:lnTo>
                    <a:pt x="1326213" y="1108673"/>
                  </a:lnTo>
                  <a:lnTo>
                    <a:pt x="1349086" y="1070530"/>
                  </a:lnTo>
                  <a:lnTo>
                    <a:pt x="1369623" y="1030905"/>
                  </a:lnTo>
                  <a:lnTo>
                    <a:pt x="1387730" y="989893"/>
                  </a:lnTo>
                  <a:lnTo>
                    <a:pt x="1403312" y="947589"/>
                  </a:lnTo>
                  <a:lnTo>
                    <a:pt x="1416273" y="904088"/>
                  </a:lnTo>
                  <a:lnTo>
                    <a:pt x="1426519" y="859485"/>
                  </a:lnTo>
                  <a:lnTo>
                    <a:pt x="1433955" y="813874"/>
                  </a:lnTo>
                  <a:lnTo>
                    <a:pt x="1438486" y="767350"/>
                  </a:lnTo>
                  <a:lnTo>
                    <a:pt x="1440018" y="720009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406956" y="2145256"/>
            <a:ext cx="7143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Arial"/>
                <a:cs typeface="Arial"/>
              </a:rPr>
              <a:t>students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124016" y="1685490"/>
            <a:ext cx="1440180" cy="1440180"/>
          </a:xfrm>
          <a:custGeom>
            <a:avLst/>
            <a:gdLst/>
            <a:ahLst/>
            <a:cxnLst/>
            <a:rect l="l" t="t" r="r" b="b"/>
            <a:pathLst>
              <a:path w="1440179" h="1440180">
                <a:moveTo>
                  <a:pt x="1440018" y="720009"/>
                </a:moveTo>
                <a:lnTo>
                  <a:pt x="1438486" y="672667"/>
                </a:lnTo>
                <a:lnTo>
                  <a:pt x="1433955" y="626144"/>
                </a:lnTo>
                <a:lnTo>
                  <a:pt x="1426519" y="580533"/>
                </a:lnTo>
                <a:lnTo>
                  <a:pt x="1416273" y="535929"/>
                </a:lnTo>
                <a:lnTo>
                  <a:pt x="1403312" y="492428"/>
                </a:lnTo>
                <a:lnTo>
                  <a:pt x="1387730" y="450124"/>
                </a:lnTo>
                <a:lnTo>
                  <a:pt x="1369623" y="409112"/>
                </a:lnTo>
                <a:lnTo>
                  <a:pt x="1349086" y="369488"/>
                </a:lnTo>
                <a:lnTo>
                  <a:pt x="1326213" y="331345"/>
                </a:lnTo>
                <a:lnTo>
                  <a:pt x="1301099" y="294778"/>
                </a:lnTo>
                <a:lnTo>
                  <a:pt x="1273840" y="259884"/>
                </a:lnTo>
                <a:lnTo>
                  <a:pt x="1244529" y="226755"/>
                </a:lnTo>
                <a:lnTo>
                  <a:pt x="1213262" y="195489"/>
                </a:lnTo>
                <a:lnTo>
                  <a:pt x="1180134" y="166178"/>
                </a:lnTo>
                <a:lnTo>
                  <a:pt x="1145239" y="138918"/>
                </a:lnTo>
                <a:lnTo>
                  <a:pt x="1108673" y="113804"/>
                </a:lnTo>
                <a:lnTo>
                  <a:pt x="1070530" y="90931"/>
                </a:lnTo>
                <a:lnTo>
                  <a:pt x="1030905" y="70394"/>
                </a:lnTo>
                <a:lnTo>
                  <a:pt x="989893" y="52287"/>
                </a:lnTo>
                <a:lnTo>
                  <a:pt x="947589" y="36706"/>
                </a:lnTo>
                <a:lnTo>
                  <a:pt x="904088" y="23744"/>
                </a:lnTo>
                <a:lnTo>
                  <a:pt x="859485" y="13498"/>
                </a:lnTo>
                <a:lnTo>
                  <a:pt x="813874" y="6062"/>
                </a:lnTo>
                <a:lnTo>
                  <a:pt x="767350" y="1531"/>
                </a:lnTo>
                <a:lnTo>
                  <a:pt x="720009" y="0"/>
                </a:lnTo>
                <a:lnTo>
                  <a:pt x="672667" y="1531"/>
                </a:lnTo>
                <a:lnTo>
                  <a:pt x="626144" y="6062"/>
                </a:lnTo>
                <a:lnTo>
                  <a:pt x="580533" y="13498"/>
                </a:lnTo>
                <a:lnTo>
                  <a:pt x="535929" y="23744"/>
                </a:lnTo>
                <a:lnTo>
                  <a:pt x="492428" y="36706"/>
                </a:lnTo>
                <a:lnTo>
                  <a:pt x="450124" y="52287"/>
                </a:lnTo>
                <a:lnTo>
                  <a:pt x="409113" y="70394"/>
                </a:lnTo>
                <a:lnTo>
                  <a:pt x="369488" y="90931"/>
                </a:lnTo>
                <a:lnTo>
                  <a:pt x="331345" y="113804"/>
                </a:lnTo>
                <a:lnTo>
                  <a:pt x="294779" y="138918"/>
                </a:lnTo>
                <a:lnTo>
                  <a:pt x="259884" y="166178"/>
                </a:lnTo>
                <a:lnTo>
                  <a:pt x="226756" y="195489"/>
                </a:lnTo>
                <a:lnTo>
                  <a:pt x="195489" y="226755"/>
                </a:lnTo>
                <a:lnTo>
                  <a:pt x="166178" y="259884"/>
                </a:lnTo>
                <a:lnTo>
                  <a:pt x="138918" y="294778"/>
                </a:lnTo>
                <a:lnTo>
                  <a:pt x="113804" y="331345"/>
                </a:lnTo>
                <a:lnTo>
                  <a:pt x="90931" y="369488"/>
                </a:lnTo>
                <a:lnTo>
                  <a:pt x="70394" y="409112"/>
                </a:lnTo>
                <a:lnTo>
                  <a:pt x="52287" y="450124"/>
                </a:lnTo>
                <a:lnTo>
                  <a:pt x="36706" y="492428"/>
                </a:lnTo>
                <a:lnTo>
                  <a:pt x="23744" y="535929"/>
                </a:lnTo>
                <a:lnTo>
                  <a:pt x="13498" y="580533"/>
                </a:lnTo>
                <a:lnTo>
                  <a:pt x="6062" y="626144"/>
                </a:lnTo>
                <a:lnTo>
                  <a:pt x="1531" y="672667"/>
                </a:lnTo>
                <a:lnTo>
                  <a:pt x="0" y="720009"/>
                </a:lnTo>
                <a:lnTo>
                  <a:pt x="1531" y="767350"/>
                </a:lnTo>
                <a:lnTo>
                  <a:pt x="6062" y="813874"/>
                </a:lnTo>
                <a:lnTo>
                  <a:pt x="13498" y="859485"/>
                </a:lnTo>
                <a:lnTo>
                  <a:pt x="23744" y="904088"/>
                </a:lnTo>
                <a:lnTo>
                  <a:pt x="36706" y="947589"/>
                </a:lnTo>
                <a:lnTo>
                  <a:pt x="52287" y="989893"/>
                </a:lnTo>
                <a:lnTo>
                  <a:pt x="70394" y="1030905"/>
                </a:lnTo>
                <a:lnTo>
                  <a:pt x="90931" y="1070530"/>
                </a:lnTo>
                <a:lnTo>
                  <a:pt x="113804" y="1108673"/>
                </a:lnTo>
                <a:lnTo>
                  <a:pt x="138918" y="1145239"/>
                </a:lnTo>
                <a:lnTo>
                  <a:pt x="166178" y="1180133"/>
                </a:lnTo>
                <a:lnTo>
                  <a:pt x="195489" y="1213262"/>
                </a:lnTo>
                <a:lnTo>
                  <a:pt x="226756" y="1244529"/>
                </a:lnTo>
                <a:lnTo>
                  <a:pt x="259884" y="1273839"/>
                </a:lnTo>
                <a:lnTo>
                  <a:pt x="294779" y="1301099"/>
                </a:lnTo>
                <a:lnTo>
                  <a:pt x="331345" y="1326213"/>
                </a:lnTo>
                <a:lnTo>
                  <a:pt x="369488" y="1349086"/>
                </a:lnTo>
                <a:lnTo>
                  <a:pt x="409113" y="1369623"/>
                </a:lnTo>
                <a:lnTo>
                  <a:pt x="450124" y="1387730"/>
                </a:lnTo>
                <a:lnTo>
                  <a:pt x="492428" y="1403312"/>
                </a:lnTo>
                <a:lnTo>
                  <a:pt x="535929" y="1416273"/>
                </a:lnTo>
                <a:lnTo>
                  <a:pt x="580533" y="1426519"/>
                </a:lnTo>
                <a:lnTo>
                  <a:pt x="626144" y="1433955"/>
                </a:lnTo>
                <a:lnTo>
                  <a:pt x="672667" y="1438486"/>
                </a:lnTo>
                <a:lnTo>
                  <a:pt x="720009" y="1440018"/>
                </a:lnTo>
                <a:lnTo>
                  <a:pt x="767350" y="1438486"/>
                </a:lnTo>
                <a:lnTo>
                  <a:pt x="813874" y="1433955"/>
                </a:lnTo>
                <a:lnTo>
                  <a:pt x="859485" y="1426519"/>
                </a:lnTo>
                <a:lnTo>
                  <a:pt x="904088" y="1416273"/>
                </a:lnTo>
                <a:lnTo>
                  <a:pt x="947589" y="1403312"/>
                </a:lnTo>
                <a:lnTo>
                  <a:pt x="989893" y="1387730"/>
                </a:lnTo>
                <a:lnTo>
                  <a:pt x="1030905" y="1369623"/>
                </a:lnTo>
                <a:lnTo>
                  <a:pt x="1070530" y="1349086"/>
                </a:lnTo>
                <a:lnTo>
                  <a:pt x="1108673" y="1326213"/>
                </a:lnTo>
                <a:lnTo>
                  <a:pt x="1145239" y="1301099"/>
                </a:lnTo>
                <a:lnTo>
                  <a:pt x="1180134" y="1273839"/>
                </a:lnTo>
                <a:lnTo>
                  <a:pt x="1213262" y="1244529"/>
                </a:lnTo>
                <a:lnTo>
                  <a:pt x="1244529" y="1213262"/>
                </a:lnTo>
                <a:lnTo>
                  <a:pt x="1273840" y="1180133"/>
                </a:lnTo>
                <a:lnTo>
                  <a:pt x="1301099" y="1145239"/>
                </a:lnTo>
                <a:lnTo>
                  <a:pt x="1326213" y="1108673"/>
                </a:lnTo>
                <a:lnTo>
                  <a:pt x="1349086" y="1070530"/>
                </a:lnTo>
                <a:lnTo>
                  <a:pt x="1369623" y="1030905"/>
                </a:lnTo>
                <a:lnTo>
                  <a:pt x="1387730" y="989893"/>
                </a:lnTo>
                <a:lnTo>
                  <a:pt x="1403312" y="947589"/>
                </a:lnTo>
                <a:lnTo>
                  <a:pt x="1416273" y="904088"/>
                </a:lnTo>
                <a:lnTo>
                  <a:pt x="1426519" y="859485"/>
                </a:lnTo>
                <a:lnTo>
                  <a:pt x="1433955" y="813874"/>
                </a:lnTo>
                <a:lnTo>
                  <a:pt x="1438486" y="767350"/>
                </a:lnTo>
                <a:lnTo>
                  <a:pt x="1440018" y="720009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260574" y="2143617"/>
            <a:ext cx="11671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latin typeface="Arial"/>
                <a:cs typeface="Arial"/>
              </a:rPr>
              <a:t>know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Chinese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3467887"/>
      </p:ext>
    </p:extLst>
  </p:cSld>
  <p:clrMapOvr>
    <a:masterClrMapping/>
  </p:clrMapOvr>
  <p:transition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1169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More on Compositional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97081" y="11130"/>
            <a:ext cx="3803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Quantifiers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07354" y="140410"/>
            <a:ext cx="394335" cy="286385"/>
            <a:chOff x="3907354" y="140410"/>
            <a:chExt cx="394335" cy="286385"/>
          </a:xfrm>
        </p:grpSpPr>
        <p:sp>
          <p:nvSpPr>
            <p:cNvPr id="5" name="object 5"/>
            <p:cNvSpPr/>
            <p:nvPr/>
          </p:nvSpPr>
          <p:spPr>
            <a:xfrm>
              <a:off x="390989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6029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0989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02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0697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610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1148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618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1228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26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0989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60291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10697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61091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1148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09898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60291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10685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098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602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106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610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114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618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122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626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897236" y="11130"/>
            <a:ext cx="6159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Arial"/>
                <a:cs typeface="Arial"/>
              </a:rPr>
              <a:t>Tense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and</a:t>
            </a:r>
            <a:r>
              <a:rPr sz="600" spc="-2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Aspect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0" y="449046"/>
            <a:ext cx="4608195" cy="35306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sz="2050" spc="1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endParaRPr sz="20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7294" y="949551"/>
            <a:ext cx="4015156" cy="25051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840"/>
              </a:lnSpc>
              <a:spcBef>
                <a:spcPts val="135"/>
              </a:spcBef>
            </a:pPr>
            <a:r>
              <a:rPr sz="1400" spc="15" dirty="0">
                <a:latin typeface="Arial"/>
                <a:cs typeface="Arial"/>
              </a:rPr>
              <a:t>"No </a:t>
            </a:r>
            <a:r>
              <a:rPr sz="1400" spc="20" dirty="0">
                <a:latin typeface="Arial"/>
                <a:cs typeface="Arial"/>
              </a:rPr>
              <a:t>N </a:t>
            </a:r>
            <a:r>
              <a:rPr sz="1400" spc="15" dirty="0">
                <a:latin typeface="Arial"/>
                <a:cs typeface="Arial"/>
              </a:rPr>
              <a:t>VP" </a:t>
            </a:r>
            <a:r>
              <a:rPr lang="zh-CN" altLang="en-US" sz="1400" spc="15" dirty="0">
                <a:latin typeface="Arial"/>
                <a:cs typeface="Arial"/>
              </a:rPr>
              <a:t>为真当且仅当 （</a:t>
            </a:r>
            <a:r>
              <a:rPr lang="en-US" altLang="zh-CN" sz="1400" spc="15" dirty="0">
                <a:latin typeface="Arial"/>
                <a:cs typeface="Arial"/>
              </a:rPr>
              <a:t>〚</a:t>
            </a:r>
            <a:r>
              <a:rPr lang="en-US" altLang="zh-CN" sz="1400" i="1" spc="10" dirty="0">
                <a:latin typeface="Arial"/>
                <a:cs typeface="Arial"/>
              </a:rPr>
              <a:t>N</a:t>
            </a:r>
            <a:r>
              <a:rPr lang="en-US" altLang="zh-CN" sz="1400" spc="15" dirty="0">
                <a:latin typeface="Arial"/>
                <a:cs typeface="Arial"/>
              </a:rPr>
              <a:t>〛</a:t>
            </a:r>
            <a:r>
              <a:rPr lang="en-US" altLang="zh-CN" sz="1400" spc="-25" dirty="0">
                <a:latin typeface="Lucida Sans Unicode"/>
                <a:cs typeface="Lucida Sans Unicode"/>
              </a:rPr>
              <a:t>∩</a:t>
            </a:r>
            <a:r>
              <a:rPr lang="en-US" altLang="zh-CN" sz="1400" spc="15" dirty="0">
                <a:latin typeface="Arial"/>
                <a:cs typeface="Arial"/>
              </a:rPr>
              <a:t>〚</a:t>
            </a:r>
            <a:r>
              <a:rPr lang="en-US" altLang="zh-CN" sz="1400" i="1" spc="10" dirty="0">
                <a:latin typeface="Arial"/>
                <a:cs typeface="Arial"/>
              </a:rPr>
              <a:t>VP</a:t>
            </a:r>
            <a:r>
              <a:rPr lang="en-US" altLang="zh-CN" sz="1400" spc="15" dirty="0">
                <a:latin typeface="Arial"/>
                <a:cs typeface="Arial"/>
              </a:rPr>
              <a:t>〛</a:t>
            </a:r>
            <a:r>
              <a:rPr lang="zh-CN" altLang="en-US" sz="1400" spc="15" dirty="0">
                <a:latin typeface="Arial"/>
                <a:cs typeface="Arial"/>
              </a:rPr>
              <a:t>）</a:t>
            </a:r>
            <a:r>
              <a:rPr lang="en-US" altLang="zh-CN" sz="1400" spc="15" dirty="0">
                <a:latin typeface="Arial"/>
                <a:cs typeface="Arial"/>
              </a:rPr>
              <a:t>=</a:t>
            </a:r>
            <a:r>
              <a:rPr lang="zh-CN" altLang="en-US" sz="1400" spc="15" dirty="0">
                <a:latin typeface="Arial"/>
                <a:cs typeface="Arial"/>
              </a:rPr>
              <a:t> ∅</a:t>
            </a:r>
            <a:endParaRPr lang="en-US" altLang="zh-CN" sz="1400" dirty="0">
              <a:latin typeface="Arial"/>
              <a:cs typeface="Arial"/>
            </a:endParaRPr>
          </a:p>
          <a:p>
            <a:pPr marL="12700">
              <a:lnSpc>
                <a:spcPts val="840"/>
              </a:lnSpc>
              <a:spcBef>
                <a:spcPts val="135"/>
              </a:spcBef>
            </a:pPr>
            <a:endParaRPr sz="1400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7294" y="1182507"/>
            <a:ext cx="24523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latin typeface="Arial"/>
                <a:cs typeface="Arial"/>
              </a:rPr>
              <a:t>e.g. </a:t>
            </a:r>
            <a:r>
              <a:rPr lang="zh-CN" altLang="en-US" sz="1400" spc="5" dirty="0">
                <a:latin typeface="Arial"/>
                <a:cs typeface="Arial"/>
              </a:rPr>
              <a:t>没有学生会科普特语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83996" y="1685490"/>
            <a:ext cx="1440180" cy="1440180"/>
          </a:xfrm>
          <a:custGeom>
            <a:avLst/>
            <a:gdLst/>
            <a:ahLst/>
            <a:cxnLst/>
            <a:rect l="l" t="t" r="r" b="b"/>
            <a:pathLst>
              <a:path w="1440180" h="1440180">
                <a:moveTo>
                  <a:pt x="1440018" y="720009"/>
                </a:moveTo>
                <a:lnTo>
                  <a:pt x="1438486" y="672667"/>
                </a:lnTo>
                <a:lnTo>
                  <a:pt x="1433955" y="626144"/>
                </a:lnTo>
                <a:lnTo>
                  <a:pt x="1426519" y="580533"/>
                </a:lnTo>
                <a:lnTo>
                  <a:pt x="1416273" y="535929"/>
                </a:lnTo>
                <a:lnTo>
                  <a:pt x="1403312" y="492428"/>
                </a:lnTo>
                <a:lnTo>
                  <a:pt x="1387730" y="450124"/>
                </a:lnTo>
                <a:lnTo>
                  <a:pt x="1369623" y="409112"/>
                </a:lnTo>
                <a:lnTo>
                  <a:pt x="1349086" y="369488"/>
                </a:lnTo>
                <a:lnTo>
                  <a:pt x="1326213" y="331345"/>
                </a:lnTo>
                <a:lnTo>
                  <a:pt x="1301099" y="294778"/>
                </a:lnTo>
                <a:lnTo>
                  <a:pt x="1273839" y="259884"/>
                </a:lnTo>
                <a:lnTo>
                  <a:pt x="1244529" y="226755"/>
                </a:lnTo>
                <a:lnTo>
                  <a:pt x="1213262" y="195489"/>
                </a:lnTo>
                <a:lnTo>
                  <a:pt x="1180133" y="166178"/>
                </a:lnTo>
                <a:lnTo>
                  <a:pt x="1145239" y="138918"/>
                </a:lnTo>
                <a:lnTo>
                  <a:pt x="1108672" y="113804"/>
                </a:lnTo>
                <a:lnTo>
                  <a:pt x="1070529" y="90931"/>
                </a:lnTo>
                <a:lnTo>
                  <a:pt x="1030905" y="70394"/>
                </a:lnTo>
                <a:lnTo>
                  <a:pt x="989893" y="52287"/>
                </a:lnTo>
                <a:lnTo>
                  <a:pt x="947589" y="36706"/>
                </a:lnTo>
                <a:lnTo>
                  <a:pt x="904088" y="23744"/>
                </a:lnTo>
                <a:lnTo>
                  <a:pt x="859484" y="13498"/>
                </a:lnTo>
                <a:lnTo>
                  <a:pt x="813873" y="6062"/>
                </a:lnTo>
                <a:lnTo>
                  <a:pt x="767350" y="1531"/>
                </a:lnTo>
                <a:lnTo>
                  <a:pt x="720008" y="0"/>
                </a:lnTo>
                <a:lnTo>
                  <a:pt x="672667" y="1531"/>
                </a:lnTo>
                <a:lnTo>
                  <a:pt x="626144" y="6062"/>
                </a:lnTo>
                <a:lnTo>
                  <a:pt x="580533" y="13498"/>
                </a:lnTo>
                <a:lnTo>
                  <a:pt x="535929" y="23744"/>
                </a:lnTo>
                <a:lnTo>
                  <a:pt x="492428" y="36706"/>
                </a:lnTo>
                <a:lnTo>
                  <a:pt x="450124" y="52287"/>
                </a:lnTo>
                <a:lnTo>
                  <a:pt x="409112" y="70394"/>
                </a:lnTo>
                <a:lnTo>
                  <a:pt x="369488" y="90931"/>
                </a:lnTo>
                <a:lnTo>
                  <a:pt x="331345" y="113804"/>
                </a:lnTo>
                <a:lnTo>
                  <a:pt x="294778" y="138918"/>
                </a:lnTo>
                <a:lnTo>
                  <a:pt x="259884" y="166178"/>
                </a:lnTo>
                <a:lnTo>
                  <a:pt x="226755" y="195489"/>
                </a:lnTo>
                <a:lnTo>
                  <a:pt x="195488" y="226755"/>
                </a:lnTo>
                <a:lnTo>
                  <a:pt x="166178" y="259884"/>
                </a:lnTo>
                <a:lnTo>
                  <a:pt x="138918" y="294778"/>
                </a:lnTo>
                <a:lnTo>
                  <a:pt x="113804" y="331345"/>
                </a:lnTo>
                <a:lnTo>
                  <a:pt x="90931" y="369488"/>
                </a:lnTo>
                <a:lnTo>
                  <a:pt x="70394" y="409112"/>
                </a:lnTo>
                <a:lnTo>
                  <a:pt x="52287" y="450124"/>
                </a:lnTo>
                <a:lnTo>
                  <a:pt x="36706" y="492428"/>
                </a:lnTo>
                <a:lnTo>
                  <a:pt x="23744" y="535929"/>
                </a:lnTo>
                <a:lnTo>
                  <a:pt x="13498" y="580533"/>
                </a:lnTo>
                <a:lnTo>
                  <a:pt x="6062" y="626144"/>
                </a:lnTo>
                <a:lnTo>
                  <a:pt x="1531" y="672667"/>
                </a:lnTo>
                <a:lnTo>
                  <a:pt x="0" y="720009"/>
                </a:lnTo>
                <a:lnTo>
                  <a:pt x="1531" y="767350"/>
                </a:lnTo>
                <a:lnTo>
                  <a:pt x="6062" y="813874"/>
                </a:lnTo>
                <a:lnTo>
                  <a:pt x="13498" y="859485"/>
                </a:lnTo>
                <a:lnTo>
                  <a:pt x="23744" y="904088"/>
                </a:lnTo>
                <a:lnTo>
                  <a:pt x="36706" y="947589"/>
                </a:lnTo>
                <a:lnTo>
                  <a:pt x="52287" y="989893"/>
                </a:lnTo>
                <a:lnTo>
                  <a:pt x="70394" y="1030905"/>
                </a:lnTo>
                <a:lnTo>
                  <a:pt x="90931" y="1070530"/>
                </a:lnTo>
                <a:lnTo>
                  <a:pt x="113804" y="1108673"/>
                </a:lnTo>
                <a:lnTo>
                  <a:pt x="138918" y="1145239"/>
                </a:lnTo>
                <a:lnTo>
                  <a:pt x="166178" y="1180133"/>
                </a:lnTo>
                <a:lnTo>
                  <a:pt x="195488" y="1213262"/>
                </a:lnTo>
                <a:lnTo>
                  <a:pt x="226755" y="1244529"/>
                </a:lnTo>
                <a:lnTo>
                  <a:pt x="259884" y="1273839"/>
                </a:lnTo>
                <a:lnTo>
                  <a:pt x="294778" y="1301099"/>
                </a:lnTo>
                <a:lnTo>
                  <a:pt x="331345" y="1326213"/>
                </a:lnTo>
                <a:lnTo>
                  <a:pt x="369488" y="1349086"/>
                </a:lnTo>
                <a:lnTo>
                  <a:pt x="409112" y="1369623"/>
                </a:lnTo>
                <a:lnTo>
                  <a:pt x="450124" y="1387730"/>
                </a:lnTo>
                <a:lnTo>
                  <a:pt x="492428" y="1403312"/>
                </a:lnTo>
                <a:lnTo>
                  <a:pt x="535929" y="1416273"/>
                </a:lnTo>
                <a:lnTo>
                  <a:pt x="580533" y="1426519"/>
                </a:lnTo>
                <a:lnTo>
                  <a:pt x="626144" y="1433955"/>
                </a:lnTo>
                <a:lnTo>
                  <a:pt x="672667" y="1438486"/>
                </a:lnTo>
                <a:lnTo>
                  <a:pt x="720008" y="1440018"/>
                </a:lnTo>
                <a:lnTo>
                  <a:pt x="767350" y="1438486"/>
                </a:lnTo>
                <a:lnTo>
                  <a:pt x="813873" y="1433955"/>
                </a:lnTo>
                <a:lnTo>
                  <a:pt x="859484" y="1426519"/>
                </a:lnTo>
                <a:lnTo>
                  <a:pt x="904088" y="1416273"/>
                </a:lnTo>
                <a:lnTo>
                  <a:pt x="947589" y="1403312"/>
                </a:lnTo>
                <a:lnTo>
                  <a:pt x="989893" y="1387730"/>
                </a:lnTo>
                <a:lnTo>
                  <a:pt x="1030905" y="1369623"/>
                </a:lnTo>
                <a:lnTo>
                  <a:pt x="1070529" y="1349086"/>
                </a:lnTo>
                <a:lnTo>
                  <a:pt x="1108672" y="1326213"/>
                </a:lnTo>
                <a:lnTo>
                  <a:pt x="1145239" y="1301099"/>
                </a:lnTo>
                <a:lnTo>
                  <a:pt x="1180133" y="1273839"/>
                </a:lnTo>
                <a:lnTo>
                  <a:pt x="1213262" y="1244529"/>
                </a:lnTo>
                <a:lnTo>
                  <a:pt x="1244529" y="1213262"/>
                </a:lnTo>
                <a:lnTo>
                  <a:pt x="1273839" y="1180133"/>
                </a:lnTo>
                <a:lnTo>
                  <a:pt x="1301099" y="1145239"/>
                </a:lnTo>
                <a:lnTo>
                  <a:pt x="1326213" y="1108673"/>
                </a:lnTo>
                <a:lnTo>
                  <a:pt x="1349086" y="1070530"/>
                </a:lnTo>
                <a:lnTo>
                  <a:pt x="1369623" y="1030905"/>
                </a:lnTo>
                <a:lnTo>
                  <a:pt x="1387730" y="989893"/>
                </a:lnTo>
                <a:lnTo>
                  <a:pt x="1403312" y="947589"/>
                </a:lnTo>
                <a:lnTo>
                  <a:pt x="1416273" y="904088"/>
                </a:lnTo>
                <a:lnTo>
                  <a:pt x="1426519" y="859485"/>
                </a:lnTo>
                <a:lnTo>
                  <a:pt x="1433955" y="813874"/>
                </a:lnTo>
                <a:lnTo>
                  <a:pt x="1438486" y="767350"/>
                </a:lnTo>
                <a:lnTo>
                  <a:pt x="1440018" y="720009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046949" y="2145256"/>
            <a:ext cx="7143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Arial"/>
                <a:cs typeface="Arial"/>
              </a:rPr>
              <a:t>students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484018" y="1685490"/>
            <a:ext cx="1440180" cy="1440180"/>
          </a:xfrm>
          <a:custGeom>
            <a:avLst/>
            <a:gdLst/>
            <a:ahLst/>
            <a:cxnLst/>
            <a:rect l="l" t="t" r="r" b="b"/>
            <a:pathLst>
              <a:path w="1440179" h="1440180">
                <a:moveTo>
                  <a:pt x="1440018" y="720009"/>
                </a:moveTo>
                <a:lnTo>
                  <a:pt x="1438486" y="672667"/>
                </a:lnTo>
                <a:lnTo>
                  <a:pt x="1433955" y="626144"/>
                </a:lnTo>
                <a:lnTo>
                  <a:pt x="1426519" y="580533"/>
                </a:lnTo>
                <a:lnTo>
                  <a:pt x="1416273" y="535929"/>
                </a:lnTo>
                <a:lnTo>
                  <a:pt x="1403312" y="492428"/>
                </a:lnTo>
                <a:lnTo>
                  <a:pt x="1387730" y="450124"/>
                </a:lnTo>
                <a:lnTo>
                  <a:pt x="1369623" y="409112"/>
                </a:lnTo>
                <a:lnTo>
                  <a:pt x="1349086" y="369488"/>
                </a:lnTo>
                <a:lnTo>
                  <a:pt x="1326213" y="331345"/>
                </a:lnTo>
                <a:lnTo>
                  <a:pt x="1301099" y="294778"/>
                </a:lnTo>
                <a:lnTo>
                  <a:pt x="1273840" y="259884"/>
                </a:lnTo>
                <a:lnTo>
                  <a:pt x="1244529" y="226755"/>
                </a:lnTo>
                <a:lnTo>
                  <a:pt x="1213262" y="195489"/>
                </a:lnTo>
                <a:lnTo>
                  <a:pt x="1180134" y="166178"/>
                </a:lnTo>
                <a:lnTo>
                  <a:pt x="1145239" y="138918"/>
                </a:lnTo>
                <a:lnTo>
                  <a:pt x="1108673" y="113804"/>
                </a:lnTo>
                <a:lnTo>
                  <a:pt x="1070530" y="90931"/>
                </a:lnTo>
                <a:lnTo>
                  <a:pt x="1030905" y="70394"/>
                </a:lnTo>
                <a:lnTo>
                  <a:pt x="989893" y="52287"/>
                </a:lnTo>
                <a:lnTo>
                  <a:pt x="947589" y="36706"/>
                </a:lnTo>
                <a:lnTo>
                  <a:pt x="904088" y="23744"/>
                </a:lnTo>
                <a:lnTo>
                  <a:pt x="859485" y="13498"/>
                </a:lnTo>
                <a:lnTo>
                  <a:pt x="813874" y="6062"/>
                </a:lnTo>
                <a:lnTo>
                  <a:pt x="767350" y="1531"/>
                </a:lnTo>
                <a:lnTo>
                  <a:pt x="720009" y="0"/>
                </a:lnTo>
                <a:lnTo>
                  <a:pt x="672667" y="1531"/>
                </a:lnTo>
                <a:lnTo>
                  <a:pt x="626144" y="6062"/>
                </a:lnTo>
                <a:lnTo>
                  <a:pt x="580533" y="13498"/>
                </a:lnTo>
                <a:lnTo>
                  <a:pt x="535929" y="23744"/>
                </a:lnTo>
                <a:lnTo>
                  <a:pt x="492428" y="36706"/>
                </a:lnTo>
                <a:lnTo>
                  <a:pt x="450124" y="52287"/>
                </a:lnTo>
                <a:lnTo>
                  <a:pt x="409113" y="70394"/>
                </a:lnTo>
                <a:lnTo>
                  <a:pt x="369488" y="90931"/>
                </a:lnTo>
                <a:lnTo>
                  <a:pt x="331345" y="113804"/>
                </a:lnTo>
                <a:lnTo>
                  <a:pt x="294779" y="138918"/>
                </a:lnTo>
                <a:lnTo>
                  <a:pt x="259884" y="166178"/>
                </a:lnTo>
                <a:lnTo>
                  <a:pt x="226756" y="195489"/>
                </a:lnTo>
                <a:lnTo>
                  <a:pt x="195489" y="226755"/>
                </a:lnTo>
                <a:lnTo>
                  <a:pt x="166178" y="259884"/>
                </a:lnTo>
                <a:lnTo>
                  <a:pt x="138918" y="294778"/>
                </a:lnTo>
                <a:lnTo>
                  <a:pt x="113804" y="331345"/>
                </a:lnTo>
                <a:lnTo>
                  <a:pt x="90931" y="369488"/>
                </a:lnTo>
                <a:lnTo>
                  <a:pt x="70394" y="409112"/>
                </a:lnTo>
                <a:lnTo>
                  <a:pt x="52287" y="450124"/>
                </a:lnTo>
                <a:lnTo>
                  <a:pt x="36706" y="492428"/>
                </a:lnTo>
                <a:lnTo>
                  <a:pt x="23744" y="535929"/>
                </a:lnTo>
                <a:lnTo>
                  <a:pt x="13498" y="580533"/>
                </a:lnTo>
                <a:lnTo>
                  <a:pt x="6062" y="626144"/>
                </a:lnTo>
                <a:lnTo>
                  <a:pt x="1531" y="672667"/>
                </a:lnTo>
                <a:lnTo>
                  <a:pt x="0" y="720009"/>
                </a:lnTo>
                <a:lnTo>
                  <a:pt x="1531" y="767350"/>
                </a:lnTo>
                <a:lnTo>
                  <a:pt x="6062" y="813874"/>
                </a:lnTo>
                <a:lnTo>
                  <a:pt x="13498" y="859485"/>
                </a:lnTo>
                <a:lnTo>
                  <a:pt x="23744" y="904088"/>
                </a:lnTo>
                <a:lnTo>
                  <a:pt x="36706" y="947589"/>
                </a:lnTo>
                <a:lnTo>
                  <a:pt x="52287" y="989893"/>
                </a:lnTo>
                <a:lnTo>
                  <a:pt x="70394" y="1030905"/>
                </a:lnTo>
                <a:lnTo>
                  <a:pt x="90931" y="1070530"/>
                </a:lnTo>
                <a:lnTo>
                  <a:pt x="113804" y="1108673"/>
                </a:lnTo>
                <a:lnTo>
                  <a:pt x="138918" y="1145239"/>
                </a:lnTo>
                <a:lnTo>
                  <a:pt x="166178" y="1180133"/>
                </a:lnTo>
                <a:lnTo>
                  <a:pt x="195489" y="1213262"/>
                </a:lnTo>
                <a:lnTo>
                  <a:pt x="226756" y="1244529"/>
                </a:lnTo>
                <a:lnTo>
                  <a:pt x="259884" y="1273839"/>
                </a:lnTo>
                <a:lnTo>
                  <a:pt x="294779" y="1301099"/>
                </a:lnTo>
                <a:lnTo>
                  <a:pt x="331345" y="1326213"/>
                </a:lnTo>
                <a:lnTo>
                  <a:pt x="369488" y="1349086"/>
                </a:lnTo>
                <a:lnTo>
                  <a:pt x="409113" y="1369623"/>
                </a:lnTo>
                <a:lnTo>
                  <a:pt x="450124" y="1387730"/>
                </a:lnTo>
                <a:lnTo>
                  <a:pt x="492428" y="1403312"/>
                </a:lnTo>
                <a:lnTo>
                  <a:pt x="535929" y="1416273"/>
                </a:lnTo>
                <a:lnTo>
                  <a:pt x="580533" y="1426519"/>
                </a:lnTo>
                <a:lnTo>
                  <a:pt x="626144" y="1433955"/>
                </a:lnTo>
                <a:lnTo>
                  <a:pt x="672667" y="1438486"/>
                </a:lnTo>
                <a:lnTo>
                  <a:pt x="720009" y="1440018"/>
                </a:lnTo>
                <a:lnTo>
                  <a:pt x="767350" y="1438486"/>
                </a:lnTo>
                <a:lnTo>
                  <a:pt x="813874" y="1433955"/>
                </a:lnTo>
                <a:lnTo>
                  <a:pt x="859485" y="1426519"/>
                </a:lnTo>
                <a:lnTo>
                  <a:pt x="904088" y="1416273"/>
                </a:lnTo>
                <a:lnTo>
                  <a:pt x="947589" y="1403312"/>
                </a:lnTo>
                <a:lnTo>
                  <a:pt x="989893" y="1387730"/>
                </a:lnTo>
                <a:lnTo>
                  <a:pt x="1030905" y="1369623"/>
                </a:lnTo>
                <a:lnTo>
                  <a:pt x="1070530" y="1349086"/>
                </a:lnTo>
                <a:lnTo>
                  <a:pt x="1108673" y="1326213"/>
                </a:lnTo>
                <a:lnTo>
                  <a:pt x="1145239" y="1301099"/>
                </a:lnTo>
                <a:lnTo>
                  <a:pt x="1180134" y="1273839"/>
                </a:lnTo>
                <a:lnTo>
                  <a:pt x="1213262" y="1244529"/>
                </a:lnTo>
                <a:lnTo>
                  <a:pt x="1244529" y="1213262"/>
                </a:lnTo>
                <a:lnTo>
                  <a:pt x="1273840" y="1180133"/>
                </a:lnTo>
                <a:lnTo>
                  <a:pt x="1301099" y="1145239"/>
                </a:lnTo>
                <a:lnTo>
                  <a:pt x="1326213" y="1108673"/>
                </a:lnTo>
                <a:lnTo>
                  <a:pt x="1349086" y="1070530"/>
                </a:lnTo>
                <a:lnTo>
                  <a:pt x="1369623" y="1030905"/>
                </a:lnTo>
                <a:lnTo>
                  <a:pt x="1387730" y="989893"/>
                </a:lnTo>
                <a:lnTo>
                  <a:pt x="1403312" y="947589"/>
                </a:lnTo>
                <a:lnTo>
                  <a:pt x="1416273" y="904088"/>
                </a:lnTo>
                <a:lnTo>
                  <a:pt x="1426519" y="859485"/>
                </a:lnTo>
                <a:lnTo>
                  <a:pt x="1433955" y="813874"/>
                </a:lnTo>
                <a:lnTo>
                  <a:pt x="1438486" y="767350"/>
                </a:lnTo>
                <a:lnTo>
                  <a:pt x="1440018" y="720009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696552" y="2108997"/>
            <a:ext cx="10153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latin typeface="Arial"/>
                <a:cs typeface="Arial"/>
              </a:rPr>
              <a:t>know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Coptic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2508042"/>
      </p:ext>
    </p:extLst>
  </p:cSld>
  <p:clrMapOvr>
    <a:masterClrMapping/>
  </p:clrMapOvr>
  <p:transition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1169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More on Compositional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97081" y="11130"/>
            <a:ext cx="3803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Quantifiers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07354" y="140410"/>
            <a:ext cx="394335" cy="286385"/>
            <a:chOff x="3907354" y="140410"/>
            <a:chExt cx="394335" cy="286385"/>
          </a:xfrm>
        </p:grpSpPr>
        <p:sp>
          <p:nvSpPr>
            <p:cNvPr id="5" name="object 5"/>
            <p:cNvSpPr/>
            <p:nvPr/>
          </p:nvSpPr>
          <p:spPr>
            <a:xfrm>
              <a:off x="390989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6029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0989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02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0697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610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1148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618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1228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26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0989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60291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10697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61091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1148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09898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60291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10685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098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602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106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610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114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618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122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626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897236" y="11130"/>
            <a:ext cx="6159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Arial"/>
                <a:cs typeface="Arial"/>
              </a:rPr>
              <a:t>Tense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and</a:t>
            </a:r>
            <a:r>
              <a:rPr sz="600" spc="-2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Aspect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0" y="449046"/>
            <a:ext cx="4608195" cy="35306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solidFill>
                  <a:srgbClr val="FFFFFF"/>
                </a:solidFill>
                <a:latin typeface="Arial"/>
                <a:cs typeface="Arial"/>
              </a:rPr>
              <a:t>衍推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7294" y="969261"/>
            <a:ext cx="3829050" cy="230037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集合论也有助于我们理解句子之间的</a:t>
            </a:r>
            <a:r>
              <a:rPr lang="zh-CN" altLang="en-US" sz="1400" spc="15" dirty="0">
                <a:solidFill>
                  <a:srgbClr val="FF0000"/>
                </a:solidFill>
                <a:latin typeface="Arial"/>
                <a:cs typeface="Arial"/>
              </a:rPr>
              <a:t>衍推</a:t>
            </a:r>
            <a:r>
              <a:rPr lang="zh-CN" altLang="en-US" sz="1400" spc="15" dirty="0">
                <a:latin typeface="Arial"/>
                <a:cs typeface="Arial"/>
              </a:rPr>
              <a:t>（</a:t>
            </a:r>
            <a:r>
              <a:rPr lang="en-US" altLang="zh-CN" sz="1400" spc="15" dirty="0">
                <a:solidFill>
                  <a:srgbClr val="FF0000"/>
                </a:solidFill>
                <a:latin typeface="Arial"/>
                <a:cs typeface="Arial"/>
              </a:rPr>
              <a:t>entailment</a:t>
            </a:r>
            <a:r>
              <a:rPr lang="zh-CN" altLang="en-US" sz="1400" spc="15" dirty="0">
                <a:latin typeface="Arial"/>
                <a:cs typeface="Arial"/>
              </a:rPr>
              <a:t>）关系</a:t>
            </a:r>
            <a:endParaRPr lang="en-US" altLang="zh-CN" sz="1400" spc="15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120"/>
              </a:spcBef>
            </a:pPr>
            <a:endParaRPr sz="1650" dirty="0">
              <a:latin typeface="Arial"/>
              <a:cs typeface="Arial"/>
            </a:endParaRPr>
          </a:p>
          <a:p>
            <a:pPr marL="573405" indent="-561340">
              <a:lnSpc>
                <a:spcPct val="100000"/>
              </a:lnSpc>
              <a:buAutoNum type="arabicParenBoth"/>
              <a:tabLst>
                <a:tab pos="573405" algn="l"/>
                <a:tab pos="574040" algn="l"/>
              </a:tabLst>
            </a:pPr>
            <a:r>
              <a:rPr lang="zh-CN" altLang="en-US" sz="1400" spc="20" dirty="0">
                <a:latin typeface="Arial"/>
                <a:cs typeface="Arial"/>
              </a:rPr>
              <a:t>有个学生在听巴洛克音乐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arenBoth"/>
            </a:pPr>
            <a:endParaRPr sz="2650" dirty="0">
              <a:latin typeface="Arial"/>
              <a:cs typeface="Arial"/>
            </a:endParaRPr>
          </a:p>
          <a:p>
            <a:pPr marL="573405" indent="-561340">
              <a:lnSpc>
                <a:spcPct val="100000"/>
              </a:lnSpc>
              <a:spcBef>
                <a:spcPts val="5"/>
              </a:spcBef>
              <a:buAutoNum type="arabicParenBoth"/>
              <a:tabLst>
                <a:tab pos="573405" algn="l"/>
                <a:tab pos="574040" algn="l"/>
              </a:tabLst>
            </a:pPr>
            <a:r>
              <a:rPr lang="zh-CN" altLang="en-US" sz="1400" spc="20" dirty="0">
                <a:latin typeface="Arial"/>
                <a:cs typeface="Arial"/>
              </a:rPr>
              <a:t>有个学生在听音乐</a:t>
            </a:r>
            <a:endParaRPr sz="1400" dirty="0">
              <a:latin typeface="Arial"/>
              <a:cs typeface="Arial"/>
            </a:endParaRPr>
          </a:p>
          <a:p>
            <a:pPr marL="12700" marR="487045">
              <a:lnSpc>
                <a:spcPct val="148500"/>
              </a:lnSpc>
              <a:spcBef>
                <a:spcPts val="1115"/>
              </a:spcBef>
            </a:pPr>
            <a:r>
              <a:rPr lang="zh-CN" altLang="en-US" sz="1400" spc="5" dirty="0">
                <a:latin typeface="Arial"/>
                <a:cs typeface="Arial"/>
              </a:rPr>
              <a:t>在任何情况下只要（</a:t>
            </a:r>
            <a:r>
              <a:rPr lang="en-US" altLang="zh-CN" sz="1400" spc="5" dirty="0">
                <a:latin typeface="Arial"/>
                <a:cs typeface="Arial"/>
              </a:rPr>
              <a:t>1</a:t>
            </a:r>
            <a:r>
              <a:rPr lang="zh-CN" altLang="en-US" sz="1400" spc="5" dirty="0">
                <a:latin typeface="Arial"/>
                <a:cs typeface="Arial"/>
              </a:rPr>
              <a:t>）为真，（</a:t>
            </a:r>
            <a:r>
              <a:rPr lang="en-US" altLang="zh-CN" sz="1400" spc="5" dirty="0">
                <a:latin typeface="Arial"/>
                <a:cs typeface="Arial"/>
              </a:rPr>
              <a:t>2</a:t>
            </a:r>
            <a:r>
              <a:rPr lang="zh-CN" altLang="en-US" sz="1400" spc="5" dirty="0">
                <a:latin typeface="Arial"/>
                <a:cs typeface="Arial"/>
              </a:rPr>
              <a:t>）就会为真，换言之，（</a:t>
            </a:r>
            <a:r>
              <a:rPr lang="en-US" altLang="zh-CN" sz="1400" spc="5" dirty="0">
                <a:latin typeface="Arial"/>
                <a:cs typeface="Arial"/>
              </a:rPr>
              <a:t>1</a:t>
            </a:r>
            <a:r>
              <a:rPr lang="zh-CN" altLang="en-US" sz="1400" spc="5" dirty="0">
                <a:latin typeface="Arial"/>
                <a:cs typeface="Arial"/>
              </a:rPr>
              <a:t>）</a:t>
            </a:r>
            <a:r>
              <a:rPr lang="zh-CN" altLang="en-US" sz="1400" spc="5" dirty="0">
                <a:solidFill>
                  <a:srgbClr val="FF0000"/>
                </a:solidFill>
                <a:latin typeface="Arial"/>
                <a:cs typeface="Arial"/>
              </a:rPr>
              <a:t>衍推</a:t>
            </a:r>
            <a:r>
              <a:rPr lang="zh-CN" altLang="en-US" sz="1400" spc="5" dirty="0">
                <a:latin typeface="Arial"/>
                <a:cs typeface="Arial"/>
              </a:rPr>
              <a:t>（</a:t>
            </a:r>
            <a:r>
              <a:rPr lang="en-US" altLang="zh-CN" sz="1400" spc="5" dirty="0">
                <a:latin typeface="Arial"/>
                <a:cs typeface="Arial"/>
              </a:rPr>
              <a:t>2</a:t>
            </a:r>
            <a:r>
              <a:rPr lang="zh-CN" altLang="en-US" sz="1400" spc="5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0555131"/>
      </p:ext>
    </p:extLst>
  </p:cSld>
  <p:clrMapOvr>
    <a:masterClrMapping/>
  </p:clrMapOvr>
  <p:transition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1169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More on Compositional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97081" y="11130"/>
            <a:ext cx="3803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Quantifiers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07354" y="140410"/>
            <a:ext cx="394335" cy="286385"/>
            <a:chOff x="3907354" y="140410"/>
            <a:chExt cx="394335" cy="286385"/>
          </a:xfrm>
        </p:grpSpPr>
        <p:sp>
          <p:nvSpPr>
            <p:cNvPr id="5" name="object 5"/>
            <p:cNvSpPr/>
            <p:nvPr/>
          </p:nvSpPr>
          <p:spPr>
            <a:xfrm>
              <a:off x="390989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6029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0989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02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0697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610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1148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618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1228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26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0989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60291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10697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61091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1148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09898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60291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10685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098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602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106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610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114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618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122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626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897236" y="11130"/>
            <a:ext cx="6159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Arial"/>
                <a:cs typeface="Arial"/>
              </a:rPr>
              <a:t>Tense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and</a:t>
            </a:r>
            <a:r>
              <a:rPr sz="600" spc="-2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Aspect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0" y="449046"/>
            <a:ext cx="4608195" cy="35306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solidFill>
                  <a:srgbClr val="FFFFFF"/>
                </a:solidFill>
                <a:latin typeface="Arial"/>
                <a:cs typeface="Arial"/>
              </a:rPr>
              <a:t>衍推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7294" y="867521"/>
            <a:ext cx="3413760" cy="2175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0" dirty="0">
                <a:latin typeface="Arial"/>
                <a:cs typeface="Arial"/>
              </a:rPr>
              <a:t>“听巴洛克音乐”是“听音乐”的子集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426783" y="1421776"/>
            <a:ext cx="2160270" cy="2034539"/>
          </a:xfrm>
          <a:custGeom>
            <a:avLst/>
            <a:gdLst/>
            <a:ahLst/>
            <a:cxnLst/>
            <a:rect l="l" t="t" r="r" b="b"/>
            <a:pathLst>
              <a:path w="2160270" h="2034539">
                <a:moveTo>
                  <a:pt x="1080013" y="1620020"/>
                </a:moveTo>
                <a:lnTo>
                  <a:pt x="1076727" y="1571169"/>
                </a:lnTo>
                <a:lnTo>
                  <a:pt x="1067154" y="1524316"/>
                </a:lnTo>
                <a:lnTo>
                  <a:pt x="1051723" y="1479889"/>
                </a:lnTo>
                <a:lnTo>
                  <a:pt x="1030863" y="1438318"/>
                </a:lnTo>
                <a:lnTo>
                  <a:pt x="1005003" y="1400031"/>
                </a:lnTo>
                <a:lnTo>
                  <a:pt x="974571" y="1365458"/>
                </a:lnTo>
                <a:lnTo>
                  <a:pt x="939998" y="1335026"/>
                </a:lnTo>
                <a:lnTo>
                  <a:pt x="901711" y="1309166"/>
                </a:lnTo>
                <a:lnTo>
                  <a:pt x="860140" y="1288306"/>
                </a:lnTo>
                <a:lnTo>
                  <a:pt x="815713" y="1272875"/>
                </a:lnTo>
                <a:lnTo>
                  <a:pt x="768860" y="1263302"/>
                </a:lnTo>
                <a:lnTo>
                  <a:pt x="720009" y="1260016"/>
                </a:lnTo>
                <a:lnTo>
                  <a:pt x="671158" y="1263302"/>
                </a:lnTo>
                <a:lnTo>
                  <a:pt x="624304" y="1272875"/>
                </a:lnTo>
                <a:lnTo>
                  <a:pt x="579878" y="1288306"/>
                </a:lnTo>
                <a:lnTo>
                  <a:pt x="538306" y="1309166"/>
                </a:lnTo>
                <a:lnTo>
                  <a:pt x="500020" y="1335026"/>
                </a:lnTo>
                <a:lnTo>
                  <a:pt x="465446" y="1365458"/>
                </a:lnTo>
                <a:lnTo>
                  <a:pt x="435015" y="1400031"/>
                </a:lnTo>
                <a:lnTo>
                  <a:pt x="409155" y="1438318"/>
                </a:lnTo>
                <a:lnTo>
                  <a:pt x="388295" y="1479889"/>
                </a:lnTo>
                <a:lnTo>
                  <a:pt x="372864" y="1524316"/>
                </a:lnTo>
                <a:lnTo>
                  <a:pt x="363291" y="1571169"/>
                </a:lnTo>
                <a:lnTo>
                  <a:pt x="360004" y="1620020"/>
                </a:lnTo>
                <a:lnTo>
                  <a:pt x="363291" y="1668871"/>
                </a:lnTo>
                <a:lnTo>
                  <a:pt x="372864" y="1715724"/>
                </a:lnTo>
                <a:lnTo>
                  <a:pt x="388295" y="1760151"/>
                </a:lnTo>
                <a:lnTo>
                  <a:pt x="409155" y="1801722"/>
                </a:lnTo>
                <a:lnTo>
                  <a:pt x="435015" y="1840009"/>
                </a:lnTo>
                <a:lnTo>
                  <a:pt x="465446" y="1874582"/>
                </a:lnTo>
                <a:lnTo>
                  <a:pt x="500020" y="1905014"/>
                </a:lnTo>
                <a:lnTo>
                  <a:pt x="538306" y="1930874"/>
                </a:lnTo>
                <a:lnTo>
                  <a:pt x="579878" y="1951734"/>
                </a:lnTo>
                <a:lnTo>
                  <a:pt x="624304" y="1967165"/>
                </a:lnTo>
                <a:lnTo>
                  <a:pt x="671158" y="1976738"/>
                </a:lnTo>
                <a:lnTo>
                  <a:pt x="720009" y="1980024"/>
                </a:lnTo>
                <a:lnTo>
                  <a:pt x="768860" y="1976738"/>
                </a:lnTo>
                <a:lnTo>
                  <a:pt x="815713" y="1967165"/>
                </a:lnTo>
                <a:lnTo>
                  <a:pt x="860140" y="1951734"/>
                </a:lnTo>
                <a:lnTo>
                  <a:pt x="901711" y="1930874"/>
                </a:lnTo>
                <a:lnTo>
                  <a:pt x="939998" y="1905014"/>
                </a:lnTo>
                <a:lnTo>
                  <a:pt x="974571" y="1874582"/>
                </a:lnTo>
                <a:lnTo>
                  <a:pt x="1005003" y="1840009"/>
                </a:lnTo>
                <a:lnTo>
                  <a:pt x="1030863" y="1801722"/>
                </a:lnTo>
                <a:lnTo>
                  <a:pt x="1051723" y="1760151"/>
                </a:lnTo>
                <a:lnTo>
                  <a:pt x="1067154" y="1715724"/>
                </a:lnTo>
                <a:lnTo>
                  <a:pt x="1076727" y="1668871"/>
                </a:lnTo>
                <a:lnTo>
                  <a:pt x="1080013" y="1620020"/>
                </a:lnTo>
                <a:close/>
              </a:path>
              <a:path w="2160270" h="2034539">
                <a:moveTo>
                  <a:pt x="2160027" y="1080013"/>
                </a:moveTo>
                <a:lnTo>
                  <a:pt x="2158975" y="1031905"/>
                </a:lnTo>
                <a:lnTo>
                  <a:pt x="2155847" y="984335"/>
                </a:lnTo>
                <a:lnTo>
                  <a:pt x="2150688" y="937348"/>
                </a:lnTo>
                <a:lnTo>
                  <a:pt x="2143542" y="890988"/>
                </a:lnTo>
                <a:lnTo>
                  <a:pt x="2134451" y="845298"/>
                </a:lnTo>
                <a:lnTo>
                  <a:pt x="2123462" y="800323"/>
                </a:lnTo>
                <a:lnTo>
                  <a:pt x="2110616" y="756107"/>
                </a:lnTo>
                <a:lnTo>
                  <a:pt x="2095958" y="712693"/>
                </a:lnTo>
                <a:lnTo>
                  <a:pt x="2079533" y="670125"/>
                </a:lnTo>
                <a:lnTo>
                  <a:pt x="2061383" y="628447"/>
                </a:lnTo>
                <a:lnTo>
                  <a:pt x="2041553" y="587703"/>
                </a:lnTo>
                <a:lnTo>
                  <a:pt x="2020087" y="547937"/>
                </a:lnTo>
                <a:lnTo>
                  <a:pt x="1997028" y="509192"/>
                </a:lnTo>
                <a:lnTo>
                  <a:pt x="1972420" y="471514"/>
                </a:lnTo>
                <a:lnTo>
                  <a:pt x="1946308" y="434945"/>
                </a:lnTo>
                <a:lnTo>
                  <a:pt x="1918736" y="399529"/>
                </a:lnTo>
                <a:lnTo>
                  <a:pt x="1889746" y="365311"/>
                </a:lnTo>
                <a:lnTo>
                  <a:pt x="1859384" y="332335"/>
                </a:lnTo>
                <a:lnTo>
                  <a:pt x="1827692" y="300643"/>
                </a:lnTo>
                <a:lnTo>
                  <a:pt x="1794715" y="270280"/>
                </a:lnTo>
                <a:lnTo>
                  <a:pt x="1760497" y="241291"/>
                </a:lnTo>
                <a:lnTo>
                  <a:pt x="1725082" y="213718"/>
                </a:lnTo>
                <a:lnTo>
                  <a:pt x="1688513" y="187606"/>
                </a:lnTo>
                <a:lnTo>
                  <a:pt x="1650834" y="162999"/>
                </a:lnTo>
                <a:lnTo>
                  <a:pt x="1612090" y="139940"/>
                </a:lnTo>
                <a:lnTo>
                  <a:pt x="1572324" y="118473"/>
                </a:lnTo>
                <a:lnTo>
                  <a:pt x="1531580" y="98643"/>
                </a:lnTo>
                <a:lnTo>
                  <a:pt x="1489902" y="80494"/>
                </a:lnTo>
                <a:lnTo>
                  <a:pt x="1447334" y="64068"/>
                </a:lnTo>
                <a:lnTo>
                  <a:pt x="1403920" y="49411"/>
                </a:lnTo>
                <a:lnTo>
                  <a:pt x="1359703" y="36565"/>
                </a:lnTo>
                <a:lnTo>
                  <a:pt x="1314728" y="25575"/>
                </a:lnTo>
                <a:lnTo>
                  <a:pt x="1269039" y="16485"/>
                </a:lnTo>
                <a:lnTo>
                  <a:pt x="1222678" y="9338"/>
                </a:lnTo>
                <a:lnTo>
                  <a:pt x="1175692" y="4179"/>
                </a:lnTo>
                <a:lnTo>
                  <a:pt x="1128122" y="1052"/>
                </a:lnTo>
                <a:lnTo>
                  <a:pt x="1080013" y="0"/>
                </a:lnTo>
                <a:lnTo>
                  <a:pt x="1031905" y="1052"/>
                </a:lnTo>
                <a:lnTo>
                  <a:pt x="984335" y="4179"/>
                </a:lnTo>
                <a:lnTo>
                  <a:pt x="937348" y="9338"/>
                </a:lnTo>
                <a:lnTo>
                  <a:pt x="890988" y="16485"/>
                </a:lnTo>
                <a:lnTo>
                  <a:pt x="845298" y="25575"/>
                </a:lnTo>
                <a:lnTo>
                  <a:pt x="800323" y="36565"/>
                </a:lnTo>
                <a:lnTo>
                  <a:pt x="756107" y="49411"/>
                </a:lnTo>
                <a:lnTo>
                  <a:pt x="712693" y="64068"/>
                </a:lnTo>
                <a:lnTo>
                  <a:pt x="670124" y="80494"/>
                </a:lnTo>
                <a:lnTo>
                  <a:pt x="628447" y="98643"/>
                </a:lnTo>
                <a:lnTo>
                  <a:pt x="587703" y="118473"/>
                </a:lnTo>
                <a:lnTo>
                  <a:pt x="547937" y="139940"/>
                </a:lnTo>
                <a:lnTo>
                  <a:pt x="509192" y="162999"/>
                </a:lnTo>
                <a:lnTo>
                  <a:pt x="471514" y="187606"/>
                </a:lnTo>
                <a:lnTo>
                  <a:pt x="434945" y="213718"/>
                </a:lnTo>
                <a:lnTo>
                  <a:pt x="399529" y="241291"/>
                </a:lnTo>
                <a:lnTo>
                  <a:pt x="365311" y="270280"/>
                </a:lnTo>
                <a:lnTo>
                  <a:pt x="332334" y="300643"/>
                </a:lnTo>
                <a:lnTo>
                  <a:pt x="300643" y="332335"/>
                </a:lnTo>
                <a:lnTo>
                  <a:pt x="270280" y="365311"/>
                </a:lnTo>
                <a:lnTo>
                  <a:pt x="241291" y="399529"/>
                </a:lnTo>
                <a:lnTo>
                  <a:pt x="213718" y="434945"/>
                </a:lnTo>
                <a:lnTo>
                  <a:pt x="187606" y="471514"/>
                </a:lnTo>
                <a:lnTo>
                  <a:pt x="162999" y="509192"/>
                </a:lnTo>
                <a:lnTo>
                  <a:pt x="139940" y="547937"/>
                </a:lnTo>
                <a:lnTo>
                  <a:pt x="118473" y="587703"/>
                </a:lnTo>
                <a:lnTo>
                  <a:pt x="98643" y="628447"/>
                </a:lnTo>
                <a:lnTo>
                  <a:pt x="80494" y="670125"/>
                </a:lnTo>
                <a:lnTo>
                  <a:pt x="64068" y="712693"/>
                </a:lnTo>
                <a:lnTo>
                  <a:pt x="49411" y="756107"/>
                </a:lnTo>
                <a:lnTo>
                  <a:pt x="36565" y="800323"/>
                </a:lnTo>
                <a:lnTo>
                  <a:pt x="25575" y="845298"/>
                </a:lnTo>
                <a:lnTo>
                  <a:pt x="16485" y="890988"/>
                </a:lnTo>
                <a:lnTo>
                  <a:pt x="9338" y="937348"/>
                </a:lnTo>
                <a:lnTo>
                  <a:pt x="4179" y="984335"/>
                </a:lnTo>
                <a:lnTo>
                  <a:pt x="1052" y="1031905"/>
                </a:lnTo>
                <a:lnTo>
                  <a:pt x="0" y="1080013"/>
                </a:lnTo>
                <a:lnTo>
                  <a:pt x="1052" y="1128122"/>
                </a:lnTo>
                <a:lnTo>
                  <a:pt x="4179" y="1175692"/>
                </a:lnTo>
                <a:lnTo>
                  <a:pt x="9338" y="1222678"/>
                </a:lnTo>
                <a:lnTo>
                  <a:pt x="16485" y="1269039"/>
                </a:lnTo>
                <a:lnTo>
                  <a:pt x="25575" y="1314728"/>
                </a:lnTo>
                <a:lnTo>
                  <a:pt x="36565" y="1359703"/>
                </a:lnTo>
                <a:lnTo>
                  <a:pt x="49411" y="1403920"/>
                </a:lnTo>
                <a:lnTo>
                  <a:pt x="64068" y="1447334"/>
                </a:lnTo>
                <a:lnTo>
                  <a:pt x="80494" y="1489902"/>
                </a:lnTo>
                <a:lnTo>
                  <a:pt x="98643" y="1531580"/>
                </a:lnTo>
                <a:lnTo>
                  <a:pt x="118473" y="1572324"/>
                </a:lnTo>
                <a:lnTo>
                  <a:pt x="139940" y="1612090"/>
                </a:lnTo>
                <a:lnTo>
                  <a:pt x="162999" y="1650834"/>
                </a:lnTo>
                <a:lnTo>
                  <a:pt x="187606" y="1688513"/>
                </a:lnTo>
                <a:lnTo>
                  <a:pt x="213718" y="1725082"/>
                </a:lnTo>
                <a:lnTo>
                  <a:pt x="241291" y="1760497"/>
                </a:lnTo>
                <a:lnTo>
                  <a:pt x="270280" y="1794715"/>
                </a:lnTo>
                <a:lnTo>
                  <a:pt x="300643" y="1827692"/>
                </a:lnTo>
                <a:lnTo>
                  <a:pt x="332334" y="1859384"/>
                </a:lnTo>
                <a:lnTo>
                  <a:pt x="365311" y="1889746"/>
                </a:lnTo>
                <a:lnTo>
                  <a:pt x="399529" y="1918736"/>
                </a:lnTo>
                <a:lnTo>
                  <a:pt x="434945" y="1946309"/>
                </a:lnTo>
                <a:lnTo>
                  <a:pt x="471514" y="1972421"/>
                </a:lnTo>
                <a:lnTo>
                  <a:pt x="509192" y="1997028"/>
                </a:lnTo>
                <a:lnTo>
                  <a:pt x="547937" y="2020087"/>
                </a:lnTo>
                <a:lnTo>
                  <a:pt x="574124" y="2034223"/>
                </a:lnTo>
              </a:path>
              <a:path w="2160270" h="2034539">
                <a:moveTo>
                  <a:pt x="1585903" y="2034223"/>
                </a:moveTo>
                <a:lnTo>
                  <a:pt x="1650834" y="1997028"/>
                </a:lnTo>
                <a:lnTo>
                  <a:pt x="1688513" y="1972421"/>
                </a:lnTo>
                <a:lnTo>
                  <a:pt x="1725082" y="1946309"/>
                </a:lnTo>
                <a:lnTo>
                  <a:pt x="1760497" y="1918736"/>
                </a:lnTo>
                <a:lnTo>
                  <a:pt x="1794715" y="1889746"/>
                </a:lnTo>
                <a:lnTo>
                  <a:pt x="1827692" y="1859384"/>
                </a:lnTo>
                <a:lnTo>
                  <a:pt x="1859384" y="1827692"/>
                </a:lnTo>
                <a:lnTo>
                  <a:pt x="1889746" y="1794715"/>
                </a:lnTo>
                <a:lnTo>
                  <a:pt x="1918736" y="1760497"/>
                </a:lnTo>
                <a:lnTo>
                  <a:pt x="1946308" y="1725082"/>
                </a:lnTo>
                <a:lnTo>
                  <a:pt x="1972420" y="1688513"/>
                </a:lnTo>
                <a:lnTo>
                  <a:pt x="1997028" y="1650834"/>
                </a:lnTo>
                <a:lnTo>
                  <a:pt x="2020087" y="1612090"/>
                </a:lnTo>
                <a:lnTo>
                  <a:pt x="2041553" y="1572324"/>
                </a:lnTo>
                <a:lnTo>
                  <a:pt x="2061383" y="1531580"/>
                </a:lnTo>
                <a:lnTo>
                  <a:pt x="2079533" y="1489902"/>
                </a:lnTo>
                <a:lnTo>
                  <a:pt x="2095958" y="1447334"/>
                </a:lnTo>
                <a:lnTo>
                  <a:pt x="2110616" y="1403920"/>
                </a:lnTo>
                <a:lnTo>
                  <a:pt x="2123462" y="1359703"/>
                </a:lnTo>
                <a:lnTo>
                  <a:pt x="2134451" y="1314728"/>
                </a:lnTo>
                <a:lnTo>
                  <a:pt x="2143542" y="1269039"/>
                </a:lnTo>
                <a:lnTo>
                  <a:pt x="2150688" y="1222678"/>
                </a:lnTo>
                <a:lnTo>
                  <a:pt x="2155847" y="1175692"/>
                </a:lnTo>
                <a:lnTo>
                  <a:pt x="2158975" y="1128122"/>
                </a:lnTo>
                <a:lnTo>
                  <a:pt x="2160027" y="1080013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066711" y="2203104"/>
            <a:ext cx="2160270" cy="7842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14604" algn="r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latin typeface="Arial"/>
                <a:cs typeface="Arial"/>
              </a:rPr>
              <a:t>listening to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music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listening to </a:t>
            </a:r>
            <a:r>
              <a:rPr sz="1400" spc="15" dirty="0">
                <a:latin typeface="Arial"/>
                <a:cs typeface="Arial"/>
              </a:rPr>
              <a:t>Baroque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music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953970"/>
      </p:ext>
    </p:extLst>
  </p:cSld>
  <p:clrMapOvr>
    <a:masterClrMapping/>
  </p:clrMapOvr>
  <p:transition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1169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More on Compositional</a:t>
            </a:r>
            <a:r>
              <a:rPr sz="600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97081" y="11130"/>
            <a:ext cx="3803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Quantifiers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07354" y="140410"/>
            <a:ext cx="394335" cy="286385"/>
            <a:chOff x="3907354" y="140410"/>
            <a:chExt cx="394335" cy="286385"/>
          </a:xfrm>
        </p:grpSpPr>
        <p:sp>
          <p:nvSpPr>
            <p:cNvPr id="5" name="object 5"/>
            <p:cNvSpPr/>
            <p:nvPr/>
          </p:nvSpPr>
          <p:spPr>
            <a:xfrm>
              <a:off x="390989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6029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0989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02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0697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610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1148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618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1228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269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0989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60291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10697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61091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1148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09898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60291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10685" y="32654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098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602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106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610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114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618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12285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62691" y="38774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897236" y="11130"/>
            <a:ext cx="6159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Arial"/>
                <a:cs typeface="Arial"/>
              </a:rPr>
              <a:t>Tense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and</a:t>
            </a:r>
            <a:r>
              <a:rPr sz="600" spc="-2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Aspect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0" y="449046"/>
            <a:ext cx="4608195" cy="35306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solidFill>
                  <a:srgbClr val="FFFFFF"/>
                </a:solidFill>
                <a:latin typeface="Arial"/>
                <a:cs typeface="Arial"/>
              </a:rPr>
              <a:t>结论</a:t>
            </a:r>
            <a:endParaRPr sz="2050" dirty="0">
              <a:latin typeface="Arial"/>
              <a:cs typeface="Arial"/>
            </a:endParaRPr>
          </a:p>
        </p:txBody>
      </p:sp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1581315"/>
            <a:ext cx="101003" cy="101003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2102624"/>
            <a:ext cx="101003" cy="101003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9096" y="2637636"/>
            <a:ext cx="101003" cy="101003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400050" y="1151251"/>
            <a:ext cx="3731260" cy="16746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8935" marR="1748155" indent="-356870">
              <a:lnSpc>
                <a:spcPct val="142300"/>
              </a:lnSpc>
              <a:spcBef>
                <a:spcPts val="90"/>
              </a:spcBef>
            </a:pPr>
            <a:r>
              <a:rPr lang="zh-CN" altLang="en-US" sz="1400" spc="-45" dirty="0">
                <a:latin typeface="Arial"/>
                <a:cs typeface="Arial"/>
              </a:rPr>
              <a:t>我们今天学了</a:t>
            </a:r>
            <a:r>
              <a:rPr sz="1400" spc="15" dirty="0">
                <a:latin typeface="Arial"/>
                <a:cs typeface="Arial"/>
              </a:rPr>
              <a:t>  </a:t>
            </a:r>
            <a:r>
              <a:rPr lang="en-US" sz="1400" spc="15" dirty="0">
                <a:latin typeface="Arial"/>
                <a:cs typeface="Arial"/>
              </a:rPr>
              <a:t>                                  </a:t>
            </a:r>
            <a:r>
              <a:rPr lang="zh-CN" altLang="en-US" sz="1400" spc="15" dirty="0">
                <a:latin typeface="Arial"/>
                <a:cs typeface="Arial"/>
              </a:rPr>
              <a:t>修饰</a:t>
            </a:r>
            <a:endParaRPr sz="1400" dirty="0">
              <a:latin typeface="Arial"/>
              <a:cs typeface="Arial"/>
            </a:endParaRPr>
          </a:p>
          <a:p>
            <a:pPr marL="368935" marR="5080">
              <a:lnSpc>
                <a:spcPct val="268000"/>
              </a:lnSpc>
            </a:pPr>
            <a:r>
              <a:rPr lang="zh-CN" altLang="en-US" sz="1400" spc="10" dirty="0">
                <a:latin typeface="Arial"/>
                <a:cs typeface="Arial"/>
              </a:rPr>
              <a:t>如何解释语义学的简单模型                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lang="en-US" sz="1400" spc="15" dirty="0">
                <a:latin typeface="Arial"/>
                <a:cs typeface="Arial"/>
              </a:rPr>
              <a:t>               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lang="zh-CN" altLang="en-US" sz="1400" spc="15" dirty="0">
                <a:latin typeface="Arial"/>
                <a:cs typeface="Arial"/>
              </a:rPr>
              <a:t>量词的语义学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1962553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5" name="object 25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0" y="326644"/>
            <a:ext cx="4608195" cy="35306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solidFill>
                  <a:srgbClr val="FFFFFF"/>
                </a:solidFill>
                <a:latin typeface="Arial"/>
                <a:cs typeface="Arial"/>
              </a:rPr>
              <a:t>语义学基本概念</a:t>
            </a:r>
            <a:endParaRPr sz="2050" dirty="0">
              <a:latin typeface="Arial"/>
              <a:cs typeface="Arial"/>
            </a:endParaRPr>
          </a:p>
        </p:txBody>
      </p:sp>
      <p:pic>
        <p:nvPicPr>
          <p:cNvPr id="40" name="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1205877"/>
            <a:ext cx="101003" cy="101003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3020" y="1427937"/>
            <a:ext cx="81381" cy="81381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3020" y="1605076"/>
            <a:ext cx="81381" cy="81381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3020" y="1782203"/>
            <a:ext cx="81381" cy="81381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2321763"/>
            <a:ext cx="101003" cy="101003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3020" y="2543822"/>
            <a:ext cx="81381" cy="81381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3020" y="2720962"/>
            <a:ext cx="81381" cy="81381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704099" y="1078072"/>
            <a:ext cx="3734551" cy="19646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zh-CN" altLang="en-US" sz="1700" spc="-5" dirty="0">
                <a:latin typeface="Arial"/>
                <a:cs typeface="Arial"/>
              </a:rPr>
              <a:t>词义</a:t>
            </a:r>
            <a:endParaRPr sz="1700" dirty="0">
              <a:latin typeface="Arial"/>
              <a:cs typeface="Arial"/>
            </a:endParaRPr>
          </a:p>
          <a:p>
            <a:pPr marL="368935" marR="198755">
              <a:lnSpc>
                <a:spcPts val="1390"/>
              </a:lnSpc>
              <a:spcBef>
                <a:spcPts val="140"/>
              </a:spcBef>
            </a:pPr>
            <a:r>
              <a:rPr lang="zh-CN" altLang="en-US" sz="1200" spc="-5" dirty="0">
                <a:latin typeface="Arial"/>
                <a:cs typeface="Arial"/>
              </a:rPr>
              <a:t>外延</a:t>
            </a:r>
            <a:r>
              <a:rPr lang="en-US" altLang="zh-CN" sz="1200" spc="-5" dirty="0">
                <a:latin typeface="Arial"/>
                <a:cs typeface="Arial"/>
              </a:rPr>
              <a:t>vs</a:t>
            </a:r>
            <a:r>
              <a:rPr lang="zh-CN" altLang="en-US" sz="1200" spc="-5" dirty="0">
                <a:latin typeface="Arial"/>
                <a:cs typeface="Arial"/>
              </a:rPr>
              <a:t>内涵（</a:t>
            </a:r>
            <a:r>
              <a:rPr lang="en-US" altLang="zh-CN" sz="1200" spc="-5" dirty="0">
                <a:latin typeface="Arial"/>
                <a:cs typeface="Arial"/>
              </a:rPr>
              <a:t>Denotation vs Connotation</a:t>
            </a:r>
            <a:r>
              <a:rPr lang="zh-CN" altLang="en-US" sz="1200" spc="-5" dirty="0">
                <a:latin typeface="Arial"/>
                <a:cs typeface="Arial"/>
              </a:rPr>
              <a:t>）                                     能指、指号、所指（</a:t>
            </a:r>
            <a:r>
              <a:rPr lang="en-US" altLang="zh-CN" sz="1200" spc="-5" dirty="0">
                <a:latin typeface="Arial"/>
                <a:cs typeface="Arial"/>
              </a:rPr>
              <a:t>Signifier, Sign, Signified</a:t>
            </a:r>
            <a:r>
              <a:rPr lang="zh-CN" altLang="en-US" sz="1200" spc="-5" dirty="0">
                <a:latin typeface="Arial"/>
                <a:cs typeface="Arial"/>
              </a:rPr>
              <a:t>）</a:t>
            </a:r>
            <a:r>
              <a:rPr sz="1200" spc="-5" dirty="0">
                <a:latin typeface="Arial"/>
                <a:cs typeface="Arial"/>
              </a:rPr>
              <a:t>  </a:t>
            </a:r>
            <a:r>
              <a:rPr lang="en-US" sz="1200" spc="-5" dirty="0">
                <a:latin typeface="Arial"/>
                <a:cs typeface="Arial"/>
              </a:rPr>
              <a:t>                           </a:t>
            </a:r>
            <a:r>
              <a:rPr lang="zh-CN" altLang="en-US" sz="1200" spc="-5" dirty="0">
                <a:latin typeface="Arial"/>
                <a:cs typeface="Arial"/>
              </a:rPr>
              <a:t>指称</a:t>
            </a:r>
            <a:r>
              <a:rPr lang="en-US" altLang="zh-CN" sz="1200" spc="-5" dirty="0">
                <a:latin typeface="Arial"/>
                <a:cs typeface="Arial"/>
              </a:rPr>
              <a:t>vs</a:t>
            </a:r>
            <a:r>
              <a:rPr lang="zh-CN" altLang="en-US" sz="1200" spc="-5" dirty="0">
                <a:latin typeface="Arial"/>
                <a:cs typeface="Arial"/>
              </a:rPr>
              <a:t>涵义（</a:t>
            </a:r>
            <a:r>
              <a:rPr sz="1200" spc="-10" dirty="0">
                <a:latin typeface="Arial"/>
                <a:cs typeface="Arial"/>
              </a:rPr>
              <a:t>Reference </a:t>
            </a:r>
            <a:r>
              <a:rPr sz="1200" spc="-5" dirty="0">
                <a:latin typeface="Arial"/>
                <a:cs typeface="Arial"/>
              </a:rPr>
              <a:t>vs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Sense</a:t>
            </a:r>
            <a:r>
              <a:rPr lang="zh-CN" altLang="en-US" sz="1200" spc="-5" dirty="0">
                <a:latin typeface="Arial"/>
                <a:cs typeface="Arial"/>
              </a:rPr>
              <a:t>）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1700" spc="10" dirty="0">
                <a:latin typeface="Arial"/>
                <a:cs typeface="Arial"/>
              </a:rPr>
              <a:t>句义</a:t>
            </a:r>
            <a:endParaRPr sz="1700" dirty="0">
              <a:latin typeface="Arial"/>
              <a:cs typeface="Arial"/>
            </a:endParaRPr>
          </a:p>
          <a:p>
            <a:pPr marL="368935" marR="5080">
              <a:lnSpc>
                <a:spcPts val="1390"/>
              </a:lnSpc>
              <a:spcBef>
                <a:spcPts val="145"/>
              </a:spcBef>
            </a:pPr>
            <a:r>
              <a:rPr lang="zh-CN" altLang="en-US" sz="1200" dirty="0">
                <a:latin typeface="Arial"/>
                <a:cs typeface="Arial"/>
              </a:rPr>
              <a:t>断言与命题（</a:t>
            </a:r>
            <a:r>
              <a:rPr sz="1200" dirty="0">
                <a:latin typeface="Arial"/>
                <a:cs typeface="Arial"/>
              </a:rPr>
              <a:t>Assertion </a:t>
            </a:r>
            <a:r>
              <a:rPr sz="1200" spc="-5" dirty="0">
                <a:latin typeface="Arial"/>
                <a:cs typeface="Arial"/>
              </a:rPr>
              <a:t>and Proposition</a:t>
            </a:r>
            <a:r>
              <a:rPr lang="zh-CN" altLang="en-US" sz="1200" spc="-5" dirty="0">
                <a:latin typeface="Arial"/>
                <a:cs typeface="Arial"/>
              </a:rPr>
              <a:t>）</a:t>
            </a:r>
            <a:r>
              <a:rPr sz="1200" spc="-5" dirty="0">
                <a:latin typeface="Arial"/>
                <a:cs typeface="Arial"/>
              </a:rPr>
              <a:t>  </a:t>
            </a:r>
            <a:r>
              <a:rPr lang="en-US" sz="1200" spc="-5" dirty="0">
                <a:latin typeface="Arial"/>
                <a:cs typeface="Arial"/>
              </a:rPr>
              <a:t>                                                        </a:t>
            </a:r>
            <a:r>
              <a:rPr lang="zh-CN" altLang="en-US" sz="1200" spc="-5" dirty="0">
                <a:latin typeface="Arial"/>
                <a:cs typeface="Arial"/>
              </a:rPr>
              <a:t>意义作为真值条件（</a:t>
            </a:r>
            <a:r>
              <a:rPr lang="en-US" altLang="zh-CN" sz="1200" spc="-5" dirty="0">
                <a:latin typeface="Arial"/>
                <a:cs typeface="Arial"/>
              </a:rPr>
              <a:t>Meaning as </a:t>
            </a:r>
            <a:r>
              <a:rPr lang="en-US" altLang="zh-CN" sz="1200" spc="-30" dirty="0">
                <a:latin typeface="Arial"/>
                <a:cs typeface="Arial"/>
              </a:rPr>
              <a:t>Truth</a:t>
            </a:r>
            <a:r>
              <a:rPr lang="en-US" altLang="zh-CN" sz="1200" spc="-40" dirty="0">
                <a:latin typeface="Arial"/>
                <a:cs typeface="Arial"/>
              </a:rPr>
              <a:t> </a:t>
            </a:r>
            <a:r>
              <a:rPr lang="en-US" altLang="zh-CN" sz="1200" spc="-5" dirty="0">
                <a:latin typeface="Arial"/>
                <a:cs typeface="Arial"/>
              </a:rPr>
              <a:t>Conditionals</a:t>
            </a:r>
            <a:r>
              <a:rPr lang="zh-CN" altLang="en-US" sz="1200" spc="-5" dirty="0">
                <a:latin typeface="Arial"/>
                <a:cs typeface="Arial"/>
              </a:rPr>
              <a:t>）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304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93" y="11130"/>
            <a:ext cx="996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Basic Concepts in</a:t>
            </a:r>
            <a:r>
              <a:rPr sz="600" spc="-1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625" y="140400"/>
            <a:ext cx="142240" cy="41275"/>
            <a:chOff x="2110625" y="140400"/>
            <a:chExt cx="142240" cy="41275"/>
          </a:xfrm>
        </p:grpSpPr>
        <p:sp>
          <p:nvSpPr>
            <p:cNvPr id="5" name="object 5"/>
            <p:cNvSpPr/>
            <p:nvPr/>
          </p:nvSpPr>
          <p:spPr>
            <a:xfrm>
              <a:off x="21131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3559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965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516" y="1113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Word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119" y="140400"/>
            <a:ext cx="343535" cy="163830"/>
            <a:chOff x="2961119" y="140400"/>
            <a:chExt cx="343535" cy="163830"/>
          </a:xfrm>
        </p:grpSpPr>
        <p:sp>
          <p:nvSpPr>
            <p:cNvPr id="10" name="object 10"/>
            <p:cNvSpPr/>
            <p:nvPr/>
          </p:nvSpPr>
          <p:spPr>
            <a:xfrm>
              <a:off x="296367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67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40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4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4865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5259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36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40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644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48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65259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15665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66058" y="26534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51010" y="11130"/>
            <a:ext cx="645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Sentence</a:t>
            </a:r>
            <a:r>
              <a:rPr sz="600" spc="-35" dirty="0">
                <a:solidFill>
                  <a:srgbClr val="8C8CA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Meaning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53290" y="140410"/>
            <a:ext cx="444500" cy="102870"/>
            <a:chOff x="3953290" y="140410"/>
            <a:chExt cx="444500" cy="102870"/>
          </a:xfrm>
        </p:grpSpPr>
        <p:sp>
          <p:nvSpPr>
            <p:cNvPr id="25" name="object 25"/>
            <p:cNvSpPr/>
            <p:nvPr/>
          </p:nvSpPr>
          <p:spPr>
            <a:xfrm>
              <a:off x="39558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062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56621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0701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558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062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566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070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574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078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58221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0861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59020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943172" y="11130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8C8CAC"/>
                </a:solidFill>
                <a:latin typeface="Arial"/>
                <a:cs typeface="Arial"/>
              </a:rPr>
              <a:t>Compositionality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0" y="326644"/>
            <a:ext cx="4608195" cy="35306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-10" dirty="0">
                <a:solidFill>
                  <a:srgbClr val="FFFFFF"/>
                </a:solidFill>
                <a:latin typeface="Arial"/>
                <a:cs typeface="Arial"/>
              </a:rPr>
              <a:t>词义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7294" y="1140584"/>
            <a:ext cx="3571875" cy="119500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20" dirty="0">
                <a:latin typeface="Arial"/>
                <a:cs typeface="Arial"/>
              </a:rPr>
              <a:t>当你想到某个词语的时候，你想到了什么？</a:t>
            </a:r>
            <a:r>
              <a:rPr sz="1400" spc="20" dirty="0">
                <a:latin typeface="Arial"/>
                <a:cs typeface="Arial"/>
              </a:rPr>
              <a:t> </a:t>
            </a:r>
            <a:endParaRPr lang="en-US" sz="1400" spc="2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120"/>
              </a:spcBef>
            </a:pPr>
            <a:endParaRPr lang="en-US" altLang="zh-CN" sz="1400" spc="2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20" dirty="0">
                <a:latin typeface="Arial"/>
                <a:cs typeface="Arial"/>
              </a:rPr>
              <a:t>“苹果”这个词意味着什么？</a:t>
            </a:r>
            <a:endParaRPr lang="en-US" altLang="zh-CN" sz="1400" spc="20" dirty="0">
              <a:latin typeface="Arial"/>
              <a:cs typeface="Arial"/>
            </a:endParaRPr>
          </a:p>
          <a:p>
            <a:pPr marL="12700" marR="514984">
              <a:lnSpc>
                <a:spcPct val="286200"/>
              </a:lnSpc>
            </a:pPr>
            <a:r>
              <a:rPr sz="1400" spc="20" dirty="0">
                <a:latin typeface="Arial"/>
                <a:cs typeface="Arial"/>
              </a:rPr>
              <a:t> </a:t>
            </a:r>
            <a:r>
              <a:rPr lang="zh-CN" altLang="en-US" sz="1400" spc="20" dirty="0">
                <a:latin typeface="Arial"/>
                <a:cs typeface="Arial"/>
              </a:rPr>
              <a:t>“诡计”这个词意味着什么？</a:t>
            </a:r>
            <a:endParaRPr lang="en-US" altLang="zh-CN" sz="1400" spc="2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Words>3952</Words>
  <Application>Microsoft Macintosh PowerPoint</Application>
  <PresentationFormat>Custom</PresentationFormat>
  <Paragraphs>754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2" baseType="lpstr">
      <vt:lpstr>MS Gothic</vt:lpstr>
      <vt:lpstr>SimSun</vt:lpstr>
      <vt:lpstr>SimSun</vt:lpstr>
      <vt:lpstr>Arial</vt:lpstr>
      <vt:lpstr>Calibri</vt:lpstr>
      <vt:lpstr>Lucida Sans Unicode</vt:lpstr>
      <vt:lpstr>Verdana</vt:lpstr>
      <vt:lpstr>Office Theme</vt:lpstr>
      <vt:lpstr>语义学I</vt:lpstr>
      <vt:lpstr>Meaning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Meaning</vt:lpstr>
      <vt:lpstr>PowerPoint Presentation</vt:lpstr>
      <vt:lpstr>PowerPoint Presentation</vt:lpstr>
      <vt:lpstr>PowerPoint Presentation</vt:lpstr>
      <vt:lpstr>PowerPoint Presentation</vt:lpstr>
      <vt:lpstr>Meaning</vt:lpstr>
      <vt:lpstr>PowerPoint Presentation</vt:lpstr>
      <vt:lpstr>PowerPoint Presentation</vt:lpstr>
      <vt:lpstr>Meaning</vt:lpstr>
      <vt:lpstr>PowerPoint Presentation</vt:lpstr>
      <vt:lpstr>PowerPoint Presentation</vt:lpstr>
      <vt:lpstr>PowerPoint Presentation</vt:lpstr>
      <vt:lpstr>Meaning</vt:lpstr>
      <vt:lpstr>Meaning</vt:lpstr>
      <vt:lpstr>PowerPoint Presentation</vt:lpstr>
      <vt:lpstr>PowerPoint Presentation</vt:lpstr>
      <vt:lpstr>PowerPoint Presentation</vt:lpstr>
      <vt:lpstr>PowerPoint Presentation</vt:lpstr>
      <vt:lpstr>Meaning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语义学I</dc:title>
  <cp:lastModifiedBy>Anqi Zhang</cp:lastModifiedBy>
  <cp:revision>16</cp:revision>
  <dcterms:created xsi:type="dcterms:W3CDTF">2022-10-19T07:07:52Z</dcterms:created>
  <dcterms:modified xsi:type="dcterms:W3CDTF">2022-11-19T11:11:34Z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Xpdf - https://xpdf.net</vt:lpwstr>
  </property>
</Properties>
</file>